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Masters/slideMaster1.xml" ContentType="application/vnd.openxmlformats-officedocument.presentationml.slideMaster+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1C0F0E-E814-4989-9C2F-479BB786281A}" type="datetimeFigureOut">
              <a:rPr lang="en-US" smtClean="0"/>
              <a:t>10/15/2020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75656-6589-40BE-90CD-329A30BFE655}" type="slidenum">
              <a:rPr lang="en-US" smtClean="0"/>
              <a:t>‹#›</a:t>
            </a:fld>
            <a:endParaRPr lang="en-US"/>
          </a:p>
        </p:txBody>
      </p:sp>
    </p:spTree>
    <p:extLst>
      <p:ext uri="{BB962C8B-B14F-4D97-AF65-F5344CB8AC3E}">
        <p14:creationId xmlns:p14="http://schemas.microsoft.com/office/powerpoint/2010/main" val="296556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512064"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512064"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80835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Centrica</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4285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Sunrun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5B1505-F3E1-43EA-8A36-969F5FD74C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1655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976014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50880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71322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Sunrun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5B1505-F3E1-43EA-8A36-969F5FD74C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5672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Sunrun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5B1505-F3E1-43EA-8A36-969F5FD74C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0932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Sunrun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5B1505-F3E1-43EA-8A36-969F5FD74C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449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Sunrun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5B1505-F3E1-43EA-8A36-969F5FD74C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719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Sunrun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5B1505-F3E1-43EA-8A36-969F5FD74C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81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Centrica</a:t>
            </a:r>
            <a:endParaRPr lang="en-US" dirty="0"/>
          </a:p>
        </p:txBody>
      </p:sp>
      <p:sp>
        <p:nvSpPr>
          <p:cNvPr id="4" name="Slide Number Placeholder 3"/>
          <p:cNvSpPr>
            <a:spLocks noGrp="1"/>
          </p:cNvSpPr>
          <p:nvPr>
            <p:ph type="sldNum" sz="quarter" idx="10"/>
          </p:nvPr>
        </p:nvSpPr>
        <p:spPr/>
        <p:txBody>
          <a:bodyPr/>
          <a:lstStyle/>
          <a:p>
            <a:fld id="{BE98FEDF-8939-4A4A-8BD1-102270FE4160}" type="slidenum">
              <a:rPr lang="en-US" smtClean="0"/>
              <a:t>5</a:t>
            </a:fld>
            <a:endParaRPr lang="en-US"/>
          </a:p>
        </p:txBody>
      </p:sp>
    </p:spTree>
    <p:extLst>
      <p:ext uri="{BB962C8B-B14F-4D97-AF65-F5344CB8AC3E}">
        <p14:creationId xmlns:p14="http://schemas.microsoft.com/office/powerpoint/2010/main" val="1558158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98FEDF-8939-4A4A-8BD1-102270FE4160}" type="slidenum">
              <a:rPr lang="en-US" smtClean="0"/>
              <a:t>6</a:t>
            </a:fld>
            <a:endParaRPr lang="en-US"/>
          </a:p>
        </p:txBody>
      </p:sp>
    </p:spTree>
    <p:extLst>
      <p:ext uri="{BB962C8B-B14F-4D97-AF65-F5344CB8AC3E}">
        <p14:creationId xmlns:p14="http://schemas.microsoft.com/office/powerpoint/2010/main" val="423280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Hive-</a:t>
            </a:r>
            <a:r>
              <a:rPr lang="en-US" baseline="0" dirty="0"/>
              <a:t> Centrica</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5B1505-F3E1-43EA-8A36-969F5FD74C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4356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Sunrun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5B1505-F3E1-43EA-8A36-969F5FD74C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8337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49809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Centrica</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2D6E04-3A2F-4B48-A297-666578EDF1B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73856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503936" y="1682496"/>
            <a:ext cx="11180064" cy="4425696"/>
          </a:xfrm>
          <a:prstGeom prst="rect">
            <a:avLst/>
          </a:prstGeom>
        </p:spPr>
        <p:txBody>
          <a:bodyPr vert="horz" lIns="0" tIns="0" rIns="0" bIns="0" rtlCol="0">
            <a:normAutofit/>
          </a:bodyPr>
          <a:lstStyle>
            <a:lvl1pPr marL="377943" indent="-377943">
              <a:buFont typeface="+mj-lt"/>
              <a:buAutoNum type="arabicPeriod"/>
              <a:defRPr>
                <a:solidFill>
                  <a:schemeClr val="bg1"/>
                </a:solidFill>
                <a:latin typeface="Calibri" panose="020F0502020204030204" pitchFamily="34" charset="0"/>
              </a:defRPr>
            </a:lvl1pPr>
            <a:lvl2pPr marL="0" indent="0">
              <a:buNone/>
              <a:defRPr lang="en-US" sz="1867" baseline="0" noProof="0" dirty="0">
                <a:solidFill>
                  <a:schemeClr val="bg1"/>
                </a:solidFill>
                <a:latin typeface="Calibri" panose="020F0502020204030204" pitchFamily="34" charset="0"/>
              </a:defRPr>
            </a:lvl2pPr>
            <a:lvl3pPr marL="0" indent="0">
              <a:spcBef>
                <a:spcPts val="800"/>
              </a:spcBef>
              <a:buNone/>
              <a:defRPr sz="1867">
                <a:solidFill>
                  <a:schemeClr val="bg1"/>
                </a:solidFill>
              </a:defRPr>
            </a:lvl3pPr>
            <a:lvl4pPr marL="0" indent="0">
              <a:spcBef>
                <a:spcPts val="800"/>
              </a:spcBef>
              <a:buNone/>
              <a:defRPr sz="1867">
                <a:solidFill>
                  <a:schemeClr val="bg1"/>
                </a:solidFill>
              </a:defRPr>
            </a:lvl4pPr>
            <a:lvl5pPr marL="0" indent="0">
              <a:spcBef>
                <a:spcPts val="800"/>
              </a:spcBef>
              <a:buNone/>
              <a:defRPr sz="1867">
                <a:solidFill>
                  <a:schemeClr val="bg1"/>
                </a:solidFill>
              </a:defRPr>
            </a:lvl5pPr>
            <a:lvl6pPr marL="0" indent="0">
              <a:lnSpc>
                <a:spcPct val="100000"/>
              </a:lnSpc>
              <a:spcBef>
                <a:spcPts val="800"/>
              </a:spcBef>
              <a:buNone/>
              <a:defRPr sz="1867">
                <a:solidFill>
                  <a:schemeClr val="bg1"/>
                </a:solidFill>
              </a:defRPr>
            </a:lvl6pPr>
            <a:lvl7pPr marL="0" indent="0">
              <a:spcBef>
                <a:spcPts val="800"/>
              </a:spcBef>
              <a:buNone/>
              <a:defRPr sz="1867">
                <a:solidFill>
                  <a:schemeClr val="bg1"/>
                </a:solidFill>
              </a:defRPr>
            </a:lvl7pPr>
            <a:lvl8pPr marL="0" indent="0">
              <a:lnSpc>
                <a:spcPct val="100000"/>
              </a:lnSpc>
              <a:spcBef>
                <a:spcPts val="800"/>
              </a:spcBef>
              <a:buNone/>
              <a:defRPr sz="1867">
                <a:solidFill>
                  <a:schemeClr val="bg1"/>
                </a:solidFill>
              </a:defRPr>
            </a:lvl8pPr>
            <a:lvl9pPr marL="0" indent="0">
              <a:lnSpc>
                <a:spcPct val="100000"/>
              </a:lnSpc>
              <a:spcBef>
                <a:spcPts val="800"/>
              </a:spcBef>
              <a:buNone/>
              <a:defRPr sz="1867">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a:xfrm>
            <a:off x="609600" y="6377941"/>
            <a:ext cx="2804160" cy="342900"/>
          </a:xfrm>
          <a:prstGeom prst="rect">
            <a:avLst/>
          </a:prstGeom>
        </p:spPr>
        <p:txBody>
          <a:bodyPr/>
          <a:lstStyle>
            <a:lvl1pPr>
              <a:defRPr>
                <a:solidFill>
                  <a:schemeClr val="bg1"/>
                </a:solidFill>
                <a:latin typeface="Calibri" panose="020F0502020204030204" pitchFamily="34" charset="0"/>
              </a:defRPr>
            </a:lvl1pPr>
          </a:lstStyle>
          <a:p>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a:xfrm>
            <a:off x="4145280" y="6377941"/>
            <a:ext cx="3901440" cy="342900"/>
          </a:xfrm>
          <a:prstGeom prst="rect">
            <a:avLst/>
          </a:prstGeom>
        </p:spPr>
        <p:txBody>
          <a:bodyPr/>
          <a:lstStyle>
            <a:lvl1pPr>
              <a:defRPr>
                <a:solidFill>
                  <a:schemeClr val="bg1"/>
                </a:solidFill>
              </a:defRPr>
            </a:lvl1pPr>
          </a:lstStyle>
          <a:p>
            <a:endParaRPr lang="en-US" dirty="0">
              <a:latin typeface="Calibri" panose="020F0502020204030204" pitchFamily="34" charset="0"/>
            </a:endParaRPr>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a:xfrm>
            <a:off x="8778240" y="6377941"/>
            <a:ext cx="2804160" cy="342900"/>
          </a:xfrm>
          <a:prstGeom prst="rect">
            <a:avLst/>
          </a:prstGeom>
        </p:spPr>
        <p:txBody>
          <a:bodyPr/>
          <a:lstStyle>
            <a:lvl1pPr>
              <a:defRPr>
                <a:solidFill>
                  <a:schemeClr val="bg1"/>
                </a:solidFill>
                <a:latin typeface="Calibri" panose="020F0502020204030204" pitchFamily="34" charset="0"/>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513261" y="6254496"/>
            <a:ext cx="1117886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26038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 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srgbClr val="FFFFFF"/>
                </a:solidFill>
              </a:rPr>
              <a:pPr/>
              <a:t>‹#›</a:t>
            </a:fld>
            <a:endParaRPr lang="en-US" dirty="0">
              <a:solidFill>
                <a:srgbClr val="FFFFFF"/>
              </a:solidFill>
            </a:endParaRPr>
          </a:p>
        </p:txBody>
      </p:sp>
      <p:sp>
        <p:nvSpPr>
          <p:cNvPr id="2" name="Title 1"/>
          <p:cNvSpPr>
            <a:spLocks noGrp="1"/>
          </p:cNvSpPr>
          <p:nvPr>
            <p:ph type="title" hasCustomPrompt="1"/>
          </p:nvPr>
        </p:nvSpPr>
        <p:spPr>
          <a:xfrm>
            <a:off x="405818" y="330261"/>
            <a:ext cx="11286649" cy="607259"/>
          </a:xfrm>
        </p:spPr>
        <p:txBody>
          <a:bodyPr/>
          <a:lstStyle>
            <a:lvl1pPr>
              <a:defRPr>
                <a:solidFill>
                  <a:srgbClr val="0099CC"/>
                </a:solidFill>
              </a:defRPr>
            </a:lvl1pPr>
          </a:lstStyle>
          <a:p>
            <a:r>
              <a:rPr lang="en-US" dirty="0"/>
              <a:t>Header</a:t>
            </a:r>
          </a:p>
        </p:txBody>
      </p:sp>
      <p:cxnSp>
        <p:nvCxnSpPr>
          <p:cNvPr id="9" name="Straight Connector 8"/>
          <p:cNvCxnSpPr/>
          <p:nvPr userDrawn="1"/>
        </p:nvCxnSpPr>
        <p:spPr>
          <a:xfrm>
            <a:off x="544290"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7662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Header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1"/>
            <a:ext cx="11286649" cy="607259"/>
          </a:xfrm>
        </p:spPr>
        <p:txBody>
          <a:bodyPr>
            <a:noAutofit/>
          </a:bodyPr>
          <a:lstStyle>
            <a:lvl1pPr>
              <a:defRPr>
                <a:latin typeface="Calibri" panose="020F0502020204030204" pitchFamily="34" charset="0"/>
                <a:cs typeface="Calibri" panose="020F0502020204030204" pitchFamily="34" charset="0"/>
              </a:defRPr>
            </a:lvl1pPr>
          </a:lstStyle>
          <a:p>
            <a:r>
              <a:rPr lang="en-US" dirty="0"/>
              <a:t>Header</a:t>
            </a:r>
          </a:p>
        </p:txBody>
      </p:sp>
      <p:sp>
        <p:nvSpPr>
          <p:cNvPr id="5" name="Text Placeholder 4"/>
          <p:cNvSpPr>
            <a:spLocks noGrp="1"/>
          </p:cNvSpPr>
          <p:nvPr>
            <p:ph type="body" sz="quarter" idx="13"/>
          </p:nvPr>
        </p:nvSpPr>
        <p:spPr>
          <a:xfrm>
            <a:off x="419812" y="1325973"/>
            <a:ext cx="11281123" cy="4374089"/>
          </a:xfrm>
          <a:prstGeom prst="rect">
            <a:avLst/>
          </a:prstGeom>
        </p:spPr>
        <p:txBody>
          <a:bodyPr vert="horz">
            <a:normAutofit/>
          </a:bodyPr>
          <a:lstStyle>
            <a:lvl1pPr marL="0" indent="0">
              <a:buNone/>
              <a:defRPr sz="3200" baseline="0">
                <a:solidFill>
                  <a:srgbClr val="141414"/>
                </a:solidFill>
                <a:latin typeface="Calibri" panose="020F0502020204030204" pitchFamily="34" charset="0"/>
                <a:cs typeface="Calibri" panose="020F0502020204030204" pitchFamily="34" charset="0"/>
              </a:defRPr>
            </a:lvl1pPr>
            <a:lvl2pPr marL="304784" indent="-302668">
              <a:buClr>
                <a:schemeClr val="accent2"/>
              </a:buClr>
              <a:buFont typeface="Arial"/>
              <a:buChar char="•"/>
              <a:defRPr sz="2667" baseline="0">
                <a:solidFill>
                  <a:srgbClr val="141414"/>
                </a:solidFill>
                <a:latin typeface="Calibri" panose="020F0502020204030204" pitchFamily="34" charset="0"/>
                <a:cs typeface="Calibri" panose="020F0502020204030204" pitchFamily="34" charset="0"/>
              </a:defRPr>
            </a:lvl2pPr>
            <a:lvl3pPr marL="383098" indent="-222240">
              <a:buClr>
                <a:schemeClr val="tx2">
                  <a:lumMod val="50000"/>
                  <a:lumOff val="50000"/>
                </a:schemeClr>
              </a:buClr>
              <a:buFont typeface="Arial"/>
              <a:buChar char="•"/>
              <a:defRPr sz="2400" baseline="0">
                <a:solidFill>
                  <a:srgbClr val="141414"/>
                </a:solidFill>
                <a:latin typeface="Calibri" panose="020F0502020204030204" pitchFamily="34" charset="0"/>
                <a:cs typeface="Calibri" panose="020F0502020204030204" pitchFamily="34" charset="0"/>
              </a:defRPr>
            </a:lvl3pPr>
            <a:lvl4pPr marL="524907" indent="-234939">
              <a:buClr>
                <a:schemeClr val="tx2">
                  <a:lumMod val="50000"/>
                  <a:lumOff val="50000"/>
                </a:schemeClr>
              </a:buClr>
              <a:buFont typeface="Courier New" charset="0"/>
              <a:buChar char="o"/>
              <a:defRPr sz="2133" baseline="0">
                <a:solidFill>
                  <a:srgbClr val="141414"/>
                </a:solidFill>
                <a:latin typeface="Calibri" panose="020F0502020204030204" pitchFamily="34" charset="0"/>
                <a:cs typeface="Calibri" panose="020F0502020204030204" pitchFamily="34" charset="0"/>
              </a:defRPr>
            </a:lvl4pPr>
            <a:lvl5pPr marL="683650" indent="-234939">
              <a:buClr>
                <a:schemeClr val="accent2"/>
              </a:buClr>
              <a:buFont typeface="Arial"/>
              <a:buChar char="•"/>
              <a:defRPr sz="2400">
                <a:solidFill>
                  <a:srgbClr val="14141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pic>
        <p:nvPicPr>
          <p:cNvPr id="7" name="Picture 6"/>
          <p:cNvPicPr>
            <a:picLocks noChangeAspect="1"/>
          </p:cNvPicPr>
          <p:nvPr userDrawn="1"/>
        </p:nvPicPr>
        <p:blipFill rotWithShape="1">
          <a:blip r:embed="rId2"/>
          <a:srcRect t="14388" b="25689"/>
          <a:stretch/>
        </p:blipFill>
        <p:spPr>
          <a:xfrm>
            <a:off x="10650003" y="6400801"/>
            <a:ext cx="1273295" cy="423081"/>
          </a:xfrm>
          <a:prstGeom prst="rect">
            <a:avLst/>
          </a:prstGeom>
        </p:spPr>
      </p:pic>
    </p:spTree>
    <p:extLst>
      <p:ext uri="{BB962C8B-B14F-4D97-AF65-F5344CB8AC3E}">
        <p14:creationId xmlns:p14="http://schemas.microsoft.com/office/powerpoint/2010/main" val="964084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Header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1"/>
            <a:ext cx="11286649" cy="607259"/>
          </a:xfrm>
        </p:spPr>
        <p:txBody>
          <a:bodyPr>
            <a:noAutofit/>
          </a:bodyPr>
          <a:lstStyle>
            <a:lvl1pPr>
              <a:defRPr>
                <a:latin typeface="Calibri" panose="020F0502020204030204" pitchFamily="34" charset="0"/>
                <a:cs typeface="Calibri" panose="020F0502020204030204" pitchFamily="34" charset="0"/>
              </a:defRPr>
            </a:lvl1pPr>
          </a:lstStyle>
          <a:p>
            <a:r>
              <a:rPr lang="en-US" dirty="0"/>
              <a:t>Header</a:t>
            </a:r>
          </a:p>
        </p:txBody>
      </p:sp>
      <p:sp>
        <p:nvSpPr>
          <p:cNvPr id="5" name="Text Placeholder 4"/>
          <p:cNvSpPr>
            <a:spLocks noGrp="1"/>
          </p:cNvSpPr>
          <p:nvPr>
            <p:ph type="body" sz="quarter" idx="13"/>
          </p:nvPr>
        </p:nvSpPr>
        <p:spPr>
          <a:xfrm>
            <a:off x="419812" y="1325973"/>
            <a:ext cx="11281123" cy="4374089"/>
          </a:xfrm>
          <a:prstGeom prst="rect">
            <a:avLst/>
          </a:prstGeom>
        </p:spPr>
        <p:txBody>
          <a:bodyPr vert="horz">
            <a:normAutofit/>
          </a:bodyPr>
          <a:lstStyle>
            <a:lvl1pPr marL="0" indent="0">
              <a:buNone/>
              <a:defRPr sz="3200" baseline="0">
                <a:solidFill>
                  <a:srgbClr val="141414"/>
                </a:solidFill>
                <a:latin typeface="Calibri" panose="020F0502020204030204" pitchFamily="34" charset="0"/>
                <a:cs typeface="Calibri" panose="020F0502020204030204" pitchFamily="34" charset="0"/>
              </a:defRPr>
            </a:lvl1pPr>
            <a:lvl2pPr marL="304784" indent="-302668">
              <a:buClr>
                <a:schemeClr val="accent2"/>
              </a:buClr>
              <a:buFont typeface="Arial"/>
              <a:buChar char="•"/>
              <a:defRPr sz="2667" baseline="0">
                <a:solidFill>
                  <a:srgbClr val="141414"/>
                </a:solidFill>
                <a:latin typeface="Calibri" panose="020F0502020204030204" pitchFamily="34" charset="0"/>
                <a:cs typeface="Calibri" panose="020F0502020204030204" pitchFamily="34" charset="0"/>
              </a:defRPr>
            </a:lvl2pPr>
            <a:lvl3pPr marL="383098" indent="-222240">
              <a:buClr>
                <a:schemeClr val="tx2">
                  <a:lumMod val="50000"/>
                  <a:lumOff val="50000"/>
                </a:schemeClr>
              </a:buClr>
              <a:buFont typeface="Arial"/>
              <a:buChar char="•"/>
              <a:defRPr sz="2400" baseline="0">
                <a:solidFill>
                  <a:srgbClr val="141414"/>
                </a:solidFill>
                <a:latin typeface="Calibri" panose="020F0502020204030204" pitchFamily="34" charset="0"/>
                <a:cs typeface="Calibri" panose="020F0502020204030204" pitchFamily="34" charset="0"/>
              </a:defRPr>
            </a:lvl3pPr>
            <a:lvl4pPr marL="524907" indent="-234939">
              <a:buClr>
                <a:schemeClr val="tx2">
                  <a:lumMod val="50000"/>
                  <a:lumOff val="50000"/>
                </a:schemeClr>
              </a:buClr>
              <a:buFont typeface="Courier New" charset="0"/>
              <a:buChar char="o"/>
              <a:defRPr sz="2133" baseline="0">
                <a:solidFill>
                  <a:srgbClr val="141414"/>
                </a:solidFill>
                <a:latin typeface="Calibri" panose="020F0502020204030204" pitchFamily="34" charset="0"/>
                <a:cs typeface="Calibri" panose="020F0502020204030204" pitchFamily="34" charset="0"/>
              </a:defRPr>
            </a:lvl4pPr>
            <a:lvl5pPr marL="683650" indent="-234939">
              <a:buClr>
                <a:schemeClr val="accent2"/>
              </a:buClr>
              <a:buFont typeface="Arial"/>
              <a:buChar char="•"/>
              <a:defRPr sz="2400">
                <a:solidFill>
                  <a:srgbClr val="14141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Tree>
    <p:extLst>
      <p:ext uri="{BB962C8B-B14F-4D97-AF65-F5344CB8AC3E}">
        <p14:creationId xmlns:p14="http://schemas.microsoft.com/office/powerpoint/2010/main" val="3542890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Header and Text">
    <p:spTree>
      <p:nvGrpSpPr>
        <p:cNvPr id="1" name=""/>
        <p:cNvGrpSpPr/>
        <p:nvPr/>
      </p:nvGrpSpPr>
      <p:grpSpPr>
        <a:xfrm>
          <a:off x="0" y="0"/>
          <a:ext cx="0" cy="0"/>
          <a:chOff x="0" y="0"/>
          <a:chExt cx="0" cy="0"/>
        </a:xfrm>
      </p:grpSpPr>
      <p:sp>
        <p:nvSpPr>
          <p:cNvPr id="2" name="Title 1"/>
          <p:cNvSpPr>
            <a:spLocks noGrp="1"/>
          </p:cNvSpPr>
          <p:nvPr>
            <p:ph type="title"/>
          </p:nvPr>
        </p:nvSpPr>
        <p:spPr>
          <a:xfrm>
            <a:off x="49262" y="12317"/>
            <a:ext cx="11286649" cy="607259"/>
          </a:xfrm>
          <a:prstGeom prst="rect">
            <a:avLst/>
          </a:prstGeom>
        </p:spPr>
        <p:txBody>
          <a:bodyPr anchor="ctr">
            <a:normAutofit/>
          </a:bodyPr>
          <a:lstStyle/>
          <a:p>
            <a:endParaRPr lang="en-US" dirty="0"/>
          </a:p>
        </p:txBody>
      </p:sp>
      <p:sp>
        <p:nvSpPr>
          <p:cNvPr id="5" name="Text Placeholder 4"/>
          <p:cNvSpPr>
            <a:spLocks noGrp="1"/>
          </p:cNvSpPr>
          <p:nvPr>
            <p:ph type="body" sz="quarter" idx="13"/>
          </p:nvPr>
        </p:nvSpPr>
        <p:spPr>
          <a:xfrm>
            <a:off x="419812" y="1325974"/>
            <a:ext cx="11281123" cy="4374089"/>
          </a:xfrm>
          <a:prstGeom prst="rect">
            <a:avLst/>
          </a:prstGeom>
        </p:spPr>
        <p:txBody>
          <a:bodyPr vert="horz">
            <a:normAutofit/>
          </a:bodyPr>
          <a:lstStyle>
            <a:lvl1pPr marL="0" indent="0">
              <a:buNone/>
              <a:defRPr sz="3231">
                <a:solidFill>
                  <a:srgbClr val="141414"/>
                </a:solidFill>
                <a:latin typeface="Calibri" panose="020F0502020204030204" pitchFamily="34" charset="0"/>
                <a:cs typeface="Calibri" panose="020F0502020204030204" pitchFamily="34" charset="0"/>
              </a:defRPr>
            </a:lvl1pPr>
            <a:lvl2pPr marL="263760" indent="-261929">
              <a:buClr>
                <a:schemeClr val="accent2"/>
              </a:buClr>
              <a:buFont typeface="Arial"/>
              <a:buChar char="•"/>
              <a:defRPr sz="2769">
                <a:solidFill>
                  <a:srgbClr val="141414"/>
                </a:solidFill>
                <a:latin typeface="Calibri" panose="020F0502020204030204" pitchFamily="34" charset="0"/>
                <a:cs typeface="Calibri" panose="020F0502020204030204" pitchFamily="34" charset="0"/>
              </a:defRPr>
            </a:lvl2pPr>
            <a:lvl3pPr marL="331533" indent="-192326">
              <a:buClr>
                <a:schemeClr val="accent2"/>
              </a:buClr>
              <a:buFont typeface="Arial"/>
              <a:buChar char="•"/>
              <a:defRPr sz="2308">
                <a:solidFill>
                  <a:srgbClr val="141414"/>
                </a:solidFill>
                <a:latin typeface="Calibri" panose="020F0502020204030204" pitchFamily="34" charset="0"/>
                <a:cs typeface="Calibri" panose="020F0502020204030204" pitchFamily="34" charset="0"/>
              </a:defRPr>
            </a:lvl3pPr>
            <a:lvl4pPr marL="454255" indent="-203318">
              <a:buClr>
                <a:schemeClr val="accent2"/>
              </a:buClr>
              <a:buFont typeface="Arial"/>
              <a:buChar char="•"/>
              <a:defRPr sz="2077">
                <a:solidFill>
                  <a:srgbClr val="141414"/>
                </a:solidFill>
                <a:latin typeface="Calibri" panose="020F0502020204030204" pitchFamily="34" charset="0"/>
                <a:cs typeface="Calibri" panose="020F0502020204030204" pitchFamily="34" charset="0"/>
              </a:defRPr>
            </a:lvl4pPr>
            <a:lvl5pPr marL="591631" indent="-203318">
              <a:buClr>
                <a:schemeClr val="accent2"/>
              </a:buClr>
              <a:buFont typeface="Arial"/>
              <a:buChar char="•"/>
              <a:defRPr sz="2077">
                <a:solidFill>
                  <a:srgbClr val="141414"/>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2892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Header and Text">
    <p:spTree>
      <p:nvGrpSpPr>
        <p:cNvPr id="1" name=""/>
        <p:cNvGrpSpPr/>
        <p:nvPr/>
      </p:nvGrpSpPr>
      <p:grpSpPr>
        <a:xfrm>
          <a:off x="0" y="0"/>
          <a:ext cx="0" cy="0"/>
          <a:chOff x="0" y="0"/>
          <a:chExt cx="0" cy="0"/>
        </a:xfrm>
      </p:grpSpPr>
      <p:sp>
        <p:nvSpPr>
          <p:cNvPr id="2" name="Title 1"/>
          <p:cNvSpPr>
            <a:spLocks noGrp="1"/>
          </p:cNvSpPr>
          <p:nvPr>
            <p:ph type="title"/>
          </p:nvPr>
        </p:nvSpPr>
        <p:spPr>
          <a:xfrm>
            <a:off x="139119" y="12701"/>
            <a:ext cx="9627183" cy="607259"/>
          </a:xfrm>
        </p:spPr>
        <p:txBody>
          <a:bodyPr anchor="ctr">
            <a:normAutofit/>
          </a:bodyPr>
          <a:lstStyle/>
          <a:p>
            <a:endParaRPr lang="en-US" dirty="0"/>
          </a:p>
        </p:txBody>
      </p:sp>
      <p:sp>
        <p:nvSpPr>
          <p:cNvPr id="5" name="Text Placeholder 4"/>
          <p:cNvSpPr>
            <a:spLocks noGrp="1"/>
          </p:cNvSpPr>
          <p:nvPr>
            <p:ph type="body" sz="quarter" idx="13"/>
          </p:nvPr>
        </p:nvSpPr>
        <p:spPr>
          <a:xfrm>
            <a:off x="419812" y="956518"/>
            <a:ext cx="11281123" cy="4374089"/>
          </a:xfrm>
          <a:prstGeom prst="rect">
            <a:avLst/>
          </a:prstGeom>
        </p:spPr>
        <p:txBody>
          <a:bodyPr vert="horz">
            <a:normAutofit/>
          </a:bodyPr>
          <a:lstStyle>
            <a:lvl1pPr marL="0" indent="0">
              <a:buNone/>
              <a:defRPr sz="3733">
                <a:solidFill>
                  <a:srgbClr val="141414"/>
                </a:solidFill>
                <a:latin typeface="Calibri" panose="020F0502020204030204" pitchFamily="34" charset="0"/>
                <a:cs typeface="Calibri" panose="020F0502020204030204" pitchFamily="34" charset="0"/>
              </a:defRPr>
            </a:lvl1pPr>
            <a:lvl2pPr marL="304784" indent="-302668">
              <a:buClr>
                <a:schemeClr val="accent2"/>
              </a:buClr>
              <a:buFont typeface="Arial"/>
              <a:buChar char="•"/>
              <a:defRPr sz="3200">
                <a:solidFill>
                  <a:srgbClr val="141414"/>
                </a:solidFill>
                <a:latin typeface="Calibri" panose="020F0502020204030204" pitchFamily="34" charset="0"/>
                <a:cs typeface="Calibri" panose="020F0502020204030204" pitchFamily="34" charset="0"/>
              </a:defRPr>
            </a:lvl2pPr>
            <a:lvl3pPr marL="383098" indent="-222240">
              <a:buClr>
                <a:schemeClr val="accent2"/>
              </a:buClr>
              <a:buFont typeface="Arial"/>
              <a:buChar char="•"/>
              <a:defRPr sz="2667">
                <a:solidFill>
                  <a:srgbClr val="141414"/>
                </a:solidFill>
                <a:latin typeface="Calibri" panose="020F0502020204030204" pitchFamily="34" charset="0"/>
                <a:cs typeface="Calibri" panose="020F0502020204030204" pitchFamily="34" charset="0"/>
              </a:defRPr>
            </a:lvl3pPr>
            <a:lvl4pPr marL="524907" indent="-234939">
              <a:buClr>
                <a:schemeClr val="accent2"/>
              </a:buClr>
              <a:buFont typeface="Arial"/>
              <a:buChar char="•"/>
              <a:defRPr sz="2400">
                <a:solidFill>
                  <a:srgbClr val="141414"/>
                </a:solidFill>
                <a:latin typeface="Calibri" panose="020F0502020204030204" pitchFamily="34" charset="0"/>
                <a:cs typeface="Calibri" panose="020F0502020204030204" pitchFamily="34" charset="0"/>
              </a:defRPr>
            </a:lvl4pPr>
            <a:lvl5pPr marL="683650" indent="-234939">
              <a:buClr>
                <a:schemeClr val="accent2"/>
              </a:buClr>
              <a:buFont typeface="Arial"/>
              <a:buChar char="•"/>
              <a:defRPr sz="2400">
                <a:solidFill>
                  <a:srgbClr val="141414"/>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1617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Header and Text">
    <p:spTree>
      <p:nvGrpSpPr>
        <p:cNvPr id="1" name=""/>
        <p:cNvGrpSpPr/>
        <p:nvPr/>
      </p:nvGrpSpPr>
      <p:grpSpPr>
        <a:xfrm>
          <a:off x="0" y="0"/>
          <a:ext cx="0" cy="0"/>
          <a:chOff x="0" y="0"/>
          <a:chExt cx="0" cy="0"/>
        </a:xfrm>
      </p:grpSpPr>
      <p:sp>
        <p:nvSpPr>
          <p:cNvPr id="2" name="Title 1"/>
          <p:cNvSpPr>
            <a:spLocks noGrp="1"/>
          </p:cNvSpPr>
          <p:nvPr>
            <p:ph type="title"/>
          </p:nvPr>
        </p:nvSpPr>
        <p:spPr>
          <a:xfrm>
            <a:off x="139119" y="12701"/>
            <a:ext cx="9627183" cy="607259"/>
          </a:xfrm>
        </p:spPr>
        <p:txBody>
          <a:bodyPr anchor="ctr">
            <a:normAutofit/>
          </a:bodyPr>
          <a:lstStyle/>
          <a:p>
            <a:endParaRPr lang="en-US" dirty="0"/>
          </a:p>
        </p:txBody>
      </p:sp>
    </p:spTree>
    <p:extLst>
      <p:ext uri="{BB962C8B-B14F-4D97-AF65-F5344CB8AC3E}">
        <p14:creationId xmlns:p14="http://schemas.microsoft.com/office/powerpoint/2010/main" val="4132223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340659" y="253849"/>
            <a:ext cx="11351469" cy="461665"/>
          </a:xfrm>
        </p:spPr>
        <p:txBody>
          <a:bodyPr anchor="ctr">
            <a:spAutoFit/>
          </a:bodyPr>
          <a:lstStyle>
            <a:lvl1pPr>
              <a:lnSpc>
                <a:spcPct val="100000"/>
              </a:lnSpc>
              <a:defRPr sz="2400">
                <a:latin typeface="Calibri" panose="020F0502020204030204" pitchFamily="34" charset="0"/>
                <a:cs typeface="Calibri" panose="020F0502020204030204" pitchFamily="34" charset="0"/>
              </a:defRPr>
            </a:lvl1pPr>
          </a:lstStyle>
          <a:p>
            <a:r>
              <a:rPr lang="en-US" dirty="0"/>
              <a:t>Click to edit Master title style</a:t>
            </a:r>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a:xfrm>
            <a:off x="853442" y="6400800"/>
            <a:ext cx="1130748" cy="207264"/>
          </a:xfrm>
        </p:spPr>
        <p:txBody>
          <a:bodyPr/>
          <a:lstStyle>
            <a:lvl1pPr>
              <a:defRPr>
                <a:latin typeface="Calibri" panose="020F0502020204030204" pitchFamily="34" charset="0"/>
                <a:cs typeface="Calibri" panose="020F0502020204030204" pitchFamily="34" charset="0"/>
              </a:defRPr>
            </a:lvl1pPr>
          </a:lstStyle>
          <a:p>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506568"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10177403" y="6383227"/>
            <a:ext cx="1549288" cy="332509"/>
          </a:xfrm>
          <a:prstGeom prst="rect">
            <a:avLst/>
          </a:prstGeom>
        </p:spPr>
      </p:pic>
    </p:spTree>
    <p:extLst>
      <p:ext uri="{BB962C8B-B14F-4D97-AF65-F5344CB8AC3E}">
        <p14:creationId xmlns:p14="http://schemas.microsoft.com/office/powerpoint/2010/main" val="2486612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2192000" cy="6096000"/>
          </a:xfrm>
          <a:prstGeom prst="rect">
            <a:avLst/>
          </a:prstGeom>
        </p:spPr>
        <p:txBody>
          <a:bodyPr anchor="ctr">
            <a:normAutofit/>
          </a:bodyPr>
          <a:lstStyle>
            <a:lvl1pPr marL="0" marR="0" indent="0" algn="ctr" defTabSz="1219140" rtl="0" eaLnBrk="1" fontAlgn="auto" latinLnBrk="0" hangingPunct="1">
              <a:lnSpc>
                <a:spcPct val="100000"/>
              </a:lnSpc>
              <a:spcBef>
                <a:spcPts val="800"/>
              </a:spcBef>
              <a:spcAft>
                <a:spcPts val="0"/>
              </a:spcAft>
              <a:buClrTx/>
              <a:buSzTx/>
              <a:buFont typeface="Arial" panose="020B0604020202020204" pitchFamily="34" charset="0"/>
              <a:buNone/>
              <a:tabLst/>
              <a:defRPr>
                <a:solidFill>
                  <a:schemeClr val="tx2"/>
                </a:solidFill>
              </a:defRPr>
            </a:lvl1pPr>
          </a:lstStyle>
          <a:p>
            <a:pPr marL="0" marR="0" lvl="0" indent="0" algn="ctr" defTabSz="121914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a:xfrm>
            <a:off x="853440" y="6400800"/>
            <a:ext cx="1664677" cy="207264"/>
          </a:xfrm>
        </p:spPr>
        <p:txBody>
          <a:bodyPr/>
          <a:lstStyle/>
          <a:p>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506568"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9981218" y="6373368"/>
            <a:ext cx="1704217" cy="365760"/>
          </a:xfrm>
          <a:prstGeom prst="rect">
            <a:avLst/>
          </a:prstGeom>
        </p:spPr>
      </p:pic>
    </p:spTree>
    <p:extLst>
      <p:ext uri="{BB962C8B-B14F-4D97-AF65-F5344CB8AC3E}">
        <p14:creationId xmlns:p14="http://schemas.microsoft.com/office/powerpoint/2010/main" val="31072592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404401" y="330261"/>
            <a:ext cx="11279601" cy="607259"/>
          </a:xfrm>
        </p:spPr>
        <p:txBody>
          <a:bodyPr/>
          <a:lstStyle>
            <a:lvl1pPr>
              <a:defRPr>
                <a:solidFill>
                  <a:srgbClr val="0099CC"/>
                </a:solidFill>
              </a:defRPr>
            </a:lvl1pPr>
          </a:lstStyle>
          <a:p>
            <a:r>
              <a:rPr lang="en-US" dirty="0"/>
              <a:t>Header</a:t>
            </a:r>
          </a:p>
        </p:txBody>
      </p:sp>
      <p:sp>
        <p:nvSpPr>
          <p:cNvPr id="5" name="Text Placeholder 4"/>
          <p:cNvSpPr>
            <a:spLocks noGrp="1"/>
          </p:cNvSpPr>
          <p:nvPr>
            <p:ph type="body" sz="quarter" idx="13"/>
          </p:nvPr>
        </p:nvSpPr>
        <p:spPr>
          <a:xfrm>
            <a:off x="414704" y="1137831"/>
            <a:ext cx="11269296" cy="4622800"/>
          </a:xfrm>
          <a:prstGeom prst="rect">
            <a:avLst/>
          </a:prstGeom>
        </p:spPr>
        <p:txBody>
          <a:bodyPr vert="horz">
            <a:normAutofit/>
          </a:bodyPr>
          <a:lstStyle>
            <a:lvl1pPr marL="0" indent="0">
              <a:buNone/>
              <a:defRPr sz="2800">
                <a:solidFill>
                  <a:srgbClr val="141414"/>
                </a:solidFill>
              </a:defRPr>
            </a:lvl1pPr>
            <a:lvl2pPr marL="228594" indent="-227008">
              <a:buClr>
                <a:schemeClr val="accent2"/>
              </a:buClr>
              <a:buFont typeface="Arial"/>
              <a:buChar char="•"/>
              <a:defRPr sz="2400">
                <a:solidFill>
                  <a:srgbClr val="141414"/>
                </a:solidFill>
              </a:defRPr>
            </a:lvl2pPr>
            <a:lvl3pPr marL="287331" indent="-166684">
              <a:buClr>
                <a:schemeClr val="accent2"/>
              </a:buClr>
              <a:buFont typeface="Arial"/>
              <a:buChar char="•"/>
              <a:defRPr sz="2000">
                <a:solidFill>
                  <a:srgbClr val="141414"/>
                </a:solidFill>
              </a:defRPr>
            </a:lvl3pPr>
            <a:lvl4pPr marL="393690" indent="-176209">
              <a:buClr>
                <a:schemeClr val="accent2"/>
              </a:buClr>
              <a:buFont typeface="Arial"/>
              <a:buChar char="•"/>
              <a:defRPr sz="1800">
                <a:solidFill>
                  <a:srgbClr val="141414"/>
                </a:solidFill>
              </a:defRPr>
            </a:lvl4pPr>
            <a:lvl5pPr marL="512750" indent="-176209">
              <a:buClr>
                <a:schemeClr val="accent2"/>
              </a:buClr>
              <a:buFont typeface="Arial"/>
              <a:buChar char="•"/>
              <a:defRPr sz="1800">
                <a:solidFill>
                  <a:srgbClr val="14141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544289"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3125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3" name="Slide Number Placeholder 3"/>
          <p:cNvSpPr txBox="1">
            <a:spLocks/>
          </p:cNvSpPr>
          <p:nvPr userDrawn="1"/>
        </p:nvSpPr>
        <p:spPr>
          <a:xfrm>
            <a:off x="11360729" y="6203156"/>
            <a:ext cx="831273" cy="47625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71C97F3-19C9-4063-AC16-963CB8D9C4F0}" type="slidenum">
              <a:rPr lang="en-US" sz="2181" smtClean="0">
                <a:solidFill>
                  <a:prstClr val="white">
                    <a:lumMod val="65000"/>
                  </a:prstClr>
                </a:solidFill>
              </a:rPr>
              <a:pPr/>
              <a:t>‹#›</a:t>
            </a:fld>
            <a:endParaRPr lang="en-US" sz="2181" dirty="0">
              <a:solidFill>
                <a:prstClr val="white">
                  <a:lumMod val="65000"/>
                </a:prstClr>
              </a:solidFill>
            </a:endParaRPr>
          </a:p>
        </p:txBody>
      </p:sp>
      <p:grpSp>
        <p:nvGrpSpPr>
          <p:cNvPr id="4" name="Group 8"/>
          <p:cNvGrpSpPr/>
          <p:nvPr userDrawn="1"/>
        </p:nvGrpSpPr>
        <p:grpSpPr>
          <a:xfrm>
            <a:off x="336680" y="252249"/>
            <a:ext cx="548584" cy="128753"/>
            <a:chOff x="2514600" y="1219200"/>
            <a:chExt cx="669636" cy="152400"/>
          </a:xfrm>
        </p:grpSpPr>
        <p:sp>
          <p:nvSpPr>
            <p:cNvPr id="5" name="Oval 4"/>
            <p:cNvSpPr/>
            <p:nvPr/>
          </p:nvSpPr>
          <p:spPr>
            <a:xfrm>
              <a:off x="2514600" y="1219200"/>
              <a:ext cx="152400" cy="1524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solidFill>
                  <a:prstClr val="white"/>
                </a:solidFill>
                <a:latin typeface="Tw Cen MT" pitchFamily="34" charset="0"/>
              </a:endParaRPr>
            </a:p>
          </p:txBody>
        </p:sp>
        <p:sp>
          <p:nvSpPr>
            <p:cNvPr id="6" name="Oval 5"/>
            <p:cNvSpPr/>
            <p:nvPr/>
          </p:nvSpPr>
          <p:spPr>
            <a:xfrm>
              <a:off x="2773218" y="1219200"/>
              <a:ext cx="152400" cy="1524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solidFill>
                  <a:prstClr val="white"/>
                </a:solidFill>
                <a:latin typeface="Tw Cen MT" pitchFamily="34" charset="0"/>
              </a:endParaRPr>
            </a:p>
          </p:txBody>
        </p:sp>
        <p:sp>
          <p:nvSpPr>
            <p:cNvPr id="7" name="Oval 6"/>
            <p:cNvSpPr/>
            <p:nvPr/>
          </p:nvSpPr>
          <p:spPr>
            <a:xfrm>
              <a:off x="3031836" y="1219200"/>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1" dirty="0">
                <a:solidFill>
                  <a:prstClr val="white"/>
                </a:solidFill>
                <a:latin typeface="Tw Cen MT" pitchFamily="34" charset="0"/>
              </a:endParaRPr>
            </a:p>
          </p:txBody>
        </p:sp>
      </p:grpSp>
    </p:spTree>
    <p:extLst>
      <p:ext uri="{BB962C8B-B14F-4D97-AF65-F5344CB8AC3E}">
        <p14:creationId xmlns:p14="http://schemas.microsoft.com/office/powerpoint/2010/main" val="164705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 y="0"/>
            <a:ext cx="1231769" cy="68580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987296" y="1633728"/>
            <a:ext cx="8961120" cy="2292096"/>
          </a:xfrm>
          <a:prstGeom prst="rect">
            <a:avLst/>
          </a:prstGeom>
        </p:spPr>
        <p:txBody>
          <a:bodyPr anchor="t" anchorCtr="0">
            <a:noAutofit/>
          </a:bodyPr>
          <a:lstStyle>
            <a:lvl1pPr>
              <a:defRPr sz="5867">
                <a:solidFill>
                  <a:schemeClr val="tx2"/>
                </a:solidFill>
                <a:latin typeface="Calibri" panose="020F0502020204030204" pitchFamily="34" charset="0"/>
              </a:defRPr>
            </a:lvl1pPr>
            <a:lvl2pPr marL="309019" indent="-309019">
              <a:buNone/>
              <a:defRPr sz="5867">
                <a:solidFill>
                  <a:schemeClr val="tx2"/>
                </a:solidFill>
                <a:latin typeface="Calibri" panose="020F0502020204030204" pitchFamily="34" charset="0"/>
              </a:defRPr>
            </a:lvl2pPr>
            <a:lvl3pPr marL="304784" indent="-304784">
              <a:buClrTx/>
              <a:buFont typeface="Arial" panose="020B0604020202020204" pitchFamily="34" charset="0"/>
              <a:buChar char="•"/>
              <a:defRPr>
                <a:solidFill>
                  <a:schemeClr val="tx2"/>
                </a:solidFill>
                <a:latin typeface="Calibri" panose="020F0502020204030204" pitchFamily="34" charset="0"/>
              </a:defRPr>
            </a:lvl3pPr>
            <a:lvl4pPr marL="0" indent="0">
              <a:buClrTx/>
              <a:buFont typeface="Arial" panose="020B0604020202020204" pitchFamily="34" charset="0"/>
              <a:buNone/>
              <a:defRPr sz="1600" i="1">
                <a:solidFill>
                  <a:schemeClr val="tx2"/>
                </a:solidFill>
                <a:latin typeface="Calibri" panose="020F0502020204030204" pitchFamily="34" charset="0"/>
              </a:defRPr>
            </a:lvl4pPr>
            <a:lvl5pPr marL="0" indent="0">
              <a:buClrTx/>
              <a:buFont typeface="Arial" panose="020B0604020202020204" pitchFamily="34" charset="0"/>
              <a:buNone/>
              <a:defRPr sz="1600" i="1">
                <a:solidFill>
                  <a:schemeClr val="tx2"/>
                </a:solidFill>
                <a:latin typeface="Calibri" panose="020F0502020204030204" pitchFamily="34" charset="0"/>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987295"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9981218" y="6373368"/>
            <a:ext cx="1704217" cy="365760"/>
          </a:xfrm>
          <a:prstGeom prst="rect">
            <a:avLst/>
          </a:prstGeom>
        </p:spPr>
      </p:pic>
    </p:spTree>
    <p:extLst>
      <p:ext uri="{BB962C8B-B14F-4D97-AF65-F5344CB8AC3E}">
        <p14:creationId xmlns:p14="http://schemas.microsoft.com/office/powerpoint/2010/main" val="6057046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12192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1800" dirty="0">
              <a:solidFill>
                <a:srgbClr val="000000"/>
              </a:solidFill>
            </a:endParaRPr>
          </a:p>
        </p:txBody>
      </p:sp>
      <p:sp>
        <p:nvSpPr>
          <p:cNvPr id="4" name="Rectangle 3"/>
          <p:cNvSpPr>
            <a:spLocks noChangeArrowheads="1"/>
          </p:cNvSpPr>
          <p:nvPr userDrawn="1"/>
        </p:nvSpPr>
        <p:spPr bwMode="auto">
          <a:xfrm>
            <a:off x="0" y="5562600"/>
            <a:ext cx="12192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1800" dirty="0">
              <a:solidFill>
                <a:srgbClr val="000000"/>
              </a:solidFill>
            </a:endParaRPr>
          </a:p>
        </p:txBody>
      </p:sp>
      <p:sp>
        <p:nvSpPr>
          <p:cNvPr id="5" name="Rectangle 33"/>
          <p:cNvSpPr>
            <a:spLocks noChangeArrowheads="1"/>
          </p:cNvSpPr>
          <p:nvPr/>
        </p:nvSpPr>
        <p:spPr bwMode="auto">
          <a:xfrm>
            <a:off x="304800" y="6248400"/>
            <a:ext cx="69088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Calibri" pitchFamily="34" charset="0"/>
                <a:ea typeface="ＭＳ Ｐゴシック" charset="-128"/>
                <a:cs typeface="Calibri" pitchFamily="34" charset="0"/>
              </a:rPr>
              <a:t>      </a:t>
            </a:r>
            <a:r>
              <a:rPr lang="en-US" sz="800" dirty="0">
                <a:solidFill>
                  <a:srgbClr val="000000"/>
                </a:solidFill>
                <a:latin typeface="Calibri" pitchFamily="34" charset="0"/>
                <a:ea typeface="ＭＳ Ｐゴシック" charset="-128"/>
                <a:cs typeface="Calibri" pitchFamily="34" charset="0"/>
              </a:rPr>
              <a:t>|  </a:t>
            </a:r>
            <a:r>
              <a:rPr lang="en-US" sz="800" b="0" dirty="0">
                <a:solidFill>
                  <a:srgbClr val="000000"/>
                </a:solidFill>
                <a:latin typeface="Calibri" pitchFamily="34" charset="0"/>
                <a:ea typeface="ＭＳ Ｐゴシック" charset="-128"/>
                <a:cs typeface="Calibri" pitchFamily="34" charset="0"/>
              </a:rPr>
              <a:t>©2013, Cognizant 		</a:t>
            </a:r>
            <a:endParaRPr lang="en-US" sz="900" b="0" dirty="0">
              <a:solidFill>
                <a:srgbClr val="000000"/>
              </a:solidFill>
              <a:latin typeface="Calibri" pitchFamily="34" charset="0"/>
              <a:ea typeface="ＭＳ Ｐゴシック" charset="-128"/>
              <a:cs typeface="Calibri" pitchFamily="34" charset="0"/>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9472086" y="6137276"/>
            <a:ext cx="2618316"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203200" y="457201"/>
            <a:ext cx="11684000" cy="1588"/>
          </a:xfrm>
          <a:prstGeom prst="line">
            <a:avLst/>
          </a:prstGeom>
          <a:noFill/>
          <a:ln w="9525">
            <a:solidFill>
              <a:srgbClr val="55B738"/>
            </a:solidFill>
            <a:round/>
            <a:headEnd/>
            <a:tailEnd/>
          </a:ln>
        </p:spPr>
      </p:cxnSp>
      <p:sp>
        <p:nvSpPr>
          <p:cNvPr id="12" name="Title 1"/>
          <p:cNvSpPr>
            <a:spLocks noGrp="1"/>
          </p:cNvSpPr>
          <p:nvPr>
            <p:ph type="title"/>
          </p:nvPr>
        </p:nvSpPr>
        <p:spPr>
          <a:xfrm>
            <a:off x="203200" y="0"/>
            <a:ext cx="11480800" cy="990600"/>
          </a:xfrm>
        </p:spPr>
        <p:txBody>
          <a:bodyPr/>
          <a:lstStyle>
            <a:lvl1pPr>
              <a:defRPr sz="2400"/>
            </a:lvl1pPr>
          </a:lstStyle>
          <a:p>
            <a:r>
              <a:rPr lang="en-US" dirty="0"/>
              <a:t>Click to edit Master title style</a:t>
            </a:r>
          </a:p>
        </p:txBody>
      </p:sp>
      <p:sp>
        <p:nvSpPr>
          <p:cNvPr id="8" name="Rectangle 42"/>
          <p:cNvSpPr>
            <a:spLocks noGrp="1" noChangeArrowheads="1"/>
          </p:cNvSpPr>
          <p:nvPr>
            <p:ph type="sldNum" sz="quarter" idx="10"/>
          </p:nvPr>
        </p:nvSpPr>
        <p:spPr>
          <a:xfrm>
            <a:off x="101600" y="6324600"/>
            <a:ext cx="609600" cy="457200"/>
          </a:xfrm>
          <a:ln>
            <a:miter lim="800000"/>
            <a:headEnd/>
            <a:tailEnd/>
          </a:ln>
        </p:spPr>
        <p:txBody>
          <a:bodyPr vert="horz" wrap="square" lIns="91440" tIns="45720" rIns="91440" bIns="45720" numCol="1" anchor="t" anchorCtr="0" compatLnSpc="1">
            <a:prstTxWarp prst="textNoShape">
              <a:avLst/>
            </a:prstTxWarp>
          </a:bodyPr>
          <a:lstStyle>
            <a:lvl1pPr>
              <a:defRPr lang="en-US" sz="1200" smtClean="0">
                <a:solidFill>
                  <a:srgbClr val="6DB23F"/>
                </a:solidFill>
                <a:latin typeface="Calibri" pitchFamily="34" charset="0"/>
                <a:cs typeface="Calibri" pitchFamily="34" charset="0"/>
              </a:defRPr>
            </a:lvl1pPr>
          </a:lstStyle>
          <a:p>
            <a:fld id="{A3CDCD59-7EE9-4F55-ABE2-6805DC136025}" type="slidenum">
              <a:rPr/>
              <a:pPr/>
              <a:t>‹#›</a:t>
            </a:fld>
            <a:endParaRPr dirty="0"/>
          </a:p>
        </p:txBody>
      </p:sp>
    </p:spTree>
    <p:extLst>
      <p:ext uri="{BB962C8B-B14F-4D97-AF65-F5344CB8AC3E}">
        <p14:creationId xmlns:p14="http://schemas.microsoft.com/office/powerpoint/2010/main" val="2104906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solidFill>
                  <a:schemeClr val="tx1">
                    <a:tint val="75000"/>
                  </a:schemeClr>
                </a:solidFill>
                <a:latin typeface="+mn-lt"/>
                <a:ea typeface="+mn-ea"/>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solidFill>
                  <a:schemeClr val="tx1">
                    <a:tint val="75000"/>
                  </a:schemeClr>
                </a:solidFill>
                <a:latin typeface="+mn-lt"/>
                <a:ea typeface="+mn-ea"/>
                <a:cs typeface="+mn-cs"/>
              </a:defRPr>
            </a:lvl1pPr>
          </a:lstStyle>
          <a:p>
            <a:pPr>
              <a:defRPr/>
            </a:pPr>
            <a:fld id="{D1F4FA37-8D28-4858-A570-70D914F62D0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9783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3"/>
          <p:cNvSpPr>
            <a:spLocks noGrp="1"/>
          </p:cNvSpPr>
          <p:nvPr>
            <p:ph type="ftr" sz="quarter" idx="11"/>
          </p:nvPr>
        </p:nvSpPr>
        <p:spPr/>
        <p:txBody>
          <a:bodyPr/>
          <a:lstStyle>
            <a:lvl1pPr>
              <a:defRPr>
                <a:solidFill>
                  <a:schemeClr val="tx1">
                    <a:tint val="75000"/>
                  </a:schemeClr>
                </a:solidFill>
                <a:latin typeface="+mn-lt"/>
                <a:ea typeface="+mn-ea"/>
                <a:cs typeface="+mn-cs"/>
              </a:defRPr>
            </a:lvl1p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lvl1pPr>
              <a:defRPr>
                <a:solidFill>
                  <a:schemeClr val="tx1">
                    <a:tint val="75000"/>
                  </a:schemeClr>
                </a:solidFill>
                <a:latin typeface="+mn-lt"/>
                <a:ea typeface="+mn-ea"/>
                <a:cs typeface="+mn-cs"/>
              </a:defRPr>
            </a:lvl1pPr>
          </a:lstStyle>
          <a:p>
            <a:pPr>
              <a:defRPr/>
            </a:pPr>
            <a:fld id="{08832F1F-D401-49BD-B776-C02F9373016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050090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4_Header and Text">
    <p:spTree>
      <p:nvGrpSpPr>
        <p:cNvPr id="1" name=""/>
        <p:cNvGrpSpPr/>
        <p:nvPr/>
      </p:nvGrpSpPr>
      <p:grpSpPr>
        <a:xfrm>
          <a:off x="0" y="0"/>
          <a:ext cx="0" cy="0"/>
          <a:chOff x="0" y="0"/>
          <a:chExt cx="0" cy="0"/>
        </a:xfrm>
      </p:grpSpPr>
      <p:sp>
        <p:nvSpPr>
          <p:cNvPr id="2" name="Title 1"/>
          <p:cNvSpPr>
            <a:spLocks noGrp="1"/>
          </p:cNvSpPr>
          <p:nvPr>
            <p:ph type="title"/>
          </p:nvPr>
        </p:nvSpPr>
        <p:spPr>
          <a:xfrm>
            <a:off x="139117" y="12701"/>
            <a:ext cx="10244403" cy="607259"/>
          </a:xfrm>
        </p:spPr>
        <p:txBody>
          <a:bodyPr anchor="ctr">
            <a:normAutofit/>
          </a:bodyPr>
          <a:lstStyle/>
          <a:p>
            <a:endParaRPr lang="en-US" dirty="0"/>
          </a:p>
        </p:txBody>
      </p:sp>
      <p:sp>
        <p:nvSpPr>
          <p:cNvPr id="5" name="Text Placeholder 4"/>
          <p:cNvSpPr>
            <a:spLocks noGrp="1"/>
          </p:cNvSpPr>
          <p:nvPr>
            <p:ph type="body" sz="quarter" idx="13"/>
          </p:nvPr>
        </p:nvSpPr>
        <p:spPr>
          <a:xfrm>
            <a:off x="419812" y="1325973"/>
            <a:ext cx="11281123" cy="4374089"/>
          </a:xfrm>
          <a:prstGeom prst="rect">
            <a:avLst/>
          </a:prstGeom>
        </p:spPr>
        <p:txBody>
          <a:bodyPr vert="horz">
            <a:normAutofit/>
          </a:bodyPr>
          <a:lstStyle>
            <a:lvl1pPr marL="0" indent="0">
              <a:buNone/>
              <a:defRPr sz="3733">
                <a:solidFill>
                  <a:srgbClr val="141414"/>
                </a:solidFill>
                <a:latin typeface="Calibri" panose="020F0502020204030204" pitchFamily="34" charset="0"/>
                <a:cs typeface="Calibri" panose="020F0502020204030204" pitchFamily="34" charset="0"/>
              </a:defRPr>
            </a:lvl1pPr>
            <a:lvl2pPr marL="304784" indent="-302668">
              <a:buClr>
                <a:schemeClr val="accent2"/>
              </a:buClr>
              <a:buFont typeface="Arial"/>
              <a:buChar char="•"/>
              <a:defRPr sz="3200">
                <a:solidFill>
                  <a:srgbClr val="141414"/>
                </a:solidFill>
                <a:latin typeface="Calibri" panose="020F0502020204030204" pitchFamily="34" charset="0"/>
                <a:cs typeface="Calibri" panose="020F0502020204030204" pitchFamily="34" charset="0"/>
              </a:defRPr>
            </a:lvl2pPr>
            <a:lvl3pPr marL="383098" indent="-222240">
              <a:buClr>
                <a:schemeClr val="accent2"/>
              </a:buClr>
              <a:buFont typeface="Arial"/>
              <a:buChar char="•"/>
              <a:defRPr sz="2667">
                <a:solidFill>
                  <a:srgbClr val="141414"/>
                </a:solidFill>
                <a:latin typeface="Calibri" panose="020F0502020204030204" pitchFamily="34" charset="0"/>
                <a:cs typeface="Calibri" panose="020F0502020204030204" pitchFamily="34" charset="0"/>
              </a:defRPr>
            </a:lvl3pPr>
            <a:lvl4pPr marL="524907" indent="-234939">
              <a:buClr>
                <a:schemeClr val="accent2"/>
              </a:buClr>
              <a:buFont typeface="Arial"/>
              <a:buChar char="•"/>
              <a:defRPr sz="2400">
                <a:solidFill>
                  <a:srgbClr val="141414"/>
                </a:solidFill>
                <a:latin typeface="Calibri" panose="020F0502020204030204" pitchFamily="34" charset="0"/>
                <a:cs typeface="Calibri" panose="020F0502020204030204" pitchFamily="34" charset="0"/>
              </a:defRPr>
            </a:lvl4pPr>
            <a:lvl5pPr marL="683650" indent="-234939">
              <a:buClr>
                <a:schemeClr val="accent2"/>
              </a:buClr>
              <a:buFont typeface="Arial"/>
              <a:buChar char="•"/>
              <a:defRPr sz="2400">
                <a:solidFill>
                  <a:srgbClr val="141414"/>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6773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5_Header and Text">
    <p:spTree>
      <p:nvGrpSpPr>
        <p:cNvPr id="1" name=""/>
        <p:cNvGrpSpPr/>
        <p:nvPr/>
      </p:nvGrpSpPr>
      <p:grpSpPr>
        <a:xfrm>
          <a:off x="0" y="0"/>
          <a:ext cx="0" cy="0"/>
          <a:chOff x="0" y="0"/>
          <a:chExt cx="0" cy="0"/>
        </a:xfrm>
      </p:grpSpPr>
      <p:sp>
        <p:nvSpPr>
          <p:cNvPr id="2" name="Title 1"/>
          <p:cNvSpPr>
            <a:spLocks noGrp="1"/>
          </p:cNvSpPr>
          <p:nvPr>
            <p:ph type="title"/>
          </p:nvPr>
        </p:nvSpPr>
        <p:spPr>
          <a:xfrm>
            <a:off x="139117" y="12701"/>
            <a:ext cx="10244403" cy="607259"/>
          </a:xfrm>
        </p:spPr>
        <p:txBody>
          <a:bodyPr anchor="ctr">
            <a:normAutofit/>
          </a:bodyPr>
          <a:lstStyle/>
          <a:p>
            <a:endParaRPr lang="en-US" dirty="0"/>
          </a:p>
        </p:txBody>
      </p:sp>
      <p:sp>
        <p:nvSpPr>
          <p:cNvPr id="5" name="Text Placeholder 4"/>
          <p:cNvSpPr>
            <a:spLocks noGrp="1"/>
          </p:cNvSpPr>
          <p:nvPr>
            <p:ph type="body" sz="quarter" idx="13"/>
          </p:nvPr>
        </p:nvSpPr>
        <p:spPr>
          <a:xfrm>
            <a:off x="419812" y="1325973"/>
            <a:ext cx="11281123" cy="4374089"/>
          </a:xfrm>
          <a:prstGeom prst="rect">
            <a:avLst/>
          </a:prstGeom>
        </p:spPr>
        <p:txBody>
          <a:bodyPr vert="horz">
            <a:normAutofit/>
          </a:bodyPr>
          <a:lstStyle>
            <a:lvl1pPr marL="0" indent="0">
              <a:buNone/>
              <a:defRPr sz="3733">
                <a:solidFill>
                  <a:srgbClr val="141414"/>
                </a:solidFill>
                <a:latin typeface="Calibri" panose="020F0502020204030204" pitchFamily="34" charset="0"/>
                <a:cs typeface="Calibri" panose="020F0502020204030204" pitchFamily="34" charset="0"/>
              </a:defRPr>
            </a:lvl1pPr>
            <a:lvl2pPr marL="304784" indent="-302668">
              <a:buClr>
                <a:schemeClr val="accent2"/>
              </a:buClr>
              <a:buFont typeface="Arial"/>
              <a:buChar char="•"/>
              <a:defRPr sz="3200">
                <a:solidFill>
                  <a:srgbClr val="141414"/>
                </a:solidFill>
                <a:latin typeface="Calibri" panose="020F0502020204030204" pitchFamily="34" charset="0"/>
                <a:cs typeface="Calibri" panose="020F0502020204030204" pitchFamily="34" charset="0"/>
              </a:defRPr>
            </a:lvl2pPr>
            <a:lvl3pPr marL="383098" indent="-222240">
              <a:buClr>
                <a:schemeClr val="accent2"/>
              </a:buClr>
              <a:buFont typeface="Arial"/>
              <a:buChar char="•"/>
              <a:defRPr sz="2667">
                <a:solidFill>
                  <a:srgbClr val="141414"/>
                </a:solidFill>
                <a:latin typeface="Calibri" panose="020F0502020204030204" pitchFamily="34" charset="0"/>
                <a:cs typeface="Calibri" panose="020F0502020204030204" pitchFamily="34" charset="0"/>
              </a:defRPr>
            </a:lvl3pPr>
            <a:lvl4pPr marL="524907" indent="-234939">
              <a:buClr>
                <a:schemeClr val="accent2"/>
              </a:buClr>
              <a:buFont typeface="Arial"/>
              <a:buChar char="•"/>
              <a:defRPr sz="2400">
                <a:solidFill>
                  <a:srgbClr val="141414"/>
                </a:solidFill>
                <a:latin typeface="Calibri" panose="020F0502020204030204" pitchFamily="34" charset="0"/>
                <a:cs typeface="Calibri" panose="020F0502020204030204" pitchFamily="34" charset="0"/>
              </a:defRPr>
            </a:lvl4pPr>
            <a:lvl5pPr marL="683650" indent="-234939">
              <a:buClr>
                <a:schemeClr val="accent2"/>
              </a:buClr>
              <a:buFont typeface="Arial"/>
              <a:buChar char="•"/>
              <a:defRPr sz="2400">
                <a:solidFill>
                  <a:srgbClr val="141414"/>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57192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p:blipFill>
        <p:spPr>
          <a:xfrm>
            <a:off x="0" y="6037557"/>
            <a:ext cx="12192000" cy="820449"/>
          </a:xfrm>
          <a:prstGeom prst="rect">
            <a:avLst/>
          </a:prstGeom>
          <a:effectLst>
            <a:outerShdw blurRad="50800" dist="38100" dir="18900000" algn="bl" rotWithShape="0">
              <a:prstClr val="black">
                <a:alpha val="40000"/>
              </a:prstClr>
            </a:outerShdw>
          </a:effectLst>
        </p:spPr>
      </p:pic>
      <p:sp>
        <p:nvSpPr>
          <p:cNvPr id="8" name="Rectangle 33"/>
          <p:cNvSpPr>
            <a:spLocks noChangeArrowheads="1"/>
          </p:cNvSpPr>
          <p:nvPr userDrawn="1"/>
        </p:nvSpPr>
        <p:spPr bwMode="auto">
          <a:xfrm>
            <a:off x="1930400" y="6313993"/>
            <a:ext cx="7112000" cy="599336"/>
          </a:xfrm>
          <a:prstGeom prst="rect">
            <a:avLst/>
          </a:prstGeom>
          <a:noFill/>
          <a:ln w="9525">
            <a:noFill/>
            <a:miter lim="800000"/>
            <a:headEnd/>
            <a:tailEnd/>
          </a:ln>
          <a:effectLst/>
        </p:spPr>
        <p:txBody>
          <a:bodyPr lIns="121880" tIns="60940" rIns="121880" bIns="60940" anchor="ctr">
            <a:prstTxWarp prst="textNoShape">
              <a:avLst/>
            </a:prstTxWarp>
          </a:bodyPr>
          <a:lstStyle/>
          <a:p>
            <a:pPr algn="ctr" eaLnBrk="0" hangingPunct="0">
              <a:lnSpc>
                <a:spcPct val="190000"/>
              </a:lnSpc>
            </a:pPr>
            <a:r>
              <a:rPr lang="en-US" sz="1333" dirty="0">
                <a:solidFill>
                  <a:schemeClr val="bg1"/>
                </a:solidFill>
                <a:latin typeface="Calibri" pitchFamily="34" charset="0"/>
                <a:ea typeface="Arial Bold" pitchFamily="-112" charset="0"/>
                <a:cs typeface="Calibri" pitchFamily="34" charset="0"/>
              </a:rPr>
              <a:t>©2020, Cognizant Technology Solutions</a:t>
            </a:r>
            <a:endParaRPr lang="en-US" sz="1467" dirty="0">
              <a:solidFill>
                <a:schemeClr val="bg1"/>
              </a:solidFill>
              <a:latin typeface="Calibri" pitchFamily="34" charset="0"/>
              <a:ea typeface="Arial Bold" pitchFamily="-112" charset="0"/>
              <a:cs typeface="Calibri" pitchFamily="34" charset="0"/>
            </a:endParaRPr>
          </a:p>
        </p:txBody>
      </p:sp>
      <p:sp>
        <p:nvSpPr>
          <p:cNvPr id="9" name="Title 1"/>
          <p:cNvSpPr>
            <a:spLocks noGrp="1"/>
          </p:cNvSpPr>
          <p:nvPr>
            <p:ph type="title" hasCustomPrompt="1"/>
          </p:nvPr>
        </p:nvSpPr>
        <p:spPr>
          <a:xfrm>
            <a:off x="63501" y="0"/>
            <a:ext cx="10096500" cy="609600"/>
          </a:xfrm>
        </p:spPr>
        <p:txBody>
          <a:bodyPr>
            <a:normAutofit/>
          </a:bodyPr>
          <a:lstStyle>
            <a:lvl1pPr algn="l">
              <a:defRPr sz="2400" b="1">
                <a:solidFill>
                  <a:schemeClr val="tx1">
                    <a:lumMod val="95000"/>
                    <a:lumOff val="5000"/>
                  </a:schemeClr>
                </a:solidFill>
                <a:effectLst/>
                <a:latin typeface="Calibri" panose="020F0502020204030204" pitchFamily="34" charset="0"/>
                <a:cs typeface="Calibri" panose="020F0502020204030204" pitchFamily="34" charset="0"/>
              </a:defRPr>
            </a:lvl1pPr>
          </a:lstStyle>
          <a:p>
            <a:r>
              <a:rPr lang="en-US" dirty="0"/>
              <a:t>Click To Edit Master Title Style</a:t>
            </a:r>
          </a:p>
        </p:txBody>
      </p:sp>
      <p:sp>
        <p:nvSpPr>
          <p:cNvPr id="10" name="Freeform 9"/>
          <p:cNvSpPr/>
          <p:nvPr userDrawn="1"/>
        </p:nvSpPr>
        <p:spPr>
          <a:xfrm flipH="1">
            <a:off x="9146935" y="6290765"/>
            <a:ext cx="3071860" cy="578347"/>
          </a:xfrm>
          <a:custGeom>
            <a:avLst/>
            <a:gdLst>
              <a:gd name="connsiteX0" fmla="*/ 1889557 w 1889557"/>
              <a:gd name="connsiteY0" fmla="*/ 431378 h 434416"/>
              <a:gd name="connsiteX1" fmla="*/ 0 w 1889557"/>
              <a:gd name="connsiteY1" fmla="*/ 434416 h 434416"/>
              <a:gd name="connsiteX2" fmla="*/ 0 w 1889557"/>
              <a:gd name="connsiteY2" fmla="*/ 3037 h 434416"/>
              <a:gd name="connsiteX3" fmla="*/ 1400460 w 1889557"/>
              <a:gd name="connsiteY3" fmla="*/ 0 h 434416"/>
              <a:gd name="connsiteX4" fmla="*/ 1889557 w 1889557"/>
              <a:gd name="connsiteY4" fmla="*/ 431378 h 434416"/>
              <a:gd name="connsiteX0" fmla="*/ 2303472 w 2303472"/>
              <a:gd name="connsiteY0" fmla="*/ 431378 h 434416"/>
              <a:gd name="connsiteX1" fmla="*/ 413915 w 2303472"/>
              <a:gd name="connsiteY1" fmla="*/ 434416 h 434416"/>
              <a:gd name="connsiteX2" fmla="*/ 0 w 2303472"/>
              <a:gd name="connsiteY2" fmla="*/ 3037 h 434416"/>
              <a:gd name="connsiteX3" fmla="*/ 1814375 w 2303472"/>
              <a:gd name="connsiteY3" fmla="*/ 0 h 434416"/>
              <a:gd name="connsiteX4" fmla="*/ 2303472 w 2303472"/>
              <a:gd name="connsiteY4" fmla="*/ 431378 h 434416"/>
              <a:gd name="connsiteX0" fmla="*/ 2303472 w 2303472"/>
              <a:gd name="connsiteY0" fmla="*/ 437866 h 440904"/>
              <a:gd name="connsiteX1" fmla="*/ 413915 w 2303472"/>
              <a:gd name="connsiteY1" fmla="*/ 440904 h 440904"/>
              <a:gd name="connsiteX2" fmla="*/ 0 w 2303472"/>
              <a:gd name="connsiteY2" fmla="*/ 0 h 440904"/>
              <a:gd name="connsiteX3" fmla="*/ 1814375 w 2303472"/>
              <a:gd name="connsiteY3" fmla="*/ 6488 h 440904"/>
              <a:gd name="connsiteX4" fmla="*/ 2303472 w 2303472"/>
              <a:gd name="connsiteY4" fmla="*/ 437866 h 440904"/>
              <a:gd name="connsiteX0" fmla="*/ 2303472 w 2303472"/>
              <a:gd name="connsiteY0" fmla="*/ 431378 h 434416"/>
              <a:gd name="connsiteX1" fmla="*/ 413915 w 2303472"/>
              <a:gd name="connsiteY1" fmla="*/ 434416 h 434416"/>
              <a:gd name="connsiteX2" fmla="*/ 0 w 2303472"/>
              <a:gd name="connsiteY2" fmla="*/ 5418 h 434416"/>
              <a:gd name="connsiteX3" fmla="*/ 1814375 w 2303472"/>
              <a:gd name="connsiteY3" fmla="*/ 0 h 434416"/>
              <a:gd name="connsiteX4" fmla="*/ 2303472 w 2303472"/>
              <a:gd name="connsiteY4" fmla="*/ 431378 h 434416"/>
              <a:gd name="connsiteX0" fmla="*/ 2303472 w 2303472"/>
              <a:gd name="connsiteY0" fmla="*/ 433103 h 436141"/>
              <a:gd name="connsiteX1" fmla="*/ 413915 w 2303472"/>
              <a:gd name="connsiteY1" fmla="*/ 436141 h 436141"/>
              <a:gd name="connsiteX2" fmla="*/ 0 w 2303472"/>
              <a:gd name="connsiteY2" fmla="*/ 0 h 436141"/>
              <a:gd name="connsiteX3" fmla="*/ 1814375 w 2303472"/>
              <a:gd name="connsiteY3" fmla="*/ 1725 h 436141"/>
              <a:gd name="connsiteX4" fmla="*/ 2303472 w 2303472"/>
              <a:gd name="connsiteY4" fmla="*/ 433103 h 436141"/>
              <a:gd name="connsiteX0" fmla="*/ 2303472 w 2303472"/>
              <a:gd name="connsiteY0" fmla="*/ 433103 h 438522"/>
              <a:gd name="connsiteX1" fmla="*/ 13865 w 2303472"/>
              <a:gd name="connsiteY1" fmla="*/ 438522 h 438522"/>
              <a:gd name="connsiteX2" fmla="*/ 0 w 2303472"/>
              <a:gd name="connsiteY2" fmla="*/ 0 h 438522"/>
              <a:gd name="connsiteX3" fmla="*/ 1814375 w 2303472"/>
              <a:gd name="connsiteY3" fmla="*/ 1725 h 438522"/>
              <a:gd name="connsiteX4" fmla="*/ 2303472 w 2303472"/>
              <a:gd name="connsiteY4" fmla="*/ 433103 h 438522"/>
              <a:gd name="connsiteX0" fmla="*/ 2303472 w 2303472"/>
              <a:gd name="connsiteY0" fmla="*/ 433103 h 433103"/>
              <a:gd name="connsiteX1" fmla="*/ 16246 w 2303472"/>
              <a:gd name="connsiteY1" fmla="*/ 431379 h 433103"/>
              <a:gd name="connsiteX2" fmla="*/ 0 w 2303472"/>
              <a:gd name="connsiteY2" fmla="*/ 0 h 433103"/>
              <a:gd name="connsiteX3" fmla="*/ 1814375 w 2303472"/>
              <a:gd name="connsiteY3" fmla="*/ 1725 h 433103"/>
              <a:gd name="connsiteX4" fmla="*/ 2303472 w 2303472"/>
              <a:gd name="connsiteY4" fmla="*/ 433103 h 433103"/>
              <a:gd name="connsiteX0" fmla="*/ 2303472 w 2303472"/>
              <a:gd name="connsiteY0" fmla="*/ 433103 h 433103"/>
              <a:gd name="connsiteX1" fmla="*/ 1959 w 2303472"/>
              <a:gd name="connsiteY1" fmla="*/ 431379 h 433103"/>
              <a:gd name="connsiteX2" fmla="*/ 0 w 2303472"/>
              <a:gd name="connsiteY2" fmla="*/ 0 h 433103"/>
              <a:gd name="connsiteX3" fmla="*/ 1814375 w 2303472"/>
              <a:gd name="connsiteY3" fmla="*/ 1725 h 433103"/>
              <a:gd name="connsiteX4" fmla="*/ 2303472 w 2303472"/>
              <a:gd name="connsiteY4" fmla="*/ 433103 h 433103"/>
              <a:gd name="connsiteX0" fmla="*/ 2311038 w 2311038"/>
              <a:gd name="connsiteY0" fmla="*/ 433103 h 433103"/>
              <a:gd name="connsiteX1" fmla="*/ 0 w 2311038"/>
              <a:gd name="connsiteY1" fmla="*/ 426616 h 433103"/>
              <a:gd name="connsiteX2" fmla="*/ 7566 w 2311038"/>
              <a:gd name="connsiteY2" fmla="*/ 0 h 433103"/>
              <a:gd name="connsiteX3" fmla="*/ 1821941 w 2311038"/>
              <a:gd name="connsiteY3" fmla="*/ 1725 h 433103"/>
              <a:gd name="connsiteX4" fmla="*/ 2311038 w 2311038"/>
              <a:gd name="connsiteY4" fmla="*/ 433103 h 433103"/>
              <a:gd name="connsiteX0" fmla="*/ 2311038 w 2311038"/>
              <a:gd name="connsiteY0" fmla="*/ 433103 h 433760"/>
              <a:gd name="connsiteX1" fmla="*/ 0 w 2311038"/>
              <a:gd name="connsiteY1" fmla="*/ 433760 h 433760"/>
              <a:gd name="connsiteX2" fmla="*/ 7566 w 2311038"/>
              <a:gd name="connsiteY2" fmla="*/ 0 h 433760"/>
              <a:gd name="connsiteX3" fmla="*/ 1821941 w 2311038"/>
              <a:gd name="connsiteY3" fmla="*/ 1725 h 433760"/>
              <a:gd name="connsiteX4" fmla="*/ 2311038 w 2311038"/>
              <a:gd name="connsiteY4" fmla="*/ 433103 h 433760"/>
              <a:gd name="connsiteX0" fmla="*/ 2303895 w 2303895"/>
              <a:gd name="connsiteY0" fmla="*/ 433103 h 433760"/>
              <a:gd name="connsiteX1" fmla="*/ 0 w 2303895"/>
              <a:gd name="connsiteY1" fmla="*/ 433760 h 433760"/>
              <a:gd name="connsiteX2" fmla="*/ 423 w 2303895"/>
              <a:gd name="connsiteY2" fmla="*/ 0 h 433760"/>
              <a:gd name="connsiteX3" fmla="*/ 1814798 w 2303895"/>
              <a:gd name="connsiteY3" fmla="*/ 1725 h 433760"/>
              <a:gd name="connsiteX4" fmla="*/ 2303895 w 2303895"/>
              <a:gd name="connsiteY4" fmla="*/ 433103 h 43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895" h="433760">
                <a:moveTo>
                  <a:pt x="2303895" y="433103"/>
                </a:moveTo>
                <a:lnTo>
                  <a:pt x="0" y="433760"/>
                </a:lnTo>
                <a:lnTo>
                  <a:pt x="423" y="0"/>
                </a:lnTo>
                <a:lnTo>
                  <a:pt x="1814798" y="1725"/>
                </a:lnTo>
                <a:lnTo>
                  <a:pt x="2303895" y="433103"/>
                </a:lnTo>
                <a:close/>
              </a:path>
            </a:pathLst>
          </a:custGeom>
          <a:gradFill flip="none" rotWithShape="1">
            <a:gsLst>
              <a:gs pos="0">
                <a:schemeClr val="bg1">
                  <a:lumMod val="85000"/>
                </a:schemeClr>
              </a:gs>
              <a:gs pos="2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just"/>
            <a:endParaRPr lang="en-US" sz="3839" dirty="0">
              <a:latin typeface="Calibri" panose="020F0502020204030204" pitchFamily="34" charset="0"/>
              <a:cs typeface="Calibri" panose="020F0502020204030204" pitchFamily="34" charset="0"/>
            </a:endParaRPr>
          </a:p>
        </p:txBody>
      </p:sp>
      <p:sp>
        <p:nvSpPr>
          <p:cNvPr id="12" name="Slide Number Placeholder 5"/>
          <p:cNvSpPr>
            <a:spLocks noGrp="1"/>
          </p:cNvSpPr>
          <p:nvPr>
            <p:ph type="sldNum" sz="quarter" idx="4"/>
          </p:nvPr>
        </p:nvSpPr>
        <p:spPr>
          <a:xfrm>
            <a:off x="8615415" y="6370250"/>
            <a:ext cx="630191" cy="486833"/>
          </a:xfrm>
          <a:prstGeom prst="rect">
            <a:avLst/>
          </a:prstGeom>
        </p:spPr>
        <p:txBody>
          <a:bodyPr vert="horz" lIns="91434" tIns="45717" rIns="91434" bIns="45717" rtlCol="0" anchor="ctr"/>
          <a:lstStyle>
            <a:lvl1pPr algn="ctr">
              <a:defRPr sz="1333">
                <a:solidFill>
                  <a:schemeClr val="bg1"/>
                </a:solidFill>
                <a:latin typeface="Calibri" panose="020F0502020204030204" pitchFamily="34" charset="0"/>
                <a:cs typeface="Calibri" panose="020F0502020204030204" pitchFamily="34" charset="0"/>
              </a:defRPr>
            </a:lvl1pPr>
          </a:lstStyle>
          <a:p>
            <a:fld id="{918233F8-0520-40A8-B4A0-C98BF98BE34E}" type="slidenum">
              <a:rPr lang="en-US" smtClean="0"/>
              <a:pPr/>
              <a:t>‹#›</a:t>
            </a:fld>
            <a:endParaRPr lang="en-US" dirty="0"/>
          </a:p>
        </p:txBody>
      </p:sp>
      <p:cxnSp>
        <p:nvCxnSpPr>
          <p:cNvPr id="13" name="Straight Connector 12"/>
          <p:cNvCxnSpPr/>
          <p:nvPr userDrawn="1"/>
        </p:nvCxnSpPr>
        <p:spPr>
          <a:xfrm>
            <a:off x="0" y="609600"/>
            <a:ext cx="12192000" cy="0"/>
          </a:xfrm>
          <a:prstGeom prst="line">
            <a:avLst/>
          </a:prstGeom>
          <a:ln>
            <a:solidFill>
              <a:srgbClr val="0034A5"/>
            </a:solidFill>
          </a:ln>
          <a:effectLst/>
        </p:spPr>
        <p:style>
          <a:lnRef idx="2">
            <a:schemeClr val="dk1"/>
          </a:lnRef>
          <a:fillRef idx="0">
            <a:schemeClr val="dk1"/>
          </a:fillRef>
          <a:effectRef idx="1">
            <a:schemeClr val="dk1"/>
          </a:effectRef>
          <a:fontRef idx="minor">
            <a:schemeClr val="tx1"/>
          </a:fontRef>
        </p:style>
      </p:cxnSp>
      <p:sp>
        <p:nvSpPr>
          <p:cNvPr id="14" name="Freeform 13"/>
          <p:cNvSpPr/>
          <p:nvPr userDrawn="1"/>
        </p:nvSpPr>
        <p:spPr>
          <a:xfrm>
            <a:off x="3" y="6290327"/>
            <a:ext cx="2108987" cy="579223"/>
          </a:xfrm>
          <a:custGeom>
            <a:avLst/>
            <a:gdLst>
              <a:gd name="connsiteX0" fmla="*/ 1889557 w 1889557"/>
              <a:gd name="connsiteY0" fmla="*/ 431378 h 434416"/>
              <a:gd name="connsiteX1" fmla="*/ 0 w 1889557"/>
              <a:gd name="connsiteY1" fmla="*/ 434416 h 434416"/>
              <a:gd name="connsiteX2" fmla="*/ 0 w 1889557"/>
              <a:gd name="connsiteY2" fmla="*/ 3037 h 434416"/>
              <a:gd name="connsiteX3" fmla="*/ 1400460 w 1889557"/>
              <a:gd name="connsiteY3" fmla="*/ 0 h 434416"/>
              <a:gd name="connsiteX4" fmla="*/ 1889557 w 1889557"/>
              <a:gd name="connsiteY4" fmla="*/ 431378 h 434416"/>
              <a:gd name="connsiteX0" fmla="*/ 1889557 w 1889557"/>
              <a:gd name="connsiteY0" fmla="*/ 431378 h 434416"/>
              <a:gd name="connsiteX1" fmla="*/ 0 w 1889557"/>
              <a:gd name="connsiteY1" fmla="*/ 434416 h 434416"/>
              <a:gd name="connsiteX2" fmla="*/ 307818 w 1889557"/>
              <a:gd name="connsiteY2" fmla="*/ 3037 h 434416"/>
              <a:gd name="connsiteX3" fmla="*/ 1400460 w 1889557"/>
              <a:gd name="connsiteY3" fmla="*/ 0 h 434416"/>
              <a:gd name="connsiteX4" fmla="*/ 1889557 w 1889557"/>
              <a:gd name="connsiteY4" fmla="*/ 431378 h 434416"/>
              <a:gd name="connsiteX0" fmla="*/ 1581740 w 1581740"/>
              <a:gd name="connsiteY0" fmla="*/ 431378 h 434416"/>
              <a:gd name="connsiteX1" fmla="*/ 0 w 1581740"/>
              <a:gd name="connsiteY1" fmla="*/ 434416 h 434416"/>
              <a:gd name="connsiteX2" fmla="*/ 1 w 1581740"/>
              <a:gd name="connsiteY2" fmla="*/ 3037 h 434416"/>
              <a:gd name="connsiteX3" fmla="*/ 1092643 w 1581740"/>
              <a:gd name="connsiteY3" fmla="*/ 0 h 434416"/>
              <a:gd name="connsiteX4" fmla="*/ 1581740 w 1581740"/>
              <a:gd name="connsiteY4" fmla="*/ 431378 h 43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740" h="434416">
                <a:moveTo>
                  <a:pt x="1581740" y="431378"/>
                </a:moveTo>
                <a:lnTo>
                  <a:pt x="0" y="434416"/>
                </a:lnTo>
                <a:cubicBezTo>
                  <a:pt x="0" y="290623"/>
                  <a:pt x="1" y="146830"/>
                  <a:pt x="1" y="3037"/>
                </a:cubicBezTo>
                <a:lnTo>
                  <a:pt x="1092643" y="0"/>
                </a:lnTo>
                <a:lnTo>
                  <a:pt x="1581740" y="431378"/>
                </a:lnTo>
                <a:close/>
              </a:path>
            </a:pathLst>
          </a:custGeom>
          <a:gradFill flip="none" rotWithShape="1">
            <a:gsLst>
              <a:gs pos="0">
                <a:schemeClr val="bg1">
                  <a:lumMod val="85000"/>
                </a:schemeClr>
              </a:gs>
              <a:gs pos="2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just"/>
            <a:endParaRPr lang="en-US" sz="3839" dirty="0">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501" y="6474768"/>
            <a:ext cx="1488281" cy="319733"/>
          </a:xfrm>
          <a:prstGeom prst="rect">
            <a:avLst/>
          </a:prstGeom>
        </p:spPr>
      </p:pic>
      <p:sp>
        <p:nvSpPr>
          <p:cNvPr id="11" name="Slide Number Placeholder 1"/>
          <p:cNvSpPr txBox="1">
            <a:spLocks/>
          </p:cNvSpPr>
          <p:nvPr userDrawn="1"/>
        </p:nvSpPr>
        <p:spPr>
          <a:xfrm>
            <a:off x="3409196" y="6411653"/>
            <a:ext cx="630191" cy="486833"/>
          </a:xfrm>
          <a:prstGeom prst="rect">
            <a:avLst/>
          </a:prstGeom>
        </p:spPr>
        <p:txBody>
          <a:bodyPr vert="horz" lIns="91435" tIns="45717" rIns="91435" bIns="45717" rtlCol="0" anchor="ctr"/>
          <a:lstStyle>
            <a:defPPr>
              <a:defRPr lang="en-US"/>
            </a:defPPr>
            <a:lvl1pPr marL="0" algn="r" defTabSz="912177" rtl="0" eaLnBrk="1" latinLnBrk="0" hangingPunct="1">
              <a:defRPr sz="1600" kern="1200">
                <a:solidFill>
                  <a:schemeClr val="tx1">
                    <a:tint val="75000"/>
                  </a:schemeClr>
                </a:solidFill>
                <a:latin typeface="Calibri" panose="020F0502020204030204" pitchFamily="34" charset="0"/>
                <a:ea typeface="+mn-ea"/>
                <a:cs typeface="Calibri" panose="020F0502020204030204" pitchFamily="34" charset="0"/>
              </a:defRPr>
            </a:lvl1pPr>
            <a:lvl2pPr marL="456083" algn="l" defTabSz="912177" rtl="0" eaLnBrk="1" latinLnBrk="0" hangingPunct="1">
              <a:defRPr sz="1800" kern="1200">
                <a:solidFill>
                  <a:schemeClr val="tx1"/>
                </a:solidFill>
                <a:latin typeface="+mn-lt"/>
                <a:ea typeface="+mn-ea"/>
                <a:cs typeface="+mn-cs"/>
              </a:defRPr>
            </a:lvl2pPr>
            <a:lvl3pPr marL="912177" algn="l" defTabSz="912177" rtl="0" eaLnBrk="1" latinLnBrk="0" hangingPunct="1">
              <a:defRPr sz="1800" kern="1200">
                <a:solidFill>
                  <a:schemeClr val="tx1"/>
                </a:solidFill>
                <a:latin typeface="+mn-lt"/>
                <a:ea typeface="+mn-ea"/>
                <a:cs typeface="+mn-cs"/>
              </a:defRPr>
            </a:lvl3pPr>
            <a:lvl4pPr marL="1368268" algn="l" defTabSz="912177" rtl="0" eaLnBrk="1" latinLnBrk="0" hangingPunct="1">
              <a:defRPr sz="1800" kern="1200">
                <a:solidFill>
                  <a:schemeClr val="tx1"/>
                </a:solidFill>
                <a:latin typeface="+mn-lt"/>
                <a:ea typeface="+mn-ea"/>
                <a:cs typeface="+mn-cs"/>
              </a:defRPr>
            </a:lvl4pPr>
            <a:lvl5pPr marL="1824354" algn="l" defTabSz="912177" rtl="0" eaLnBrk="1" latinLnBrk="0" hangingPunct="1">
              <a:defRPr sz="1800" kern="1200">
                <a:solidFill>
                  <a:schemeClr val="tx1"/>
                </a:solidFill>
                <a:latin typeface="+mn-lt"/>
                <a:ea typeface="+mn-ea"/>
                <a:cs typeface="+mn-cs"/>
              </a:defRPr>
            </a:lvl5pPr>
            <a:lvl6pPr marL="2280434" algn="l" defTabSz="912177" rtl="0" eaLnBrk="1" latinLnBrk="0" hangingPunct="1">
              <a:defRPr sz="1800" kern="1200">
                <a:solidFill>
                  <a:schemeClr val="tx1"/>
                </a:solidFill>
                <a:latin typeface="+mn-lt"/>
                <a:ea typeface="+mn-ea"/>
                <a:cs typeface="+mn-cs"/>
              </a:defRPr>
            </a:lvl6pPr>
            <a:lvl7pPr marL="2736526" algn="l" defTabSz="912177" rtl="0" eaLnBrk="1" latinLnBrk="0" hangingPunct="1">
              <a:defRPr sz="1800" kern="1200">
                <a:solidFill>
                  <a:schemeClr val="tx1"/>
                </a:solidFill>
                <a:latin typeface="+mn-lt"/>
                <a:ea typeface="+mn-ea"/>
                <a:cs typeface="+mn-cs"/>
              </a:defRPr>
            </a:lvl7pPr>
            <a:lvl8pPr marL="3192620" algn="l" defTabSz="912177" rtl="0" eaLnBrk="1" latinLnBrk="0" hangingPunct="1">
              <a:defRPr sz="1800" kern="1200">
                <a:solidFill>
                  <a:schemeClr val="tx1"/>
                </a:solidFill>
                <a:latin typeface="+mn-lt"/>
                <a:ea typeface="+mn-ea"/>
                <a:cs typeface="+mn-cs"/>
              </a:defRPr>
            </a:lvl8pPr>
            <a:lvl9pPr marL="3648704" algn="l" defTabSz="912177" rtl="0" eaLnBrk="1" latinLnBrk="0" hangingPunct="1">
              <a:defRPr sz="1800" kern="1200">
                <a:solidFill>
                  <a:schemeClr val="tx1"/>
                </a:solidFill>
                <a:latin typeface="+mn-lt"/>
                <a:ea typeface="+mn-ea"/>
                <a:cs typeface="+mn-cs"/>
              </a:defRPr>
            </a:lvl9pPr>
          </a:lstStyle>
          <a:p>
            <a:pPr defTabSz="489832"/>
            <a:fld id="{B32AB80A-78BA-6B42-BA0D-B44ACF890F5A}" type="slidenum">
              <a:rPr lang="en-US" sz="1331" smtClean="0">
                <a:solidFill>
                  <a:prstClr val="white"/>
                </a:solidFill>
              </a:rPr>
              <a:pPr defTabSz="489832"/>
              <a:t>‹#›</a:t>
            </a:fld>
            <a:endParaRPr lang="en-US" sz="1331" dirty="0">
              <a:solidFill>
                <a:prstClr val="white"/>
              </a:solidFill>
            </a:endParaRPr>
          </a:p>
        </p:txBody>
      </p:sp>
      <p:cxnSp>
        <p:nvCxnSpPr>
          <p:cNvPr id="5" name="Straight Connector 4"/>
          <p:cNvCxnSpPr/>
          <p:nvPr userDrawn="1"/>
        </p:nvCxnSpPr>
        <p:spPr>
          <a:xfrm>
            <a:off x="4032141" y="6568233"/>
            <a:ext cx="0" cy="1674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Picture 14" descr="File:American Water (company) Logo.svg - Wikipedia"/>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21181" y="6395851"/>
            <a:ext cx="2670819" cy="428707"/>
          </a:xfrm>
          <a:prstGeom prst="rect">
            <a:avLst/>
          </a:prstGeom>
        </p:spPr>
      </p:pic>
    </p:spTree>
    <p:extLst>
      <p:ext uri="{BB962C8B-B14F-4D97-AF65-F5344CB8AC3E}">
        <p14:creationId xmlns:p14="http://schemas.microsoft.com/office/powerpoint/2010/main" val="35995650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p:blipFill>
        <p:spPr>
          <a:xfrm>
            <a:off x="0" y="6037557"/>
            <a:ext cx="12192000" cy="820449"/>
          </a:xfrm>
          <a:prstGeom prst="rect">
            <a:avLst/>
          </a:prstGeom>
          <a:effectLst>
            <a:outerShdw blurRad="50800" dist="38100" dir="18900000" algn="bl" rotWithShape="0">
              <a:prstClr val="black">
                <a:alpha val="40000"/>
              </a:prstClr>
            </a:outerShdw>
          </a:effectLst>
        </p:spPr>
      </p:pic>
      <p:sp>
        <p:nvSpPr>
          <p:cNvPr id="8" name="Rectangle 33"/>
          <p:cNvSpPr>
            <a:spLocks noChangeArrowheads="1"/>
          </p:cNvSpPr>
          <p:nvPr userDrawn="1"/>
        </p:nvSpPr>
        <p:spPr bwMode="auto">
          <a:xfrm>
            <a:off x="1930400" y="6313993"/>
            <a:ext cx="7112000" cy="599336"/>
          </a:xfrm>
          <a:prstGeom prst="rect">
            <a:avLst/>
          </a:prstGeom>
          <a:noFill/>
          <a:ln w="9525">
            <a:noFill/>
            <a:miter lim="800000"/>
            <a:headEnd/>
            <a:tailEnd/>
          </a:ln>
          <a:effectLst/>
        </p:spPr>
        <p:txBody>
          <a:bodyPr lIns="121880" tIns="60940" rIns="121880" bIns="60940" anchor="ctr">
            <a:prstTxWarp prst="textNoShape">
              <a:avLst/>
            </a:prstTxWarp>
          </a:bodyPr>
          <a:lstStyle/>
          <a:p>
            <a:pPr algn="ctr" eaLnBrk="0" hangingPunct="0">
              <a:lnSpc>
                <a:spcPct val="190000"/>
              </a:lnSpc>
            </a:pPr>
            <a:r>
              <a:rPr lang="en-US" sz="1333" dirty="0">
                <a:solidFill>
                  <a:schemeClr val="bg1"/>
                </a:solidFill>
                <a:latin typeface="Calibri" pitchFamily="34" charset="0"/>
                <a:ea typeface="Arial Bold" pitchFamily="-112" charset="0"/>
                <a:cs typeface="Calibri" pitchFamily="34" charset="0"/>
              </a:rPr>
              <a:t>©2020, Cognizant Technology Solutions</a:t>
            </a:r>
            <a:endParaRPr lang="en-US" sz="1467" dirty="0">
              <a:solidFill>
                <a:schemeClr val="bg1"/>
              </a:solidFill>
              <a:latin typeface="Calibri" pitchFamily="34" charset="0"/>
              <a:ea typeface="Arial Bold" pitchFamily="-112" charset="0"/>
              <a:cs typeface="Calibri" pitchFamily="34" charset="0"/>
            </a:endParaRPr>
          </a:p>
        </p:txBody>
      </p:sp>
      <p:sp>
        <p:nvSpPr>
          <p:cNvPr id="9" name="Title 1"/>
          <p:cNvSpPr>
            <a:spLocks noGrp="1"/>
          </p:cNvSpPr>
          <p:nvPr>
            <p:ph type="title" hasCustomPrompt="1"/>
          </p:nvPr>
        </p:nvSpPr>
        <p:spPr>
          <a:xfrm>
            <a:off x="63501" y="0"/>
            <a:ext cx="10096500" cy="609600"/>
          </a:xfrm>
        </p:spPr>
        <p:txBody>
          <a:bodyPr>
            <a:normAutofit/>
          </a:bodyPr>
          <a:lstStyle>
            <a:lvl1pPr algn="l">
              <a:defRPr sz="2400" b="1">
                <a:solidFill>
                  <a:schemeClr val="tx1">
                    <a:lumMod val="95000"/>
                    <a:lumOff val="5000"/>
                  </a:schemeClr>
                </a:solidFill>
                <a:effectLst/>
                <a:latin typeface="Calibri" panose="020F0502020204030204" pitchFamily="34" charset="0"/>
                <a:cs typeface="Calibri" panose="020F0502020204030204" pitchFamily="34" charset="0"/>
              </a:defRPr>
            </a:lvl1pPr>
          </a:lstStyle>
          <a:p>
            <a:r>
              <a:rPr lang="en-US" dirty="0"/>
              <a:t>Click To Edit Master Title Style</a:t>
            </a:r>
          </a:p>
        </p:txBody>
      </p:sp>
      <p:sp>
        <p:nvSpPr>
          <p:cNvPr id="10" name="Freeform 9"/>
          <p:cNvSpPr/>
          <p:nvPr userDrawn="1"/>
        </p:nvSpPr>
        <p:spPr>
          <a:xfrm flipH="1">
            <a:off x="9146935" y="6290765"/>
            <a:ext cx="3071860" cy="578347"/>
          </a:xfrm>
          <a:custGeom>
            <a:avLst/>
            <a:gdLst>
              <a:gd name="connsiteX0" fmla="*/ 1889557 w 1889557"/>
              <a:gd name="connsiteY0" fmla="*/ 431378 h 434416"/>
              <a:gd name="connsiteX1" fmla="*/ 0 w 1889557"/>
              <a:gd name="connsiteY1" fmla="*/ 434416 h 434416"/>
              <a:gd name="connsiteX2" fmla="*/ 0 w 1889557"/>
              <a:gd name="connsiteY2" fmla="*/ 3037 h 434416"/>
              <a:gd name="connsiteX3" fmla="*/ 1400460 w 1889557"/>
              <a:gd name="connsiteY3" fmla="*/ 0 h 434416"/>
              <a:gd name="connsiteX4" fmla="*/ 1889557 w 1889557"/>
              <a:gd name="connsiteY4" fmla="*/ 431378 h 434416"/>
              <a:gd name="connsiteX0" fmla="*/ 2303472 w 2303472"/>
              <a:gd name="connsiteY0" fmla="*/ 431378 h 434416"/>
              <a:gd name="connsiteX1" fmla="*/ 413915 w 2303472"/>
              <a:gd name="connsiteY1" fmla="*/ 434416 h 434416"/>
              <a:gd name="connsiteX2" fmla="*/ 0 w 2303472"/>
              <a:gd name="connsiteY2" fmla="*/ 3037 h 434416"/>
              <a:gd name="connsiteX3" fmla="*/ 1814375 w 2303472"/>
              <a:gd name="connsiteY3" fmla="*/ 0 h 434416"/>
              <a:gd name="connsiteX4" fmla="*/ 2303472 w 2303472"/>
              <a:gd name="connsiteY4" fmla="*/ 431378 h 434416"/>
              <a:gd name="connsiteX0" fmla="*/ 2303472 w 2303472"/>
              <a:gd name="connsiteY0" fmla="*/ 437866 h 440904"/>
              <a:gd name="connsiteX1" fmla="*/ 413915 w 2303472"/>
              <a:gd name="connsiteY1" fmla="*/ 440904 h 440904"/>
              <a:gd name="connsiteX2" fmla="*/ 0 w 2303472"/>
              <a:gd name="connsiteY2" fmla="*/ 0 h 440904"/>
              <a:gd name="connsiteX3" fmla="*/ 1814375 w 2303472"/>
              <a:gd name="connsiteY3" fmla="*/ 6488 h 440904"/>
              <a:gd name="connsiteX4" fmla="*/ 2303472 w 2303472"/>
              <a:gd name="connsiteY4" fmla="*/ 437866 h 440904"/>
              <a:gd name="connsiteX0" fmla="*/ 2303472 w 2303472"/>
              <a:gd name="connsiteY0" fmla="*/ 431378 h 434416"/>
              <a:gd name="connsiteX1" fmla="*/ 413915 w 2303472"/>
              <a:gd name="connsiteY1" fmla="*/ 434416 h 434416"/>
              <a:gd name="connsiteX2" fmla="*/ 0 w 2303472"/>
              <a:gd name="connsiteY2" fmla="*/ 5418 h 434416"/>
              <a:gd name="connsiteX3" fmla="*/ 1814375 w 2303472"/>
              <a:gd name="connsiteY3" fmla="*/ 0 h 434416"/>
              <a:gd name="connsiteX4" fmla="*/ 2303472 w 2303472"/>
              <a:gd name="connsiteY4" fmla="*/ 431378 h 434416"/>
              <a:gd name="connsiteX0" fmla="*/ 2303472 w 2303472"/>
              <a:gd name="connsiteY0" fmla="*/ 433103 h 436141"/>
              <a:gd name="connsiteX1" fmla="*/ 413915 w 2303472"/>
              <a:gd name="connsiteY1" fmla="*/ 436141 h 436141"/>
              <a:gd name="connsiteX2" fmla="*/ 0 w 2303472"/>
              <a:gd name="connsiteY2" fmla="*/ 0 h 436141"/>
              <a:gd name="connsiteX3" fmla="*/ 1814375 w 2303472"/>
              <a:gd name="connsiteY3" fmla="*/ 1725 h 436141"/>
              <a:gd name="connsiteX4" fmla="*/ 2303472 w 2303472"/>
              <a:gd name="connsiteY4" fmla="*/ 433103 h 436141"/>
              <a:gd name="connsiteX0" fmla="*/ 2303472 w 2303472"/>
              <a:gd name="connsiteY0" fmla="*/ 433103 h 438522"/>
              <a:gd name="connsiteX1" fmla="*/ 13865 w 2303472"/>
              <a:gd name="connsiteY1" fmla="*/ 438522 h 438522"/>
              <a:gd name="connsiteX2" fmla="*/ 0 w 2303472"/>
              <a:gd name="connsiteY2" fmla="*/ 0 h 438522"/>
              <a:gd name="connsiteX3" fmla="*/ 1814375 w 2303472"/>
              <a:gd name="connsiteY3" fmla="*/ 1725 h 438522"/>
              <a:gd name="connsiteX4" fmla="*/ 2303472 w 2303472"/>
              <a:gd name="connsiteY4" fmla="*/ 433103 h 438522"/>
              <a:gd name="connsiteX0" fmla="*/ 2303472 w 2303472"/>
              <a:gd name="connsiteY0" fmla="*/ 433103 h 433103"/>
              <a:gd name="connsiteX1" fmla="*/ 16246 w 2303472"/>
              <a:gd name="connsiteY1" fmla="*/ 431379 h 433103"/>
              <a:gd name="connsiteX2" fmla="*/ 0 w 2303472"/>
              <a:gd name="connsiteY2" fmla="*/ 0 h 433103"/>
              <a:gd name="connsiteX3" fmla="*/ 1814375 w 2303472"/>
              <a:gd name="connsiteY3" fmla="*/ 1725 h 433103"/>
              <a:gd name="connsiteX4" fmla="*/ 2303472 w 2303472"/>
              <a:gd name="connsiteY4" fmla="*/ 433103 h 433103"/>
              <a:gd name="connsiteX0" fmla="*/ 2303472 w 2303472"/>
              <a:gd name="connsiteY0" fmla="*/ 433103 h 433103"/>
              <a:gd name="connsiteX1" fmla="*/ 1959 w 2303472"/>
              <a:gd name="connsiteY1" fmla="*/ 431379 h 433103"/>
              <a:gd name="connsiteX2" fmla="*/ 0 w 2303472"/>
              <a:gd name="connsiteY2" fmla="*/ 0 h 433103"/>
              <a:gd name="connsiteX3" fmla="*/ 1814375 w 2303472"/>
              <a:gd name="connsiteY3" fmla="*/ 1725 h 433103"/>
              <a:gd name="connsiteX4" fmla="*/ 2303472 w 2303472"/>
              <a:gd name="connsiteY4" fmla="*/ 433103 h 433103"/>
              <a:gd name="connsiteX0" fmla="*/ 2311038 w 2311038"/>
              <a:gd name="connsiteY0" fmla="*/ 433103 h 433103"/>
              <a:gd name="connsiteX1" fmla="*/ 0 w 2311038"/>
              <a:gd name="connsiteY1" fmla="*/ 426616 h 433103"/>
              <a:gd name="connsiteX2" fmla="*/ 7566 w 2311038"/>
              <a:gd name="connsiteY2" fmla="*/ 0 h 433103"/>
              <a:gd name="connsiteX3" fmla="*/ 1821941 w 2311038"/>
              <a:gd name="connsiteY3" fmla="*/ 1725 h 433103"/>
              <a:gd name="connsiteX4" fmla="*/ 2311038 w 2311038"/>
              <a:gd name="connsiteY4" fmla="*/ 433103 h 433103"/>
              <a:gd name="connsiteX0" fmla="*/ 2311038 w 2311038"/>
              <a:gd name="connsiteY0" fmla="*/ 433103 h 433760"/>
              <a:gd name="connsiteX1" fmla="*/ 0 w 2311038"/>
              <a:gd name="connsiteY1" fmla="*/ 433760 h 433760"/>
              <a:gd name="connsiteX2" fmla="*/ 7566 w 2311038"/>
              <a:gd name="connsiteY2" fmla="*/ 0 h 433760"/>
              <a:gd name="connsiteX3" fmla="*/ 1821941 w 2311038"/>
              <a:gd name="connsiteY3" fmla="*/ 1725 h 433760"/>
              <a:gd name="connsiteX4" fmla="*/ 2311038 w 2311038"/>
              <a:gd name="connsiteY4" fmla="*/ 433103 h 433760"/>
              <a:gd name="connsiteX0" fmla="*/ 2303895 w 2303895"/>
              <a:gd name="connsiteY0" fmla="*/ 433103 h 433760"/>
              <a:gd name="connsiteX1" fmla="*/ 0 w 2303895"/>
              <a:gd name="connsiteY1" fmla="*/ 433760 h 433760"/>
              <a:gd name="connsiteX2" fmla="*/ 423 w 2303895"/>
              <a:gd name="connsiteY2" fmla="*/ 0 h 433760"/>
              <a:gd name="connsiteX3" fmla="*/ 1814798 w 2303895"/>
              <a:gd name="connsiteY3" fmla="*/ 1725 h 433760"/>
              <a:gd name="connsiteX4" fmla="*/ 2303895 w 2303895"/>
              <a:gd name="connsiteY4" fmla="*/ 433103 h 43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895" h="433760">
                <a:moveTo>
                  <a:pt x="2303895" y="433103"/>
                </a:moveTo>
                <a:lnTo>
                  <a:pt x="0" y="433760"/>
                </a:lnTo>
                <a:lnTo>
                  <a:pt x="423" y="0"/>
                </a:lnTo>
                <a:lnTo>
                  <a:pt x="1814798" y="1725"/>
                </a:lnTo>
                <a:lnTo>
                  <a:pt x="2303895" y="433103"/>
                </a:lnTo>
                <a:close/>
              </a:path>
            </a:pathLst>
          </a:custGeom>
          <a:gradFill flip="none" rotWithShape="1">
            <a:gsLst>
              <a:gs pos="0">
                <a:schemeClr val="bg1">
                  <a:lumMod val="85000"/>
                </a:schemeClr>
              </a:gs>
              <a:gs pos="2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just"/>
            <a:endParaRPr lang="en-US" sz="3839" dirty="0">
              <a:latin typeface="Calibri" panose="020F0502020204030204" pitchFamily="34" charset="0"/>
              <a:cs typeface="Calibri" panose="020F0502020204030204" pitchFamily="34" charset="0"/>
            </a:endParaRPr>
          </a:p>
        </p:txBody>
      </p:sp>
      <p:sp>
        <p:nvSpPr>
          <p:cNvPr id="12" name="Slide Number Placeholder 5"/>
          <p:cNvSpPr>
            <a:spLocks noGrp="1"/>
          </p:cNvSpPr>
          <p:nvPr>
            <p:ph type="sldNum" sz="quarter" idx="4"/>
          </p:nvPr>
        </p:nvSpPr>
        <p:spPr>
          <a:xfrm>
            <a:off x="8615415" y="6370250"/>
            <a:ext cx="630191" cy="486833"/>
          </a:xfrm>
          <a:prstGeom prst="rect">
            <a:avLst/>
          </a:prstGeom>
        </p:spPr>
        <p:txBody>
          <a:bodyPr vert="horz" lIns="91434" tIns="45717" rIns="91434" bIns="45717" rtlCol="0" anchor="ctr"/>
          <a:lstStyle>
            <a:lvl1pPr algn="ctr">
              <a:defRPr sz="1333">
                <a:solidFill>
                  <a:schemeClr val="bg1"/>
                </a:solidFill>
                <a:latin typeface="Calibri" panose="020F0502020204030204" pitchFamily="34" charset="0"/>
                <a:cs typeface="Calibri" panose="020F0502020204030204" pitchFamily="34" charset="0"/>
              </a:defRPr>
            </a:lvl1pPr>
          </a:lstStyle>
          <a:p>
            <a:fld id="{918233F8-0520-40A8-B4A0-C98BF98BE34E}" type="slidenum">
              <a:rPr lang="en-US" smtClean="0"/>
              <a:pPr/>
              <a:t>‹#›</a:t>
            </a:fld>
            <a:endParaRPr lang="en-US" dirty="0"/>
          </a:p>
        </p:txBody>
      </p:sp>
      <p:cxnSp>
        <p:nvCxnSpPr>
          <p:cNvPr id="13" name="Straight Connector 12"/>
          <p:cNvCxnSpPr/>
          <p:nvPr userDrawn="1"/>
        </p:nvCxnSpPr>
        <p:spPr>
          <a:xfrm>
            <a:off x="0" y="609600"/>
            <a:ext cx="12192000" cy="0"/>
          </a:xfrm>
          <a:prstGeom prst="line">
            <a:avLst/>
          </a:prstGeom>
          <a:ln>
            <a:solidFill>
              <a:srgbClr val="0034A5"/>
            </a:solidFill>
          </a:ln>
          <a:effectLst/>
        </p:spPr>
        <p:style>
          <a:lnRef idx="2">
            <a:schemeClr val="dk1"/>
          </a:lnRef>
          <a:fillRef idx="0">
            <a:schemeClr val="dk1"/>
          </a:fillRef>
          <a:effectRef idx="1">
            <a:schemeClr val="dk1"/>
          </a:effectRef>
          <a:fontRef idx="minor">
            <a:schemeClr val="tx1"/>
          </a:fontRef>
        </p:style>
      </p:cxnSp>
      <p:sp>
        <p:nvSpPr>
          <p:cNvPr id="14" name="Freeform 13"/>
          <p:cNvSpPr/>
          <p:nvPr userDrawn="1"/>
        </p:nvSpPr>
        <p:spPr>
          <a:xfrm>
            <a:off x="3" y="6290327"/>
            <a:ext cx="2108987" cy="579223"/>
          </a:xfrm>
          <a:custGeom>
            <a:avLst/>
            <a:gdLst>
              <a:gd name="connsiteX0" fmla="*/ 1889557 w 1889557"/>
              <a:gd name="connsiteY0" fmla="*/ 431378 h 434416"/>
              <a:gd name="connsiteX1" fmla="*/ 0 w 1889557"/>
              <a:gd name="connsiteY1" fmla="*/ 434416 h 434416"/>
              <a:gd name="connsiteX2" fmla="*/ 0 w 1889557"/>
              <a:gd name="connsiteY2" fmla="*/ 3037 h 434416"/>
              <a:gd name="connsiteX3" fmla="*/ 1400460 w 1889557"/>
              <a:gd name="connsiteY3" fmla="*/ 0 h 434416"/>
              <a:gd name="connsiteX4" fmla="*/ 1889557 w 1889557"/>
              <a:gd name="connsiteY4" fmla="*/ 431378 h 434416"/>
              <a:gd name="connsiteX0" fmla="*/ 1889557 w 1889557"/>
              <a:gd name="connsiteY0" fmla="*/ 431378 h 434416"/>
              <a:gd name="connsiteX1" fmla="*/ 0 w 1889557"/>
              <a:gd name="connsiteY1" fmla="*/ 434416 h 434416"/>
              <a:gd name="connsiteX2" fmla="*/ 307818 w 1889557"/>
              <a:gd name="connsiteY2" fmla="*/ 3037 h 434416"/>
              <a:gd name="connsiteX3" fmla="*/ 1400460 w 1889557"/>
              <a:gd name="connsiteY3" fmla="*/ 0 h 434416"/>
              <a:gd name="connsiteX4" fmla="*/ 1889557 w 1889557"/>
              <a:gd name="connsiteY4" fmla="*/ 431378 h 434416"/>
              <a:gd name="connsiteX0" fmla="*/ 1581740 w 1581740"/>
              <a:gd name="connsiteY0" fmla="*/ 431378 h 434416"/>
              <a:gd name="connsiteX1" fmla="*/ 0 w 1581740"/>
              <a:gd name="connsiteY1" fmla="*/ 434416 h 434416"/>
              <a:gd name="connsiteX2" fmla="*/ 1 w 1581740"/>
              <a:gd name="connsiteY2" fmla="*/ 3037 h 434416"/>
              <a:gd name="connsiteX3" fmla="*/ 1092643 w 1581740"/>
              <a:gd name="connsiteY3" fmla="*/ 0 h 434416"/>
              <a:gd name="connsiteX4" fmla="*/ 1581740 w 1581740"/>
              <a:gd name="connsiteY4" fmla="*/ 431378 h 43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740" h="434416">
                <a:moveTo>
                  <a:pt x="1581740" y="431378"/>
                </a:moveTo>
                <a:lnTo>
                  <a:pt x="0" y="434416"/>
                </a:lnTo>
                <a:cubicBezTo>
                  <a:pt x="0" y="290623"/>
                  <a:pt x="1" y="146830"/>
                  <a:pt x="1" y="3037"/>
                </a:cubicBezTo>
                <a:lnTo>
                  <a:pt x="1092643" y="0"/>
                </a:lnTo>
                <a:lnTo>
                  <a:pt x="1581740" y="431378"/>
                </a:lnTo>
                <a:close/>
              </a:path>
            </a:pathLst>
          </a:custGeom>
          <a:gradFill flip="none" rotWithShape="1">
            <a:gsLst>
              <a:gs pos="0">
                <a:schemeClr val="bg1">
                  <a:lumMod val="85000"/>
                </a:schemeClr>
              </a:gs>
              <a:gs pos="2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just"/>
            <a:endParaRPr lang="en-US" sz="3839" dirty="0">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501" y="6474768"/>
            <a:ext cx="1488281" cy="319733"/>
          </a:xfrm>
          <a:prstGeom prst="rect">
            <a:avLst/>
          </a:prstGeom>
        </p:spPr>
      </p:pic>
      <p:sp>
        <p:nvSpPr>
          <p:cNvPr id="11" name="Slide Number Placeholder 1"/>
          <p:cNvSpPr txBox="1">
            <a:spLocks/>
          </p:cNvSpPr>
          <p:nvPr userDrawn="1"/>
        </p:nvSpPr>
        <p:spPr>
          <a:xfrm>
            <a:off x="3409196" y="6411653"/>
            <a:ext cx="630191" cy="486833"/>
          </a:xfrm>
          <a:prstGeom prst="rect">
            <a:avLst/>
          </a:prstGeom>
        </p:spPr>
        <p:txBody>
          <a:bodyPr vert="horz" lIns="91435" tIns="45717" rIns="91435" bIns="45717" rtlCol="0" anchor="ctr"/>
          <a:lstStyle>
            <a:defPPr>
              <a:defRPr lang="en-US"/>
            </a:defPPr>
            <a:lvl1pPr marL="0" algn="r" defTabSz="912177" rtl="0" eaLnBrk="1" latinLnBrk="0" hangingPunct="1">
              <a:defRPr sz="1600" kern="1200">
                <a:solidFill>
                  <a:schemeClr val="tx1">
                    <a:tint val="75000"/>
                  </a:schemeClr>
                </a:solidFill>
                <a:latin typeface="Calibri" panose="020F0502020204030204" pitchFamily="34" charset="0"/>
                <a:ea typeface="+mn-ea"/>
                <a:cs typeface="Calibri" panose="020F0502020204030204" pitchFamily="34" charset="0"/>
              </a:defRPr>
            </a:lvl1pPr>
            <a:lvl2pPr marL="456083" algn="l" defTabSz="912177" rtl="0" eaLnBrk="1" latinLnBrk="0" hangingPunct="1">
              <a:defRPr sz="1800" kern="1200">
                <a:solidFill>
                  <a:schemeClr val="tx1"/>
                </a:solidFill>
                <a:latin typeface="+mn-lt"/>
                <a:ea typeface="+mn-ea"/>
                <a:cs typeface="+mn-cs"/>
              </a:defRPr>
            </a:lvl2pPr>
            <a:lvl3pPr marL="912177" algn="l" defTabSz="912177" rtl="0" eaLnBrk="1" latinLnBrk="0" hangingPunct="1">
              <a:defRPr sz="1800" kern="1200">
                <a:solidFill>
                  <a:schemeClr val="tx1"/>
                </a:solidFill>
                <a:latin typeface="+mn-lt"/>
                <a:ea typeface="+mn-ea"/>
                <a:cs typeface="+mn-cs"/>
              </a:defRPr>
            </a:lvl3pPr>
            <a:lvl4pPr marL="1368268" algn="l" defTabSz="912177" rtl="0" eaLnBrk="1" latinLnBrk="0" hangingPunct="1">
              <a:defRPr sz="1800" kern="1200">
                <a:solidFill>
                  <a:schemeClr val="tx1"/>
                </a:solidFill>
                <a:latin typeface="+mn-lt"/>
                <a:ea typeface="+mn-ea"/>
                <a:cs typeface="+mn-cs"/>
              </a:defRPr>
            </a:lvl4pPr>
            <a:lvl5pPr marL="1824354" algn="l" defTabSz="912177" rtl="0" eaLnBrk="1" latinLnBrk="0" hangingPunct="1">
              <a:defRPr sz="1800" kern="1200">
                <a:solidFill>
                  <a:schemeClr val="tx1"/>
                </a:solidFill>
                <a:latin typeface="+mn-lt"/>
                <a:ea typeface="+mn-ea"/>
                <a:cs typeface="+mn-cs"/>
              </a:defRPr>
            </a:lvl5pPr>
            <a:lvl6pPr marL="2280434" algn="l" defTabSz="912177" rtl="0" eaLnBrk="1" latinLnBrk="0" hangingPunct="1">
              <a:defRPr sz="1800" kern="1200">
                <a:solidFill>
                  <a:schemeClr val="tx1"/>
                </a:solidFill>
                <a:latin typeface="+mn-lt"/>
                <a:ea typeface="+mn-ea"/>
                <a:cs typeface="+mn-cs"/>
              </a:defRPr>
            </a:lvl6pPr>
            <a:lvl7pPr marL="2736526" algn="l" defTabSz="912177" rtl="0" eaLnBrk="1" latinLnBrk="0" hangingPunct="1">
              <a:defRPr sz="1800" kern="1200">
                <a:solidFill>
                  <a:schemeClr val="tx1"/>
                </a:solidFill>
                <a:latin typeface="+mn-lt"/>
                <a:ea typeface="+mn-ea"/>
                <a:cs typeface="+mn-cs"/>
              </a:defRPr>
            </a:lvl7pPr>
            <a:lvl8pPr marL="3192620" algn="l" defTabSz="912177" rtl="0" eaLnBrk="1" latinLnBrk="0" hangingPunct="1">
              <a:defRPr sz="1800" kern="1200">
                <a:solidFill>
                  <a:schemeClr val="tx1"/>
                </a:solidFill>
                <a:latin typeface="+mn-lt"/>
                <a:ea typeface="+mn-ea"/>
                <a:cs typeface="+mn-cs"/>
              </a:defRPr>
            </a:lvl8pPr>
            <a:lvl9pPr marL="3648704" algn="l" defTabSz="912177" rtl="0" eaLnBrk="1" latinLnBrk="0" hangingPunct="1">
              <a:defRPr sz="1800" kern="1200">
                <a:solidFill>
                  <a:schemeClr val="tx1"/>
                </a:solidFill>
                <a:latin typeface="+mn-lt"/>
                <a:ea typeface="+mn-ea"/>
                <a:cs typeface="+mn-cs"/>
              </a:defRPr>
            </a:lvl9pPr>
          </a:lstStyle>
          <a:p>
            <a:pPr defTabSz="489832"/>
            <a:fld id="{B32AB80A-78BA-6B42-BA0D-B44ACF890F5A}" type="slidenum">
              <a:rPr lang="en-US" sz="1331" smtClean="0">
                <a:solidFill>
                  <a:prstClr val="white"/>
                </a:solidFill>
              </a:rPr>
              <a:pPr defTabSz="489832"/>
              <a:t>‹#›</a:t>
            </a:fld>
            <a:endParaRPr lang="en-US" sz="1331" dirty="0">
              <a:solidFill>
                <a:prstClr val="white"/>
              </a:solidFill>
            </a:endParaRPr>
          </a:p>
        </p:txBody>
      </p:sp>
      <p:cxnSp>
        <p:nvCxnSpPr>
          <p:cNvPr id="5" name="Straight Connector 4"/>
          <p:cNvCxnSpPr/>
          <p:nvPr userDrawn="1"/>
        </p:nvCxnSpPr>
        <p:spPr>
          <a:xfrm>
            <a:off x="4032141" y="6568233"/>
            <a:ext cx="0" cy="1674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Picture 14" descr="File:American Water (company) Logo.svg - Wikipedia"/>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21181" y="6395851"/>
            <a:ext cx="2670819" cy="428707"/>
          </a:xfrm>
          <a:prstGeom prst="rect">
            <a:avLst/>
          </a:prstGeom>
        </p:spPr>
      </p:pic>
    </p:spTree>
    <p:extLst>
      <p:ext uri="{BB962C8B-B14F-4D97-AF65-F5344CB8AC3E}">
        <p14:creationId xmlns:p14="http://schemas.microsoft.com/office/powerpoint/2010/main" val="4062416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0" y="6037558"/>
            <a:ext cx="12192000" cy="820449"/>
          </a:xfrm>
          <a:prstGeom prst="rect">
            <a:avLst/>
          </a:prstGeom>
          <a:effectLst>
            <a:outerShdw blurRad="50800" dist="38100" dir="18900000" algn="bl" rotWithShape="0">
              <a:prstClr val="black">
                <a:alpha val="40000"/>
              </a:prstClr>
            </a:outerShdw>
          </a:effectLst>
        </p:spPr>
      </p:pic>
      <p:sp>
        <p:nvSpPr>
          <p:cNvPr id="8" name="Rectangle 33"/>
          <p:cNvSpPr>
            <a:spLocks noChangeArrowheads="1"/>
          </p:cNvSpPr>
          <p:nvPr userDrawn="1"/>
        </p:nvSpPr>
        <p:spPr bwMode="auto">
          <a:xfrm>
            <a:off x="1930400" y="6313993"/>
            <a:ext cx="7112000" cy="599336"/>
          </a:xfrm>
          <a:prstGeom prst="rect">
            <a:avLst/>
          </a:prstGeom>
          <a:noFill/>
          <a:ln w="9525">
            <a:noFill/>
            <a:miter lim="800000"/>
            <a:headEnd/>
            <a:tailEnd/>
          </a:ln>
          <a:effectLst/>
        </p:spPr>
        <p:txBody>
          <a:bodyPr lIns="121848" tIns="60924" rIns="121848" bIns="60924" anchor="ctr">
            <a:prstTxWarp prst="textNoShape">
              <a:avLst/>
            </a:prstTxWarp>
          </a:bodyPr>
          <a:lstStyle/>
          <a:p>
            <a:pPr algn="ctr" eaLnBrk="0" hangingPunct="0">
              <a:lnSpc>
                <a:spcPct val="190000"/>
              </a:lnSpc>
            </a:pPr>
            <a:r>
              <a:rPr lang="en-US" sz="1333" dirty="0">
                <a:solidFill>
                  <a:schemeClr val="bg1"/>
                </a:solidFill>
                <a:latin typeface="Calibri" pitchFamily="34" charset="0"/>
                <a:ea typeface="Arial Bold" pitchFamily="-112" charset="0"/>
                <a:cs typeface="Calibri" pitchFamily="34" charset="0"/>
              </a:rPr>
              <a:t>©2020, Cognizant Technology Solutions</a:t>
            </a:r>
            <a:endParaRPr lang="en-US" sz="1467" dirty="0">
              <a:solidFill>
                <a:schemeClr val="bg1"/>
              </a:solidFill>
              <a:latin typeface="Calibri" pitchFamily="34" charset="0"/>
              <a:ea typeface="Arial Bold" pitchFamily="-112" charset="0"/>
              <a:cs typeface="Calibri" pitchFamily="34" charset="0"/>
            </a:endParaRPr>
          </a:p>
        </p:txBody>
      </p:sp>
      <p:sp>
        <p:nvSpPr>
          <p:cNvPr id="9" name="Title 1"/>
          <p:cNvSpPr>
            <a:spLocks noGrp="1"/>
          </p:cNvSpPr>
          <p:nvPr>
            <p:ph type="title" hasCustomPrompt="1"/>
          </p:nvPr>
        </p:nvSpPr>
        <p:spPr>
          <a:xfrm>
            <a:off x="63502" y="0"/>
            <a:ext cx="10096500" cy="609600"/>
          </a:xfrm>
        </p:spPr>
        <p:txBody>
          <a:bodyPr>
            <a:normAutofit/>
          </a:bodyPr>
          <a:lstStyle>
            <a:lvl1pPr algn="l">
              <a:defRPr sz="2399" b="1">
                <a:solidFill>
                  <a:schemeClr val="tx1">
                    <a:lumMod val="95000"/>
                    <a:lumOff val="5000"/>
                  </a:schemeClr>
                </a:solidFill>
                <a:effectLst/>
                <a:latin typeface="Calibri" panose="020F0502020204030204" pitchFamily="34" charset="0"/>
                <a:cs typeface="Calibri" panose="020F0502020204030204" pitchFamily="34" charset="0"/>
              </a:defRPr>
            </a:lvl1pPr>
          </a:lstStyle>
          <a:p>
            <a:r>
              <a:rPr lang="en-US" dirty="0"/>
              <a:t>Click To Edit Master Title Style</a:t>
            </a:r>
          </a:p>
        </p:txBody>
      </p:sp>
      <p:sp>
        <p:nvSpPr>
          <p:cNvPr id="10" name="Freeform 9"/>
          <p:cNvSpPr/>
          <p:nvPr userDrawn="1"/>
        </p:nvSpPr>
        <p:spPr>
          <a:xfrm flipH="1">
            <a:off x="9146935" y="6290765"/>
            <a:ext cx="3071860" cy="578347"/>
          </a:xfrm>
          <a:custGeom>
            <a:avLst/>
            <a:gdLst>
              <a:gd name="connsiteX0" fmla="*/ 1889557 w 1889557"/>
              <a:gd name="connsiteY0" fmla="*/ 431378 h 434416"/>
              <a:gd name="connsiteX1" fmla="*/ 0 w 1889557"/>
              <a:gd name="connsiteY1" fmla="*/ 434416 h 434416"/>
              <a:gd name="connsiteX2" fmla="*/ 0 w 1889557"/>
              <a:gd name="connsiteY2" fmla="*/ 3037 h 434416"/>
              <a:gd name="connsiteX3" fmla="*/ 1400460 w 1889557"/>
              <a:gd name="connsiteY3" fmla="*/ 0 h 434416"/>
              <a:gd name="connsiteX4" fmla="*/ 1889557 w 1889557"/>
              <a:gd name="connsiteY4" fmla="*/ 431378 h 434416"/>
              <a:gd name="connsiteX0" fmla="*/ 2303472 w 2303472"/>
              <a:gd name="connsiteY0" fmla="*/ 431378 h 434416"/>
              <a:gd name="connsiteX1" fmla="*/ 413915 w 2303472"/>
              <a:gd name="connsiteY1" fmla="*/ 434416 h 434416"/>
              <a:gd name="connsiteX2" fmla="*/ 0 w 2303472"/>
              <a:gd name="connsiteY2" fmla="*/ 3037 h 434416"/>
              <a:gd name="connsiteX3" fmla="*/ 1814375 w 2303472"/>
              <a:gd name="connsiteY3" fmla="*/ 0 h 434416"/>
              <a:gd name="connsiteX4" fmla="*/ 2303472 w 2303472"/>
              <a:gd name="connsiteY4" fmla="*/ 431378 h 434416"/>
              <a:gd name="connsiteX0" fmla="*/ 2303472 w 2303472"/>
              <a:gd name="connsiteY0" fmla="*/ 437866 h 440904"/>
              <a:gd name="connsiteX1" fmla="*/ 413915 w 2303472"/>
              <a:gd name="connsiteY1" fmla="*/ 440904 h 440904"/>
              <a:gd name="connsiteX2" fmla="*/ 0 w 2303472"/>
              <a:gd name="connsiteY2" fmla="*/ 0 h 440904"/>
              <a:gd name="connsiteX3" fmla="*/ 1814375 w 2303472"/>
              <a:gd name="connsiteY3" fmla="*/ 6488 h 440904"/>
              <a:gd name="connsiteX4" fmla="*/ 2303472 w 2303472"/>
              <a:gd name="connsiteY4" fmla="*/ 437866 h 440904"/>
              <a:gd name="connsiteX0" fmla="*/ 2303472 w 2303472"/>
              <a:gd name="connsiteY0" fmla="*/ 431378 h 434416"/>
              <a:gd name="connsiteX1" fmla="*/ 413915 w 2303472"/>
              <a:gd name="connsiteY1" fmla="*/ 434416 h 434416"/>
              <a:gd name="connsiteX2" fmla="*/ 0 w 2303472"/>
              <a:gd name="connsiteY2" fmla="*/ 5418 h 434416"/>
              <a:gd name="connsiteX3" fmla="*/ 1814375 w 2303472"/>
              <a:gd name="connsiteY3" fmla="*/ 0 h 434416"/>
              <a:gd name="connsiteX4" fmla="*/ 2303472 w 2303472"/>
              <a:gd name="connsiteY4" fmla="*/ 431378 h 434416"/>
              <a:gd name="connsiteX0" fmla="*/ 2303472 w 2303472"/>
              <a:gd name="connsiteY0" fmla="*/ 433103 h 436141"/>
              <a:gd name="connsiteX1" fmla="*/ 413915 w 2303472"/>
              <a:gd name="connsiteY1" fmla="*/ 436141 h 436141"/>
              <a:gd name="connsiteX2" fmla="*/ 0 w 2303472"/>
              <a:gd name="connsiteY2" fmla="*/ 0 h 436141"/>
              <a:gd name="connsiteX3" fmla="*/ 1814375 w 2303472"/>
              <a:gd name="connsiteY3" fmla="*/ 1725 h 436141"/>
              <a:gd name="connsiteX4" fmla="*/ 2303472 w 2303472"/>
              <a:gd name="connsiteY4" fmla="*/ 433103 h 436141"/>
              <a:gd name="connsiteX0" fmla="*/ 2303472 w 2303472"/>
              <a:gd name="connsiteY0" fmla="*/ 433103 h 438522"/>
              <a:gd name="connsiteX1" fmla="*/ 13865 w 2303472"/>
              <a:gd name="connsiteY1" fmla="*/ 438522 h 438522"/>
              <a:gd name="connsiteX2" fmla="*/ 0 w 2303472"/>
              <a:gd name="connsiteY2" fmla="*/ 0 h 438522"/>
              <a:gd name="connsiteX3" fmla="*/ 1814375 w 2303472"/>
              <a:gd name="connsiteY3" fmla="*/ 1725 h 438522"/>
              <a:gd name="connsiteX4" fmla="*/ 2303472 w 2303472"/>
              <a:gd name="connsiteY4" fmla="*/ 433103 h 438522"/>
              <a:gd name="connsiteX0" fmla="*/ 2303472 w 2303472"/>
              <a:gd name="connsiteY0" fmla="*/ 433103 h 433103"/>
              <a:gd name="connsiteX1" fmla="*/ 16246 w 2303472"/>
              <a:gd name="connsiteY1" fmla="*/ 431379 h 433103"/>
              <a:gd name="connsiteX2" fmla="*/ 0 w 2303472"/>
              <a:gd name="connsiteY2" fmla="*/ 0 h 433103"/>
              <a:gd name="connsiteX3" fmla="*/ 1814375 w 2303472"/>
              <a:gd name="connsiteY3" fmla="*/ 1725 h 433103"/>
              <a:gd name="connsiteX4" fmla="*/ 2303472 w 2303472"/>
              <a:gd name="connsiteY4" fmla="*/ 433103 h 433103"/>
              <a:gd name="connsiteX0" fmla="*/ 2303472 w 2303472"/>
              <a:gd name="connsiteY0" fmla="*/ 433103 h 433103"/>
              <a:gd name="connsiteX1" fmla="*/ 1959 w 2303472"/>
              <a:gd name="connsiteY1" fmla="*/ 431379 h 433103"/>
              <a:gd name="connsiteX2" fmla="*/ 0 w 2303472"/>
              <a:gd name="connsiteY2" fmla="*/ 0 h 433103"/>
              <a:gd name="connsiteX3" fmla="*/ 1814375 w 2303472"/>
              <a:gd name="connsiteY3" fmla="*/ 1725 h 433103"/>
              <a:gd name="connsiteX4" fmla="*/ 2303472 w 2303472"/>
              <a:gd name="connsiteY4" fmla="*/ 433103 h 433103"/>
              <a:gd name="connsiteX0" fmla="*/ 2311038 w 2311038"/>
              <a:gd name="connsiteY0" fmla="*/ 433103 h 433103"/>
              <a:gd name="connsiteX1" fmla="*/ 0 w 2311038"/>
              <a:gd name="connsiteY1" fmla="*/ 426616 h 433103"/>
              <a:gd name="connsiteX2" fmla="*/ 7566 w 2311038"/>
              <a:gd name="connsiteY2" fmla="*/ 0 h 433103"/>
              <a:gd name="connsiteX3" fmla="*/ 1821941 w 2311038"/>
              <a:gd name="connsiteY3" fmla="*/ 1725 h 433103"/>
              <a:gd name="connsiteX4" fmla="*/ 2311038 w 2311038"/>
              <a:gd name="connsiteY4" fmla="*/ 433103 h 433103"/>
              <a:gd name="connsiteX0" fmla="*/ 2311038 w 2311038"/>
              <a:gd name="connsiteY0" fmla="*/ 433103 h 433760"/>
              <a:gd name="connsiteX1" fmla="*/ 0 w 2311038"/>
              <a:gd name="connsiteY1" fmla="*/ 433760 h 433760"/>
              <a:gd name="connsiteX2" fmla="*/ 7566 w 2311038"/>
              <a:gd name="connsiteY2" fmla="*/ 0 h 433760"/>
              <a:gd name="connsiteX3" fmla="*/ 1821941 w 2311038"/>
              <a:gd name="connsiteY3" fmla="*/ 1725 h 433760"/>
              <a:gd name="connsiteX4" fmla="*/ 2311038 w 2311038"/>
              <a:gd name="connsiteY4" fmla="*/ 433103 h 433760"/>
              <a:gd name="connsiteX0" fmla="*/ 2303895 w 2303895"/>
              <a:gd name="connsiteY0" fmla="*/ 433103 h 433760"/>
              <a:gd name="connsiteX1" fmla="*/ 0 w 2303895"/>
              <a:gd name="connsiteY1" fmla="*/ 433760 h 433760"/>
              <a:gd name="connsiteX2" fmla="*/ 423 w 2303895"/>
              <a:gd name="connsiteY2" fmla="*/ 0 h 433760"/>
              <a:gd name="connsiteX3" fmla="*/ 1814798 w 2303895"/>
              <a:gd name="connsiteY3" fmla="*/ 1725 h 433760"/>
              <a:gd name="connsiteX4" fmla="*/ 2303895 w 2303895"/>
              <a:gd name="connsiteY4" fmla="*/ 433103 h 43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895" h="433760">
                <a:moveTo>
                  <a:pt x="2303895" y="433103"/>
                </a:moveTo>
                <a:lnTo>
                  <a:pt x="0" y="433760"/>
                </a:lnTo>
                <a:lnTo>
                  <a:pt x="423" y="0"/>
                </a:lnTo>
                <a:lnTo>
                  <a:pt x="1814798" y="1725"/>
                </a:lnTo>
                <a:lnTo>
                  <a:pt x="2303895" y="433103"/>
                </a:lnTo>
                <a:close/>
              </a:path>
            </a:pathLst>
          </a:custGeom>
          <a:gradFill flip="none" rotWithShape="1">
            <a:gsLst>
              <a:gs pos="0">
                <a:schemeClr val="bg1">
                  <a:lumMod val="85000"/>
                </a:schemeClr>
              </a:gs>
              <a:gs pos="2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48" tIns="60924" rIns="121848" bIns="60924" rtlCol="0" anchor="ctr"/>
          <a:lstStyle/>
          <a:p>
            <a:pPr algn="just"/>
            <a:endParaRPr lang="en-US" sz="3839" dirty="0">
              <a:latin typeface="Calibri" panose="020F0502020204030204" pitchFamily="34" charset="0"/>
              <a:cs typeface="Calibri" panose="020F0502020204030204" pitchFamily="34" charset="0"/>
            </a:endParaRPr>
          </a:p>
        </p:txBody>
      </p:sp>
      <p:sp>
        <p:nvSpPr>
          <p:cNvPr id="12" name="Slide Number Placeholder 5"/>
          <p:cNvSpPr>
            <a:spLocks noGrp="1"/>
          </p:cNvSpPr>
          <p:nvPr>
            <p:ph type="sldNum" sz="quarter" idx="4"/>
          </p:nvPr>
        </p:nvSpPr>
        <p:spPr>
          <a:xfrm>
            <a:off x="8615417" y="6370252"/>
            <a:ext cx="630191" cy="486833"/>
          </a:xfrm>
          <a:prstGeom prst="rect">
            <a:avLst/>
          </a:prstGeom>
        </p:spPr>
        <p:txBody>
          <a:bodyPr vert="horz" lIns="91434" tIns="45717" rIns="91434" bIns="45717" rtlCol="0" anchor="ctr"/>
          <a:lstStyle>
            <a:lvl1pPr algn="ctr">
              <a:defRPr sz="1333">
                <a:solidFill>
                  <a:schemeClr val="bg1"/>
                </a:solidFill>
                <a:latin typeface="Calibri" panose="020F0502020204030204" pitchFamily="34" charset="0"/>
                <a:cs typeface="Calibri" panose="020F0502020204030204" pitchFamily="34" charset="0"/>
              </a:defRPr>
            </a:lvl1pPr>
          </a:lstStyle>
          <a:p>
            <a:fld id="{918233F8-0520-40A8-B4A0-C98BF98BE34E}" type="slidenum">
              <a:rPr lang="en-US" smtClean="0"/>
              <a:pPr/>
              <a:t>‹#›</a:t>
            </a:fld>
            <a:endParaRPr lang="en-US" dirty="0"/>
          </a:p>
        </p:txBody>
      </p:sp>
      <p:cxnSp>
        <p:nvCxnSpPr>
          <p:cNvPr id="13" name="Straight Connector 12"/>
          <p:cNvCxnSpPr/>
          <p:nvPr userDrawn="1"/>
        </p:nvCxnSpPr>
        <p:spPr>
          <a:xfrm>
            <a:off x="0" y="609600"/>
            <a:ext cx="12192000" cy="0"/>
          </a:xfrm>
          <a:prstGeom prst="line">
            <a:avLst/>
          </a:prstGeom>
          <a:ln>
            <a:solidFill>
              <a:srgbClr val="0034A5"/>
            </a:solidFill>
          </a:ln>
          <a:effectLst/>
        </p:spPr>
        <p:style>
          <a:lnRef idx="2">
            <a:schemeClr val="dk1"/>
          </a:lnRef>
          <a:fillRef idx="0">
            <a:schemeClr val="dk1"/>
          </a:fillRef>
          <a:effectRef idx="1">
            <a:schemeClr val="dk1"/>
          </a:effectRef>
          <a:fontRef idx="minor">
            <a:schemeClr val="tx1"/>
          </a:fontRef>
        </p:style>
      </p:cxnSp>
      <p:sp>
        <p:nvSpPr>
          <p:cNvPr id="14" name="Freeform 13"/>
          <p:cNvSpPr/>
          <p:nvPr userDrawn="1"/>
        </p:nvSpPr>
        <p:spPr>
          <a:xfrm>
            <a:off x="3" y="6290329"/>
            <a:ext cx="2108987" cy="579223"/>
          </a:xfrm>
          <a:custGeom>
            <a:avLst/>
            <a:gdLst>
              <a:gd name="connsiteX0" fmla="*/ 1889557 w 1889557"/>
              <a:gd name="connsiteY0" fmla="*/ 431378 h 434416"/>
              <a:gd name="connsiteX1" fmla="*/ 0 w 1889557"/>
              <a:gd name="connsiteY1" fmla="*/ 434416 h 434416"/>
              <a:gd name="connsiteX2" fmla="*/ 0 w 1889557"/>
              <a:gd name="connsiteY2" fmla="*/ 3037 h 434416"/>
              <a:gd name="connsiteX3" fmla="*/ 1400460 w 1889557"/>
              <a:gd name="connsiteY3" fmla="*/ 0 h 434416"/>
              <a:gd name="connsiteX4" fmla="*/ 1889557 w 1889557"/>
              <a:gd name="connsiteY4" fmla="*/ 431378 h 434416"/>
              <a:gd name="connsiteX0" fmla="*/ 1889557 w 1889557"/>
              <a:gd name="connsiteY0" fmla="*/ 431378 h 434416"/>
              <a:gd name="connsiteX1" fmla="*/ 0 w 1889557"/>
              <a:gd name="connsiteY1" fmla="*/ 434416 h 434416"/>
              <a:gd name="connsiteX2" fmla="*/ 307818 w 1889557"/>
              <a:gd name="connsiteY2" fmla="*/ 3037 h 434416"/>
              <a:gd name="connsiteX3" fmla="*/ 1400460 w 1889557"/>
              <a:gd name="connsiteY3" fmla="*/ 0 h 434416"/>
              <a:gd name="connsiteX4" fmla="*/ 1889557 w 1889557"/>
              <a:gd name="connsiteY4" fmla="*/ 431378 h 434416"/>
              <a:gd name="connsiteX0" fmla="*/ 1581740 w 1581740"/>
              <a:gd name="connsiteY0" fmla="*/ 431378 h 434416"/>
              <a:gd name="connsiteX1" fmla="*/ 0 w 1581740"/>
              <a:gd name="connsiteY1" fmla="*/ 434416 h 434416"/>
              <a:gd name="connsiteX2" fmla="*/ 1 w 1581740"/>
              <a:gd name="connsiteY2" fmla="*/ 3037 h 434416"/>
              <a:gd name="connsiteX3" fmla="*/ 1092643 w 1581740"/>
              <a:gd name="connsiteY3" fmla="*/ 0 h 434416"/>
              <a:gd name="connsiteX4" fmla="*/ 1581740 w 1581740"/>
              <a:gd name="connsiteY4" fmla="*/ 431378 h 43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740" h="434416">
                <a:moveTo>
                  <a:pt x="1581740" y="431378"/>
                </a:moveTo>
                <a:lnTo>
                  <a:pt x="0" y="434416"/>
                </a:lnTo>
                <a:cubicBezTo>
                  <a:pt x="0" y="290623"/>
                  <a:pt x="1" y="146830"/>
                  <a:pt x="1" y="3037"/>
                </a:cubicBezTo>
                <a:lnTo>
                  <a:pt x="1092643" y="0"/>
                </a:lnTo>
                <a:lnTo>
                  <a:pt x="1581740" y="431378"/>
                </a:lnTo>
                <a:close/>
              </a:path>
            </a:pathLst>
          </a:custGeom>
          <a:gradFill flip="none" rotWithShape="1">
            <a:gsLst>
              <a:gs pos="0">
                <a:schemeClr val="bg1">
                  <a:lumMod val="85000"/>
                </a:schemeClr>
              </a:gs>
              <a:gs pos="2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48" tIns="60924" rIns="121848" bIns="60924" rtlCol="0" anchor="ctr"/>
          <a:lstStyle/>
          <a:p>
            <a:pPr algn="just"/>
            <a:endParaRPr lang="en-US" sz="3839" dirty="0">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01" y="6474768"/>
            <a:ext cx="1488281" cy="319733"/>
          </a:xfrm>
          <a:prstGeom prst="rect">
            <a:avLst/>
          </a:prstGeom>
        </p:spPr>
      </p:pic>
      <p:sp>
        <p:nvSpPr>
          <p:cNvPr id="11" name="Slide Number Placeholder 1"/>
          <p:cNvSpPr txBox="1">
            <a:spLocks/>
          </p:cNvSpPr>
          <p:nvPr userDrawn="1"/>
        </p:nvSpPr>
        <p:spPr>
          <a:xfrm>
            <a:off x="3409198" y="6411654"/>
            <a:ext cx="630191" cy="486833"/>
          </a:xfrm>
          <a:prstGeom prst="rect">
            <a:avLst/>
          </a:prstGeom>
        </p:spPr>
        <p:txBody>
          <a:bodyPr vert="horz" lIns="91411" tIns="45705" rIns="91411" bIns="45705" rtlCol="0" anchor="ctr"/>
          <a:lstStyle>
            <a:defPPr>
              <a:defRPr lang="en-US"/>
            </a:defPPr>
            <a:lvl1pPr marL="0" algn="r" defTabSz="912177" rtl="0" eaLnBrk="1" latinLnBrk="0" hangingPunct="1">
              <a:defRPr sz="1600" kern="1200">
                <a:solidFill>
                  <a:schemeClr val="tx1">
                    <a:tint val="75000"/>
                  </a:schemeClr>
                </a:solidFill>
                <a:latin typeface="Calibri" panose="020F0502020204030204" pitchFamily="34" charset="0"/>
                <a:ea typeface="+mn-ea"/>
                <a:cs typeface="Calibri" panose="020F0502020204030204" pitchFamily="34" charset="0"/>
              </a:defRPr>
            </a:lvl1pPr>
            <a:lvl2pPr marL="456083" algn="l" defTabSz="912177" rtl="0" eaLnBrk="1" latinLnBrk="0" hangingPunct="1">
              <a:defRPr sz="1800" kern="1200">
                <a:solidFill>
                  <a:schemeClr val="tx1"/>
                </a:solidFill>
                <a:latin typeface="+mn-lt"/>
                <a:ea typeface="+mn-ea"/>
                <a:cs typeface="+mn-cs"/>
              </a:defRPr>
            </a:lvl2pPr>
            <a:lvl3pPr marL="912177" algn="l" defTabSz="912177" rtl="0" eaLnBrk="1" latinLnBrk="0" hangingPunct="1">
              <a:defRPr sz="1800" kern="1200">
                <a:solidFill>
                  <a:schemeClr val="tx1"/>
                </a:solidFill>
                <a:latin typeface="+mn-lt"/>
                <a:ea typeface="+mn-ea"/>
                <a:cs typeface="+mn-cs"/>
              </a:defRPr>
            </a:lvl3pPr>
            <a:lvl4pPr marL="1368268" algn="l" defTabSz="912177" rtl="0" eaLnBrk="1" latinLnBrk="0" hangingPunct="1">
              <a:defRPr sz="1800" kern="1200">
                <a:solidFill>
                  <a:schemeClr val="tx1"/>
                </a:solidFill>
                <a:latin typeface="+mn-lt"/>
                <a:ea typeface="+mn-ea"/>
                <a:cs typeface="+mn-cs"/>
              </a:defRPr>
            </a:lvl4pPr>
            <a:lvl5pPr marL="1824354" algn="l" defTabSz="912177" rtl="0" eaLnBrk="1" latinLnBrk="0" hangingPunct="1">
              <a:defRPr sz="1800" kern="1200">
                <a:solidFill>
                  <a:schemeClr val="tx1"/>
                </a:solidFill>
                <a:latin typeface="+mn-lt"/>
                <a:ea typeface="+mn-ea"/>
                <a:cs typeface="+mn-cs"/>
              </a:defRPr>
            </a:lvl5pPr>
            <a:lvl6pPr marL="2280434" algn="l" defTabSz="912177" rtl="0" eaLnBrk="1" latinLnBrk="0" hangingPunct="1">
              <a:defRPr sz="1800" kern="1200">
                <a:solidFill>
                  <a:schemeClr val="tx1"/>
                </a:solidFill>
                <a:latin typeface="+mn-lt"/>
                <a:ea typeface="+mn-ea"/>
                <a:cs typeface="+mn-cs"/>
              </a:defRPr>
            </a:lvl6pPr>
            <a:lvl7pPr marL="2736526" algn="l" defTabSz="912177" rtl="0" eaLnBrk="1" latinLnBrk="0" hangingPunct="1">
              <a:defRPr sz="1800" kern="1200">
                <a:solidFill>
                  <a:schemeClr val="tx1"/>
                </a:solidFill>
                <a:latin typeface="+mn-lt"/>
                <a:ea typeface="+mn-ea"/>
                <a:cs typeface="+mn-cs"/>
              </a:defRPr>
            </a:lvl7pPr>
            <a:lvl8pPr marL="3192620" algn="l" defTabSz="912177" rtl="0" eaLnBrk="1" latinLnBrk="0" hangingPunct="1">
              <a:defRPr sz="1800" kern="1200">
                <a:solidFill>
                  <a:schemeClr val="tx1"/>
                </a:solidFill>
                <a:latin typeface="+mn-lt"/>
                <a:ea typeface="+mn-ea"/>
                <a:cs typeface="+mn-cs"/>
              </a:defRPr>
            </a:lvl8pPr>
            <a:lvl9pPr marL="3648704" algn="l" defTabSz="912177" rtl="0" eaLnBrk="1" latinLnBrk="0" hangingPunct="1">
              <a:defRPr sz="1800" kern="1200">
                <a:solidFill>
                  <a:schemeClr val="tx1"/>
                </a:solidFill>
                <a:latin typeface="+mn-lt"/>
                <a:ea typeface="+mn-ea"/>
                <a:cs typeface="+mn-cs"/>
              </a:defRPr>
            </a:lvl9pPr>
          </a:lstStyle>
          <a:p>
            <a:pPr defTabSz="489710"/>
            <a:fld id="{B32AB80A-78BA-6B42-BA0D-B44ACF890F5A}" type="slidenum">
              <a:rPr lang="en-US" sz="1331" smtClean="0">
                <a:solidFill>
                  <a:prstClr val="white"/>
                </a:solidFill>
              </a:rPr>
              <a:pPr defTabSz="489710"/>
              <a:t>‹#›</a:t>
            </a:fld>
            <a:endParaRPr lang="en-US" sz="1331" dirty="0">
              <a:solidFill>
                <a:prstClr val="white"/>
              </a:solidFill>
            </a:endParaRPr>
          </a:p>
        </p:txBody>
      </p:sp>
      <p:cxnSp>
        <p:nvCxnSpPr>
          <p:cNvPr id="5" name="Straight Connector 4"/>
          <p:cNvCxnSpPr/>
          <p:nvPr userDrawn="1"/>
        </p:nvCxnSpPr>
        <p:spPr>
          <a:xfrm>
            <a:off x="4032141" y="6568234"/>
            <a:ext cx="0" cy="1674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21196" y="6290836"/>
            <a:ext cx="1419283" cy="554795"/>
          </a:xfrm>
          <a:prstGeom prst="rect">
            <a:avLst/>
          </a:prstGeom>
        </p:spPr>
      </p:pic>
    </p:spTree>
    <p:extLst>
      <p:ext uri="{BB962C8B-B14F-4D97-AF65-F5344CB8AC3E}">
        <p14:creationId xmlns:p14="http://schemas.microsoft.com/office/powerpoint/2010/main" val="17519335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p:blipFill>
        <p:spPr>
          <a:xfrm>
            <a:off x="0" y="6037557"/>
            <a:ext cx="12192000" cy="820449"/>
          </a:xfrm>
          <a:prstGeom prst="rect">
            <a:avLst/>
          </a:prstGeom>
          <a:effectLst>
            <a:outerShdw blurRad="50800" dist="38100" dir="18900000" algn="bl" rotWithShape="0">
              <a:prstClr val="black">
                <a:alpha val="40000"/>
              </a:prstClr>
            </a:outerShdw>
          </a:effectLst>
        </p:spPr>
      </p:pic>
      <p:sp>
        <p:nvSpPr>
          <p:cNvPr id="8" name="Rectangle 33"/>
          <p:cNvSpPr>
            <a:spLocks noChangeArrowheads="1"/>
          </p:cNvSpPr>
          <p:nvPr userDrawn="1"/>
        </p:nvSpPr>
        <p:spPr bwMode="auto">
          <a:xfrm>
            <a:off x="1930400" y="6313993"/>
            <a:ext cx="7112000" cy="599336"/>
          </a:xfrm>
          <a:prstGeom prst="rect">
            <a:avLst/>
          </a:prstGeom>
          <a:noFill/>
          <a:ln w="9525">
            <a:noFill/>
            <a:miter lim="800000"/>
            <a:headEnd/>
            <a:tailEnd/>
          </a:ln>
          <a:effectLst/>
        </p:spPr>
        <p:txBody>
          <a:bodyPr lIns="121880" tIns="60940" rIns="121880" bIns="60940" anchor="ctr">
            <a:prstTxWarp prst="textNoShape">
              <a:avLst/>
            </a:prstTxWarp>
          </a:bodyPr>
          <a:lstStyle/>
          <a:p>
            <a:pPr algn="ctr" eaLnBrk="0" hangingPunct="0">
              <a:lnSpc>
                <a:spcPct val="190000"/>
              </a:lnSpc>
            </a:pPr>
            <a:r>
              <a:rPr lang="en-US" sz="1333" dirty="0">
                <a:solidFill>
                  <a:schemeClr val="bg1"/>
                </a:solidFill>
                <a:latin typeface="Calibri" pitchFamily="34" charset="0"/>
                <a:ea typeface="Arial Bold" pitchFamily="-112" charset="0"/>
                <a:cs typeface="Calibri" pitchFamily="34" charset="0"/>
              </a:rPr>
              <a:t>©2020, Cognizant Technology Solutions</a:t>
            </a:r>
            <a:endParaRPr lang="en-US" sz="1467" dirty="0">
              <a:solidFill>
                <a:schemeClr val="bg1"/>
              </a:solidFill>
              <a:latin typeface="Calibri" pitchFamily="34" charset="0"/>
              <a:ea typeface="Arial Bold" pitchFamily="-112" charset="0"/>
              <a:cs typeface="Calibri" pitchFamily="34" charset="0"/>
            </a:endParaRPr>
          </a:p>
        </p:txBody>
      </p:sp>
      <p:sp>
        <p:nvSpPr>
          <p:cNvPr id="9" name="Title 1"/>
          <p:cNvSpPr>
            <a:spLocks noGrp="1"/>
          </p:cNvSpPr>
          <p:nvPr>
            <p:ph type="title" hasCustomPrompt="1"/>
          </p:nvPr>
        </p:nvSpPr>
        <p:spPr>
          <a:xfrm>
            <a:off x="63501" y="0"/>
            <a:ext cx="10096500" cy="609600"/>
          </a:xfrm>
        </p:spPr>
        <p:txBody>
          <a:bodyPr>
            <a:normAutofit/>
          </a:bodyPr>
          <a:lstStyle>
            <a:lvl1pPr algn="l">
              <a:defRPr sz="2400" b="1">
                <a:solidFill>
                  <a:schemeClr val="tx1">
                    <a:lumMod val="95000"/>
                    <a:lumOff val="5000"/>
                  </a:schemeClr>
                </a:solidFill>
                <a:effectLst/>
                <a:latin typeface="Calibri" panose="020F0502020204030204" pitchFamily="34" charset="0"/>
                <a:cs typeface="Calibri" panose="020F0502020204030204" pitchFamily="34" charset="0"/>
              </a:defRPr>
            </a:lvl1pPr>
          </a:lstStyle>
          <a:p>
            <a:r>
              <a:rPr lang="en-US" dirty="0"/>
              <a:t>Click To Edit Master Title Style</a:t>
            </a:r>
          </a:p>
        </p:txBody>
      </p:sp>
      <p:sp>
        <p:nvSpPr>
          <p:cNvPr id="10" name="Freeform 9"/>
          <p:cNvSpPr/>
          <p:nvPr userDrawn="1"/>
        </p:nvSpPr>
        <p:spPr>
          <a:xfrm flipH="1">
            <a:off x="9146935" y="6290765"/>
            <a:ext cx="3071860" cy="578347"/>
          </a:xfrm>
          <a:custGeom>
            <a:avLst/>
            <a:gdLst>
              <a:gd name="connsiteX0" fmla="*/ 1889557 w 1889557"/>
              <a:gd name="connsiteY0" fmla="*/ 431378 h 434416"/>
              <a:gd name="connsiteX1" fmla="*/ 0 w 1889557"/>
              <a:gd name="connsiteY1" fmla="*/ 434416 h 434416"/>
              <a:gd name="connsiteX2" fmla="*/ 0 w 1889557"/>
              <a:gd name="connsiteY2" fmla="*/ 3037 h 434416"/>
              <a:gd name="connsiteX3" fmla="*/ 1400460 w 1889557"/>
              <a:gd name="connsiteY3" fmla="*/ 0 h 434416"/>
              <a:gd name="connsiteX4" fmla="*/ 1889557 w 1889557"/>
              <a:gd name="connsiteY4" fmla="*/ 431378 h 434416"/>
              <a:gd name="connsiteX0" fmla="*/ 2303472 w 2303472"/>
              <a:gd name="connsiteY0" fmla="*/ 431378 h 434416"/>
              <a:gd name="connsiteX1" fmla="*/ 413915 w 2303472"/>
              <a:gd name="connsiteY1" fmla="*/ 434416 h 434416"/>
              <a:gd name="connsiteX2" fmla="*/ 0 w 2303472"/>
              <a:gd name="connsiteY2" fmla="*/ 3037 h 434416"/>
              <a:gd name="connsiteX3" fmla="*/ 1814375 w 2303472"/>
              <a:gd name="connsiteY3" fmla="*/ 0 h 434416"/>
              <a:gd name="connsiteX4" fmla="*/ 2303472 w 2303472"/>
              <a:gd name="connsiteY4" fmla="*/ 431378 h 434416"/>
              <a:gd name="connsiteX0" fmla="*/ 2303472 w 2303472"/>
              <a:gd name="connsiteY0" fmla="*/ 437866 h 440904"/>
              <a:gd name="connsiteX1" fmla="*/ 413915 w 2303472"/>
              <a:gd name="connsiteY1" fmla="*/ 440904 h 440904"/>
              <a:gd name="connsiteX2" fmla="*/ 0 w 2303472"/>
              <a:gd name="connsiteY2" fmla="*/ 0 h 440904"/>
              <a:gd name="connsiteX3" fmla="*/ 1814375 w 2303472"/>
              <a:gd name="connsiteY3" fmla="*/ 6488 h 440904"/>
              <a:gd name="connsiteX4" fmla="*/ 2303472 w 2303472"/>
              <a:gd name="connsiteY4" fmla="*/ 437866 h 440904"/>
              <a:gd name="connsiteX0" fmla="*/ 2303472 w 2303472"/>
              <a:gd name="connsiteY0" fmla="*/ 431378 h 434416"/>
              <a:gd name="connsiteX1" fmla="*/ 413915 w 2303472"/>
              <a:gd name="connsiteY1" fmla="*/ 434416 h 434416"/>
              <a:gd name="connsiteX2" fmla="*/ 0 w 2303472"/>
              <a:gd name="connsiteY2" fmla="*/ 5418 h 434416"/>
              <a:gd name="connsiteX3" fmla="*/ 1814375 w 2303472"/>
              <a:gd name="connsiteY3" fmla="*/ 0 h 434416"/>
              <a:gd name="connsiteX4" fmla="*/ 2303472 w 2303472"/>
              <a:gd name="connsiteY4" fmla="*/ 431378 h 434416"/>
              <a:gd name="connsiteX0" fmla="*/ 2303472 w 2303472"/>
              <a:gd name="connsiteY0" fmla="*/ 433103 h 436141"/>
              <a:gd name="connsiteX1" fmla="*/ 413915 w 2303472"/>
              <a:gd name="connsiteY1" fmla="*/ 436141 h 436141"/>
              <a:gd name="connsiteX2" fmla="*/ 0 w 2303472"/>
              <a:gd name="connsiteY2" fmla="*/ 0 h 436141"/>
              <a:gd name="connsiteX3" fmla="*/ 1814375 w 2303472"/>
              <a:gd name="connsiteY3" fmla="*/ 1725 h 436141"/>
              <a:gd name="connsiteX4" fmla="*/ 2303472 w 2303472"/>
              <a:gd name="connsiteY4" fmla="*/ 433103 h 436141"/>
              <a:gd name="connsiteX0" fmla="*/ 2303472 w 2303472"/>
              <a:gd name="connsiteY0" fmla="*/ 433103 h 438522"/>
              <a:gd name="connsiteX1" fmla="*/ 13865 w 2303472"/>
              <a:gd name="connsiteY1" fmla="*/ 438522 h 438522"/>
              <a:gd name="connsiteX2" fmla="*/ 0 w 2303472"/>
              <a:gd name="connsiteY2" fmla="*/ 0 h 438522"/>
              <a:gd name="connsiteX3" fmla="*/ 1814375 w 2303472"/>
              <a:gd name="connsiteY3" fmla="*/ 1725 h 438522"/>
              <a:gd name="connsiteX4" fmla="*/ 2303472 w 2303472"/>
              <a:gd name="connsiteY4" fmla="*/ 433103 h 438522"/>
              <a:gd name="connsiteX0" fmla="*/ 2303472 w 2303472"/>
              <a:gd name="connsiteY0" fmla="*/ 433103 h 433103"/>
              <a:gd name="connsiteX1" fmla="*/ 16246 w 2303472"/>
              <a:gd name="connsiteY1" fmla="*/ 431379 h 433103"/>
              <a:gd name="connsiteX2" fmla="*/ 0 w 2303472"/>
              <a:gd name="connsiteY2" fmla="*/ 0 h 433103"/>
              <a:gd name="connsiteX3" fmla="*/ 1814375 w 2303472"/>
              <a:gd name="connsiteY3" fmla="*/ 1725 h 433103"/>
              <a:gd name="connsiteX4" fmla="*/ 2303472 w 2303472"/>
              <a:gd name="connsiteY4" fmla="*/ 433103 h 433103"/>
              <a:gd name="connsiteX0" fmla="*/ 2303472 w 2303472"/>
              <a:gd name="connsiteY0" fmla="*/ 433103 h 433103"/>
              <a:gd name="connsiteX1" fmla="*/ 1959 w 2303472"/>
              <a:gd name="connsiteY1" fmla="*/ 431379 h 433103"/>
              <a:gd name="connsiteX2" fmla="*/ 0 w 2303472"/>
              <a:gd name="connsiteY2" fmla="*/ 0 h 433103"/>
              <a:gd name="connsiteX3" fmla="*/ 1814375 w 2303472"/>
              <a:gd name="connsiteY3" fmla="*/ 1725 h 433103"/>
              <a:gd name="connsiteX4" fmla="*/ 2303472 w 2303472"/>
              <a:gd name="connsiteY4" fmla="*/ 433103 h 433103"/>
              <a:gd name="connsiteX0" fmla="*/ 2311038 w 2311038"/>
              <a:gd name="connsiteY0" fmla="*/ 433103 h 433103"/>
              <a:gd name="connsiteX1" fmla="*/ 0 w 2311038"/>
              <a:gd name="connsiteY1" fmla="*/ 426616 h 433103"/>
              <a:gd name="connsiteX2" fmla="*/ 7566 w 2311038"/>
              <a:gd name="connsiteY2" fmla="*/ 0 h 433103"/>
              <a:gd name="connsiteX3" fmla="*/ 1821941 w 2311038"/>
              <a:gd name="connsiteY3" fmla="*/ 1725 h 433103"/>
              <a:gd name="connsiteX4" fmla="*/ 2311038 w 2311038"/>
              <a:gd name="connsiteY4" fmla="*/ 433103 h 433103"/>
              <a:gd name="connsiteX0" fmla="*/ 2311038 w 2311038"/>
              <a:gd name="connsiteY0" fmla="*/ 433103 h 433760"/>
              <a:gd name="connsiteX1" fmla="*/ 0 w 2311038"/>
              <a:gd name="connsiteY1" fmla="*/ 433760 h 433760"/>
              <a:gd name="connsiteX2" fmla="*/ 7566 w 2311038"/>
              <a:gd name="connsiteY2" fmla="*/ 0 h 433760"/>
              <a:gd name="connsiteX3" fmla="*/ 1821941 w 2311038"/>
              <a:gd name="connsiteY3" fmla="*/ 1725 h 433760"/>
              <a:gd name="connsiteX4" fmla="*/ 2311038 w 2311038"/>
              <a:gd name="connsiteY4" fmla="*/ 433103 h 433760"/>
              <a:gd name="connsiteX0" fmla="*/ 2303895 w 2303895"/>
              <a:gd name="connsiteY0" fmla="*/ 433103 h 433760"/>
              <a:gd name="connsiteX1" fmla="*/ 0 w 2303895"/>
              <a:gd name="connsiteY1" fmla="*/ 433760 h 433760"/>
              <a:gd name="connsiteX2" fmla="*/ 423 w 2303895"/>
              <a:gd name="connsiteY2" fmla="*/ 0 h 433760"/>
              <a:gd name="connsiteX3" fmla="*/ 1814798 w 2303895"/>
              <a:gd name="connsiteY3" fmla="*/ 1725 h 433760"/>
              <a:gd name="connsiteX4" fmla="*/ 2303895 w 2303895"/>
              <a:gd name="connsiteY4" fmla="*/ 433103 h 43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895" h="433760">
                <a:moveTo>
                  <a:pt x="2303895" y="433103"/>
                </a:moveTo>
                <a:lnTo>
                  <a:pt x="0" y="433760"/>
                </a:lnTo>
                <a:lnTo>
                  <a:pt x="423" y="0"/>
                </a:lnTo>
                <a:lnTo>
                  <a:pt x="1814798" y="1725"/>
                </a:lnTo>
                <a:lnTo>
                  <a:pt x="2303895" y="433103"/>
                </a:lnTo>
                <a:close/>
              </a:path>
            </a:pathLst>
          </a:custGeom>
          <a:gradFill flip="none" rotWithShape="1">
            <a:gsLst>
              <a:gs pos="0">
                <a:schemeClr val="bg1">
                  <a:lumMod val="85000"/>
                </a:schemeClr>
              </a:gs>
              <a:gs pos="2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just"/>
            <a:endParaRPr lang="en-US" sz="3839" dirty="0">
              <a:latin typeface="Calibri" panose="020F0502020204030204" pitchFamily="34" charset="0"/>
              <a:cs typeface="Calibri" panose="020F0502020204030204" pitchFamily="34" charset="0"/>
            </a:endParaRPr>
          </a:p>
        </p:txBody>
      </p:sp>
      <p:sp>
        <p:nvSpPr>
          <p:cNvPr id="12" name="Slide Number Placeholder 5"/>
          <p:cNvSpPr>
            <a:spLocks noGrp="1"/>
          </p:cNvSpPr>
          <p:nvPr>
            <p:ph type="sldNum" sz="quarter" idx="4"/>
          </p:nvPr>
        </p:nvSpPr>
        <p:spPr>
          <a:xfrm>
            <a:off x="8615415" y="6370250"/>
            <a:ext cx="630191" cy="486833"/>
          </a:xfrm>
          <a:prstGeom prst="rect">
            <a:avLst/>
          </a:prstGeom>
        </p:spPr>
        <p:txBody>
          <a:bodyPr vert="horz" lIns="91434" tIns="45717" rIns="91434" bIns="45717" rtlCol="0" anchor="ctr"/>
          <a:lstStyle>
            <a:lvl1pPr algn="ctr">
              <a:defRPr sz="1333">
                <a:solidFill>
                  <a:schemeClr val="bg1"/>
                </a:solidFill>
                <a:latin typeface="Calibri" panose="020F0502020204030204" pitchFamily="34" charset="0"/>
                <a:cs typeface="Calibri" panose="020F0502020204030204" pitchFamily="34" charset="0"/>
              </a:defRPr>
            </a:lvl1pPr>
          </a:lstStyle>
          <a:p>
            <a:fld id="{918233F8-0520-40A8-B4A0-C98BF98BE34E}" type="slidenum">
              <a:rPr lang="en-US" smtClean="0"/>
              <a:pPr/>
              <a:t>‹#›</a:t>
            </a:fld>
            <a:endParaRPr lang="en-US" dirty="0"/>
          </a:p>
        </p:txBody>
      </p:sp>
      <p:cxnSp>
        <p:nvCxnSpPr>
          <p:cNvPr id="13" name="Straight Connector 12"/>
          <p:cNvCxnSpPr/>
          <p:nvPr userDrawn="1"/>
        </p:nvCxnSpPr>
        <p:spPr>
          <a:xfrm>
            <a:off x="0" y="609600"/>
            <a:ext cx="12192000" cy="0"/>
          </a:xfrm>
          <a:prstGeom prst="line">
            <a:avLst/>
          </a:prstGeom>
          <a:ln>
            <a:solidFill>
              <a:srgbClr val="0034A5"/>
            </a:solidFill>
          </a:ln>
          <a:effectLst/>
        </p:spPr>
        <p:style>
          <a:lnRef idx="2">
            <a:schemeClr val="dk1"/>
          </a:lnRef>
          <a:fillRef idx="0">
            <a:schemeClr val="dk1"/>
          </a:fillRef>
          <a:effectRef idx="1">
            <a:schemeClr val="dk1"/>
          </a:effectRef>
          <a:fontRef idx="minor">
            <a:schemeClr val="tx1"/>
          </a:fontRef>
        </p:style>
      </p:cxnSp>
      <p:sp>
        <p:nvSpPr>
          <p:cNvPr id="14" name="Freeform 13"/>
          <p:cNvSpPr/>
          <p:nvPr userDrawn="1"/>
        </p:nvSpPr>
        <p:spPr>
          <a:xfrm>
            <a:off x="3" y="6290327"/>
            <a:ext cx="2108987" cy="579223"/>
          </a:xfrm>
          <a:custGeom>
            <a:avLst/>
            <a:gdLst>
              <a:gd name="connsiteX0" fmla="*/ 1889557 w 1889557"/>
              <a:gd name="connsiteY0" fmla="*/ 431378 h 434416"/>
              <a:gd name="connsiteX1" fmla="*/ 0 w 1889557"/>
              <a:gd name="connsiteY1" fmla="*/ 434416 h 434416"/>
              <a:gd name="connsiteX2" fmla="*/ 0 w 1889557"/>
              <a:gd name="connsiteY2" fmla="*/ 3037 h 434416"/>
              <a:gd name="connsiteX3" fmla="*/ 1400460 w 1889557"/>
              <a:gd name="connsiteY3" fmla="*/ 0 h 434416"/>
              <a:gd name="connsiteX4" fmla="*/ 1889557 w 1889557"/>
              <a:gd name="connsiteY4" fmla="*/ 431378 h 434416"/>
              <a:gd name="connsiteX0" fmla="*/ 1889557 w 1889557"/>
              <a:gd name="connsiteY0" fmla="*/ 431378 h 434416"/>
              <a:gd name="connsiteX1" fmla="*/ 0 w 1889557"/>
              <a:gd name="connsiteY1" fmla="*/ 434416 h 434416"/>
              <a:gd name="connsiteX2" fmla="*/ 307818 w 1889557"/>
              <a:gd name="connsiteY2" fmla="*/ 3037 h 434416"/>
              <a:gd name="connsiteX3" fmla="*/ 1400460 w 1889557"/>
              <a:gd name="connsiteY3" fmla="*/ 0 h 434416"/>
              <a:gd name="connsiteX4" fmla="*/ 1889557 w 1889557"/>
              <a:gd name="connsiteY4" fmla="*/ 431378 h 434416"/>
              <a:gd name="connsiteX0" fmla="*/ 1581740 w 1581740"/>
              <a:gd name="connsiteY0" fmla="*/ 431378 h 434416"/>
              <a:gd name="connsiteX1" fmla="*/ 0 w 1581740"/>
              <a:gd name="connsiteY1" fmla="*/ 434416 h 434416"/>
              <a:gd name="connsiteX2" fmla="*/ 1 w 1581740"/>
              <a:gd name="connsiteY2" fmla="*/ 3037 h 434416"/>
              <a:gd name="connsiteX3" fmla="*/ 1092643 w 1581740"/>
              <a:gd name="connsiteY3" fmla="*/ 0 h 434416"/>
              <a:gd name="connsiteX4" fmla="*/ 1581740 w 1581740"/>
              <a:gd name="connsiteY4" fmla="*/ 431378 h 43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740" h="434416">
                <a:moveTo>
                  <a:pt x="1581740" y="431378"/>
                </a:moveTo>
                <a:lnTo>
                  <a:pt x="0" y="434416"/>
                </a:lnTo>
                <a:cubicBezTo>
                  <a:pt x="0" y="290623"/>
                  <a:pt x="1" y="146830"/>
                  <a:pt x="1" y="3037"/>
                </a:cubicBezTo>
                <a:lnTo>
                  <a:pt x="1092643" y="0"/>
                </a:lnTo>
                <a:lnTo>
                  <a:pt x="1581740" y="431378"/>
                </a:lnTo>
                <a:close/>
              </a:path>
            </a:pathLst>
          </a:custGeom>
          <a:gradFill flip="none" rotWithShape="1">
            <a:gsLst>
              <a:gs pos="0">
                <a:schemeClr val="bg1">
                  <a:lumMod val="85000"/>
                </a:schemeClr>
              </a:gs>
              <a:gs pos="2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just"/>
            <a:endParaRPr lang="en-US" sz="3839" dirty="0">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501" y="6474768"/>
            <a:ext cx="1488281" cy="319733"/>
          </a:xfrm>
          <a:prstGeom prst="rect">
            <a:avLst/>
          </a:prstGeom>
        </p:spPr>
      </p:pic>
      <p:sp>
        <p:nvSpPr>
          <p:cNvPr id="11" name="Slide Number Placeholder 1"/>
          <p:cNvSpPr txBox="1">
            <a:spLocks/>
          </p:cNvSpPr>
          <p:nvPr userDrawn="1"/>
        </p:nvSpPr>
        <p:spPr>
          <a:xfrm>
            <a:off x="3409196" y="6411653"/>
            <a:ext cx="630191" cy="486833"/>
          </a:xfrm>
          <a:prstGeom prst="rect">
            <a:avLst/>
          </a:prstGeom>
        </p:spPr>
        <p:txBody>
          <a:bodyPr vert="horz" lIns="91435" tIns="45717" rIns="91435" bIns="45717" rtlCol="0" anchor="ctr"/>
          <a:lstStyle>
            <a:defPPr>
              <a:defRPr lang="en-US"/>
            </a:defPPr>
            <a:lvl1pPr marL="0" algn="r" defTabSz="912177" rtl="0" eaLnBrk="1" latinLnBrk="0" hangingPunct="1">
              <a:defRPr sz="1600" kern="1200">
                <a:solidFill>
                  <a:schemeClr val="tx1">
                    <a:tint val="75000"/>
                  </a:schemeClr>
                </a:solidFill>
                <a:latin typeface="Calibri" panose="020F0502020204030204" pitchFamily="34" charset="0"/>
                <a:ea typeface="+mn-ea"/>
                <a:cs typeface="Calibri" panose="020F0502020204030204" pitchFamily="34" charset="0"/>
              </a:defRPr>
            </a:lvl1pPr>
            <a:lvl2pPr marL="456083" algn="l" defTabSz="912177" rtl="0" eaLnBrk="1" latinLnBrk="0" hangingPunct="1">
              <a:defRPr sz="1800" kern="1200">
                <a:solidFill>
                  <a:schemeClr val="tx1"/>
                </a:solidFill>
                <a:latin typeface="+mn-lt"/>
                <a:ea typeface="+mn-ea"/>
                <a:cs typeface="+mn-cs"/>
              </a:defRPr>
            </a:lvl2pPr>
            <a:lvl3pPr marL="912177" algn="l" defTabSz="912177" rtl="0" eaLnBrk="1" latinLnBrk="0" hangingPunct="1">
              <a:defRPr sz="1800" kern="1200">
                <a:solidFill>
                  <a:schemeClr val="tx1"/>
                </a:solidFill>
                <a:latin typeface="+mn-lt"/>
                <a:ea typeface="+mn-ea"/>
                <a:cs typeface="+mn-cs"/>
              </a:defRPr>
            </a:lvl3pPr>
            <a:lvl4pPr marL="1368268" algn="l" defTabSz="912177" rtl="0" eaLnBrk="1" latinLnBrk="0" hangingPunct="1">
              <a:defRPr sz="1800" kern="1200">
                <a:solidFill>
                  <a:schemeClr val="tx1"/>
                </a:solidFill>
                <a:latin typeface="+mn-lt"/>
                <a:ea typeface="+mn-ea"/>
                <a:cs typeface="+mn-cs"/>
              </a:defRPr>
            </a:lvl4pPr>
            <a:lvl5pPr marL="1824354" algn="l" defTabSz="912177" rtl="0" eaLnBrk="1" latinLnBrk="0" hangingPunct="1">
              <a:defRPr sz="1800" kern="1200">
                <a:solidFill>
                  <a:schemeClr val="tx1"/>
                </a:solidFill>
                <a:latin typeface="+mn-lt"/>
                <a:ea typeface="+mn-ea"/>
                <a:cs typeface="+mn-cs"/>
              </a:defRPr>
            </a:lvl5pPr>
            <a:lvl6pPr marL="2280434" algn="l" defTabSz="912177" rtl="0" eaLnBrk="1" latinLnBrk="0" hangingPunct="1">
              <a:defRPr sz="1800" kern="1200">
                <a:solidFill>
                  <a:schemeClr val="tx1"/>
                </a:solidFill>
                <a:latin typeface="+mn-lt"/>
                <a:ea typeface="+mn-ea"/>
                <a:cs typeface="+mn-cs"/>
              </a:defRPr>
            </a:lvl6pPr>
            <a:lvl7pPr marL="2736526" algn="l" defTabSz="912177" rtl="0" eaLnBrk="1" latinLnBrk="0" hangingPunct="1">
              <a:defRPr sz="1800" kern="1200">
                <a:solidFill>
                  <a:schemeClr val="tx1"/>
                </a:solidFill>
                <a:latin typeface="+mn-lt"/>
                <a:ea typeface="+mn-ea"/>
                <a:cs typeface="+mn-cs"/>
              </a:defRPr>
            </a:lvl7pPr>
            <a:lvl8pPr marL="3192620" algn="l" defTabSz="912177" rtl="0" eaLnBrk="1" latinLnBrk="0" hangingPunct="1">
              <a:defRPr sz="1800" kern="1200">
                <a:solidFill>
                  <a:schemeClr val="tx1"/>
                </a:solidFill>
                <a:latin typeface="+mn-lt"/>
                <a:ea typeface="+mn-ea"/>
                <a:cs typeface="+mn-cs"/>
              </a:defRPr>
            </a:lvl8pPr>
            <a:lvl9pPr marL="3648704" algn="l" defTabSz="912177" rtl="0" eaLnBrk="1" latinLnBrk="0" hangingPunct="1">
              <a:defRPr sz="1800" kern="1200">
                <a:solidFill>
                  <a:schemeClr val="tx1"/>
                </a:solidFill>
                <a:latin typeface="+mn-lt"/>
                <a:ea typeface="+mn-ea"/>
                <a:cs typeface="+mn-cs"/>
              </a:defRPr>
            </a:lvl9pPr>
          </a:lstStyle>
          <a:p>
            <a:pPr defTabSz="489832"/>
            <a:fld id="{B32AB80A-78BA-6B42-BA0D-B44ACF890F5A}" type="slidenum">
              <a:rPr lang="en-US" sz="1331" smtClean="0">
                <a:solidFill>
                  <a:prstClr val="white"/>
                </a:solidFill>
              </a:rPr>
              <a:pPr defTabSz="489832"/>
              <a:t>‹#›</a:t>
            </a:fld>
            <a:endParaRPr lang="en-US" sz="1331" dirty="0">
              <a:solidFill>
                <a:prstClr val="white"/>
              </a:solidFill>
            </a:endParaRPr>
          </a:p>
        </p:txBody>
      </p:sp>
      <p:cxnSp>
        <p:nvCxnSpPr>
          <p:cNvPr id="5" name="Straight Connector 4"/>
          <p:cNvCxnSpPr/>
          <p:nvPr userDrawn="1"/>
        </p:nvCxnSpPr>
        <p:spPr>
          <a:xfrm>
            <a:off x="4032141" y="6568233"/>
            <a:ext cx="0" cy="1674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Picture 14" descr="File:American Water (company) Logo.svg - Wikipedia"/>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21181" y="6395851"/>
            <a:ext cx="2670819" cy="428707"/>
          </a:xfrm>
          <a:prstGeom prst="rect">
            <a:avLst/>
          </a:prstGeom>
        </p:spPr>
      </p:pic>
    </p:spTree>
    <p:extLst>
      <p:ext uri="{BB962C8B-B14F-4D97-AF65-F5344CB8AC3E}">
        <p14:creationId xmlns:p14="http://schemas.microsoft.com/office/powerpoint/2010/main" val="34956984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0" y="6037558"/>
            <a:ext cx="12192000" cy="820449"/>
          </a:xfrm>
          <a:prstGeom prst="rect">
            <a:avLst/>
          </a:prstGeom>
          <a:effectLst>
            <a:outerShdw blurRad="50800" dist="38100" dir="18900000" algn="bl" rotWithShape="0">
              <a:prstClr val="black">
                <a:alpha val="40000"/>
              </a:prstClr>
            </a:outerShdw>
          </a:effectLst>
        </p:spPr>
      </p:pic>
      <p:sp>
        <p:nvSpPr>
          <p:cNvPr id="8" name="Rectangle 33"/>
          <p:cNvSpPr>
            <a:spLocks noChangeArrowheads="1"/>
          </p:cNvSpPr>
          <p:nvPr userDrawn="1"/>
        </p:nvSpPr>
        <p:spPr bwMode="auto">
          <a:xfrm>
            <a:off x="1930400" y="6313993"/>
            <a:ext cx="7112000" cy="599336"/>
          </a:xfrm>
          <a:prstGeom prst="rect">
            <a:avLst/>
          </a:prstGeom>
          <a:noFill/>
          <a:ln w="9525">
            <a:noFill/>
            <a:miter lim="800000"/>
            <a:headEnd/>
            <a:tailEnd/>
          </a:ln>
          <a:effectLst/>
        </p:spPr>
        <p:txBody>
          <a:bodyPr lIns="121848" tIns="60924" rIns="121848" bIns="60924" anchor="ctr">
            <a:prstTxWarp prst="textNoShape">
              <a:avLst/>
            </a:prstTxWarp>
          </a:bodyPr>
          <a:lstStyle/>
          <a:p>
            <a:pPr algn="ctr" eaLnBrk="0" hangingPunct="0">
              <a:lnSpc>
                <a:spcPct val="190000"/>
              </a:lnSpc>
            </a:pPr>
            <a:r>
              <a:rPr lang="en-US" sz="1333" dirty="0">
                <a:solidFill>
                  <a:schemeClr val="bg1"/>
                </a:solidFill>
                <a:latin typeface="Calibri" pitchFamily="34" charset="0"/>
                <a:ea typeface="Arial Bold" pitchFamily="-112" charset="0"/>
                <a:cs typeface="Calibri" pitchFamily="34" charset="0"/>
              </a:rPr>
              <a:t>©2020, Cognizant Technology Solutions</a:t>
            </a:r>
            <a:endParaRPr lang="en-US" sz="1467" dirty="0">
              <a:solidFill>
                <a:schemeClr val="bg1"/>
              </a:solidFill>
              <a:latin typeface="Calibri" pitchFamily="34" charset="0"/>
              <a:ea typeface="Arial Bold" pitchFamily="-112" charset="0"/>
              <a:cs typeface="Calibri" pitchFamily="34" charset="0"/>
            </a:endParaRPr>
          </a:p>
        </p:txBody>
      </p:sp>
      <p:sp>
        <p:nvSpPr>
          <p:cNvPr id="9" name="Title 1"/>
          <p:cNvSpPr>
            <a:spLocks noGrp="1"/>
          </p:cNvSpPr>
          <p:nvPr>
            <p:ph type="title" hasCustomPrompt="1"/>
          </p:nvPr>
        </p:nvSpPr>
        <p:spPr>
          <a:xfrm>
            <a:off x="63502" y="0"/>
            <a:ext cx="10096500" cy="609600"/>
          </a:xfrm>
        </p:spPr>
        <p:txBody>
          <a:bodyPr>
            <a:normAutofit/>
          </a:bodyPr>
          <a:lstStyle>
            <a:lvl1pPr algn="l">
              <a:defRPr sz="2399" b="1">
                <a:solidFill>
                  <a:schemeClr val="tx1">
                    <a:lumMod val="95000"/>
                    <a:lumOff val="5000"/>
                  </a:schemeClr>
                </a:solidFill>
                <a:effectLst/>
                <a:latin typeface="Calibri" panose="020F0502020204030204" pitchFamily="34" charset="0"/>
                <a:cs typeface="Calibri" panose="020F0502020204030204" pitchFamily="34" charset="0"/>
              </a:defRPr>
            </a:lvl1pPr>
          </a:lstStyle>
          <a:p>
            <a:r>
              <a:rPr lang="en-US" dirty="0"/>
              <a:t>Click To Edit Master Title Style</a:t>
            </a:r>
          </a:p>
        </p:txBody>
      </p:sp>
      <p:sp>
        <p:nvSpPr>
          <p:cNvPr id="10" name="Freeform 9"/>
          <p:cNvSpPr/>
          <p:nvPr userDrawn="1"/>
        </p:nvSpPr>
        <p:spPr>
          <a:xfrm flipH="1">
            <a:off x="9146935" y="6290765"/>
            <a:ext cx="3071860" cy="578347"/>
          </a:xfrm>
          <a:custGeom>
            <a:avLst/>
            <a:gdLst>
              <a:gd name="connsiteX0" fmla="*/ 1889557 w 1889557"/>
              <a:gd name="connsiteY0" fmla="*/ 431378 h 434416"/>
              <a:gd name="connsiteX1" fmla="*/ 0 w 1889557"/>
              <a:gd name="connsiteY1" fmla="*/ 434416 h 434416"/>
              <a:gd name="connsiteX2" fmla="*/ 0 w 1889557"/>
              <a:gd name="connsiteY2" fmla="*/ 3037 h 434416"/>
              <a:gd name="connsiteX3" fmla="*/ 1400460 w 1889557"/>
              <a:gd name="connsiteY3" fmla="*/ 0 h 434416"/>
              <a:gd name="connsiteX4" fmla="*/ 1889557 w 1889557"/>
              <a:gd name="connsiteY4" fmla="*/ 431378 h 434416"/>
              <a:gd name="connsiteX0" fmla="*/ 2303472 w 2303472"/>
              <a:gd name="connsiteY0" fmla="*/ 431378 h 434416"/>
              <a:gd name="connsiteX1" fmla="*/ 413915 w 2303472"/>
              <a:gd name="connsiteY1" fmla="*/ 434416 h 434416"/>
              <a:gd name="connsiteX2" fmla="*/ 0 w 2303472"/>
              <a:gd name="connsiteY2" fmla="*/ 3037 h 434416"/>
              <a:gd name="connsiteX3" fmla="*/ 1814375 w 2303472"/>
              <a:gd name="connsiteY3" fmla="*/ 0 h 434416"/>
              <a:gd name="connsiteX4" fmla="*/ 2303472 w 2303472"/>
              <a:gd name="connsiteY4" fmla="*/ 431378 h 434416"/>
              <a:gd name="connsiteX0" fmla="*/ 2303472 w 2303472"/>
              <a:gd name="connsiteY0" fmla="*/ 437866 h 440904"/>
              <a:gd name="connsiteX1" fmla="*/ 413915 w 2303472"/>
              <a:gd name="connsiteY1" fmla="*/ 440904 h 440904"/>
              <a:gd name="connsiteX2" fmla="*/ 0 w 2303472"/>
              <a:gd name="connsiteY2" fmla="*/ 0 h 440904"/>
              <a:gd name="connsiteX3" fmla="*/ 1814375 w 2303472"/>
              <a:gd name="connsiteY3" fmla="*/ 6488 h 440904"/>
              <a:gd name="connsiteX4" fmla="*/ 2303472 w 2303472"/>
              <a:gd name="connsiteY4" fmla="*/ 437866 h 440904"/>
              <a:gd name="connsiteX0" fmla="*/ 2303472 w 2303472"/>
              <a:gd name="connsiteY0" fmla="*/ 431378 h 434416"/>
              <a:gd name="connsiteX1" fmla="*/ 413915 w 2303472"/>
              <a:gd name="connsiteY1" fmla="*/ 434416 h 434416"/>
              <a:gd name="connsiteX2" fmla="*/ 0 w 2303472"/>
              <a:gd name="connsiteY2" fmla="*/ 5418 h 434416"/>
              <a:gd name="connsiteX3" fmla="*/ 1814375 w 2303472"/>
              <a:gd name="connsiteY3" fmla="*/ 0 h 434416"/>
              <a:gd name="connsiteX4" fmla="*/ 2303472 w 2303472"/>
              <a:gd name="connsiteY4" fmla="*/ 431378 h 434416"/>
              <a:gd name="connsiteX0" fmla="*/ 2303472 w 2303472"/>
              <a:gd name="connsiteY0" fmla="*/ 433103 h 436141"/>
              <a:gd name="connsiteX1" fmla="*/ 413915 w 2303472"/>
              <a:gd name="connsiteY1" fmla="*/ 436141 h 436141"/>
              <a:gd name="connsiteX2" fmla="*/ 0 w 2303472"/>
              <a:gd name="connsiteY2" fmla="*/ 0 h 436141"/>
              <a:gd name="connsiteX3" fmla="*/ 1814375 w 2303472"/>
              <a:gd name="connsiteY3" fmla="*/ 1725 h 436141"/>
              <a:gd name="connsiteX4" fmla="*/ 2303472 w 2303472"/>
              <a:gd name="connsiteY4" fmla="*/ 433103 h 436141"/>
              <a:gd name="connsiteX0" fmla="*/ 2303472 w 2303472"/>
              <a:gd name="connsiteY0" fmla="*/ 433103 h 438522"/>
              <a:gd name="connsiteX1" fmla="*/ 13865 w 2303472"/>
              <a:gd name="connsiteY1" fmla="*/ 438522 h 438522"/>
              <a:gd name="connsiteX2" fmla="*/ 0 w 2303472"/>
              <a:gd name="connsiteY2" fmla="*/ 0 h 438522"/>
              <a:gd name="connsiteX3" fmla="*/ 1814375 w 2303472"/>
              <a:gd name="connsiteY3" fmla="*/ 1725 h 438522"/>
              <a:gd name="connsiteX4" fmla="*/ 2303472 w 2303472"/>
              <a:gd name="connsiteY4" fmla="*/ 433103 h 438522"/>
              <a:gd name="connsiteX0" fmla="*/ 2303472 w 2303472"/>
              <a:gd name="connsiteY0" fmla="*/ 433103 h 433103"/>
              <a:gd name="connsiteX1" fmla="*/ 16246 w 2303472"/>
              <a:gd name="connsiteY1" fmla="*/ 431379 h 433103"/>
              <a:gd name="connsiteX2" fmla="*/ 0 w 2303472"/>
              <a:gd name="connsiteY2" fmla="*/ 0 h 433103"/>
              <a:gd name="connsiteX3" fmla="*/ 1814375 w 2303472"/>
              <a:gd name="connsiteY3" fmla="*/ 1725 h 433103"/>
              <a:gd name="connsiteX4" fmla="*/ 2303472 w 2303472"/>
              <a:gd name="connsiteY4" fmla="*/ 433103 h 433103"/>
              <a:gd name="connsiteX0" fmla="*/ 2303472 w 2303472"/>
              <a:gd name="connsiteY0" fmla="*/ 433103 h 433103"/>
              <a:gd name="connsiteX1" fmla="*/ 1959 w 2303472"/>
              <a:gd name="connsiteY1" fmla="*/ 431379 h 433103"/>
              <a:gd name="connsiteX2" fmla="*/ 0 w 2303472"/>
              <a:gd name="connsiteY2" fmla="*/ 0 h 433103"/>
              <a:gd name="connsiteX3" fmla="*/ 1814375 w 2303472"/>
              <a:gd name="connsiteY3" fmla="*/ 1725 h 433103"/>
              <a:gd name="connsiteX4" fmla="*/ 2303472 w 2303472"/>
              <a:gd name="connsiteY4" fmla="*/ 433103 h 433103"/>
              <a:gd name="connsiteX0" fmla="*/ 2311038 w 2311038"/>
              <a:gd name="connsiteY0" fmla="*/ 433103 h 433103"/>
              <a:gd name="connsiteX1" fmla="*/ 0 w 2311038"/>
              <a:gd name="connsiteY1" fmla="*/ 426616 h 433103"/>
              <a:gd name="connsiteX2" fmla="*/ 7566 w 2311038"/>
              <a:gd name="connsiteY2" fmla="*/ 0 h 433103"/>
              <a:gd name="connsiteX3" fmla="*/ 1821941 w 2311038"/>
              <a:gd name="connsiteY3" fmla="*/ 1725 h 433103"/>
              <a:gd name="connsiteX4" fmla="*/ 2311038 w 2311038"/>
              <a:gd name="connsiteY4" fmla="*/ 433103 h 433103"/>
              <a:gd name="connsiteX0" fmla="*/ 2311038 w 2311038"/>
              <a:gd name="connsiteY0" fmla="*/ 433103 h 433760"/>
              <a:gd name="connsiteX1" fmla="*/ 0 w 2311038"/>
              <a:gd name="connsiteY1" fmla="*/ 433760 h 433760"/>
              <a:gd name="connsiteX2" fmla="*/ 7566 w 2311038"/>
              <a:gd name="connsiteY2" fmla="*/ 0 h 433760"/>
              <a:gd name="connsiteX3" fmla="*/ 1821941 w 2311038"/>
              <a:gd name="connsiteY3" fmla="*/ 1725 h 433760"/>
              <a:gd name="connsiteX4" fmla="*/ 2311038 w 2311038"/>
              <a:gd name="connsiteY4" fmla="*/ 433103 h 433760"/>
              <a:gd name="connsiteX0" fmla="*/ 2303895 w 2303895"/>
              <a:gd name="connsiteY0" fmla="*/ 433103 h 433760"/>
              <a:gd name="connsiteX1" fmla="*/ 0 w 2303895"/>
              <a:gd name="connsiteY1" fmla="*/ 433760 h 433760"/>
              <a:gd name="connsiteX2" fmla="*/ 423 w 2303895"/>
              <a:gd name="connsiteY2" fmla="*/ 0 h 433760"/>
              <a:gd name="connsiteX3" fmla="*/ 1814798 w 2303895"/>
              <a:gd name="connsiteY3" fmla="*/ 1725 h 433760"/>
              <a:gd name="connsiteX4" fmla="*/ 2303895 w 2303895"/>
              <a:gd name="connsiteY4" fmla="*/ 433103 h 43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895" h="433760">
                <a:moveTo>
                  <a:pt x="2303895" y="433103"/>
                </a:moveTo>
                <a:lnTo>
                  <a:pt x="0" y="433760"/>
                </a:lnTo>
                <a:lnTo>
                  <a:pt x="423" y="0"/>
                </a:lnTo>
                <a:lnTo>
                  <a:pt x="1814798" y="1725"/>
                </a:lnTo>
                <a:lnTo>
                  <a:pt x="2303895" y="433103"/>
                </a:lnTo>
                <a:close/>
              </a:path>
            </a:pathLst>
          </a:custGeom>
          <a:gradFill flip="none" rotWithShape="1">
            <a:gsLst>
              <a:gs pos="0">
                <a:schemeClr val="bg1">
                  <a:lumMod val="85000"/>
                </a:schemeClr>
              </a:gs>
              <a:gs pos="2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48" tIns="60924" rIns="121848" bIns="60924" rtlCol="0" anchor="ctr"/>
          <a:lstStyle/>
          <a:p>
            <a:pPr algn="just"/>
            <a:endParaRPr lang="en-US" sz="3839" dirty="0">
              <a:latin typeface="Calibri" panose="020F0502020204030204" pitchFamily="34" charset="0"/>
              <a:cs typeface="Calibri" panose="020F0502020204030204" pitchFamily="34" charset="0"/>
            </a:endParaRPr>
          </a:p>
        </p:txBody>
      </p:sp>
      <p:sp>
        <p:nvSpPr>
          <p:cNvPr id="12" name="Slide Number Placeholder 5"/>
          <p:cNvSpPr>
            <a:spLocks noGrp="1"/>
          </p:cNvSpPr>
          <p:nvPr>
            <p:ph type="sldNum" sz="quarter" idx="4"/>
          </p:nvPr>
        </p:nvSpPr>
        <p:spPr>
          <a:xfrm>
            <a:off x="8615417" y="6370252"/>
            <a:ext cx="630191" cy="486833"/>
          </a:xfrm>
          <a:prstGeom prst="rect">
            <a:avLst/>
          </a:prstGeom>
        </p:spPr>
        <p:txBody>
          <a:bodyPr vert="horz" lIns="91434" tIns="45717" rIns="91434" bIns="45717" rtlCol="0" anchor="ctr"/>
          <a:lstStyle>
            <a:lvl1pPr algn="ctr">
              <a:defRPr sz="1333">
                <a:solidFill>
                  <a:schemeClr val="bg1"/>
                </a:solidFill>
                <a:latin typeface="Calibri" panose="020F0502020204030204" pitchFamily="34" charset="0"/>
                <a:cs typeface="Calibri" panose="020F0502020204030204" pitchFamily="34" charset="0"/>
              </a:defRPr>
            </a:lvl1pPr>
          </a:lstStyle>
          <a:p>
            <a:fld id="{918233F8-0520-40A8-B4A0-C98BF98BE34E}" type="slidenum">
              <a:rPr lang="en-US" smtClean="0"/>
              <a:pPr/>
              <a:t>‹#›</a:t>
            </a:fld>
            <a:endParaRPr lang="en-US" dirty="0"/>
          </a:p>
        </p:txBody>
      </p:sp>
      <p:cxnSp>
        <p:nvCxnSpPr>
          <p:cNvPr id="13" name="Straight Connector 12"/>
          <p:cNvCxnSpPr/>
          <p:nvPr userDrawn="1"/>
        </p:nvCxnSpPr>
        <p:spPr>
          <a:xfrm>
            <a:off x="0" y="609600"/>
            <a:ext cx="12192000" cy="0"/>
          </a:xfrm>
          <a:prstGeom prst="line">
            <a:avLst/>
          </a:prstGeom>
          <a:ln>
            <a:solidFill>
              <a:srgbClr val="0034A5"/>
            </a:solidFill>
          </a:ln>
          <a:effectLst/>
        </p:spPr>
        <p:style>
          <a:lnRef idx="2">
            <a:schemeClr val="dk1"/>
          </a:lnRef>
          <a:fillRef idx="0">
            <a:schemeClr val="dk1"/>
          </a:fillRef>
          <a:effectRef idx="1">
            <a:schemeClr val="dk1"/>
          </a:effectRef>
          <a:fontRef idx="minor">
            <a:schemeClr val="tx1"/>
          </a:fontRef>
        </p:style>
      </p:cxnSp>
      <p:sp>
        <p:nvSpPr>
          <p:cNvPr id="14" name="Freeform 13"/>
          <p:cNvSpPr/>
          <p:nvPr userDrawn="1"/>
        </p:nvSpPr>
        <p:spPr>
          <a:xfrm>
            <a:off x="3" y="6290329"/>
            <a:ext cx="2108987" cy="579223"/>
          </a:xfrm>
          <a:custGeom>
            <a:avLst/>
            <a:gdLst>
              <a:gd name="connsiteX0" fmla="*/ 1889557 w 1889557"/>
              <a:gd name="connsiteY0" fmla="*/ 431378 h 434416"/>
              <a:gd name="connsiteX1" fmla="*/ 0 w 1889557"/>
              <a:gd name="connsiteY1" fmla="*/ 434416 h 434416"/>
              <a:gd name="connsiteX2" fmla="*/ 0 w 1889557"/>
              <a:gd name="connsiteY2" fmla="*/ 3037 h 434416"/>
              <a:gd name="connsiteX3" fmla="*/ 1400460 w 1889557"/>
              <a:gd name="connsiteY3" fmla="*/ 0 h 434416"/>
              <a:gd name="connsiteX4" fmla="*/ 1889557 w 1889557"/>
              <a:gd name="connsiteY4" fmla="*/ 431378 h 434416"/>
              <a:gd name="connsiteX0" fmla="*/ 1889557 w 1889557"/>
              <a:gd name="connsiteY0" fmla="*/ 431378 h 434416"/>
              <a:gd name="connsiteX1" fmla="*/ 0 w 1889557"/>
              <a:gd name="connsiteY1" fmla="*/ 434416 h 434416"/>
              <a:gd name="connsiteX2" fmla="*/ 307818 w 1889557"/>
              <a:gd name="connsiteY2" fmla="*/ 3037 h 434416"/>
              <a:gd name="connsiteX3" fmla="*/ 1400460 w 1889557"/>
              <a:gd name="connsiteY3" fmla="*/ 0 h 434416"/>
              <a:gd name="connsiteX4" fmla="*/ 1889557 w 1889557"/>
              <a:gd name="connsiteY4" fmla="*/ 431378 h 434416"/>
              <a:gd name="connsiteX0" fmla="*/ 1581740 w 1581740"/>
              <a:gd name="connsiteY0" fmla="*/ 431378 h 434416"/>
              <a:gd name="connsiteX1" fmla="*/ 0 w 1581740"/>
              <a:gd name="connsiteY1" fmla="*/ 434416 h 434416"/>
              <a:gd name="connsiteX2" fmla="*/ 1 w 1581740"/>
              <a:gd name="connsiteY2" fmla="*/ 3037 h 434416"/>
              <a:gd name="connsiteX3" fmla="*/ 1092643 w 1581740"/>
              <a:gd name="connsiteY3" fmla="*/ 0 h 434416"/>
              <a:gd name="connsiteX4" fmla="*/ 1581740 w 1581740"/>
              <a:gd name="connsiteY4" fmla="*/ 431378 h 43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740" h="434416">
                <a:moveTo>
                  <a:pt x="1581740" y="431378"/>
                </a:moveTo>
                <a:lnTo>
                  <a:pt x="0" y="434416"/>
                </a:lnTo>
                <a:cubicBezTo>
                  <a:pt x="0" y="290623"/>
                  <a:pt x="1" y="146830"/>
                  <a:pt x="1" y="3037"/>
                </a:cubicBezTo>
                <a:lnTo>
                  <a:pt x="1092643" y="0"/>
                </a:lnTo>
                <a:lnTo>
                  <a:pt x="1581740" y="431378"/>
                </a:lnTo>
                <a:close/>
              </a:path>
            </a:pathLst>
          </a:custGeom>
          <a:gradFill flip="none" rotWithShape="1">
            <a:gsLst>
              <a:gs pos="0">
                <a:schemeClr val="bg1">
                  <a:lumMod val="85000"/>
                </a:schemeClr>
              </a:gs>
              <a:gs pos="2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48" tIns="60924" rIns="121848" bIns="60924" rtlCol="0" anchor="ctr"/>
          <a:lstStyle/>
          <a:p>
            <a:pPr algn="just"/>
            <a:endParaRPr lang="en-US" sz="3839" dirty="0">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01" y="6474768"/>
            <a:ext cx="1488281" cy="319733"/>
          </a:xfrm>
          <a:prstGeom prst="rect">
            <a:avLst/>
          </a:prstGeom>
        </p:spPr>
      </p:pic>
      <p:sp>
        <p:nvSpPr>
          <p:cNvPr id="11" name="Slide Number Placeholder 1"/>
          <p:cNvSpPr txBox="1">
            <a:spLocks/>
          </p:cNvSpPr>
          <p:nvPr userDrawn="1"/>
        </p:nvSpPr>
        <p:spPr>
          <a:xfrm>
            <a:off x="3409198" y="6411654"/>
            <a:ext cx="630191" cy="486833"/>
          </a:xfrm>
          <a:prstGeom prst="rect">
            <a:avLst/>
          </a:prstGeom>
        </p:spPr>
        <p:txBody>
          <a:bodyPr vert="horz" lIns="91411" tIns="45705" rIns="91411" bIns="45705" rtlCol="0" anchor="ctr"/>
          <a:lstStyle>
            <a:defPPr>
              <a:defRPr lang="en-US"/>
            </a:defPPr>
            <a:lvl1pPr marL="0" algn="r" defTabSz="912177" rtl="0" eaLnBrk="1" latinLnBrk="0" hangingPunct="1">
              <a:defRPr sz="1600" kern="1200">
                <a:solidFill>
                  <a:schemeClr val="tx1">
                    <a:tint val="75000"/>
                  </a:schemeClr>
                </a:solidFill>
                <a:latin typeface="Calibri" panose="020F0502020204030204" pitchFamily="34" charset="0"/>
                <a:ea typeface="+mn-ea"/>
                <a:cs typeface="Calibri" panose="020F0502020204030204" pitchFamily="34" charset="0"/>
              </a:defRPr>
            </a:lvl1pPr>
            <a:lvl2pPr marL="456083" algn="l" defTabSz="912177" rtl="0" eaLnBrk="1" latinLnBrk="0" hangingPunct="1">
              <a:defRPr sz="1800" kern="1200">
                <a:solidFill>
                  <a:schemeClr val="tx1"/>
                </a:solidFill>
                <a:latin typeface="+mn-lt"/>
                <a:ea typeface="+mn-ea"/>
                <a:cs typeface="+mn-cs"/>
              </a:defRPr>
            </a:lvl2pPr>
            <a:lvl3pPr marL="912177" algn="l" defTabSz="912177" rtl="0" eaLnBrk="1" latinLnBrk="0" hangingPunct="1">
              <a:defRPr sz="1800" kern="1200">
                <a:solidFill>
                  <a:schemeClr val="tx1"/>
                </a:solidFill>
                <a:latin typeface="+mn-lt"/>
                <a:ea typeface="+mn-ea"/>
                <a:cs typeface="+mn-cs"/>
              </a:defRPr>
            </a:lvl3pPr>
            <a:lvl4pPr marL="1368268" algn="l" defTabSz="912177" rtl="0" eaLnBrk="1" latinLnBrk="0" hangingPunct="1">
              <a:defRPr sz="1800" kern="1200">
                <a:solidFill>
                  <a:schemeClr val="tx1"/>
                </a:solidFill>
                <a:latin typeface="+mn-lt"/>
                <a:ea typeface="+mn-ea"/>
                <a:cs typeface="+mn-cs"/>
              </a:defRPr>
            </a:lvl4pPr>
            <a:lvl5pPr marL="1824354" algn="l" defTabSz="912177" rtl="0" eaLnBrk="1" latinLnBrk="0" hangingPunct="1">
              <a:defRPr sz="1800" kern="1200">
                <a:solidFill>
                  <a:schemeClr val="tx1"/>
                </a:solidFill>
                <a:latin typeface="+mn-lt"/>
                <a:ea typeface="+mn-ea"/>
                <a:cs typeface="+mn-cs"/>
              </a:defRPr>
            </a:lvl5pPr>
            <a:lvl6pPr marL="2280434" algn="l" defTabSz="912177" rtl="0" eaLnBrk="1" latinLnBrk="0" hangingPunct="1">
              <a:defRPr sz="1800" kern="1200">
                <a:solidFill>
                  <a:schemeClr val="tx1"/>
                </a:solidFill>
                <a:latin typeface="+mn-lt"/>
                <a:ea typeface="+mn-ea"/>
                <a:cs typeface="+mn-cs"/>
              </a:defRPr>
            </a:lvl6pPr>
            <a:lvl7pPr marL="2736526" algn="l" defTabSz="912177" rtl="0" eaLnBrk="1" latinLnBrk="0" hangingPunct="1">
              <a:defRPr sz="1800" kern="1200">
                <a:solidFill>
                  <a:schemeClr val="tx1"/>
                </a:solidFill>
                <a:latin typeface="+mn-lt"/>
                <a:ea typeface="+mn-ea"/>
                <a:cs typeface="+mn-cs"/>
              </a:defRPr>
            </a:lvl7pPr>
            <a:lvl8pPr marL="3192620" algn="l" defTabSz="912177" rtl="0" eaLnBrk="1" latinLnBrk="0" hangingPunct="1">
              <a:defRPr sz="1800" kern="1200">
                <a:solidFill>
                  <a:schemeClr val="tx1"/>
                </a:solidFill>
                <a:latin typeface="+mn-lt"/>
                <a:ea typeface="+mn-ea"/>
                <a:cs typeface="+mn-cs"/>
              </a:defRPr>
            </a:lvl8pPr>
            <a:lvl9pPr marL="3648704" algn="l" defTabSz="912177" rtl="0" eaLnBrk="1" latinLnBrk="0" hangingPunct="1">
              <a:defRPr sz="1800" kern="1200">
                <a:solidFill>
                  <a:schemeClr val="tx1"/>
                </a:solidFill>
                <a:latin typeface="+mn-lt"/>
                <a:ea typeface="+mn-ea"/>
                <a:cs typeface="+mn-cs"/>
              </a:defRPr>
            </a:lvl9pPr>
          </a:lstStyle>
          <a:p>
            <a:pPr defTabSz="489710"/>
            <a:fld id="{B32AB80A-78BA-6B42-BA0D-B44ACF890F5A}" type="slidenum">
              <a:rPr lang="en-US" sz="1331" smtClean="0">
                <a:solidFill>
                  <a:prstClr val="white"/>
                </a:solidFill>
              </a:rPr>
              <a:pPr defTabSz="489710"/>
              <a:t>‹#›</a:t>
            </a:fld>
            <a:endParaRPr lang="en-US" sz="1331" dirty="0">
              <a:solidFill>
                <a:prstClr val="white"/>
              </a:solidFill>
            </a:endParaRPr>
          </a:p>
        </p:txBody>
      </p:sp>
      <p:cxnSp>
        <p:nvCxnSpPr>
          <p:cNvPr id="5" name="Straight Connector 4"/>
          <p:cNvCxnSpPr/>
          <p:nvPr userDrawn="1"/>
        </p:nvCxnSpPr>
        <p:spPr>
          <a:xfrm>
            <a:off x="4032141" y="6568234"/>
            <a:ext cx="0" cy="1674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21196" y="6290836"/>
            <a:ext cx="1419283" cy="554795"/>
          </a:xfrm>
          <a:prstGeom prst="rect">
            <a:avLst/>
          </a:prstGeom>
        </p:spPr>
      </p:pic>
    </p:spTree>
    <p:extLst>
      <p:ext uri="{BB962C8B-B14F-4D97-AF65-F5344CB8AC3E}">
        <p14:creationId xmlns:p14="http://schemas.microsoft.com/office/powerpoint/2010/main" val="215668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6457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p:blipFill>
        <p:spPr>
          <a:xfrm>
            <a:off x="0" y="6037557"/>
            <a:ext cx="12192000" cy="820449"/>
          </a:xfrm>
          <a:prstGeom prst="rect">
            <a:avLst/>
          </a:prstGeom>
          <a:effectLst>
            <a:outerShdw blurRad="50800" dist="38100" dir="18900000" algn="bl" rotWithShape="0">
              <a:prstClr val="black">
                <a:alpha val="40000"/>
              </a:prstClr>
            </a:outerShdw>
          </a:effectLst>
        </p:spPr>
      </p:pic>
      <p:sp>
        <p:nvSpPr>
          <p:cNvPr id="8" name="Rectangle 33"/>
          <p:cNvSpPr>
            <a:spLocks noChangeArrowheads="1"/>
          </p:cNvSpPr>
          <p:nvPr userDrawn="1"/>
        </p:nvSpPr>
        <p:spPr bwMode="auto">
          <a:xfrm>
            <a:off x="1930400" y="6313993"/>
            <a:ext cx="7112000" cy="599336"/>
          </a:xfrm>
          <a:prstGeom prst="rect">
            <a:avLst/>
          </a:prstGeom>
          <a:noFill/>
          <a:ln w="9525">
            <a:noFill/>
            <a:miter lim="800000"/>
            <a:headEnd/>
            <a:tailEnd/>
          </a:ln>
          <a:effectLst/>
        </p:spPr>
        <p:txBody>
          <a:bodyPr lIns="121880" tIns="60940" rIns="121880" bIns="60940" anchor="ctr">
            <a:prstTxWarp prst="textNoShape">
              <a:avLst/>
            </a:prstTxWarp>
          </a:bodyPr>
          <a:lstStyle/>
          <a:p>
            <a:pPr algn="ctr" eaLnBrk="0" hangingPunct="0">
              <a:lnSpc>
                <a:spcPct val="190000"/>
              </a:lnSpc>
            </a:pPr>
            <a:r>
              <a:rPr lang="en-US" sz="1333" dirty="0">
                <a:solidFill>
                  <a:schemeClr val="bg1"/>
                </a:solidFill>
                <a:latin typeface="Calibri" pitchFamily="34" charset="0"/>
                <a:ea typeface="Arial Bold" pitchFamily="-112" charset="0"/>
                <a:cs typeface="Calibri" pitchFamily="34" charset="0"/>
              </a:rPr>
              <a:t>©2020, Cognizant Technology Solutions</a:t>
            </a:r>
            <a:endParaRPr lang="en-US" sz="1467" dirty="0">
              <a:solidFill>
                <a:schemeClr val="bg1"/>
              </a:solidFill>
              <a:latin typeface="Calibri" pitchFamily="34" charset="0"/>
              <a:ea typeface="Arial Bold" pitchFamily="-112" charset="0"/>
              <a:cs typeface="Calibri" pitchFamily="34" charset="0"/>
            </a:endParaRPr>
          </a:p>
        </p:txBody>
      </p:sp>
      <p:sp>
        <p:nvSpPr>
          <p:cNvPr id="9" name="Title 1"/>
          <p:cNvSpPr>
            <a:spLocks noGrp="1"/>
          </p:cNvSpPr>
          <p:nvPr>
            <p:ph type="title" hasCustomPrompt="1"/>
          </p:nvPr>
        </p:nvSpPr>
        <p:spPr>
          <a:xfrm>
            <a:off x="63501" y="0"/>
            <a:ext cx="10096500" cy="609600"/>
          </a:xfrm>
        </p:spPr>
        <p:txBody>
          <a:bodyPr>
            <a:normAutofit/>
          </a:bodyPr>
          <a:lstStyle>
            <a:lvl1pPr algn="l">
              <a:defRPr sz="2400" b="1">
                <a:solidFill>
                  <a:schemeClr val="tx1">
                    <a:lumMod val="95000"/>
                    <a:lumOff val="5000"/>
                  </a:schemeClr>
                </a:solidFill>
                <a:effectLst/>
                <a:latin typeface="Calibri" panose="020F0502020204030204" pitchFamily="34" charset="0"/>
                <a:cs typeface="Calibri" panose="020F0502020204030204" pitchFamily="34" charset="0"/>
              </a:defRPr>
            </a:lvl1pPr>
          </a:lstStyle>
          <a:p>
            <a:r>
              <a:rPr lang="en-US" dirty="0"/>
              <a:t>Click To Edit Master Title Style</a:t>
            </a:r>
          </a:p>
        </p:txBody>
      </p:sp>
      <p:sp>
        <p:nvSpPr>
          <p:cNvPr id="10" name="Freeform 9"/>
          <p:cNvSpPr/>
          <p:nvPr userDrawn="1"/>
        </p:nvSpPr>
        <p:spPr>
          <a:xfrm flipH="1">
            <a:off x="9146935" y="6290765"/>
            <a:ext cx="3071860" cy="578347"/>
          </a:xfrm>
          <a:custGeom>
            <a:avLst/>
            <a:gdLst>
              <a:gd name="connsiteX0" fmla="*/ 1889557 w 1889557"/>
              <a:gd name="connsiteY0" fmla="*/ 431378 h 434416"/>
              <a:gd name="connsiteX1" fmla="*/ 0 w 1889557"/>
              <a:gd name="connsiteY1" fmla="*/ 434416 h 434416"/>
              <a:gd name="connsiteX2" fmla="*/ 0 w 1889557"/>
              <a:gd name="connsiteY2" fmla="*/ 3037 h 434416"/>
              <a:gd name="connsiteX3" fmla="*/ 1400460 w 1889557"/>
              <a:gd name="connsiteY3" fmla="*/ 0 h 434416"/>
              <a:gd name="connsiteX4" fmla="*/ 1889557 w 1889557"/>
              <a:gd name="connsiteY4" fmla="*/ 431378 h 434416"/>
              <a:gd name="connsiteX0" fmla="*/ 2303472 w 2303472"/>
              <a:gd name="connsiteY0" fmla="*/ 431378 h 434416"/>
              <a:gd name="connsiteX1" fmla="*/ 413915 w 2303472"/>
              <a:gd name="connsiteY1" fmla="*/ 434416 h 434416"/>
              <a:gd name="connsiteX2" fmla="*/ 0 w 2303472"/>
              <a:gd name="connsiteY2" fmla="*/ 3037 h 434416"/>
              <a:gd name="connsiteX3" fmla="*/ 1814375 w 2303472"/>
              <a:gd name="connsiteY3" fmla="*/ 0 h 434416"/>
              <a:gd name="connsiteX4" fmla="*/ 2303472 w 2303472"/>
              <a:gd name="connsiteY4" fmla="*/ 431378 h 434416"/>
              <a:gd name="connsiteX0" fmla="*/ 2303472 w 2303472"/>
              <a:gd name="connsiteY0" fmla="*/ 437866 h 440904"/>
              <a:gd name="connsiteX1" fmla="*/ 413915 w 2303472"/>
              <a:gd name="connsiteY1" fmla="*/ 440904 h 440904"/>
              <a:gd name="connsiteX2" fmla="*/ 0 w 2303472"/>
              <a:gd name="connsiteY2" fmla="*/ 0 h 440904"/>
              <a:gd name="connsiteX3" fmla="*/ 1814375 w 2303472"/>
              <a:gd name="connsiteY3" fmla="*/ 6488 h 440904"/>
              <a:gd name="connsiteX4" fmla="*/ 2303472 w 2303472"/>
              <a:gd name="connsiteY4" fmla="*/ 437866 h 440904"/>
              <a:gd name="connsiteX0" fmla="*/ 2303472 w 2303472"/>
              <a:gd name="connsiteY0" fmla="*/ 431378 h 434416"/>
              <a:gd name="connsiteX1" fmla="*/ 413915 w 2303472"/>
              <a:gd name="connsiteY1" fmla="*/ 434416 h 434416"/>
              <a:gd name="connsiteX2" fmla="*/ 0 w 2303472"/>
              <a:gd name="connsiteY2" fmla="*/ 5418 h 434416"/>
              <a:gd name="connsiteX3" fmla="*/ 1814375 w 2303472"/>
              <a:gd name="connsiteY3" fmla="*/ 0 h 434416"/>
              <a:gd name="connsiteX4" fmla="*/ 2303472 w 2303472"/>
              <a:gd name="connsiteY4" fmla="*/ 431378 h 434416"/>
              <a:gd name="connsiteX0" fmla="*/ 2303472 w 2303472"/>
              <a:gd name="connsiteY0" fmla="*/ 433103 h 436141"/>
              <a:gd name="connsiteX1" fmla="*/ 413915 w 2303472"/>
              <a:gd name="connsiteY1" fmla="*/ 436141 h 436141"/>
              <a:gd name="connsiteX2" fmla="*/ 0 w 2303472"/>
              <a:gd name="connsiteY2" fmla="*/ 0 h 436141"/>
              <a:gd name="connsiteX3" fmla="*/ 1814375 w 2303472"/>
              <a:gd name="connsiteY3" fmla="*/ 1725 h 436141"/>
              <a:gd name="connsiteX4" fmla="*/ 2303472 w 2303472"/>
              <a:gd name="connsiteY4" fmla="*/ 433103 h 436141"/>
              <a:gd name="connsiteX0" fmla="*/ 2303472 w 2303472"/>
              <a:gd name="connsiteY0" fmla="*/ 433103 h 438522"/>
              <a:gd name="connsiteX1" fmla="*/ 13865 w 2303472"/>
              <a:gd name="connsiteY1" fmla="*/ 438522 h 438522"/>
              <a:gd name="connsiteX2" fmla="*/ 0 w 2303472"/>
              <a:gd name="connsiteY2" fmla="*/ 0 h 438522"/>
              <a:gd name="connsiteX3" fmla="*/ 1814375 w 2303472"/>
              <a:gd name="connsiteY3" fmla="*/ 1725 h 438522"/>
              <a:gd name="connsiteX4" fmla="*/ 2303472 w 2303472"/>
              <a:gd name="connsiteY4" fmla="*/ 433103 h 438522"/>
              <a:gd name="connsiteX0" fmla="*/ 2303472 w 2303472"/>
              <a:gd name="connsiteY0" fmla="*/ 433103 h 433103"/>
              <a:gd name="connsiteX1" fmla="*/ 16246 w 2303472"/>
              <a:gd name="connsiteY1" fmla="*/ 431379 h 433103"/>
              <a:gd name="connsiteX2" fmla="*/ 0 w 2303472"/>
              <a:gd name="connsiteY2" fmla="*/ 0 h 433103"/>
              <a:gd name="connsiteX3" fmla="*/ 1814375 w 2303472"/>
              <a:gd name="connsiteY3" fmla="*/ 1725 h 433103"/>
              <a:gd name="connsiteX4" fmla="*/ 2303472 w 2303472"/>
              <a:gd name="connsiteY4" fmla="*/ 433103 h 433103"/>
              <a:gd name="connsiteX0" fmla="*/ 2303472 w 2303472"/>
              <a:gd name="connsiteY0" fmla="*/ 433103 h 433103"/>
              <a:gd name="connsiteX1" fmla="*/ 1959 w 2303472"/>
              <a:gd name="connsiteY1" fmla="*/ 431379 h 433103"/>
              <a:gd name="connsiteX2" fmla="*/ 0 w 2303472"/>
              <a:gd name="connsiteY2" fmla="*/ 0 h 433103"/>
              <a:gd name="connsiteX3" fmla="*/ 1814375 w 2303472"/>
              <a:gd name="connsiteY3" fmla="*/ 1725 h 433103"/>
              <a:gd name="connsiteX4" fmla="*/ 2303472 w 2303472"/>
              <a:gd name="connsiteY4" fmla="*/ 433103 h 433103"/>
              <a:gd name="connsiteX0" fmla="*/ 2311038 w 2311038"/>
              <a:gd name="connsiteY0" fmla="*/ 433103 h 433103"/>
              <a:gd name="connsiteX1" fmla="*/ 0 w 2311038"/>
              <a:gd name="connsiteY1" fmla="*/ 426616 h 433103"/>
              <a:gd name="connsiteX2" fmla="*/ 7566 w 2311038"/>
              <a:gd name="connsiteY2" fmla="*/ 0 h 433103"/>
              <a:gd name="connsiteX3" fmla="*/ 1821941 w 2311038"/>
              <a:gd name="connsiteY3" fmla="*/ 1725 h 433103"/>
              <a:gd name="connsiteX4" fmla="*/ 2311038 w 2311038"/>
              <a:gd name="connsiteY4" fmla="*/ 433103 h 433103"/>
              <a:gd name="connsiteX0" fmla="*/ 2311038 w 2311038"/>
              <a:gd name="connsiteY0" fmla="*/ 433103 h 433760"/>
              <a:gd name="connsiteX1" fmla="*/ 0 w 2311038"/>
              <a:gd name="connsiteY1" fmla="*/ 433760 h 433760"/>
              <a:gd name="connsiteX2" fmla="*/ 7566 w 2311038"/>
              <a:gd name="connsiteY2" fmla="*/ 0 h 433760"/>
              <a:gd name="connsiteX3" fmla="*/ 1821941 w 2311038"/>
              <a:gd name="connsiteY3" fmla="*/ 1725 h 433760"/>
              <a:gd name="connsiteX4" fmla="*/ 2311038 w 2311038"/>
              <a:gd name="connsiteY4" fmla="*/ 433103 h 433760"/>
              <a:gd name="connsiteX0" fmla="*/ 2303895 w 2303895"/>
              <a:gd name="connsiteY0" fmla="*/ 433103 h 433760"/>
              <a:gd name="connsiteX1" fmla="*/ 0 w 2303895"/>
              <a:gd name="connsiteY1" fmla="*/ 433760 h 433760"/>
              <a:gd name="connsiteX2" fmla="*/ 423 w 2303895"/>
              <a:gd name="connsiteY2" fmla="*/ 0 h 433760"/>
              <a:gd name="connsiteX3" fmla="*/ 1814798 w 2303895"/>
              <a:gd name="connsiteY3" fmla="*/ 1725 h 433760"/>
              <a:gd name="connsiteX4" fmla="*/ 2303895 w 2303895"/>
              <a:gd name="connsiteY4" fmla="*/ 433103 h 43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895" h="433760">
                <a:moveTo>
                  <a:pt x="2303895" y="433103"/>
                </a:moveTo>
                <a:lnTo>
                  <a:pt x="0" y="433760"/>
                </a:lnTo>
                <a:lnTo>
                  <a:pt x="423" y="0"/>
                </a:lnTo>
                <a:lnTo>
                  <a:pt x="1814798" y="1725"/>
                </a:lnTo>
                <a:lnTo>
                  <a:pt x="2303895" y="433103"/>
                </a:lnTo>
                <a:close/>
              </a:path>
            </a:pathLst>
          </a:custGeom>
          <a:gradFill flip="none" rotWithShape="1">
            <a:gsLst>
              <a:gs pos="0">
                <a:schemeClr val="bg1">
                  <a:lumMod val="85000"/>
                </a:schemeClr>
              </a:gs>
              <a:gs pos="2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just"/>
            <a:endParaRPr lang="en-US" sz="3839" dirty="0">
              <a:latin typeface="Calibri" panose="020F0502020204030204" pitchFamily="34" charset="0"/>
              <a:cs typeface="Calibri" panose="020F0502020204030204" pitchFamily="34" charset="0"/>
            </a:endParaRPr>
          </a:p>
        </p:txBody>
      </p:sp>
      <p:sp>
        <p:nvSpPr>
          <p:cNvPr id="12" name="Slide Number Placeholder 5"/>
          <p:cNvSpPr>
            <a:spLocks noGrp="1"/>
          </p:cNvSpPr>
          <p:nvPr>
            <p:ph type="sldNum" sz="quarter" idx="4"/>
          </p:nvPr>
        </p:nvSpPr>
        <p:spPr>
          <a:xfrm>
            <a:off x="8615415" y="6370250"/>
            <a:ext cx="630191" cy="486833"/>
          </a:xfrm>
          <a:prstGeom prst="rect">
            <a:avLst/>
          </a:prstGeom>
        </p:spPr>
        <p:txBody>
          <a:bodyPr vert="horz" lIns="91434" tIns="45717" rIns="91434" bIns="45717" rtlCol="0" anchor="ctr"/>
          <a:lstStyle>
            <a:lvl1pPr algn="ctr">
              <a:defRPr sz="1333">
                <a:solidFill>
                  <a:schemeClr val="bg1"/>
                </a:solidFill>
                <a:latin typeface="Calibri" panose="020F0502020204030204" pitchFamily="34" charset="0"/>
                <a:cs typeface="Calibri" panose="020F0502020204030204" pitchFamily="34" charset="0"/>
              </a:defRPr>
            </a:lvl1pPr>
          </a:lstStyle>
          <a:p>
            <a:fld id="{918233F8-0520-40A8-B4A0-C98BF98BE34E}" type="slidenum">
              <a:rPr lang="en-US" smtClean="0"/>
              <a:pPr/>
              <a:t>‹#›</a:t>
            </a:fld>
            <a:endParaRPr lang="en-US" dirty="0"/>
          </a:p>
        </p:txBody>
      </p:sp>
      <p:cxnSp>
        <p:nvCxnSpPr>
          <p:cNvPr id="13" name="Straight Connector 12"/>
          <p:cNvCxnSpPr/>
          <p:nvPr userDrawn="1"/>
        </p:nvCxnSpPr>
        <p:spPr>
          <a:xfrm>
            <a:off x="0" y="609600"/>
            <a:ext cx="12192000" cy="0"/>
          </a:xfrm>
          <a:prstGeom prst="line">
            <a:avLst/>
          </a:prstGeom>
          <a:ln>
            <a:solidFill>
              <a:srgbClr val="0034A5"/>
            </a:solidFill>
          </a:ln>
          <a:effectLst/>
        </p:spPr>
        <p:style>
          <a:lnRef idx="2">
            <a:schemeClr val="dk1"/>
          </a:lnRef>
          <a:fillRef idx="0">
            <a:schemeClr val="dk1"/>
          </a:fillRef>
          <a:effectRef idx="1">
            <a:schemeClr val="dk1"/>
          </a:effectRef>
          <a:fontRef idx="minor">
            <a:schemeClr val="tx1"/>
          </a:fontRef>
        </p:style>
      </p:cxnSp>
      <p:sp>
        <p:nvSpPr>
          <p:cNvPr id="14" name="Freeform 13"/>
          <p:cNvSpPr/>
          <p:nvPr userDrawn="1"/>
        </p:nvSpPr>
        <p:spPr>
          <a:xfrm>
            <a:off x="3" y="6290327"/>
            <a:ext cx="2108987" cy="579223"/>
          </a:xfrm>
          <a:custGeom>
            <a:avLst/>
            <a:gdLst>
              <a:gd name="connsiteX0" fmla="*/ 1889557 w 1889557"/>
              <a:gd name="connsiteY0" fmla="*/ 431378 h 434416"/>
              <a:gd name="connsiteX1" fmla="*/ 0 w 1889557"/>
              <a:gd name="connsiteY1" fmla="*/ 434416 h 434416"/>
              <a:gd name="connsiteX2" fmla="*/ 0 w 1889557"/>
              <a:gd name="connsiteY2" fmla="*/ 3037 h 434416"/>
              <a:gd name="connsiteX3" fmla="*/ 1400460 w 1889557"/>
              <a:gd name="connsiteY3" fmla="*/ 0 h 434416"/>
              <a:gd name="connsiteX4" fmla="*/ 1889557 w 1889557"/>
              <a:gd name="connsiteY4" fmla="*/ 431378 h 434416"/>
              <a:gd name="connsiteX0" fmla="*/ 1889557 w 1889557"/>
              <a:gd name="connsiteY0" fmla="*/ 431378 h 434416"/>
              <a:gd name="connsiteX1" fmla="*/ 0 w 1889557"/>
              <a:gd name="connsiteY1" fmla="*/ 434416 h 434416"/>
              <a:gd name="connsiteX2" fmla="*/ 307818 w 1889557"/>
              <a:gd name="connsiteY2" fmla="*/ 3037 h 434416"/>
              <a:gd name="connsiteX3" fmla="*/ 1400460 w 1889557"/>
              <a:gd name="connsiteY3" fmla="*/ 0 h 434416"/>
              <a:gd name="connsiteX4" fmla="*/ 1889557 w 1889557"/>
              <a:gd name="connsiteY4" fmla="*/ 431378 h 434416"/>
              <a:gd name="connsiteX0" fmla="*/ 1581740 w 1581740"/>
              <a:gd name="connsiteY0" fmla="*/ 431378 h 434416"/>
              <a:gd name="connsiteX1" fmla="*/ 0 w 1581740"/>
              <a:gd name="connsiteY1" fmla="*/ 434416 h 434416"/>
              <a:gd name="connsiteX2" fmla="*/ 1 w 1581740"/>
              <a:gd name="connsiteY2" fmla="*/ 3037 h 434416"/>
              <a:gd name="connsiteX3" fmla="*/ 1092643 w 1581740"/>
              <a:gd name="connsiteY3" fmla="*/ 0 h 434416"/>
              <a:gd name="connsiteX4" fmla="*/ 1581740 w 1581740"/>
              <a:gd name="connsiteY4" fmla="*/ 431378 h 43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740" h="434416">
                <a:moveTo>
                  <a:pt x="1581740" y="431378"/>
                </a:moveTo>
                <a:lnTo>
                  <a:pt x="0" y="434416"/>
                </a:lnTo>
                <a:cubicBezTo>
                  <a:pt x="0" y="290623"/>
                  <a:pt x="1" y="146830"/>
                  <a:pt x="1" y="3037"/>
                </a:cubicBezTo>
                <a:lnTo>
                  <a:pt x="1092643" y="0"/>
                </a:lnTo>
                <a:lnTo>
                  <a:pt x="1581740" y="431378"/>
                </a:lnTo>
                <a:close/>
              </a:path>
            </a:pathLst>
          </a:custGeom>
          <a:gradFill flip="none" rotWithShape="1">
            <a:gsLst>
              <a:gs pos="0">
                <a:schemeClr val="bg1">
                  <a:lumMod val="85000"/>
                </a:schemeClr>
              </a:gs>
              <a:gs pos="25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80" tIns="60940" rIns="121880" bIns="60940" rtlCol="0" anchor="ctr"/>
          <a:lstStyle/>
          <a:p>
            <a:pPr algn="just"/>
            <a:endParaRPr lang="en-US" sz="3839" dirty="0">
              <a:latin typeface="Calibri" panose="020F0502020204030204" pitchFamily="34" charset="0"/>
              <a:cs typeface="Calibri" panose="020F0502020204030204" pitchFamily="34" charset="0"/>
            </a:endParaRPr>
          </a:p>
        </p:txBody>
      </p:sp>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501" y="6474768"/>
            <a:ext cx="1488281" cy="319733"/>
          </a:xfrm>
          <a:prstGeom prst="rect">
            <a:avLst/>
          </a:prstGeom>
        </p:spPr>
      </p:pic>
      <p:sp>
        <p:nvSpPr>
          <p:cNvPr id="11" name="Slide Number Placeholder 1"/>
          <p:cNvSpPr txBox="1">
            <a:spLocks/>
          </p:cNvSpPr>
          <p:nvPr userDrawn="1"/>
        </p:nvSpPr>
        <p:spPr>
          <a:xfrm>
            <a:off x="3409196" y="6411653"/>
            <a:ext cx="630191" cy="486833"/>
          </a:xfrm>
          <a:prstGeom prst="rect">
            <a:avLst/>
          </a:prstGeom>
        </p:spPr>
        <p:txBody>
          <a:bodyPr vert="horz" lIns="91435" tIns="45717" rIns="91435" bIns="45717" rtlCol="0" anchor="ctr"/>
          <a:lstStyle>
            <a:defPPr>
              <a:defRPr lang="en-US"/>
            </a:defPPr>
            <a:lvl1pPr marL="0" algn="r" defTabSz="912177" rtl="0" eaLnBrk="1" latinLnBrk="0" hangingPunct="1">
              <a:defRPr sz="1600" kern="1200">
                <a:solidFill>
                  <a:schemeClr val="tx1">
                    <a:tint val="75000"/>
                  </a:schemeClr>
                </a:solidFill>
                <a:latin typeface="Calibri" panose="020F0502020204030204" pitchFamily="34" charset="0"/>
                <a:ea typeface="+mn-ea"/>
                <a:cs typeface="Calibri" panose="020F0502020204030204" pitchFamily="34" charset="0"/>
              </a:defRPr>
            </a:lvl1pPr>
            <a:lvl2pPr marL="456083" algn="l" defTabSz="912177" rtl="0" eaLnBrk="1" latinLnBrk="0" hangingPunct="1">
              <a:defRPr sz="1800" kern="1200">
                <a:solidFill>
                  <a:schemeClr val="tx1"/>
                </a:solidFill>
                <a:latin typeface="+mn-lt"/>
                <a:ea typeface="+mn-ea"/>
                <a:cs typeface="+mn-cs"/>
              </a:defRPr>
            </a:lvl2pPr>
            <a:lvl3pPr marL="912177" algn="l" defTabSz="912177" rtl="0" eaLnBrk="1" latinLnBrk="0" hangingPunct="1">
              <a:defRPr sz="1800" kern="1200">
                <a:solidFill>
                  <a:schemeClr val="tx1"/>
                </a:solidFill>
                <a:latin typeface="+mn-lt"/>
                <a:ea typeface="+mn-ea"/>
                <a:cs typeface="+mn-cs"/>
              </a:defRPr>
            </a:lvl3pPr>
            <a:lvl4pPr marL="1368268" algn="l" defTabSz="912177" rtl="0" eaLnBrk="1" latinLnBrk="0" hangingPunct="1">
              <a:defRPr sz="1800" kern="1200">
                <a:solidFill>
                  <a:schemeClr val="tx1"/>
                </a:solidFill>
                <a:latin typeface="+mn-lt"/>
                <a:ea typeface="+mn-ea"/>
                <a:cs typeface="+mn-cs"/>
              </a:defRPr>
            </a:lvl4pPr>
            <a:lvl5pPr marL="1824354" algn="l" defTabSz="912177" rtl="0" eaLnBrk="1" latinLnBrk="0" hangingPunct="1">
              <a:defRPr sz="1800" kern="1200">
                <a:solidFill>
                  <a:schemeClr val="tx1"/>
                </a:solidFill>
                <a:latin typeface="+mn-lt"/>
                <a:ea typeface="+mn-ea"/>
                <a:cs typeface="+mn-cs"/>
              </a:defRPr>
            </a:lvl5pPr>
            <a:lvl6pPr marL="2280434" algn="l" defTabSz="912177" rtl="0" eaLnBrk="1" latinLnBrk="0" hangingPunct="1">
              <a:defRPr sz="1800" kern="1200">
                <a:solidFill>
                  <a:schemeClr val="tx1"/>
                </a:solidFill>
                <a:latin typeface="+mn-lt"/>
                <a:ea typeface="+mn-ea"/>
                <a:cs typeface="+mn-cs"/>
              </a:defRPr>
            </a:lvl6pPr>
            <a:lvl7pPr marL="2736526" algn="l" defTabSz="912177" rtl="0" eaLnBrk="1" latinLnBrk="0" hangingPunct="1">
              <a:defRPr sz="1800" kern="1200">
                <a:solidFill>
                  <a:schemeClr val="tx1"/>
                </a:solidFill>
                <a:latin typeface="+mn-lt"/>
                <a:ea typeface="+mn-ea"/>
                <a:cs typeface="+mn-cs"/>
              </a:defRPr>
            </a:lvl7pPr>
            <a:lvl8pPr marL="3192620" algn="l" defTabSz="912177" rtl="0" eaLnBrk="1" latinLnBrk="0" hangingPunct="1">
              <a:defRPr sz="1800" kern="1200">
                <a:solidFill>
                  <a:schemeClr val="tx1"/>
                </a:solidFill>
                <a:latin typeface="+mn-lt"/>
                <a:ea typeface="+mn-ea"/>
                <a:cs typeface="+mn-cs"/>
              </a:defRPr>
            </a:lvl8pPr>
            <a:lvl9pPr marL="3648704" algn="l" defTabSz="912177" rtl="0" eaLnBrk="1" latinLnBrk="0" hangingPunct="1">
              <a:defRPr sz="1800" kern="1200">
                <a:solidFill>
                  <a:schemeClr val="tx1"/>
                </a:solidFill>
                <a:latin typeface="+mn-lt"/>
                <a:ea typeface="+mn-ea"/>
                <a:cs typeface="+mn-cs"/>
              </a:defRPr>
            </a:lvl9pPr>
          </a:lstStyle>
          <a:p>
            <a:pPr defTabSz="489832"/>
            <a:fld id="{B32AB80A-78BA-6B42-BA0D-B44ACF890F5A}" type="slidenum">
              <a:rPr lang="en-US" sz="1331" smtClean="0">
                <a:solidFill>
                  <a:prstClr val="white"/>
                </a:solidFill>
              </a:rPr>
              <a:pPr defTabSz="489832"/>
              <a:t>‹#›</a:t>
            </a:fld>
            <a:endParaRPr lang="en-US" sz="1331" dirty="0">
              <a:solidFill>
                <a:prstClr val="white"/>
              </a:solidFill>
            </a:endParaRPr>
          </a:p>
        </p:txBody>
      </p:sp>
      <p:cxnSp>
        <p:nvCxnSpPr>
          <p:cNvPr id="5" name="Straight Connector 4"/>
          <p:cNvCxnSpPr/>
          <p:nvPr userDrawn="1"/>
        </p:nvCxnSpPr>
        <p:spPr>
          <a:xfrm>
            <a:off x="4032141" y="6568233"/>
            <a:ext cx="0" cy="1674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Picture 14" descr="File:American Water (company) Logo.svg - Wikipedia"/>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21181" y="6395851"/>
            <a:ext cx="2670819" cy="428707"/>
          </a:xfrm>
          <a:prstGeom prst="rect">
            <a:avLst/>
          </a:prstGeom>
        </p:spPr>
      </p:pic>
    </p:spTree>
    <p:extLst>
      <p:ext uri="{BB962C8B-B14F-4D97-AF65-F5344CB8AC3E}">
        <p14:creationId xmlns:p14="http://schemas.microsoft.com/office/powerpoint/2010/main" val="2917876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506568"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9981218" y="6373368"/>
            <a:ext cx="1704217" cy="365760"/>
          </a:xfrm>
          <a:prstGeom prst="rect">
            <a:avLst/>
          </a:prstGeom>
        </p:spPr>
      </p:pic>
    </p:spTree>
    <p:extLst>
      <p:ext uri="{BB962C8B-B14F-4D97-AF65-F5344CB8AC3E}">
        <p14:creationId xmlns:p14="http://schemas.microsoft.com/office/powerpoint/2010/main" val="41485965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square">
            <a:normAutofit/>
          </a:bodyPr>
          <a:lstStyle>
            <a:lvl1pPr>
              <a:defRPr sz="32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50"/>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8087322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2" name="Title 1"/>
          <p:cNvSpPr>
            <a:spLocks noGrp="1"/>
          </p:cNvSpPr>
          <p:nvPr>
            <p:ph type="title"/>
          </p:nvPr>
        </p:nvSpPr>
        <p:spPr>
          <a:xfrm>
            <a:off x="139119" y="12701"/>
            <a:ext cx="9627183" cy="607259"/>
          </a:xfrm>
        </p:spPr>
        <p:txBody>
          <a:bodyPr anchor="ctr">
            <a:normAutofit/>
          </a:bodyPr>
          <a:lstStyle/>
          <a:p>
            <a:endParaRPr lang="en-US" dirty="0"/>
          </a:p>
        </p:txBody>
      </p:sp>
      <p:sp>
        <p:nvSpPr>
          <p:cNvPr id="5" name="Text Placeholder 4"/>
          <p:cNvSpPr>
            <a:spLocks noGrp="1"/>
          </p:cNvSpPr>
          <p:nvPr>
            <p:ph type="body" sz="quarter" idx="13"/>
          </p:nvPr>
        </p:nvSpPr>
        <p:spPr>
          <a:xfrm>
            <a:off x="419812" y="1325973"/>
            <a:ext cx="11281123" cy="4374089"/>
          </a:xfrm>
          <a:prstGeom prst="rect">
            <a:avLst/>
          </a:prstGeom>
        </p:spPr>
        <p:txBody>
          <a:bodyPr vert="horz">
            <a:normAutofit/>
          </a:bodyPr>
          <a:lstStyle>
            <a:lvl1pPr marL="0" indent="0">
              <a:buNone/>
              <a:defRPr sz="3733">
                <a:solidFill>
                  <a:srgbClr val="141414"/>
                </a:solidFill>
                <a:latin typeface="Calibri" panose="020F0502020204030204" pitchFamily="34" charset="0"/>
                <a:cs typeface="Calibri" panose="020F0502020204030204" pitchFamily="34" charset="0"/>
              </a:defRPr>
            </a:lvl1pPr>
            <a:lvl2pPr marL="304784" indent="-302668">
              <a:buClr>
                <a:schemeClr val="accent2"/>
              </a:buClr>
              <a:buFont typeface="Arial"/>
              <a:buChar char="•"/>
              <a:defRPr sz="3200">
                <a:solidFill>
                  <a:srgbClr val="141414"/>
                </a:solidFill>
                <a:latin typeface="Calibri" panose="020F0502020204030204" pitchFamily="34" charset="0"/>
                <a:cs typeface="Calibri" panose="020F0502020204030204" pitchFamily="34" charset="0"/>
              </a:defRPr>
            </a:lvl2pPr>
            <a:lvl3pPr marL="383098" indent="-222240">
              <a:buClr>
                <a:schemeClr val="accent2"/>
              </a:buClr>
              <a:buFont typeface="Arial"/>
              <a:buChar char="•"/>
              <a:defRPr sz="2667">
                <a:solidFill>
                  <a:srgbClr val="141414"/>
                </a:solidFill>
                <a:latin typeface="Calibri" panose="020F0502020204030204" pitchFamily="34" charset="0"/>
                <a:cs typeface="Calibri" panose="020F0502020204030204" pitchFamily="34" charset="0"/>
              </a:defRPr>
            </a:lvl3pPr>
            <a:lvl4pPr marL="524907" indent="-234939">
              <a:buClr>
                <a:schemeClr val="accent2"/>
              </a:buClr>
              <a:buFont typeface="Arial"/>
              <a:buChar char="•"/>
              <a:defRPr sz="2400">
                <a:solidFill>
                  <a:srgbClr val="141414"/>
                </a:solidFill>
                <a:latin typeface="Calibri" panose="020F0502020204030204" pitchFamily="34" charset="0"/>
                <a:cs typeface="Calibri" panose="020F0502020204030204" pitchFamily="34" charset="0"/>
              </a:defRPr>
            </a:lvl4pPr>
            <a:lvl5pPr marL="683650" indent="-234939">
              <a:buClr>
                <a:schemeClr val="accent2"/>
              </a:buClr>
              <a:buFont typeface="Arial"/>
              <a:buChar char="•"/>
              <a:defRPr sz="2400">
                <a:solidFill>
                  <a:srgbClr val="141414"/>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45957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1"/>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lIns="117014" tIns="58506" rIns="117014" bIns="58506"/>
          <a:lstStyle/>
          <a:p>
            <a:fld id="{68C2560D-EC28-3B41-86E8-18F1CE0113B4}" type="datetimeFigureOut">
              <a:rPr lang="en-US" smtClean="0"/>
              <a:t>10/15/2020</a:t>
            </a:fld>
            <a:endParaRPr lang="en-US" dirty="0"/>
          </a:p>
        </p:txBody>
      </p:sp>
      <p:sp>
        <p:nvSpPr>
          <p:cNvPr id="5" name="Footer Placeholder 4"/>
          <p:cNvSpPr>
            <a:spLocks noGrp="1"/>
          </p:cNvSpPr>
          <p:nvPr>
            <p:ph type="ftr" sz="quarter" idx="11"/>
          </p:nvPr>
        </p:nvSpPr>
        <p:spPr>
          <a:xfrm>
            <a:off x="4165603" y="6356352"/>
            <a:ext cx="3860800" cy="365125"/>
          </a:xfrm>
          <a:prstGeom prst="rect">
            <a:avLst/>
          </a:prstGeom>
        </p:spPr>
        <p:txBody>
          <a:bodyPr lIns="117014" tIns="58506" rIns="117014" bIns="58506"/>
          <a:lstStyle/>
          <a:p>
            <a:endParaRPr lang="en-US" dirty="0"/>
          </a:p>
        </p:txBody>
      </p:sp>
      <p:sp>
        <p:nvSpPr>
          <p:cNvPr id="6" name="Slide Number Placeholder 5"/>
          <p:cNvSpPr>
            <a:spLocks noGrp="1"/>
          </p:cNvSpPr>
          <p:nvPr>
            <p:ph type="sldNum" sz="quarter" idx="12"/>
          </p:nvPr>
        </p:nvSpPr>
        <p:spPr>
          <a:xfrm>
            <a:off x="8737600" y="6356352"/>
            <a:ext cx="2844800" cy="365125"/>
          </a:xfrm>
          <a:prstGeom prst="rect">
            <a:avLst/>
          </a:prstGeom>
        </p:spPr>
        <p:txBody>
          <a:bodyPr lIns="117014" tIns="58506" rIns="117014" bIns="58506"/>
          <a:lstStyle/>
          <a:p>
            <a:fld id="{2066355A-084C-D24E-9AD2-7E4FC41EA627}" type="slidenum">
              <a:rPr lang="en-US" smtClean="0"/>
              <a:t>‹#›</a:t>
            </a:fld>
            <a:endParaRPr lang="en-US" dirty="0"/>
          </a:p>
        </p:txBody>
      </p:sp>
    </p:spTree>
    <p:extLst>
      <p:ext uri="{BB962C8B-B14F-4D97-AF65-F5344CB8AC3E}">
        <p14:creationId xmlns:p14="http://schemas.microsoft.com/office/powerpoint/2010/main" val="4138453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_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254001" y="151064"/>
            <a:ext cx="11684000" cy="1060704"/>
          </a:xfrm>
        </p:spPr>
        <p:txBody>
          <a:bodyPr>
            <a:normAutofit/>
          </a:bodyPr>
          <a:lstStyle>
            <a:lvl1pPr>
              <a:defRPr sz="2399" b="1">
                <a:solidFill>
                  <a:srgbClr val="0033A1"/>
                </a:solidFill>
                <a:latin typeface="+mj-lt"/>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a:xfrm>
            <a:off x="637542" y="6400800"/>
            <a:ext cx="6096001" cy="207264"/>
          </a:xfrm>
        </p:spPr>
        <p:txBody>
          <a:bodyPr/>
          <a:lstStyle>
            <a:lvl1pPr>
              <a:defRPr>
                <a:solidFill>
                  <a:srgbClr val="0033A1"/>
                </a:solidFill>
                <a:latin typeface="+mj-lt"/>
              </a:defRPr>
            </a:lvl1pPr>
          </a:lstStyle>
          <a:p>
            <a:r>
              <a:rPr lang="en-US" smtClean="0"/>
              <a:t>© 2020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a:xfrm>
            <a:off x="254001" y="6400800"/>
            <a:ext cx="304800" cy="207264"/>
          </a:xfrm>
        </p:spPr>
        <p:txBody>
          <a:bodyPr/>
          <a:lstStyle>
            <a:lvl1pPr>
              <a:defRPr>
                <a:solidFill>
                  <a:srgbClr val="6CB340"/>
                </a:solidFill>
                <a:latin typeface="+mj-lt"/>
              </a:defRPr>
            </a:lvl1pPr>
          </a:lstStyle>
          <a:p>
            <a:r>
              <a:rPr lang="en-US" dirty="0"/>
              <a:t> </a:t>
            </a:r>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221455" y="6254496"/>
            <a:ext cx="11749103" cy="0"/>
          </a:xfrm>
          <a:prstGeom prst="line">
            <a:avLst/>
          </a:prstGeom>
          <a:ln>
            <a:solidFill>
              <a:srgbClr val="00B14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310841"/>
      </p:ext>
    </p:extLst>
  </p:cSld>
  <p:clrMapOvr>
    <a:masterClrMapping/>
  </p:clrMapOvr>
  <p:extLst mod="1">
    <p:ext uri="{DCECCB84-F9BA-43D5-87BE-67443E8EF086}">
      <p15:sldGuideLst xmlns:p15="http://schemas.microsoft.com/office/powerpoint/2012/main">
        <p15:guide id="1" orient="horz" pos="3108">
          <p15:clr>
            <a:srgbClr val="FBAE40"/>
          </p15:clr>
        </p15:guide>
        <p15:guide id="2" pos="144">
          <p15:clr>
            <a:srgbClr val="FBAE40"/>
          </p15:clr>
        </p15:guide>
        <p15:guide id="3" orient="horz" pos="132">
          <p15:clr>
            <a:srgbClr val="FBAE40"/>
          </p15:clr>
        </p15:guide>
        <p15:guide id="4" pos="56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508000" y="1549401"/>
            <a:ext cx="11222736" cy="44153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71251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2192000" cy="6096000"/>
          </a:xfrm>
          <a:prstGeom prst="rect">
            <a:avLst/>
          </a:prstGeom>
        </p:spPr>
        <p:txBody>
          <a:bodyPr anchor="ctr">
            <a:normAutofit/>
          </a:bodyP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solidFill>
                  <a:schemeClr val="tx2"/>
                </a:solidFill>
                <a:latin typeface="Calibri" panose="020F0502020204030204" pitchFamily="34" charset="0"/>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512065" y="365760"/>
            <a:ext cx="11176583" cy="1060704"/>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lvl1pPr>
              <a:defRPr>
                <a:latin typeface="Calibri" panose="020F0502020204030204" pitchFamily="34" charset="0"/>
              </a:defRPr>
            </a:lvl1pPr>
          </a:lstStyle>
          <a:p>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9981217" y="6373368"/>
            <a:ext cx="1704217" cy="365760"/>
          </a:xfrm>
          <a:prstGeom prst="rect">
            <a:avLst/>
          </a:prstGeom>
        </p:spPr>
      </p:pic>
      <p:cxnSp>
        <p:nvCxnSpPr>
          <p:cNvPr id="11" name="Straight Connector 10">
            <a:extLst>
              <a:ext uri="{FF2B5EF4-FFF2-40B4-BE49-F238E27FC236}">
                <a16:creationId xmlns:a16="http://schemas.microsoft.com/office/drawing/2014/main" id="{D3E2704D-D973-44F5-AFE3-5458B42961F6}"/>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263519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52863" y="6313227"/>
            <a:ext cx="718927" cy="501028"/>
          </a:xfrm>
        </p:spPr>
        <p:txBody>
          <a:bodyPr/>
          <a:lstStyle>
            <a:lvl1pPr>
              <a:defRPr>
                <a:latin typeface="Calibri" panose="020F0502020204030204" pitchFamily="34" charset="0"/>
              </a:defRPr>
            </a:lvl1p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405818" y="330261"/>
            <a:ext cx="11286649" cy="607259"/>
          </a:xfrm>
        </p:spPr>
        <p:txBody>
          <a:bodyPr/>
          <a:lstStyle>
            <a:lvl1pPr>
              <a:defRPr>
                <a:solidFill>
                  <a:srgbClr val="0099CC"/>
                </a:solidFill>
              </a:defRPr>
            </a:lvl1pPr>
          </a:lstStyle>
          <a:p>
            <a:r>
              <a:rPr lang="en-US" dirty="0"/>
              <a:t>Header</a:t>
            </a:r>
          </a:p>
        </p:txBody>
      </p:sp>
      <p:cxnSp>
        <p:nvCxnSpPr>
          <p:cNvPr id="9" name="Straight Connector 8"/>
          <p:cNvCxnSpPr/>
          <p:nvPr userDrawn="1"/>
        </p:nvCxnSpPr>
        <p:spPr>
          <a:xfrm>
            <a:off x="544290"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985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8" name="Title 7"/>
          <p:cNvSpPr>
            <a:spLocks noGrp="1"/>
          </p:cNvSpPr>
          <p:nvPr>
            <p:ph type="title"/>
          </p:nvPr>
        </p:nvSpPr>
        <p:spPr>
          <a:xfrm>
            <a:off x="203200" y="91515"/>
            <a:ext cx="11684000" cy="573111"/>
          </a:xfrm>
          <a:prstGeom prst="rect">
            <a:avLst/>
          </a:prstGeom>
        </p:spPr>
        <p:txBody>
          <a:bodyPr vert="horz" lIns="0" tIns="72367" rIns="144701" bIns="72367" rtlCol="0" anchor="ctr">
            <a:noAutofit/>
          </a:bodyPr>
          <a:lstStyle>
            <a:lvl1pPr algn="l">
              <a:defRPr kumimoji="0" lang="en-US" sz="2296" b="1" i="0" u="none" strike="noStrike" kern="0" cap="none" spc="0" normalizeH="0" baseline="0" dirty="0">
                <a:ln>
                  <a:noFill/>
                </a:ln>
                <a:solidFill>
                  <a:srgbClr val="3D97BB"/>
                </a:solidFill>
                <a:effectLst/>
                <a:uLnTx/>
                <a:uFillTx/>
                <a:latin typeface="Segoe UI" panose="020B0502040204020203" pitchFamily="34" charset="0"/>
                <a:ea typeface="ＭＳ Ｐゴシック" charset="-128"/>
                <a:cs typeface="Segoe UI" panose="020B0502040204020203" pitchFamily="34" charset="0"/>
              </a:defRPr>
            </a:lvl1pPr>
          </a:lstStyle>
          <a:p>
            <a:pPr marL="0" marR="0" lvl="0" indent="0" algn="l" defTabSz="1071957"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2208492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Header and Text">
    <p:spTree>
      <p:nvGrpSpPr>
        <p:cNvPr id="1" name=""/>
        <p:cNvGrpSpPr/>
        <p:nvPr/>
      </p:nvGrpSpPr>
      <p:grpSpPr>
        <a:xfrm>
          <a:off x="0" y="0"/>
          <a:ext cx="0" cy="0"/>
          <a:chOff x="0" y="0"/>
          <a:chExt cx="0" cy="0"/>
        </a:xfrm>
      </p:grpSpPr>
      <p:sp>
        <p:nvSpPr>
          <p:cNvPr id="2" name="Title 1"/>
          <p:cNvSpPr>
            <a:spLocks noGrp="1"/>
          </p:cNvSpPr>
          <p:nvPr>
            <p:ph type="title"/>
          </p:nvPr>
        </p:nvSpPr>
        <p:spPr>
          <a:xfrm>
            <a:off x="139124" y="79691"/>
            <a:ext cx="9614481" cy="509815"/>
          </a:xfrm>
        </p:spPr>
        <p:txBody>
          <a:bodyPr anchor="ctr">
            <a:normAutofit/>
          </a:bodyPr>
          <a:lstStyle/>
          <a:p>
            <a:endParaRPr lang="en-US" dirty="0"/>
          </a:p>
        </p:txBody>
      </p:sp>
      <p:sp>
        <p:nvSpPr>
          <p:cNvPr id="5" name="Text Placeholder 4"/>
          <p:cNvSpPr>
            <a:spLocks noGrp="1"/>
          </p:cNvSpPr>
          <p:nvPr>
            <p:ph type="body" sz="quarter" idx="13"/>
          </p:nvPr>
        </p:nvSpPr>
        <p:spPr>
          <a:xfrm>
            <a:off x="419813" y="956521"/>
            <a:ext cx="11281123" cy="4374089"/>
          </a:xfrm>
          <a:prstGeom prst="rect">
            <a:avLst/>
          </a:prstGeom>
        </p:spPr>
        <p:txBody>
          <a:bodyPr vert="horz" lIns="102413" tIns="51206" rIns="102413" bIns="51206">
            <a:normAutofit/>
          </a:bodyPr>
          <a:lstStyle>
            <a:lvl1pPr marL="0" indent="0">
              <a:buNone/>
              <a:defRPr sz="3563">
                <a:solidFill>
                  <a:srgbClr val="141414"/>
                </a:solidFill>
                <a:latin typeface="Calibri" panose="020F0502020204030204" pitchFamily="34" charset="0"/>
                <a:cs typeface="Calibri" panose="020F0502020204030204" pitchFamily="34" charset="0"/>
              </a:defRPr>
            </a:lvl1pPr>
            <a:lvl2pPr marL="294243" indent="-292203">
              <a:buClr>
                <a:schemeClr val="accent2"/>
              </a:buClr>
              <a:buFont typeface="Arial"/>
              <a:buChar char="•"/>
              <a:defRPr sz="3103">
                <a:solidFill>
                  <a:srgbClr val="141414"/>
                </a:solidFill>
                <a:latin typeface="Calibri" panose="020F0502020204030204" pitchFamily="34" charset="0"/>
                <a:cs typeface="Calibri" panose="020F0502020204030204" pitchFamily="34" charset="0"/>
              </a:defRPr>
            </a:lvl2pPr>
            <a:lvl3pPr marL="369849" indent="-214555">
              <a:buClr>
                <a:schemeClr val="accent2"/>
              </a:buClr>
              <a:buFont typeface="Arial"/>
              <a:buChar char="•"/>
              <a:defRPr sz="2528">
                <a:solidFill>
                  <a:srgbClr val="141414"/>
                </a:solidFill>
                <a:latin typeface="Calibri" panose="020F0502020204030204" pitchFamily="34" charset="0"/>
                <a:cs typeface="Calibri" panose="020F0502020204030204" pitchFamily="34" charset="0"/>
              </a:defRPr>
            </a:lvl3pPr>
            <a:lvl4pPr marL="506754" indent="-226814">
              <a:buClr>
                <a:schemeClr val="accent2"/>
              </a:buClr>
              <a:buFont typeface="Arial"/>
              <a:buChar char="•"/>
              <a:defRPr sz="2299">
                <a:solidFill>
                  <a:srgbClr val="141414"/>
                </a:solidFill>
                <a:latin typeface="Calibri" panose="020F0502020204030204" pitchFamily="34" charset="0"/>
                <a:cs typeface="Calibri" panose="020F0502020204030204" pitchFamily="34" charset="0"/>
              </a:defRPr>
            </a:lvl4pPr>
            <a:lvl5pPr marL="660006" indent="-226814">
              <a:buClr>
                <a:schemeClr val="accent2"/>
              </a:buClr>
              <a:buFont typeface="Arial"/>
              <a:buChar char="•"/>
              <a:defRPr sz="2299">
                <a:solidFill>
                  <a:srgbClr val="141414"/>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544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Header and Text">
    <p:spTree>
      <p:nvGrpSpPr>
        <p:cNvPr id="1" name=""/>
        <p:cNvGrpSpPr/>
        <p:nvPr/>
      </p:nvGrpSpPr>
      <p:grpSpPr>
        <a:xfrm>
          <a:off x="0" y="0"/>
          <a:ext cx="0" cy="0"/>
          <a:chOff x="0" y="0"/>
          <a:chExt cx="0" cy="0"/>
        </a:xfrm>
      </p:grpSpPr>
      <p:sp>
        <p:nvSpPr>
          <p:cNvPr id="2" name="Title 1"/>
          <p:cNvSpPr>
            <a:spLocks noGrp="1"/>
          </p:cNvSpPr>
          <p:nvPr>
            <p:ph type="title"/>
          </p:nvPr>
        </p:nvSpPr>
        <p:spPr>
          <a:xfrm>
            <a:off x="2" y="12701"/>
            <a:ext cx="10142135" cy="607259"/>
          </a:xfrm>
        </p:spPr>
        <p:txBody>
          <a:bodyPr anchor="ctr">
            <a:normAutofit/>
          </a:bodyPr>
          <a:lstStyle/>
          <a:p>
            <a:endParaRPr lang="en-US" dirty="0"/>
          </a:p>
        </p:txBody>
      </p:sp>
      <p:sp>
        <p:nvSpPr>
          <p:cNvPr id="5" name="Text Placeholder 4"/>
          <p:cNvSpPr>
            <a:spLocks noGrp="1"/>
          </p:cNvSpPr>
          <p:nvPr>
            <p:ph type="body" sz="quarter" idx="13"/>
          </p:nvPr>
        </p:nvSpPr>
        <p:spPr>
          <a:xfrm>
            <a:off x="419812" y="956518"/>
            <a:ext cx="11281123" cy="4374089"/>
          </a:xfrm>
          <a:prstGeom prst="rect">
            <a:avLst/>
          </a:prstGeom>
        </p:spPr>
        <p:txBody>
          <a:bodyPr vert="horz">
            <a:normAutofit/>
          </a:bodyPr>
          <a:lstStyle>
            <a:lvl1pPr marL="0" indent="0">
              <a:buNone/>
              <a:defRPr sz="3733">
                <a:solidFill>
                  <a:srgbClr val="141414"/>
                </a:solidFill>
                <a:latin typeface="Calibri" panose="020F0502020204030204" pitchFamily="34" charset="0"/>
                <a:cs typeface="Calibri" panose="020F0502020204030204" pitchFamily="34" charset="0"/>
              </a:defRPr>
            </a:lvl1pPr>
            <a:lvl2pPr marL="304784" indent="-302668">
              <a:buClr>
                <a:schemeClr val="accent2"/>
              </a:buClr>
              <a:buFont typeface="Arial"/>
              <a:buChar char="•"/>
              <a:defRPr sz="3200">
                <a:solidFill>
                  <a:srgbClr val="141414"/>
                </a:solidFill>
                <a:latin typeface="Calibri" panose="020F0502020204030204" pitchFamily="34" charset="0"/>
                <a:cs typeface="Calibri" panose="020F0502020204030204" pitchFamily="34" charset="0"/>
              </a:defRPr>
            </a:lvl2pPr>
            <a:lvl3pPr marL="383098" indent="-222240">
              <a:buClr>
                <a:schemeClr val="accent2"/>
              </a:buClr>
              <a:buFont typeface="Arial"/>
              <a:buChar char="•"/>
              <a:defRPr sz="2667">
                <a:solidFill>
                  <a:srgbClr val="141414"/>
                </a:solidFill>
                <a:latin typeface="Calibri" panose="020F0502020204030204" pitchFamily="34" charset="0"/>
                <a:cs typeface="Calibri" panose="020F0502020204030204" pitchFamily="34" charset="0"/>
              </a:defRPr>
            </a:lvl3pPr>
            <a:lvl4pPr marL="524907" indent="-234939">
              <a:buClr>
                <a:schemeClr val="accent2"/>
              </a:buClr>
              <a:buFont typeface="Arial"/>
              <a:buChar char="•"/>
              <a:defRPr sz="2400">
                <a:solidFill>
                  <a:srgbClr val="141414"/>
                </a:solidFill>
                <a:latin typeface="Calibri" panose="020F0502020204030204" pitchFamily="34" charset="0"/>
                <a:cs typeface="Calibri" panose="020F0502020204030204" pitchFamily="34" charset="0"/>
              </a:defRPr>
            </a:lvl4pPr>
            <a:lvl5pPr marL="683650" indent="-234939">
              <a:buClr>
                <a:schemeClr val="accent2"/>
              </a:buClr>
              <a:buFont typeface="Arial"/>
              <a:buChar char="•"/>
              <a:defRPr sz="2400">
                <a:solidFill>
                  <a:srgbClr val="141414"/>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371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Header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0"/>
            <a:ext cx="11286649" cy="607259"/>
          </a:xfrm>
        </p:spPr>
        <p:txBody>
          <a:bodyPr>
            <a:noAutofit/>
          </a:bodyPr>
          <a:lstStyle>
            <a:lvl1pPr>
              <a:defRPr>
                <a:latin typeface="Calibri" panose="020F0502020204030204" pitchFamily="34" charset="0"/>
                <a:cs typeface="Calibri" panose="020F0502020204030204" pitchFamily="34" charset="0"/>
              </a:defRPr>
            </a:lvl1pPr>
          </a:lstStyle>
          <a:p>
            <a:r>
              <a:rPr lang="en-US" dirty="0"/>
              <a:t>Header</a:t>
            </a:r>
          </a:p>
        </p:txBody>
      </p:sp>
      <p:sp>
        <p:nvSpPr>
          <p:cNvPr id="5" name="Text Placeholder 4"/>
          <p:cNvSpPr>
            <a:spLocks noGrp="1"/>
          </p:cNvSpPr>
          <p:nvPr>
            <p:ph type="body" sz="quarter" idx="13"/>
          </p:nvPr>
        </p:nvSpPr>
        <p:spPr>
          <a:xfrm>
            <a:off x="419811" y="1325972"/>
            <a:ext cx="11281123" cy="4374089"/>
          </a:xfrm>
          <a:prstGeom prst="rect">
            <a:avLst/>
          </a:prstGeom>
        </p:spPr>
        <p:txBody>
          <a:bodyPr vert="horz">
            <a:normAutofit/>
          </a:bodyPr>
          <a:lstStyle>
            <a:lvl1pPr marL="0" indent="0">
              <a:buNone/>
              <a:defRPr sz="3200" baseline="0">
                <a:solidFill>
                  <a:srgbClr val="141414"/>
                </a:solidFill>
                <a:latin typeface="Calibri" panose="020F0502020204030204" pitchFamily="34" charset="0"/>
                <a:cs typeface="Calibri" panose="020F0502020204030204" pitchFamily="34" charset="0"/>
              </a:defRPr>
            </a:lvl1pPr>
            <a:lvl2pPr marL="304792" indent="-302676">
              <a:buClr>
                <a:schemeClr val="accent2"/>
              </a:buClr>
              <a:buFont typeface="Arial"/>
              <a:buChar char="•"/>
              <a:defRPr sz="2667" baseline="0">
                <a:solidFill>
                  <a:srgbClr val="141414"/>
                </a:solidFill>
                <a:latin typeface="Calibri" panose="020F0502020204030204" pitchFamily="34" charset="0"/>
                <a:cs typeface="Calibri" panose="020F0502020204030204" pitchFamily="34" charset="0"/>
              </a:defRPr>
            </a:lvl2pPr>
            <a:lvl3pPr marL="383108" indent="-222245">
              <a:buClr>
                <a:schemeClr val="tx2">
                  <a:lumMod val="50000"/>
                  <a:lumOff val="50000"/>
                </a:schemeClr>
              </a:buClr>
              <a:buFont typeface="Arial"/>
              <a:buChar char="•"/>
              <a:defRPr sz="2400" baseline="0">
                <a:solidFill>
                  <a:srgbClr val="141414"/>
                </a:solidFill>
                <a:latin typeface="Calibri" panose="020F0502020204030204" pitchFamily="34" charset="0"/>
                <a:cs typeface="Calibri" panose="020F0502020204030204" pitchFamily="34" charset="0"/>
              </a:defRPr>
            </a:lvl3pPr>
            <a:lvl4pPr marL="524920" indent="-234945">
              <a:buClr>
                <a:schemeClr val="tx2">
                  <a:lumMod val="50000"/>
                  <a:lumOff val="50000"/>
                </a:schemeClr>
              </a:buClr>
              <a:buFont typeface="Courier New" charset="0"/>
              <a:buChar char="o"/>
              <a:defRPr sz="2133" baseline="0">
                <a:solidFill>
                  <a:srgbClr val="141414"/>
                </a:solidFill>
                <a:latin typeface="Calibri" panose="020F0502020204030204" pitchFamily="34" charset="0"/>
                <a:cs typeface="Calibri" panose="020F0502020204030204" pitchFamily="34" charset="0"/>
              </a:defRPr>
            </a:lvl4pPr>
            <a:lvl5pPr marL="683667" indent="-234945">
              <a:buClr>
                <a:schemeClr val="accent2"/>
              </a:buClr>
              <a:buFont typeface="Arial"/>
              <a:buChar char="•"/>
              <a:defRPr sz="2400">
                <a:solidFill>
                  <a:srgbClr val="14141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77602117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Footer Placeholder 5">
            <a:extLst>
              <a:ext uri="{FF2B5EF4-FFF2-40B4-BE49-F238E27FC236}">
                <a16:creationId xmlns:a16="http://schemas.microsoft.com/office/drawing/2014/main" id="{F38FFCDF-15C2-443A-9747-477B83B8CFC9}"/>
              </a:ext>
            </a:extLst>
          </p:cNvPr>
          <p:cNvSpPr txBox="1">
            <a:spLocks/>
          </p:cNvSpPr>
          <p:nvPr userDrawn="1"/>
        </p:nvSpPr>
        <p:spPr>
          <a:xfrm>
            <a:off x="510969" y="6400800"/>
            <a:ext cx="6096000" cy="207264"/>
          </a:xfrm>
          <a:prstGeom prst="rect">
            <a:avLst/>
          </a:prstGeom>
        </p:spPr>
        <p:txBody>
          <a:bodyPr vert="horz" lIns="0" tIns="0" rIns="0" bIns="0" rtlCol="0" anchor="ctr"/>
          <a:lstStyle>
            <a:defPPr>
              <a:defRPr lang="en-US"/>
            </a:defPPr>
            <a:lvl1pPr marL="0" algn="l" defTabSz="457200" rtl="0" eaLnBrk="1" latinLnBrk="0" hangingPunct="1">
              <a:defRPr sz="750" kern="1200">
                <a:solidFill>
                  <a:schemeClr val="tx1"/>
                </a:solidFill>
                <a:latin typeface="+mn-lt"/>
                <a:ea typeface="+mn-ea"/>
                <a:cs typeface="+mn-cs"/>
              </a:defRPr>
            </a:lvl1pPr>
            <a:lvl2pPr marL="0" indent="0" algn="l" defTabSz="457200" rtl="0" eaLnBrk="1" latinLnBrk="0" hangingPunct="1">
              <a:defRPr sz="750" kern="1200">
                <a:solidFill>
                  <a:schemeClr val="tx1"/>
                </a:solidFill>
                <a:latin typeface="+mn-lt"/>
                <a:ea typeface="+mn-ea"/>
                <a:cs typeface="+mn-cs"/>
              </a:defRPr>
            </a:lvl2pPr>
            <a:lvl3pPr marL="0" indent="0" algn="l" defTabSz="457200" rtl="0" eaLnBrk="1" latinLnBrk="0" hangingPunct="1">
              <a:defRPr sz="750" kern="1200">
                <a:solidFill>
                  <a:schemeClr val="tx1"/>
                </a:solidFill>
                <a:latin typeface="+mn-lt"/>
                <a:ea typeface="+mn-ea"/>
                <a:cs typeface="+mn-cs"/>
              </a:defRPr>
            </a:lvl3pPr>
            <a:lvl4pPr marL="0" indent="0" algn="l" defTabSz="457200" rtl="0" eaLnBrk="1" latinLnBrk="0" hangingPunct="1">
              <a:defRPr sz="750" kern="1200">
                <a:solidFill>
                  <a:schemeClr val="tx1"/>
                </a:solidFill>
                <a:latin typeface="+mn-lt"/>
                <a:ea typeface="+mn-ea"/>
                <a:cs typeface="+mn-cs"/>
              </a:defRPr>
            </a:lvl4pPr>
            <a:lvl5pPr marL="0" indent="0" algn="l" defTabSz="457200" rtl="0" eaLnBrk="1" latinLnBrk="0" hangingPunct="1">
              <a:defRPr sz="750" kern="1200">
                <a:solidFill>
                  <a:schemeClr val="tx1"/>
                </a:solidFill>
                <a:latin typeface="+mn-lt"/>
                <a:ea typeface="+mn-ea"/>
                <a:cs typeface="+mn-cs"/>
              </a:defRPr>
            </a:lvl5pPr>
            <a:lvl6pPr marL="0" indent="0" algn="l" defTabSz="457200" rtl="0" eaLnBrk="1" latinLnBrk="0" hangingPunct="1">
              <a:defRPr sz="750" kern="1200">
                <a:solidFill>
                  <a:schemeClr val="tx1"/>
                </a:solidFill>
                <a:latin typeface="+mn-lt"/>
                <a:ea typeface="+mn-ea"/>
                <a:cs typeface="+mn-cs"/>
              </a:defRPr>
            </a:lvl6pPr>
            <a:lvl7pPr marL="0" indent="0" algn="l" defTabSz="457200" rtl="0" eaLnBrk="1" latinLnBrk="0" hangingPunct="1">
              <a:defRPr sz="750" kern="1200">
                <a:solidFill>
                  <a:schemeClr val="tx1"/>
                </a:solidFill>
                <a:latin typeface="+mn-lt"/>
                <a:ea typeface="+mn-ea"/>
                <a:cs typeface="+mn-cs"/>
              </a:defRPr>
            </a:lvl7pPr>
            <a:lvl8pPr marL="0" indent="0" algn="l" defTabSz="457200" rtl="0" eaLnBrk="1" latinLnBrk="0" hangingPunct="1">
              <a:defRPr sz="750" kern="1200">
                <a:solidFill>
                  <a:schemeClr val="tx1"/>
                </a:solidFill>
                <a:latin typeface="+mn-lt"/>
                <a:ea typeface="+mn-ea"/>
                <a:cs typeface="+mn-cs"/>
              </a:defRPr>
            </a:lvl8pPr>
            <a:lvl9pPr marL="0" indent="0" algn="l" defTabSz="457200" rtl="0" eaLnBrk="1" latinLnBrk="0" hangingPunct="1">
              <a:defRPr sz="750" kern="1200">
                <a:solidFill>
                  <a:schemeClr val="tx1"/>
                </a:solidFill>
                <a:latin typeface="+mn-lt"/>
                <a:ea typeface="+mn-ea"/>
                <a:cs typeface="+mn-cs"/>
              </a:defRPr>
            </a:lvl9pPr>
          </a:lstStyle>
          <a:p>
            <a:pPr marL="0" marR="0" lvl="0" indent="0" algn="l" defTabSz="6095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33A0"/>
                </a:solidFill>
                <a:effectLst/>
                <a:uLnTx/>
                <a:uFillTx/>
                <a:latin typeface="Calibri" panose="020F0502020204030204" pitchFamily="34" charset="0"/>
                <a:ea typeface="+mn-ea"/>
                <a:cs typeface="+mn-cs"/>
              </a:rPr>
              <a:t>© 2020 Cognizant</a:t>
            </a:r>
          </a:p>
        </p:txBody>
      </p:sp>
      <p:cxnSp>
        <p:nvCxnSpPr>
          <p:cNvPr id="24" name="Straight Connector 23">
            <a:extLst>
              <a:ext uri="{FF2B5EF4-FFF2-40B4-BE49-F238E27FC236}">
                <a16:creationId xmlns:a16="http://schemas.microsoft.com/office/drawing/2014/main" id="{4C6EBED9-9EFE-447A-BEE0-FCC12D286A78}"/>
              </a:ext>
            </a:extLst>
          </p:cNvPr>
          <p:cNvCxnSpPr>
            <a:cxnSpLocks/>
          </p:cNvCxnSpPr>
          <p:nvPr userDrawn="1"/>
        </p:nvCxnSpPr>
        <p:spPr>
          <a:xfrm>
            <a:off x="506568" y="6254496"/>
            <a:ext cx="11178867" cy="0"/>
          </a:xfrm>
          <a:prstGeom prst="line">
            <a:avLst/>
          </a:prstGeom>
          <a:noFill/>
          <a:ln w="6350" cap="flat" cmpd="sng" algn="ctr">
            <a:solidFill>
              <a:srgbClr val="00B140"/>
            </a:solidFill>
            <a:prstDash val="solid"/>
            <a:miter lim="800000"/>
          </a:ln>
          <a:effectLst/>
        </p:spPr>
      </p:cxnSp>
      <p:pic>
        <p:nvPicPr>
          <p:cNvPr id="25" name="Picture 24">
            <a:extLst>
              <a:ext uri="{FF2B5EF4-FFF2-40B4-BE49-F238E27FC236}">
                <a16:creationId xmlns:a16="http://schemas.microsoft.com/office/drawing/2014/main" id="{B87AFB02-A938-4E08-B29B-ED6F9D443187}"/>
              </a:ext>
            </a:extLst>
          </p:cNvPr>
          <p:cNvPicPr>
            <a:picLocks noChangeAspect="1"/>
          </p:cNvPicPr>
          <p:nvPr userDrawn="1"/>
        </p:nvPicPr>
        <p:blipFill>
          <a:blip r:embed="rId38"/>
          <a:stretch>
            <a:fillRect/>
          </a:stretch>
        </p:blipFill>
        <p:spPr bwMode="black">
          <a:xfrm>
            <a:off x="9981218" y="6373368"/>
            <a:ext cx="1704217" cy="365760"/>
          </a:xfrm>
          <a:prstGeom prst="rect">
            <a:avLst/>
          </a:prstGeom>
        </p:spPr>
      </p:pic>
      <p:sp>
        <p:nvSpPr>
          <p:cNvPr id="9" name="Title Placeholder 32"/>
          <p:cNvSpPr>
            <a:spLocks noGrp="1"/>
          </p:cNvSpPr>
          <p:nvPr>
            <p:ph type="title"/>
          </p:nvPr>
        </p:nvSpPr>
        <p:spPr>
          <a:xfrm>
            <a:off x="405819" y="330261"/>
            <a:ext cx="11176583" cy="607259"/>
          </a:xfrm>
          <a:prstGeom prst="rect">
            <a:avLst/>
          </a:prstGeom>
        </p:spPr>
        <p:txBody>
          <a:bodyPr vert="horz" lIns="91440" tIns="45720" rIns="91440" bIns="45720" rtlCol="0" anchor="t">
            <a:noAutofit/>
          </a:bodyPr>
          <a:lstStyle/>
          <a:p>
            <a:r>
              <a:rPr lang="en-US" dirty="0"/>
              <a:t>Header text</a:t>
            </a:r>
          </a:p>
        </p:txBody>
      </p:sp>
    </p:spTree>
    <p:extLst>
      <p:ext uri="{BB962C8B-B14F-4D97-AF65-F5344CB8AC3E}">
        <p14:creationId xmlns:p14="http://schemas.microsoft.com/office/powerpoint/2010/main" val="4109765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hf sldNum="0" hdr="0" ftr="0" dt="0"/>
  <p:txStyles>
    <p:titleStyle>
      <a:lvl1pPr algn="l" defTabSz="609570" rtl="0" eaLnBrk="1" latinLnBrk="0" hangingPunct="1">
        <a:spcBef>
          <a:spcPct val="0"/>
        </a:spcBef>
        <a:buNone/>
        <a:defRPr sz="3333" kern="1200" baseline="0">
          <a:solidFill>
            <a:srgbClr val="0033A0"/>
          </a:solidFill>
          <a:latin typeface="Calibri" panose="020F0502020204030204" pitchFamily="34" charset="0"/>
          <a:ea typeface="+mj-ea"/>
          <a:cs typeface="+mj-cs"/>
        </a:defRPr>
      </a:lvl1pPr>
    </p:titleStyle>
    <p:bodyStyle>
      <a:lvl1pPr marL="457178" indent="-457178" algn="l" defTabSz="609570" rtl="0" eaLnBrk="1" latinLnBrk="0" hangingPunct="1">
        <a:spcBef>
          <a:spcPct val="20000"/>
        </a:spcBef>
        <a:buFont typeface="Arial"/>
        <a:buChar char="•"/>
        <a:defRPr sz="4267" kern="1200">
          <a:solidFill>
            <a:schemeClr val="tx1"/>
          </a:solidFill>
          <a:latin typeface="+mn-lt"/>
          <a:ea typeface="+mn-ea"/>
          <a:cs typeface="+mn-cs"/>
        </a:defRPr>
      </a:lvl1pPr>
      <a:lvl2pPr marL="990550" indent="-380981" algn="l" defTabSz="609570" rtl="0" eaLnBrk="1" latinLnBrk="0" hangingPunct="1">
        <a:spcBef>
          <a:spcPct val="20000"/>
        </a:spcBef>
        <a:buFont typeface="Arial"/>
        <a:buChar char="–"/>
        <a:defRPr sz="3733" kern="1200">
          <a:solidFill>
            <a:schemeClr val="tx1"/>
          </a:solidFill>
          <a:latin typeface="+mn-lt"/>
          <a:ea typeface="+mn-ea"/>
          <a:cs typeface="+mn-cs"/>
        </a:defRPr>
      </a:lvl2pPr>
      <a:lvl3pPr marL="1523925" indent="-304784" algn="l" defTabSz="609570" rtl="0" eaLnBrk="1" latinLnBrk="0" hangingPunct="1">
        <a:spcBef>
          <a:spcPct val="20000"/>
        </a:spcBef>
        <a:buFont typeface="Arial"/>
        <a:buChar char="•"/>
        <a:defRPr sz="3200" kern="1200">
          <a:solidFill>
            <a:schemeClr val="tx1"/>
          </a:solidFill>
          <a:latin typeface="+mn-lt"/>
          <a:ea typeface="+mn-ea"/>
          <a:cs typeface="+mn-cs"/>
        </a:defRPr>
      </a:lvl3pPr>
      <a:lvl4pPr marL="2133493" indent="-304784" algn="l" defTabSz="609570" rtl="0" eaLnBrk="1" latinLnBrk="0" hangingPunct="1">
        <a:spcBef>
          <a:spcPct val="20000"/>
        </a:spcBef>
        <a:buFont typeface="Arial"/>
        <a:buChar char="–"/>
        <a:defRPr sz="2667" kern="1200">
          <a:solidFill>
            <a:schemeClr val="tx1"/>
          </a:solidFill>
          <a:latin typeface="+mn-lt"/>
          <a:ea typeface="+mn-ea"/>
          <a:cs typeface="+mn-cs"/>
        </a:defRPr>
      </a:lvl4pPr>
      <a:lvl5pPr marL="2743062" indent="-304784" algn="l" defTabSz="609570" rtl="0" eaLnBrk="1" latinLnBrk="0" hangingPunct="1">
        <a:spcBef>
          <a:spcPct val="20000"/>
        </a:spcBef>
        <a:buFont typeface="Arial"/>
        <a:buChar char="»"/>
        <a:defRPr sz="2667"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jpe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emf"/><Relationship Id="rId1" Type="http://schemas.openxmlformats.org/officeDocument/2006/relationships/slideLayout" Target="../slideLayouts/slideLayout13.xml"/><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34.xml"/><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13.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3.png"/><Relationship Id="rId1" Type="http://schemas.openxmlformats.org/officeDocument/2006/relationships/slideLayout" Target="../slideLayouts/slideLayout13.xml"/><Relationship Id="rId5" Type="http://schemas.openxmlformats.org/officeDocument/2006/relationships/image" Target="../media/image65.png"/><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microsoft.com/office/2007/relationships/hdphoto" Target="../media/hdphoto3.wdp"/><Relationship Id="rId2" Type="http://schemas.openxmlformats.org/officeDocument/2006/relationships/notesSlide" Target="../notesSlides/notesSlide4.xml"/><Relationship Id="rId1" Type="http://schemas.openxmlformats.org/officeDocument/2006/relationships/slideLayout" Target="../slideLayouts/slideLayout31.xml"/><Relationship Id="rId6" Type="http://schemas.openxmlformats.org/officeDocument/2006/relationships/image" Target="../media/image18.png"/><Relationship Id="rId11" Type="http://schemas.openxmlformats.org/officeDocument/2006/relationships/image" Target="../media/image8.svg"/><Relationship Id="rId5" Type="http://schemas.microsoft.com/office/2007/relationships/hdphoto" Target="../media/hdphoto2.wdp"/><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23.png"/><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n-lt"/>
              </a:rPr>
              <a:t>Centrica &amp; British Gas – Account Summary</a:t>
            </a:r>
          </a:p>
        </p:txBody>
      </p:sp>
      <p:sp>
        <p:nvSpPr>
          <p:cNvPr id="5" name="Rectangle 4"/>
          <p:cNvSpPr/>
          <p:nvPr/>
        </p:nvSpPr>
        <p:spPr>
          <a:xfrm>
            <a:off x="283437" y="2978979"/>
            <a:ext cx="4694963" cy="3394327"/>
          </a:xfrm>
          <a:prstGeom prst="rect">
            <a:avLst/>
          </a:prstGeom>
        </p:spPr>
        <p:txBody>
          <a:bodyPr wrap="square">
            <a:spAutoFit/>
          </a:bodyPr>
          <a:lstStyle/>
          <a:p>
            <a:pPr algn="just" defTabSz="590824"/>
            <a:r>
              <a:rPr lang="en-US" sz="933" u="sng" dirty="0">
                <a:solidFill>
                  <a:srgbClr val="0070C0"/>
                </a:solidFill>
                <a:latin typeface="Arial"/>
              </a:rPr>
              <a:t>Major works done at Centrica: </a:t>
            </a:r>
          </a:p>
          <a:p>
            <a:pPr marL="137375" indent="-137375" algn="just" defTabSz="590824">
              <a:buFont typeface="Wingdings" panose="05000000000000000000" pitchFamily="2" charset="2"/>
              <a:buChar char="§"/>
            </a:pPr>
            <a:r>
              <a:rPr lang="en-US" sz="933" dirty="0">
                <a:solidFill>
                  <a:srgbClr val="141414"/>
                </a:solidFill>
                <a:latin typeface="Arial"/>
              </a:rPr>
              <a:t>Standardization of desktop platform in 2006</a:t>
            </a:r>
          </a:p>
          <a:p>
            <a:pPr marL="137375" indent="-137375" algn="just" defTabSz="590824">
              <a:buFont typeface="Wingdings" panose="05000000000000000000" pitchFamily="2" charset="2"/>
              <a:buChar char="§"/>
            </a:pPr>
            <a:r>
              <a:rPr lang="en-US" sz="933" dirty="0">
                <a:solidFill>
                  <a:srgbClr val="141414"/>
                </a:solidFill>
                <a:latin typeface="Arial"/>
              </a:rPr>
              <a:t>Commencement of Digital journey through establishment of britishgas.co.uk in 2007</a:t>
            </a:r>
          </a:p>
          <a:p>
            <a:pPr marL="137375" indent="-137375" algn="just" defTabSz="590824">
              <a:buFont typeface="Wingdings" panose="05000000000000000000" pitchFamily="2" charset="2"/>
              <a:buChar char="§"/>
            </a:pPr>
            <a:r>
              <a:rPr lang="en-US" sz="933" dirty="0">
                <a:solidFill>
                  <a:srgbClr val="141414"/>
                </a:solidFill>
                <a:latin typeface="Arial"/>
              </a:rPr>
              <a:t>Provide Quality Assurance Services since 2008</a:t>
            </a:r>
          </a:p>
          <a:p>
            <a:pPr marL="137375" indent="-137375" algn="just" defTabSz="590824">
              <a:buFont typeface="Wingdings" panose="05000000000000000000" pitchFamily="2" charset="2"/>
              <a:buChar char="§"/>
            </a:pPr>
            <a:r>
              <a:rPr lang="en-US" sz="933" dirty="0">
                <a:solidFill>
                  <a:srgbClr val="141414"/>
                </a:solidFill>
                <a:latin typeface="Arial"/>
              </a:rPr>
              <a:t>Application support services since 2008</a:t>
            </a:r>
          </a:p>
          <a:p>
            <a:pPr marL="137375" indent="-137375" algn="just" defTabSz="590824">
              <a:buFont typeface="Wingdings" panose="05000000000000000000" pitchFamily="2" charset="2"/>
              <a:buChar char="§"/>
            </a:pPr>
            <a:r>
              <a:rPr lang="en-US" sz="933" dirty="0">
                <a:solidFill>
                  <a:srgbClr val="141414"/>
                </a:solidFill>
                <a:latin typeface="Arial"/>
              </a:rPr>
              <a:t>Field engineer helpdesk setup in 2008</a:t>
            </a:r>
          </a:p>
          <a:p>
            <a:pPr marL="137375" indent="-137375" algn="just" defTabSz="590824">
              <a:buFont typeface="Wingdings" panose="05000000000000000000" pitchFamily="2" charset="2"/>
              <a:buChar char="§"/>
            </a:pPr>
            <a:r>
              <a:rPr lang="en-US" sz="933" dirty="0">
                <a:solidFill>
                  <a:srgbClr val="141414"/>
                </a:solidFill>
                <a:latin typeface="Arial"/>
              </a:rPr>
              <a:t>Key digital solutions and mobile self serve delivered in 2010/11</a:t>
            </a:r>
          </a:p>
          <a:p>
            <a:pPr marL="137375" indent="-137375" algn="just" defTabSz="590824">
              <a:buFont typeface="Wingdings" panose="05000000000000000000" pitchFamily="2" charset="2"/>
              <a:buChar char="§"/>
            </a:pPr>
            <a:r>
              <a:rPr lang="en-US" sz="933" dirty="0">
                <a:solidFill>
                  <a:srgbClr val="141414"/>
                </a:solidFill>
                <a:latin typeface="Arial"/>
              </a:rPr>
              <a:t>Outcome Based and Catalogue Model for Application development since 2013</a:t>
            </a:r>
          </a:p>
          <a:p>
            <a:pPr marL="137375" indent="-137375" algn="just" defTabSz="590824">
              <a:buFont typeface="Wingdings" panose="05000000000000000000" pitchFamily="2" charset="2"/>
              <a:buChar char="§"/>
            </a:pPr>
            <a:r>
              <a:rPr lang="en-US" sz="933" dirty="0">
                <a:solidFill>
                  <a:srgbClr val="141414"/>
                </a:solidFill>
                <a:latin typeface="Arial"/>
              </a:rPr>
              <a:t>Application Portfolio Rationalization in 2013</a:t>
            </a:r>
          </a:p>
          <a:p>
            <a:pPr marL="137375" indent="-137375" algn="just" defTabSz="590824">
              <a:buFont typeface="Wingdings" panose="05000000000000000000" pitchFamily="2" charset="2"/>
              <a:buChar char="§"/>
            </a:pPr>
            <a:r>
              <a:rPr lang="en-US" sz="933" dirty="0">
                <a:solidFill>
                  <a:srgbClr val="141414"/>
                </a:solidFill>
                <a:latin typeface="Arial"/>
              </a:rPr>
              <a:t>Providing QA Services under Test Factory Model since 2013</a:t>
            </a:r>
          </a:p>
          <a:p>
            <a:pPr marL="137375" indent="-137375" algn="just" defTabSz="590824">
              <a:buFont typeface="Wingdings" panose="05000000000000000000" pitchFamily="2" charset="2"/>
              <a:buChar char="§"/>
            </a:pPr>
            <a:r>
              <a:rPr lang="en-US" sz="933" dirty="0">
                <a:solidFill>
                  <a:srgbClr val="141414"/>
                </a:solidFill>
                <a:latin typeface="Arial"/>
              </a:rPr>
              <a:t>Legacy Modernization for Home Services in 2014</a:t>
            </a:r>
          </a:p>
          <a:p>
            <a:pPr marL="137375" indent="-137375" algn="just" defTabSz="590824">
              <a:buFont typeface="Wingdings" panose="05000000000000000000" pitchFamily="2" charset="2"/>
              <a:buChar char="§"/>
            </a:pPr>
            <a:r>
              <a:rPr lang="en-US" sz="933" dirty="0">
                <a:solidFill>
                  <a:srgbClr val="141414"/>
                </a:solidFill>
                <a:latin typeface="Arial"/>
              </a:rPr>
              <a:t>Delivered SAP IS-U and CRM in 2014</a:t>
            </a:r>
          </a:p>
          <a:p>
            <a:pPr marL="137375" indent="-137375" algn="just" defTabSz="590824">
              <a:buFont typeface="Wingdings" panose="05000000000000000000" pitchFamily="2" charset="2"/>
              <a:buChar char="§"/>
            </a:pPr>
            <a:r>
              <a:rPr lang="en-US" sz="933" dirty="0">
                <a:solidFill>
                  <a:srgbClr val="141414"/>
                </a:solidFill>
                <a:latin typeface="Arial"/>
              </a:rPr>
              <a:t>Supporting ESI Smart Metering operations since 2015</a:t>
            </a:r>
          </a:p>
          <a:p>
            <a:pPr marL="137375" indent="-137375" algn="just" defTabSz="590824">
              <a:buFont typeface="Wingdings" panose="05000000000000000000" pitchFamily="2" charset="2"/>
              <a:buChar char="§"/>
            </a:pPr>
            <a:r>
              <a:rPr lang="en-US" sz="933" dirty="0">
                <a:solidFill>
                  <a:srgbClr val="141414"/>
                </a:solidFill>
                <a:latin typeface="Arial"/>
              </a:rPr>
              <a:t>Service operation transformation since 2015</a:t>
            </a:r>
          </a:p>
          <a:p>
            <a:pPr marL="137375" indent="-137375" algn="just" defTabSz="590824">
              <a:buFont typeface="Wingdings" panose="05000000000000000000" pitchFamily="2" charset="2"/>
              <a:buChar char="§"/>
            </a:pPr>
            <a:r>
              <a:rPr lang="en-US" sz="933" dirty="0">
                <a:solidFill>
                  <a:srgbClr val="141414"/>
                </a:solidFill>
                <a:latin typeface="Arial"/>
              </a:rPr>
              <a:t>Delivering Big data strategy since 2015</a:t>
            </a:r>
          </a:p>
          <a:p>
            <a:pPr marL="137375" indent="-137375" algn="just" defTabSz="590824">
              <a:buFont typeface="Wingdings" panose="05000000000000000000" pitchFamily="2" charset="2"/>
              <a:buChar char="§"/>
            </a:pPr>
            <a:r>
              <a:rPr lang="en-US" sz="933" dirty="0">
                <a:solidFill>
                  <a:srgbClr val="141414"/>
                </a:solidFill>
                <a:latin typeface="Arial"/>
              </a:rPr>
              <a:t>Cloud transformation since 2016</a:t>
            </a:r>
          </a:p>
          <a:p>
            <a:pPr marL="137375" indent="-137375" algn="just" defTabSz="590824">
              <a:buFont typeface="Wingdings" panose="05000000000000000000" pitchFamily="2" charset="2"/>
              <a:buChar char="§"/>
            </a:pPr>
            <a:r>
              <a:rPr lang="en-US" sz="933" dirty="0">
                <a:solidFill>
                  <a:srgbClr val="141414"/>
                </a:solidFill>
                <a:latin typeface="Arial"/>
              </a:rPr>
              <a:t>CC&amp;B upgrade in 2016</a:t>
            </a:r>
          </a:p>
          <a:p>
            <a:pPr marL="137375" indent="-137375" algn="just" defTabSz="590824">
              <a:buFont typeface="Wingdings" panose="05000000000000000000" pitchFamily="2" charset="2"/>
              <a:buChar char="§"/>
            </a:pPr>
            <a:r>
              <a:rPr lang="en-US" sz="933" dirty="0">
                <a:solidFill>
                  <a:srgbClr val="141414"/>
                </a:solidFill>
                <a:latin typeface="Arial"/>
              </a:rPr>
              <a:t>Delivering Virtual Power Plant capabilities 2017</a:t>
            </a:r>
          </a:p>
          <a:p>
            <a:pPr marL="137375" indent="-137375" algn="just" defTabSz="590824">
              <a:buFont typeface="Wingdings" panose="05000000000000000000" pitchFamily="2" charset="2"/>
              <a:buChar char="§"/>
            </a:pPr>
            <a:r>
              <a:rPr lang="en-US" sz="933" dirty="0">
                <a:solidFill>
                  <a:srgbClr val="141414"/>
                </a:solidFill>
                <a:latin typeface="Arial"/>
              </a:rPr>
              <a:t>Automation CoE setup &amp; RPA capabilities delivered 2017</a:t>
            </a:r>
          </a:p>
          <a:p>
            <a:pPr marL="137375" indent="-137375" algn="just" defTabSz="590824">
              <a:buFont typeface="Wingdings" panose="05000000000000000000" pitchFamily="2" charset="2"/>
              <a:buChar char="§"/>
            </a:pPr>
            <a:r>
              <a:rPr lang="en-US" sz="933" dirty="0">
                <a:solidFill>
                  <a:srgbClr val="141414"/>
                </a:solidFill>
                <a:latin typeface="Arial"/>
              </a:rPr>
              <a:t>Delivering Smart Meter roll-out &amp; operations in DCC world 2017</a:t>
            </a:r>
          </a:p>
          <a:p>
            <a:pPr marL="137375" indent="-137375" algn="just" defTabSz="590824">
              <a:buFont typeface="Wingdings" panose="05000000000000000000" pitchFamily="2" charset="2"/>
              <a:buChar char="§"/>
            </a:pPr>
            <a:r>
              <a:rPr lang="en-US" sz="933" dirty="0">
                <a:solidFill>
                  <a:srgbClr val="141414"/>
                </a:solidFill>
                <a:latin typeface="Arial"/>
              </a:rPr>
              <a:t>Data Centre transformation to </a:t>
            </a:r>
            <a:r>
              <a:rPr lang="en-US" sz="933" dirty="0" err="1">
                <a:solidFill>
                  <a:srgbClr val="141414"/>
                </a:solidFill>
                <a:latin typeface="Arial"/>
              </a:rPr>
              <a:t>Nex</a:t>
            </a:r>
            <a:r>
              <a:rPr lang="en-US" sz="933" dirty="0">
                <a:solidFill>
                  <a:srgbClr val="141414"/>
                </a:solidFill>
                <a:latin typeface="Arial"/>
              </a:rPr>
              <a:t>-Gen Cloud 2017</a:t>
            </a:r>
          </a:p>
          <a:p>
            <a:pPr marL="137375" indent="-137375" algn="just" defTabSz="590824">
              <a:buFont typeface="Wingdings" panose="05000000000000000000" pitchFamily="2" charset="2"/>
              <a:buChar char="§"/>
            </a:pPr>
            <a:r>
              <a:rPr lang="en-US" sz="933" dirty="0">
                <a:solidFill>
                  <a:srgbClr val="141414"/>
                </a:solidFill>
                <a:latin typeface="Arial"/>
              </a:rPr>
              <a:t>Digital transformation to Next-Gen Web 2017</a:t>
            </a:r>
          </a:p>
        </p:txBody>
      </p:sp>
      <p:sp>
        <p:nvSpPr>
          <p:cNvPr id="14" name="Rectangle 13"/>
          <p:cNvSpPr/>
          <p:nvPr/>
        </p:nvSpPr>
        <p:spPr>
          <a:xfrm>
            <a:off x="310698" y="1757403"/>
            <a:ext cx="11571945" cy="523028"/>
          </a:xfrm>
          <a:prstGeom prst="rect">
            <a:avLst/>
          </a:prstGeom>
        </p:spPr>
        <p:txBody>
          <a:bodyPr wrap="square">
            <a:spAutoFit/>
          </a:bodyPr>
          <a:lstStyle/>
          <a:p>
            <a:pPr algn="just" defTabSz="562325">
              <a:spcBef>
                <a:spcPct val="10000"/>
              </a:spcBef>
            </a:pPr>
            <a:r>
              <a:rPr lang="en-US" sz="933" dirty="0">
                <a:solidFill>
                  <a:srgbClr val="141414"/>
                </a:solidFill>
                <a:latin typeface="Arial"/>
              </a:rPr>
              <a:t>Centrica plc is a British multinational energy and services company, its principal activity is the supply of electricity and gas to businesses and consumers in the United Kingdom, Ireland and North </a:t>
            </a:r>
            <a:r>
              <a:rPr lang="en-US" sz="933" dirty="0" err="1">
                <a:solidFill>
                  <a:srgbClr val="141414"/>
                </a:solidFill>
                <a:latin typeface="Arial"/>
              </a:rPr>
              <a:t>America.It</a:t>
            </a:r>
            <a:r>
              <a:rPr lang="en-US" sz="933" dirty="0">
                <a:solidFill>
                  <a:srgbClr val="141414"/>
                </a:solidFill>
                <a:latin typeface="Arial"/>
              </a:rPr>
              <a:t> is the largest supplier of gas to domestic customers in the United Kingdom, and one of the largest suppliers of electricity, operating under the trading names Scottish Gas in Scotland and British Gas in England and Wales. It owns </a:t>
            </a:r>
            <a:r>
              <a:rPr lang="en-US" sz="933" dirty="0" err="1">
                <a:solidFill>
                  <a:srgbClr val="141414"/>
                </a:solidFill>
                <a:latin typeface="Arial"/>
              </a:rPr>
              <a:t>Bord</a:t>
            </a:r>
            <a:r>
              <a:rPr lang="en-US" sz="933" dirty="0">
                <a:solidFill>
                  <a:srgbClr val="141414"/>
                </a:solidFill>
                <a:latin typeface="Arial"/>
              </a:rPr>
              <a:t> </a:t>
            </a:r>
            <a:r>
              <a:rPr lang="en-US" sz="933" dirty="0" err="1">
                <a:solidFill>
                  <a:srgbClr val="141414"/>
                </a:solidFill>
                <a:latin typeface="Arial"/>
              </a:rPr>
              <a:t>Gáis</a:t>
            </a:r>
            <a:r>
              <a:rPr lang="en-US" sz="933" dirty="0">
                <a:solidFill>
                  <a:srgbClr val="141414"/>
                </a:solidFill>
                <a:latin typeface="Arial"/>
              </a:rPr>
              <a:t> Energy in Ireland. It is also active in the provision of household services including plumbing.</a:t>
            </a:r>
          </a:p>
        </p:txBody>
      </p:sp>
      <p:sp>
        <p:nvSpPr>
          <p:cNvPr id="15" name="Rectangle 14"/>
          <p:cNvSpPr/>
          <p:nvPr/>
        </p:nvSpPr>
        <p:spPr>
          <a:xfrm>
            <a:off x="8530973" y="2978979"/>
            <a:ext cx="3419043" cy="2245808"/>
          </a:xfrm>
          <a:prstGeom prst="rect">
            <a:avLst/>
          </a:prstGeom>
        </p:spPr>
        <p:txBody>
          <a:bodyPr wrap="square">
            <a:spAutoFit/>
          </a:bodyPr>
          <a:lstStyle/>
          <a:p>
            <a:pPr algn="just" defTabSz="590824"/>
            <a:r>
              <a:rPr lang="en-US" sz="933" u="sng" dirty="0">
                <a:solidFill>
                  <a:srgbClr val="0070C0"/>
                </a:solidFill>
                <a:latin typeface="Arial"/>
              </a:rPr>
              <a:t>Strategic Initiatives: </a:t>
            </a:r>
          </a:p>
          <a:p>
            <a:pPr marL="137375" indent="-137375" algn="just" defTabSz="590824">
              <a:buFont typeface="Wingdings" panose="05000000000000000000" pitchFamily="2" charset="2"/>
              <a:buChar char="§"/>
            </a:pPr>
            <a:r>
              <a:rPr lang="en-US" sz="933" dirty="0">
                <a:solidFill>
                  <a:srgbClr val="141414"/>
                </a:solidFill>
                <a:latin typeface="Arial"/>
              </a:rPr>
              <a:t>Customer Experience Management – digital development and support since 2007</a:t>
            </a:r>
          </a:p>
          <a:p>
            <a:pPr marL="137375" indent="-137375" algn="just" defTabSz="590824">
              <a:buFont typeface="Wingdings" panose="05000000000000000000" pitchFamily="2" charset="2"/>
              <a:buChar char="§"/>
            </a:pPr>
            <a:r>
              <a:rPr lang="en-US" sz="933" dirty="0">
                <a:solidFill>
                  <a:srgbClr val="141414"/>
                </a:solidFill>
                <a:latin typeface="Arial"/>
              </a:rPr>
              <a:t>Application Based Pricing for AMS</a:t>
            </a:r>
          </a:p>
          <a:p>
            <a:pPr marL="137375" indent="-137375" algn="just" defTabSz="590824">
              <a:buFont typeface="Wingdings" panose="05000000000000000000" pitchFamily="2" charset="2"/>
              <a:buChar char="§"/>
            </a:pPr>
            <a:r>
              <a:rPr lang="en-US" sz="933" dirty="0">
                <a:solidFill>
                  <a:srgbClr val="141414"/>
                </a:solidFill>
                <a:latin typeface="Arial"/>
              </a:rPr>
              <a:t>Outcome Based and Catalogue Model for Development services</a:t>
            </a:r>
          </a:p>
          <a:p>
            <a:pPr marL="137375" indent="-137375" algn="just" defTabSz="590824">
              <a:buFont typeface="Wingdings" panose="05000000000000000000" pitchFamily="2" charset="2"/>
              <a:buChar char="§"/>
            </a:pPr>
            <a:r>
              <a:rPr lang="en-US" sz="933" dirty="0">
                <a:solidFill>
                  <a:srgbClr val="141414"/>
                </a:solidFill>
                <a:latin typeface="Arial"/>
              </a:rPr>
              <a:t>On-demand Model for QA&amp;C Services</a:t>
            </a:r>
          </a:p>
          <a:p>
            <a:pPr marL="137375" indent="-137375" algn="just" defTabSz="590824">
              <a:buFont typeface="Wingdings" panose="05000000000000000000" pitchFamily="2" charset="2"/>
              <a:buChar char="§"/>
            </a:pPr>
            <a:r>
              <a:rPr lang="en-US" sz="933" dirty="0">
                <a:solidFill>
                  <a:srgbClr val="141414"/>
                </a:solidFill>
                <a:latin typeface="Arial"/>
              </a:rPr>
              <a:t>Service operation transformation </a:t>
            </a:r>
          </a:p>
          <a:p>
            <a:pPr marL="137375" indent="-137375" algn="just" defTabSz="590824">
              <a:buFont typeface="Wingdings" panose="05000000000000000000" pitchFamily="2" charset="2"/>
              <a:buChar char="§"/>
            </a:pPr>
            <a:r>
              <a:rPr lang="en-US" sz="933" dirty="0">
                <a:solidFill>
                  <a:srgbClr val="141414"/>
                </a:solidFill>
                <a:latin typeface="Arial"/>
              </a:rPr>
              <a:t>Delivering Big data strategy </a:t>
            </a:r>
          </a:p>
          <a:p>
            <a:pPr marL="137375" indent="-137375" algn="just" defTabSz="590824">
              <a:buFont typeface="Wingdings" panose="05000000000000000000" pitchFamily="2" charset="2"/>
              <a:buChar char="§"/>
            </a:pPr>
            <a:r>
              <a:rPr lang="en-US" sz="933" dirty="0">
                <a:solidFill>
                  <a:srgbClr val="141414"/>
                </a:solidFill>
                <a:latin typeface="Arial"/>
              </a:rPr>
              <a:t>Defined Digital strategy roadmap</a:t>
            </a:r>
          </a:p>
          <a:p>
            <a:pPr marL="137375" indent="-137375" algn="just" defTabSz="590824">
              <a:buFont typeface="Wingdings" panose="05000000000000000000" pitchFamily="2" charset="2"/>
              <a:buChar char="§"/>
            </a:pPr>
            <a:r>
              <a:rPr lang="en-US" sz="933" dirty="0">
                <a:solidFill>
                  <a:srgbClr val="141414"/>
                </a:solidFill>
                <a:latin typeface="Arial"/>
              </a:rPr>
              <a:t>IS integration of DE&amp;P acquisitions</a:t>
            </a:r>
          </a:p>
          <a:p>
            <a:pPr marL="137375" indent="-137375" algn="just" defTabSz="590824">
              <a:buFont typeface="Wingdings" panose="05000000000000000000" pitchFamily="2" charset="2"/>
              <a:buChar char="§"/>
            </a:pPr>
            <a:r>
              <a:rPr lang="en-US" sz="933" dirty="0">
                <a:solidFill>
                  <a:srgbClr val="141414"/>
                </a:solidFill>
                <a:latin typeface="Arial"/>
              </a:rPr>
              <a:t>Digital platform for Partnerships</a:t>
            </a:r>
          </a:p>
          <a:p>
            <a:pPr marL="137375" indent="-137375" algn="just" defTabSz="590824">
              <a:buFont typeface="Wingdings" panose="05000000000000000000" pitchFamily="2" charset="2"/>
              <a:buChar char="§"/>
            </a:pPr>
            <a:r>
              <a:rPr lang="en-US" sz="933" dirty="0">
                <a:solidFill>
                  <a:srgbClr val="141414"/>
                </a:solidFill>
                <a:latin typeface="Arial"/>
              </a:rPr>
              <a:t>Driving clients strategy of global shared services through global delivery of Service Operations, QA &amp; Environments Mgmt.</a:t>
            </a:r>
          </a:p>
        </p:txBody>
      </p:sp>
      <p:sp>
        <p:nvSpPr>
          <p:cNvPr id="2" name="Rectangle 1"/>
          <p:cNvSpPr/>
          <p:nvPr/>
        </p:nvSpPr>
        <p:spPr>
          <a:xfrm>
            <a:off x="4978400" y="2978979"/>
            <a:ext cx="3552573" cy="2820067"/>
          </a:xfrm>
          <a:prstGeom prst="rect">
            <a:avLst/>
          </a:prstGeom>
        </p:spPr>
        <p:txBody>
          <a:bodyPr wrap="square">
            <a:spAutoFit/>
          </a:bodyPr>
          <a:lstStyle/>
          <a:p>
            <a:pPr algn="just" defTabSz="590824"/>
            <a:r>
              <a:rPr lang="en-US" sz="933" u="sng" dirty="0">
                <a:solidFill>
                  <a:srgbClr val="0070C0"/>
                </a:solidFill>
                <a:latin typeface="Arial"/>
              </a:rPr>
              <a:t>Major achievements:  </a:t>
            </a:r>
          </a:p>
          <a:p>
            <a:pPr marL="137375" indent="-137375" algn="just" defTabSz="590824">
              <a:buFont typeface="Wingdings" panose="05000000000000000000" pitchFamily="2" charset="2"/>
              <a:buChar char="§"/>
            </a:pPr>
            <a:r>
              <a:rPr lang="en-US" sz="933" dirty="0">
                <a:solidFill>
                  <a:srgbClr val="141414"/>
                </a:solidFill>
                <a:latin typeface="Arial"/>
              </a:rPr>
              <a:t>25%cost savings through E2E Life Cycle Automation</a:t>
            </a:r>
          </a:p>
          <a:p>
            <a:pPr marL="137375" indent="-137375" algn="just" defTabSz="590824">
              <a:buFont typeface="Wingdings" panose="05000000000000000000" pitchFamily="2" charset="2"/>
              <a:buChar char="§"/>
            </a:pPr>
            <a:r>
              <a:rPr lang="en-US" sz="933" dirty="0">
                <a:solidFill>
                  <a:srgbClr val="141414"/>
                </a:solidFill>
                <a:latin typeface="Arial"/>
              </a:rPr>
              <a:t>15%Cost Savings through Intelligent Test Delivery Platform</a:t>
            </a:r>
          </a:p>
          <a:p>
            <a:pPr marL="137375" indent="-137375" algn="just" defTabSz="590824">
              <a:buFont typeface="Wingdings" panose="05000000000000000000" pitchFamily="2" charset="2"/>
              <a:buChar char="§"/>
            </a:pPr>
            <a:r>
              <a:rPr lang="en-US" sz="933" dirty="0">
                <a:solidFill>
                  <a:srgbClr val="141414"/>
                </a:solidFill>
                <a:latin typeface="Arial"/>
              </a:rPr>
              <a:t>25%Cost reduction through Intelligence box, Shift left Approach, Cross Skilling, Reusable Frameworks &amp; Test Artifacts</a:t>
            </a:r>
          </a:p>
          <a:p>
            <a:pPr marL="137375" indent="-137375" algn="just" defTabSz="590824">
              <a:buFont typeface="Wingdings" panose="05000000000000000000" pitchFamily="2" charset="2"/>
              <a:buChar char="§"/>
            </a:pPr>
            <a:r>
              <a:rPr lang="en-US" sz="933" dirty="0">
                <a:solidFill>
                  <a:srgbClr val="141414"/>
                </a:solidFill>
                <a:latin typeface="Arial"/>
              </a:rPr>
              <a:t>Committed Transformation benefits of £10M over the life of the service transformation operation contract through automation, Six-Sigma techniques, analytics, portfolio rationalization, service consolidation</a:t>
            </a:r>
          </a:p>
          <a:p>
            <a:pPr marL="137375" indent="-137375" algn="just" defTabSz="590824">
              <a:buFont typeface="Wingdings" panose="05000000000000000000" pitchFamily="2" charset="2"/>
              <a:buChar char="§"/>
            </a:pPr>
            <a:r>
              <a:rPr lang="en-US" sz="933" dirty="0">
                <a:solidFill>
                  <a:srgbClr val="141414"/>
                </a:solidFill>
                <a:latin typeface="Arial"/>
              </a:rPr>
              <a:t>Digital Self service transformation resulted into 3.1 million registered customers, 2100 online registration daily, 25000+ logins daily, 1100 sales contacts generated daily, 900+ paperless billing sign-ups daily, 70000+ account notification generated and sent daily etc</a:t>
            </a:r>
          </a:p>
          <a:p>
            <a:pPr marL="137375" indent="-137375" algn="just" defTabSz="590824">
              <a:buFont typeface="Wingdings" panose="05000000000000000000" pitchFamily="2" charset="2"/>
              <a:buChar char="§"/>
            </a:pPr>
            <a:r>
              <a:rPr lang="en-US" sz="933" dirty="0">
                <a:solidFill>
                  <a:srgbClr val="141414"/>
                </a:solidFill>
                <a:latin typeface="Arial"/>
              </a:rPr>
              <a:t>Committed £2.2 annual savings on infra through cloud transformation program.</a:t>
            </a:r>
          </a:p>
          <a:p>
            <a:pPr marL="137375" indent="-137375" algn="just" defTabSz="590824">
              <a:buFont typeface="Wingdings" panose="05000000000000000000" pitchFamily="2" charset="2"/>
              <a:buChar char="§"/>
            </a:pPr>
            <a:r>
              <a:rPr lang="en-US" sz="933" dirty="0">
                <a:solidFill>
                  <a:srgbClr val="141414"/>
                </a:solidFill>
                <a:latin typeface="Arial"/>
              </a:rPr>
              <a:t>70+ applications migrated to Hybrid Cloud</a:t>
            </a:r>
          </a:p>
          <a:p>
            <a:pPr marL="137375" indent="-137375" algn="just" defTabSz="590824">
              <a:buFont typeface="Wingdings" panose="05000000000000000000" pitchFamily="2" charset="2"/>
              <a:buChar char="§"/>
            </a:pPr>
            <a:r>
              <a:rPr lang="en-US" sz="933" dirty="0">
                <a:solidFill>
                  <a:srgbClr val="141414"/>
                </a:solidFill>
                <a:latin typeface="Arial"/>
              </a:rPr>
              <a:t>6 </a:t>
            </a:r>
            <a:r>
              <a:rPr lang="en-US" sz="933" dirty="0" err="1">
                <a:solidFill>
                  <a:srgbClr val="141414"/>
                </a:solidFill>
                <a:latin typeface="Arial"/>
              </a:rPr>
              <a:t>mn</a:t>
            </a:r>
            <a:r>
              <a:rPr lang="en-US" sz="933" dirty="0">
                <a:solidFill>
                  <a:srgbClr val="141414"/>
                </a:solidFill>
                <a:latin typeface="Arial"/>
              </a:rPr>
              <a:t> Smart Meters installed</a:t>
            </a:r>
          </a:p>
        </p:txBody>
      </p:sp>
      <p:pic>
        <p:nvPicPr>
          <p:cNvPr id="8194" name="Picture 2" descr="Image result for british gas centrica logo"/>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93" t="31911" r="3868" b="31016"/>
          <a:stretch/>
        </p:blipFill>
        <p:spPr bwMode="auto">
          <a:xfrm>
            <a:off x="283438" y="1071956"/>
            <a:ext cx="1429852" cy="5030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Table 18"/>
          <p:cNvGraphicFramePr>
            <a:graphicFrameLocks noGrp="1"/>
          </p:cNvGraphicFramePr>
          <p:nvPr/>
        </p:nvGraphicFramePr>
        <p:xfrm>
          <a:off x="1807718" y="882360"/>
          <a:ext cx="4747847" cy="819441"/>
        </p:xfrm>
        <a:graphic>
          <a:graphicData uri="http://schemas.openxmlformats.org/drawingml/2006/table">
            <a:tbl>
              <a:tblPr firstRow="1" bandRow="1">
                <a:tableStyleId>{2D5ABB26-0587-4C30-8999-92F81FD0307C}</a:tableStyleId>
              </a:tblPr>
              <a:tblGrid>
                <a:gridCol w="1341883">
                  <a:extLst>
                    <a:ext uri="{9D8B030D-6E8A-4147-A177-3AD203B41FA5}">
                      <a16:colId xmlns:a16="http://schemas.microsoft.com/office/drawing/2014/main" val="20000"/>
                    </a:ext>
                  </a:extLst>
                </a:gridCol>
                <a:gridCol w="3405964">
                  <a:extLst>
                    <a:ext uri="{9D8B030D-6E8A-4147-A177-3AD203B41FA5}">
                      <a16:colId xmlns:a16="http://schemas.microsoft.com/office/drawing/2014/main" val="20001"/>
                    </a:ext>
                  </a:extLst>
                </a:gridCol>
              </a:tblGrid>
              <a:tr h="273147">
                <a:tc>
                  <a:txBody>
                    <a:bodyPr/>
                    <a:lstStyle/>
                    <a:p>
                      <a:r>
                        <a:rPr lang="en-US" sz="1100" kern="1200" dirty="0">
                          <a:solidFill>
                            <a:schemeClr val="bg1"/>
                          </a:solidFill>
                          <a:latin typeface="+mn-lt"/>
                        </a:rPr>
                        <a:t>Legal/Type</a:t>
                      </a:r>
                      <a:endParaRPr lang="en-US" sz="1100" kern="1200" dirty="0">
                        <a:solidFill>
                          <a:schemeClr val="bg1"/>
                        </a:solidFill>
                        <a:latin typeface="+mn-lt"/>
                        <a:ea typeface="+mn-ea"/>
                        <a:cs typeface="+mn-cs"/>
                      </a:endParaRPr>
                    </a:p>
                  </a:txBody>
                  <a:tcPr marL="105508" marR="105508" marT="52753" marB="52753" anchor="ctr">
                    <a:lnL w="3175" cap="flat" cmpd="sng" algn="ctr">
                      <a:solidFill>
                        <a:schemeClr val="bg1"/>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34A3"/>
                    </a:solidFill>
                  </a:tcPr>
                </a:tc>
                <a:tc>
                  <a:txBody>
                    <a:bodyPr/>
                    <a:lstStyle/>
                    <a:p>
                      <a:r>
                        <a:rPr lang="en-US" sz="1100" dirty="0">
                          <a:solidFill>
                            <a:schemeClr val="tx2"/>
                          </a:solidFill>
                          <a:latin typeface="+mn-lt"/>
                        </a:rPr>
                        <a:t>Public</a:t>
                      </a:r>
                    </a:p>
                  </a:txBody>
                  <a:tcPr marL="105508" marR="105508" marT="52753" marB="52753"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10002"/>
                  </a:ext>
                </a:extLst>
              </a:tr>
              <a:tr h="273147">
                <a:tc>
                  <a:txBody>
                    <a:bodyPr/>
                    <a:lstStyle/>
                    <a:p>
                      <a:r>
                        <a:rPr lang="en-US" sz="1100" kern="1200" dirty="0">
                          <a:solidFill>
                            <a:schemeClr val="bg1"/>
                          </a:solidFill>
                          <a:latin typeface="+mn-lt"/>
                        </a:rPr>
                        <a:t>Industry</a:t>
                      </a:r>
                      <a:endParaRPr lang="en-US" sz="1100" kern="1200" dirty="0">
                        <a:solidFill>
                          <a:schemeClr val="bg1"/>
                        </a:solidFill>
                        <a:latin typeface="+mn-lt"/>
                        <a:ea typeface="+mn-ea"/>
                        <a:cs typeface="+mn-cs"/>
                      </a:endParaRPr>
                    </a:p>
                  </a:txBody>
                  <a:tcPr marL="105508" marR="105508" marT="52753" marB="52753" anchor="ctr">
                    <a:lnL w="3175" cap="flat" cmpd="sng" algn="ctr">
                      <a:solidFill>
                        <a:schemeClr val="bg1"/>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34A3"/>
                    </a:solidFill>
                  </a:tcPr>
                </a:tc>
                <a:tc>
                  <a:txBody>
                    <a:bodyPr/>
                    <a:lstStyle/>
                    <a:p>
                      <a:r>
                        <a:rPr lang="en-US" sz="1100" dirty="0">
                          <a:solidFill>
                            <a:schemeClr val="tx2"/>
                          </a:solidFill>
                          <a:latin typeface="+mn-lt"/>
                        </a:rPr>
                        <a:t>Energy Services and Solutions</a:t>
                      </a:r>
                    </a:p>
                  </a:txBody>
                  <a:tcPr marL="105508" marR="105508" marT="52753" marB="52753"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10003"/>
                  </a:ext>
                </a:extLst>
              </a:tr>
              <a:tr h="273147">
                <a:tc>
                  <a:txBody>
                    <a:bodyPr/>
                    <a:lstStyle/>
                    <a:p>
                      <a:r>
                        <a:rPr lang="en-US" sz="1100" kern="1200" dirty="0">
                          <a:solidFill>
                            <a:schemeClr val="bg1"/>
                          </a:solidFill>
                          <a:latin typeface="+mn-lt"/>
                          <a:ea typeface="+mn-ea"/>
                          <a:cs typeface="+mn-cs"/>
                        </a:rPr>
                        <a:t>Geo</a:t>
                      </a:r>
                      <a:r>
                        <a:rPr lang="en-US" sz="1100" kern="1200" baseline="0" dirty="0">
                          <a:solidFill>
                            <a:schemeClr val="bg1"/>
                          </a:solidFill>
                          <a:latin typeface="+mn-lt"/>
                          <a:ea typeface="+mn-ea"/>
                          <a:cs typeface="+mn-cs"/>
                        </a:rPr>
                        <a:t> S</a:t>
                      </a:r>
                      <a:r>
                        <a:rPr lang="en-US" sz="1100" kern="1200" dirty="0">
                          <a:solidFill>
                            <a:schemeClr val="bg1"/>
                          </a:solidFill>
                          <a:latin typeface="+mn-lt"/>
                          <a:ea typeface="+mn-ea"/>
                          <a:cs typeface="+mn-cs"/>
                        </a:rPr>
                        <a:t>erved</a:t>
                      </a:r>
                    </a:p>
                  </a:txBody>
                  <a:tcPr marL="105508" marR="105508" marT="52753" marB="52753" anchor="ctr">
                    <a:lnL w="3175" cap="flat" cmpd="sng" algn="ctr">
                      <a:solidFill>
                        <a:schemeClr val="bg1"/>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34A3"/>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141414"/>
                          </a:solidFill>
                        </a:rPr>
                        <a:t>United Kingdom, Ireland and North America</a:t>
                      </a:r>
                      <a:endParaRPr lang="en-US" sz="1100" kern="1200" baseline="0" dirty="0">
                        <a:solidFill>
                          <a:schemeClr val="tx2"/>
                        </a:solidFill>
                        <a:latin typeface="+mn-lt"/>
                        <a:ea typeface="+mn-ea"/>
                        <a:cs typeface="+mn-cs"/>
                      </a:endParaRPr>
                    </a:p>
                  </a:txBody>
                  <a:tcPr marL="105508" marR="105508" marT="52753" marB="52753"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3322546005"/>
                  </a:ext>
                </a:extLst>
              </a:tr>
            </a:tbl>
          </a:graphicData>
        </a:graphic>
      </p:graphicFrame>
      <p:graphicFrame>
        <p:nvGraphicFramePr>
          <p:cNvPr id="21" name="Table 20"/>
          <p:cNvGraphicFramePr>
            <a:graphicFrameLocks noGrp="1"/>
          </p:cNvGraphicFramePr>
          <p:nvPr/>
        </p:nvGraphicFramePr>
        <p:xfrm>
          <a:off x="6475050" y="882360"/>
          <a:ext cx="5353942" cy="819441"/>
        </p:xfrm>
        <a:graphic>
          <a:graphicData uri="http://schemas.openxmlformats.org/drawingml/2006/table">
            <a:tbl>
              <a:tblPr firstRow="1" bandRow="1">
                <a:tableStyleId>{2D5ABB26-0587-4C30-8999-92F81FD0307C}</a:tableStyleId>
              </a:tblPr>
              <a:tblGrid>
                <a:gridCol w="1551351">
                  <a:extLst>
                    <a:ext uri="{9D8B030D-6E8A-4147-A177-3AD203B41FA5}">
                      <a16:colId xmlns:a16="http://schemas.microsoft.com/office/drawing/2014/main" val="20000"/>
                    </a:ext>
                  </a:extLst>
                </a:gridCol>
                <a:gridCol w="1673692">
                  <a:extLst>
                    <a:ext uri="{9D8B030D-6E8A-4147-A177-3AD203B41FA5}">
                      <a16:colId xmlns:a16="http://schemas.microsoft.com/office/drawing/2014/main" val="20001"/>
                    </a:ext>
                  </a:extLst>
                </a:gridCol>
                <a:gridCol w="2128899">
                  <a:extLst>
                    <a:ext uri="{9D8B030D-6E8A-4147-A177-3AD203B41FA5}">
                      <a16:colId xmlns:a16="http://schemas.microsoft.com/office/drawing/2014/main" val="20005"/>
                    </a:ext>
                  </a:extLst>
                </a:gridCol>
              </a:tblGrid>
              <a:tr h="273147">
                <a:tc>
                  <a:txBody>
                    <a:bodyPr/>
                    <a:lstStyle/>
                    <a:p>
                      <a:r>
                        <a:rPr lang="en-US" sz="1100" kern="1200" dirty="0">
                          <a:solidFill>
                            <a:schemeClr val="bg1"/>
                          </a:solidFill>
                          <a:latin typeface="+mn-lt"/>
                        </a:rPr>
                        <a:t>Financials in 2019</a:t>
                      </a:r>
                      <a:endParaRPr lang="en-US" sz="1100" kern="1200" dirty="0">
                        <a:solidFill>
                          <a:schemeClr val="bg1"/>
                        </a:solidFill>
                        <a:latin typeface="+mn-lt"/>
                        <a:ea typeface="+mn-ea"/>
                        <a:cs typeface="+mn-cs"/>
                      </a:endParaRPr>
                    </a:p>
                  </a:txBody>
                  <a:tcPr marL="105508" marR="105508" marT="52753" marB="52753" anchor="ctr">
                    <a:lnL w="3175" cap="flat" cmpd="sng" algn="ctr">
                      <a:solidFill>
                        <a:schemeClr val="tx1"/>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34A3"/>
                    </a:solidFill>
                  </a:tcPr>
                </a:tc>
                <a:tc>
                  <a:txBody>
                    <a:bodyPr/>
                    <a:lstStyle/>
                    <a:p>
                      <a:r>
                        <a:rPr lang="en-US" sz="1100" dirty="0">
                          <a:solidFill>
                            <a:schemeClr val="tx2"/>
                          </a:solidFill>
                          <a:latin typeface="+mn-lt"/>
                        </a:rPr>
                        <a:t>Rev: £26.82</a:t>
                      </a:r>
                      <a:r>
                        <a:rPr lang="en-US" sz="1100" baseline="0" dirty="0">
                          <a:solidFill>
                            <a:schemeClr val="tx2"/>
                          </a:solidFill>
                          <a:latin typeface="+mn-lt"/>
                        </a:rPr>
                        <a:t> Bn</a:t>
                      </a:r>
                      <a:endParaRPr lang="en-US" sz="1100" dirty="0">
                        <a:solidFill>
                          <a:schemeClr val="tx2"/>
                        </a:solidFill>
                        <a:latin typeface="+mn-lt"/>
                      </a:endParaRPr>
                    </a:p>
                  </a:txBody>
                  <a:tcPr marL="105508" marR="0" marT="52753" marB="52753"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bg2">
                        <a:lumMod val="95000"/>
                      </a:schemeClr>
                    </a:solidFill>
                  </a:tcPr>
                </a:tc>
                <a:tc>
                  <a:txBody>
                    <a:bodyPr/>
                    <a:lstStyle/>
                    <a:p>
                      <a:r>
                        <a:rPr lang="en-US" sz="1100" dirty="0">
                          <a:solidFill>
                            <a:schemeClr val="tx2"/>
                          </a:solidFill>
                          <a:latin typeface="+mn-lt"/>
                        </a:rPr>
                        <a:t>Earning</a:t>
                      </a:r>
                      <a:r>
                        <a:rPr lang="en-US" sz="1100" baseline="0" dirty="0">
                          <a:solidFill>
                            <a:schemeClr val="tx2"/>
                          </a:solidFill>
                          <a:latin typeface="+mn-lt"/>
                        </a:rPr>
                        <a:t>: £(1.03)  Bn</a:t>
                      </a:r>
                      <a:endParaRPr lang="en-US" sz="1100" dirty="0">
                        <a:solidFill>
                          <a:schemeClr val="tx2"/>
                        </a:solidFill>
                        <a:latin typeface="+mn-lt"/>
                      </a:endParaRPr>
                    </a:p>
                  </a:txBody>
                  <a:tcPr marL="105508" marR="0" marT="52753" marB="52753"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10000"/>
                  </a:ext>
                </a:extLst>
              </a:tr>
              <a:tr h="273147">
                <a:tc>
                  <a:txBody>
                    <a:bodyPr/>
                    <a:lstStyle/>
                    <a:p>
                      <a:r>
                        <a:rPr lang="en-US" sz="1100" kern="1200" dirty="0">
                          <a:solidFill>
                            <a:schemeClr val="bg1"/>
                          </a:solidFill>
                          <a:latin typeface="+mn-lt"/>
                        </a:rPr>
                        <a:t>No. of</a:t>
                      </a:r>
                      <a:r>
                        <a:rPr lang="en-US" sz="1100" kern="1200" baseline="0" dirty="0">
                          <a:solidFill>
                            <a:schemeClr val="bg1"/>
                          </a:solidFill>
                          <a:latin typeface="+mn-lt"/>
                        </a:rPr>
                        <a:t> Employees</a:t>
                      </a:r>
                      <a:endParaRPr lang="en-US" sz="1100" kern="1200" dirty="0">
                        <a:solidFill>
                          <a:schemeClr val="bg1"/>
                        </a:solidFill>
                        <a:latin typeface="+mn-lt"/>
                        <a:ea typeface="+mn-ea"/>
                        <a:cs typeface="+mn-cs"/>
                      </a:endParaRPr>
                    </a:p>
                  </a:txBody>
                  <a:tcPr marL="105508" marR="105508" marT="52753" marB="52753" anchor="ctr">
                    <a:lnL w="3175" cap="flat" cmpd="sng" algn="ctr">
                      <a:solidFill>
                        <a:schemeClr val="tx1"/>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34A3"/>
                    </a:solidFill>
                  </a:tcPr>
                </a:tc>
                <a:tc gridSpan="2">
                  <a:txBody>
                    <a:bodyPr/>
                    <a:lstStyle/>
                    <a:p>
                      <a:r>
                        <a:rPr lang="en-US" sz="1100" dirty="0">
                          <a:solidFill>
                            <a:schemeClr val="tx2"/>
                          </a:solidFill>
                          <a:latin typeface="+mn-lt"/>
                        </a:rPr>
                        <a:t>Employees:</a:t>
                      </a:r>
                      <a:r>
                        <a:rPr lang="en-US" sz="1100" baseline="0" dirty="0">
                          <a:solidFill>
                            <a:schemeClr val="tx2"/>
                          </a:solidFill>
                          <a:latin typeface="+mn-lt"/>
                        </a:rPr>
                        <a:t> ~31 K</a:t>
                      </a:r>
                      <a:endParaRPr lang="en-US" sz="1100" dirty="0">
                        <a:solidFill>
                          <a:schemeClr val="tx2"/>
                        </a:solidFill>
                        <a:latin typeface="+mn-lt"/>
                      </a:endParaRPr>
                    </a:p>
                  </a:txBody>
                  <a:tcPr marL="105508" marR="105508" marT="52753" marB="52753"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bg2">
                        <a:lumMod val="95000"/>
                      </a:schemeClr>
                    </a:solidFill>
                  </a:tcPr>
                </a:tc>
                <a:tc hMerge="1">
                  <a:txBody>
                    <a:bodyPr/>
                    <a:lstStyle/>
                    <a:p>
                      <a:endParaRPr lang="en-US" sz="800" dirty="0">
                        <a:solidFill>
                          <a:schemeClr val="tx2"/>
                        </a:solidFill>
                        <a:latin typeface="+mn-lt"/>
                      </a:endParaRPr>
                    </a:p>
                  </a:txBody>
                  <a:tcPr marL="79131" marR="79131" marT="39565" marB="39565"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10001"/>
                  </a:ext>
                </a:extLst>
              </a:tr>
              <a:tr h="273147">
                <a:tc>
                  <a:txBody>
                    <a:bodyPr/>
                    <a:lstStyle/>
                    <a:p>
                      <a:r>
                        <a:rPr lang="en-US" sz="1100" kern="1200" dirty="0">
                          <a:solidFill>
                            <a:schemeClr val="bg1"/>
                          </a:solidFill>
                          <a:latin typeface="+mn-lt"/>
                        </a:rPr>
                        <a:t>Founded in </a:t>
                      </a:r>
                      <a:endParaRPr lang="en-US" sz="1100" kern="1200" dirty="0">
                        <a:solidFill>
                          <a:schemeClr val="bg1"/>
                        </a:solidFill>
                        <a:latin typeface="+mn-lt"/>
                        <a:ea typeface="+mn-ea"/>
                        <a:cs typeface="+mn-cs"/>
                      </a:endParaRPr>
                    </a:p>
                  </a:txBody>
                  <a:tcPr marL="105508" marR="105508" marT="52753" marB="52753" anchor="ctr">
                    <a:lnL w="3175" cap="flat" cmpd="sng" algn="ctr">
                      <a:solidFill>
                        <a:schemeClr val="tx1"/>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34A3"/>
                    </a:solidFill>
                  </a:tcPr>
                </a:tc>
                <a:tc gridSpan="2">
                  <a:txBody>
                    <a:bodyPr/>
                    <a:lstStyle/>
                    <a:p>
                      <a:r>
                        <a:rPr lang="en-US" sz="1100" dirty="0">
                          <a:solidFill>
                            <a:schemeClr val="tx2"/>
                          </a:solidFill>
                          <a:latin typeface="+mn-lt"/>
                        </a:rPr>
                        <a:t>1997</a:t>
                      </a:r>
                    </a:p>
                  </a:txBody>
                  <a:tcPr marL="105508" marR="105508" marT="52753" marB="52753" anchor="ctr">
                    <a:lnL w="3175" cap="flat" cmpd="sng" algn="ctr">
                      <a:solidFill>
                        <a:schemeClr val="tx2">
                          <a:lumMod val="50000"/>
                          <a:lumOff val="50000"/>
                        </a:schemeClr>
                      </a:solidFill>
                      <a:prstDash val="solid"/>
                      <a:round/>
                      <a:headEnd type="none" w="med" len="med"/>
                      <a:tailEnd type="none" w="med" len="med"/>
                    </a:lnL>
                    <a:lnR w="3175" cap="flat" cmpd="sng" algn="ctr">
                      <a:solidFill>
                        <a:schemeClr val="tx2">
                          <a:lumMod val="50000"/>
                          <a:lumOff val="50000"/>
                        </a:schemeClr>
                      </a:solidFill>
                      <a:prstDash val="solid"/>
                      <a:round/>
                      <a:headEnd type="none" w="med" len="med"/>
                      <a:tailEnd type="none" w="med" len="med"/>
                    </a:lnR>
                    <a:lnT w="3175" cap="flat" cmpd="sng" algn="ctr">
                      <a:solidFill>
                        <a:schemeClr val="tx2">
                          <a:lumMod val="50000"/>
                          <a:lumOff val="50000"/>
                        </a:schemeClr>
                      </a:solidFill>
                      <a:prstDash val="solid"/>
                      <a:round/>
                      <a:headEnd type="none" w="med" len="med"/>
                      <a:tailEnd type="none" w="med" len="med"/>
                    </a:lnT>
                    <a:lnB w="3175" cap="flat" cmpd="sng" algn="ctr">
                      <a:solidFill>
                        <a:schemeClr val="tx2">
                          <a:lumMod val="50000"/>
                          <a:lumOff val="50000"/>
                        </a:schemeClr>
                      </a:solidFill>
                      <a:prstDash val="solid"/>
                      <a:round/>
                      <a:headEnd type="none" w="med" len="med"/>
                      <a:tailEnd type="none" w="med" len="med"/>
                    </a:lnB>
                    <a:solidFill>
                      <a:schemeClr val="bg2">
                        <a:lumMod val="95000"/>
                      </a:schemeClr>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grpSp>
        <p:nvGrpSpPr>
          <p:cNvPr id="22" name="Group 21"/>
          <p:cNvGrpSpPr/>
          <p:nvPr/>
        </p:nvGrpSpPr>
        <p:grpSpPr>
          <a:xfrm>
            <a:off x="364516" y="2615029"/>
            <a:ext cx="11498565" cy="305971"/>
            <a:chOff x="51981" y="2365454"/>
            <a:chExt cx="9965424" cy="265173"/>
          </a:xfrm>
        </p:grpSpPr>
        <p:sp>
          <p:nvSpPr>
            <p:cNvPr id="23" name="Rectangle 22"/>
            <p:cNvSpPr/>
            <p:nvPr/>
          </p:nvSpPr>
          <p:spPr bwMode="auto">
            <a:xfrm>
              <a:off x="51981" y="2365761"/>
              <a:ext cx="1463040" cy="246580"/>
            </a:xfrm>
            <a:prstGeom prst="rect">
              <a:avLst/>
            </a:prstGeom>
            <a:solidFill>
              <a:srgbClr val="0034A3"/>
            </a:solidFill>
            <a:ln w="9525" cap="flat" cmpd="sng" algn="ctr">
              <a:noFill/>
              <a:prstDash val="solid"/>
              <a:miter lim="800000"/>
              <a:headEnd type="none" w="med" len="med"/>
              <a:tailEnd type="none" w="med" len="med"/>
            </a:ln>
            <a:effectLst/>
          </p:spPr>
          <p:txBody>
            <a:bodyPr rot="0" spcFirstLastPara="0" vertOverflow="overflow" horzOverflow="overflow" vert="horz" wrap="square" lIns="62277" tIns="31636" rIns="63273" bIns="31636" numCol="1" spcCol="0" rtlCol="0" fromWordArt="0" anchor="ctr" anchorCtr="0" forceAA="0" compatLnSpc="1">
              <a:prstTxWarp prst="textNoShape">
                <a:avLst/>
              </a:prstTxWarp>
              <a:noAutofit/>
            </a:bodyPr>
            <a:lstStyle/>
            <a:p>
              <a:pPr defTabSz="562311">
                <a:spcBef>
                  <a:spcPct val="10000"/>
                </a:spcBef>
              </a:pPr>
              <a:r>
                <a:rPr lang="en-US" sz="1067" dirty="0">
                  <a:solidFill>
                    <a:prstClr val="white"/>
                  </a:solidFill>
                  <a:latin typeface="Arial"/>
                </a:rPr>
                <a:t>Engaged Since: </a:t>
              </a:r>
            </a:p>
          </p:txBody>
        </p:sp>
        <p:sp>
          <p:nvSpPr>
            <p:cNvPr id="24" name="Rectangle 23"/>
            <p:cNvSpPr/>
            <p:nvPr/>
          </p:nvSpPr>
          <p:spPr bwMode="auto">
            <a:xfrm>
              <a:off x="1530258" y="2365454"/>
              <a:ext cx="671303" cy="265173"/>
            </a:xfrm>
            <a:prstGeom prst="rect">
              <a:avLst/>
            </a:prstGeom>
            <a:solidFill>
              <a:schemeClr val="bg2">
                <a:lumMod val="95000"/>
              </a:schemeClr>
            </a:solidFill>
            <a:ln w="9525" cap="flat" cmpd="sng" algn="ctr">
              <a:noFill/>
              <a:prstDash val="solid"/>
              <a:miter lim="800000"/>
              <a:headEnd type="none" w="med" len="med"/>
              <a:tailEnd type="none" w="med" len="med"/>
            </a:ln>
            <a:effectLst/>
          </p:spPr>
          <p:txBody>
            <a:bodyPr rot="0" spcFirstLastPara="0" vertOverflow="overflow" horzOverflow="overflow" vert="horz" wrap="square" lIns="62277" tIns="31636" rIns="63273" bIns="31636" numCol="1" spcCol="0" rtlCol="0" fromWordArt="0" anchor="ctr" anchorCtr="0" forceAA="0" compatLnSpc="1">
              <a:prstTxWarp prst="textNoShape">
                <a:avLst/>
              </a:prstTxWarp>
              <a:noAutofit/>
            </a:bodyPr>
            <a:lstStyle/>
            <a:p>
              <a:pPr defTabSz="562311">
                <a:spcBef>
                  <a:spcPct val="10000"/>
                </a:spcBef>
              </a:pPr>
              <a:r>
                <a:rPr lang="en-US" sz="1067" dirty="0">
                  <a:solidFill>
                    <a:srgbClr val="141414"/>
                  </a:solidFill>
                  <a:latin typeface="Arial"/>
                </a:rPr>
                <a:t>2005</a:t>
              </a:r>
            </a:p>
          </p:txBody>
        </p:sp>
        <p:sp>
          <p:nvSpPr>
            <p:cNvPr id="25" name="Rectangle 24"/>
            <p:cNvSpPr/>
            <p:nvPr/>
          </p:nvSpPr>
          <p:spPr bwMode="auto">
            <a:xfrm>
              <a:off x="2240641" y="2373850"/>
              <a:ext cx="1463040" cy="246888"/>
            </a:xfrm>
            <a:prstGeom prst="rect">
              <a:avLst/>
            </a:prstGeom>
            <a:solidFill>
              <a:srgbClr val="0034A3"/>
            </a:solidFill>
            <a:ln w="9525" cap="flat" cmpd="sng" algn="ctr">
              <a:noFill/>
              <a:prstDash val="solid"/>
              <a:miter lim="800000"/>
              <a:headEnd type="none" w="med" len="med"/>
              <a:tailEnd type="none" w="med" len="med"/>
            </a:ln>
            <a:effectLst/>
          </p:spPr>
          <p:txBody>
            <a:bodyPr rot="0" spcFirstLastPara="0" vertOverflow="overflow" horzOverflow="overflow" vert="horz" wrap="square" lIns="62277" tIns="31636" rIns="63273" bIns="31636" numCol="1" spcCol="0" rtlCol="0" fromWordArt="0" anchor="ctr" anchorCtr="0" forceAA="0" compatLnSpc="1">
              <a:prstTxWarp prst="textNoShape">
                <a:avLst/>
              </a:prstTxWarp>
              <a:noAutofit/>
            </a:bodyPr>
            <a:lstStyle/>
            <a:p>
              <a:pPr defTabSz="562311">
                <a:spcBef>
                  <a:spcPct val="10000"/>
                </a:spcBef>
              </a:pPr>
              <a:r>
                <a:rPr lang="en-US" sz="1067" dirty="0">
                  <a:solidFill>
                    <a:prstClr val="white"/>
                  </a:solidFill>
                  <a:latin typeface="Arial"/>
                </a:rPr>
                <a:t>Onsite Locations:</a:t>
              </a:r>
            </a:p>
          </p:txBody>
        </p:sp>
        <p:sp>
          <p:nvSpPr>
            <p:cNvPr id="26" name="Rectangle 25"/>
            <p:cNvSpPr/>
            <p:nvPr/>
          </p:nvSpPr>
          <p:spPr bwMode="auto">
            <a:xfrm>
              <a:off x="3718919" y="2373850"/>
              <a:ext cx="2418455" cy="246888"/>
            </a:xfrm>
            <a:prstGeom prst="rect">
              <a:avLst/>
            </a:prstGeom>
            <a:solidFill>
              <a:schemeClr val="bg2">
                <a:lumMod val="95000"/>
              </a:schemeClr>
            </a:solidFill>
            <a:ln w="9525" cap="flat" cmpd="sng" algn="ctr">
              <a:noFill/>
              <a:prstDash val="solid"/>
              <a:miter lim="800000"/>
              <a:headEnd type="none" w="med" len="med"/>
              <a:tailEnd type="none" w="med" len="med"/>
            </a:ln>
            <a:effectLst/>
          </p:spPr>
          <p:txBody>
            <a:bodyPr rot="0" spcFirstLastPara="0" vertOverflow="overflow" horzOverflow="overflow" vert="horz" wrap="square" lIns="62277" tIns="31636" rIns="63273" bIns="31636" numCol="1" spcCol="0" rtlCol="0" fromWordArt="0" anchor="ctr" anchorCtr="0" forceAA="0" compatLnSpc="1">
              <a:prstTxWarp prst="textNoShape">
                <a:avLst/>
              </a:prstTxWarp>
              <a:noAutofit/>
            </a:bodyPr>
            <a:lstStyle/>
            <a:p>
              <a:pPr defTabSz="1219140"/>
              <a:r>
                <a:rPr lang="en-US" sz="1067" dirty="0">
                  <a:solidFill>
                    <a:srgbClr val="141414"/>
                  </a:solidFill>
                  <a:latin typeface="Arial"/>
                </a:rPr>
                <a:t>UK</a:t>
              </a:r>
            </a:p>
          </p:txBody>
        </p:sp>
        <p:sp>
          <p:nvSpPr>
            <p:cNvPr id="27" name="Rectangle 26"/>
            <p:cNvSpPr/>
            <p:nvPr/>
          </p:nvSpPr>
          <p:spPr bwMode="auto">
            <a:xfrm>
              <a:off x="6152613" y="2370921"/>
              <a:ext cx="1463040" cy="246888"/>
            </a:xfrm>
            <a:prstGeom prst="rect">
              <a:avLst/>
            </a:prstGeom>
            <a:solidFill>
              <a:srgbClr val="0034A3"/>
            </a:solidFill>
            <a:ln w="9525" cap="flat" cmpd="sng" algn="ctr">
              <a:noFill/>
              <a:prstDash val="solid"/>
              <a:miter lim="800000"/>
              <a:headEnd type="none" w="med" len="med"/>
              <a:tailEnd type="none" w="med" len="med"/>
            </a:ln>
            <a:effectLst/>
          </p:spPr>
          <p:txBody>
            <a:bodyPr rot="0" spcFirstLastPara="0" vertOverflow="overflow" horzOverflow="overflow" vert="horz" wrap="square" lIns="62277" tIns="31636" rIns="63273" bIns="31636" numCol="1" spcCol="0" rtlCol="0" fromWordArt="0" anchor="ctr" anchorCtr="0" forceAA="0" compatLnSpc="1">
              <a:prstTxWarp prst="textNoShape">
                <a:avLst/>
              </a:prstTxWarp>
              <a:noAutofit/>
            </a:bodyPr>
            <a:lstStyle/>
            <a:p>
              <a:pPr defTabSz="562311">
                <a:spcBef>
                  <a:spcPct val="10000"/>
                </a:spcBef>
              </a:pPr>
              <a:r>
                <a:rPr lang="en-US" sz="1067" dirty="0">
                  <a:solidFill>
                    <a:prstClr val="white"/>
                  </a:solidFill>
                  <a:latin typeface="Arial"/>
                </a:rPr>
                <a:t>Offshore Locations:</a:t>
              </a:r>
            </a:p>
          </p:txBody>
        </p:sp>
        <p:sp>
          <p:nvSpPr>
            <p:cNvPr id="28" name="Rectangle 27"/>
            <p:cNvSpPr/>
            <p:nvPr/>
          </p:nvSpPr>
          <p:spPr bwMode="auto">
            <a:xfrm>
              <a:off x="7636930" y="2370922"/>
              <a:ext cx="2380475" cy="246888"/>
            </a:xfrm>
            <a:prstGeom prst="rect">
              <a:avLst/>
            </a:prstGeom>
            <a:solidFill>
              <a:schemeClr val="bg2">
                <a:lumMod val="95000"/>
              </a:schemeClr>
            </a:solidFill>
            <a:ln w="9525" cap="flat" cmpd="sng" algn="ctr">
              <a:noFill/>
              <a:prstDash val="solid"/>
              <a:miter lim="800000"/>
              <a:headEnd type="none" w="med" len="med"/>
              <a:tailEnd type="none" w="med" len="med"/>
            </a:ln>
            <a:effectLst/>
          </p:spPr>
          <p:txBody>
            <a:bodyPr rot="0" spcFirstLastPara="0" vertOverflow="overflow" horzOverflow="overflow" vert="horz" wrap="square" lIns="62277" tIns="31636" rIns="63273" bIns="31636" numCol="1" spcCol="0" rtlCol="0" fromWordArt="0" anchor="ctr" anchorCtr="0" forceAA="0" compatLnSpc="1">
              <a:prstTxWarp prst="textNoShape">
                <a:avLst/>
              </a:prstTxWarp>
              <a:noAutofit/>
            </a:bodyPr>
            <a:lstStyle/>
            <a:p>
              <a:pPr defTabSz="562311">
                <a:spcBef>
                  <a:spcPct val="10000"/>
                </a:spcBef>
              </a:pPr>
              <a:r>
                <a:rPr lang="en-US" sz="1067" dirty="0">
                  <a:solidFill>
                    <a:srgbClr val="141414"/>
                  </a:solidFill>
                  <a:latin typeface="Arial"/>
                </a:rPr>
                <a:t>India (</a:t>
              </a:r>
              <a:r>
                <a:rPr lang="it-IT" sz="1067" dirty="0">
                  <a:solidFill>
                    <a:srgbClr val="141414"/>
                  </a:solidFill>
                  <a:latin typeface="Arial"/>
                </a:rPr>
                <a:t>Chennai, Bangalore, Coimbatore, Pune, Hyderabad, and Kochi</a:t>
              </a:r>
              <a:r>
                <a:rPr lang="en-US" sz="1067" dirty="0">
                  <a:solidFill>
                    <a:srgbClr val="141414"/>
                  </a:solidFill>
                  <a:latin typeface="Arial"/>
                </a:rPr>
                <a:t>)</a:t>
              </a:r>
            </a:p>
          </p:txBody>
        </p:sp>
      </p:grpSp>
      <p:sp>
        <p:nvSpPr>
          <p:cNvPr id="29" name="Rectangle 28"/>
          <p:cNvSpPr/>
          <p:nvPr/>
        </p:nvSpPr>
        <p:spPr>
          <a:xfrm>
            <a:off x="117081" y="2242631"/>
            <a:ext cx="3101345" cy="338554"/>
          </a:xfrm>
          <a:prstGeom prst="rect">
            <a:avLst/>
          </a:prstGeom>
        </p:spPr>
        <p:txBody>
          <a:bodyPr wrap="square">
            <a:spAutoFit/>
          </a:bodyPr>
          <a:lstStyle/>
          <a:p>
            <a:pPr algn="just" defTabSz="590824"/>
            <a:r>
              <a:rPr lang="en-US" sz="1600" b="1" dirty="0">
                <a:solidFill>
                  <a:srgbClr val="141414"/>
                </a:solidFill>
                <a:latin typeface="Arial"/>
                <a:ea typeface="Calibri" panose="020F0502020204030204" pitchFamily="34" charset="0"/>
                <a:cs typeface="Times New Roman" panose="02020603050405020304" pitchFamily="18" charset="0"/>
              </a:rPr>
              <a:t>Cognizant Engagement</a:t>
            </a:r>
            <a:r>
              <a:rPr lang="en-US" sz="1600" dirty="0">
                <a:solidFill>
                  <a:srgbClr val="141414"/>
                </a:solidFill>
                <a:latin typeface="Arial"/>
                <a:ea typeface="Calibri" panose="020F0502020204030204" pitchFamily="34" charset="0"/>
                <a:cs typeface="Times New Roman" panose="02020603050405020304" pitchFamily="18" charset="0"/>
              </a:rPr>
              <a:t> </a:t>
            </a:r>
          </a:p>
        </p:txBody>
      </p:sp>
      <p:sp>
        <p:nvSpPr>
          <p:cNvPr id="30" name="Rectangle 29"/>
          <p:cNvSpPr/>
          <p:nvPr/>
        </p:nvSpPr>
        <p:spPr>
          <a:xfrm>
            <a:off x="129781" y="540947"/>
            <a:ext cx="3101345" cy="338554"/>
          </a:xfrm>
          <a:prstGeom prst="rect">
            <a:avLst/>
          </a:prstGeom>
        </p:spPr>
        <p:txBody>
          <a:bodyPr wrap="square">
            <a:spAutoFit/>
          </a:bodyPr>
          <a:lstStyle/>
          <a:p>
            <a:pPr algn="just" defTabSz="590824"/>
            <a:r>
              <a:rPr lang="en-US" sz="1600" b="1" dirty="0">
                <a:solidFill>
                  <a:srgbClr val="141414"/>
                </a:solidFill>
                <a:latin typeface="Arial"/>
                <a:ea typeface="Calibri" panose="020F0502020204030204" pitchFamily="34" charset="0"/>
                <a:cs typeface="Times New Roman" panose="02020603050405020304" pitchFamily="18" charset="0"/>
              </a:rPr>
              <a:t>Client Details</a:t>
            </a:r>
            <a:endParaRPr lang="en-US" sz="1600" dirty="0">
              <a:solidFill>
                <a:srgbClr val="141414"/>
              </a:solidFill>
              <a:latin typeface="Aria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5482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93853" y="901575"/>
            <a:ext cx="4027971" cy="297860"/>
            <a:chOff x="5990282" y="475760"/>
            <a:chExt cx="3020978" cy="223395"/>
          </a:xfrm>
        </p:grpSpPr>
        <p:sp>
          <p:nvSpPr>
            <p:cNvPr id="51" name="TextBox 50"/>
            <p:cNvSpPr txBox="1"/>
            <p:nvPr/>
          </p:nvSpPr>
          <p:spPr bwMode="auto">
            <a:xfrm>
              <a:off x="5990282" y="475760"/>
              <a:ext cx="2444209" cy="21304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latin typeface="Arial"/>
                  <a:ea typeface="Segoe UI" panose="020B0502040204020203" pitchFamily="34" charset="0"/>
                  <a:cs typeface="Arial" panose="020B0604020202020204" pitchFamily="34" charset="0"/>
                </a:rPr>
                <a:t>Value adds/Enablers</a:t>
              </a:r>
            </a:p>
          </p:txBody>
        </p:sp>
        <p:grpSp>
          <p:nvGrpSpPr>
            <p:cNvPr id="53" name="Group 52"/>
            <p:cNvGrpSpPr/>
            <p:nvPr/>
          </p:nvGrpSpPr>
          <p:grpSpPr>
            <a:xfrm>
              <a:off x="6096518" y="699152"/>
              <a:ext cx="2914742" cy="3"/>
              <a:chOff x="6096518" y="699152"/>
              <a:chExt cx="2914742" cy="3"/>
            </a:xfrm>
          </p:grpSpPr>
          <p:cxnSp>
            <p:nvCxnSpPr>
              <p:cNvPr id="60" name="Straight Connector 59"/>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553200" y="6991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sp>
        <p:nvSpPr>
          <p:cNvPr id="5" name="Title 4"/>
          <p:cNvSpPr>
            <a:spLocks noGrp="1"/>
          </p:cNvSpPr>
          <p:nvPr>
            <p:ph type="title"/>
          </p:nvPr>
        </p:nvSpPr>
        <p:spPr>
          <a:xfrm>
            <a:off x="49262" y="180141"/>
            <a:ext cx="11286649" cy="607259"/>
          </a:xfrm>
        </p:spPr>
        <p:txBody>
          <a:bodyPr vert="horz" lIns="121920" tIns="60960" rIns="121920" bIns="60960" rtlCol="0" anchor="ctr">
            <a:noAutofit/>
          </a:bodyPr>
          <a:lstStyle/>
          <a:p>
            <a:r>
              <a:rPr lang="en-US" sz="2400" spc="-7" dirty="0">
                <a:latin typeface="+mn-lt"/>
                <a:cs typeface="Calibri" panose="020F0502020204030204" pitchFamily="34" charset="0"/>
              </a:rPr>
              <a:t>Data Lake on Hadoop for Downstream Systems @ Leading Energy and Home Services provider </a:t>
            </a:r>
          </a:p>
        </p:txBody>
      </p:sp>
      <p:sp>
        <p:nvSpPr>
          <p:cNvPr id="59" name="Rectangle 58"/>
          <p:cNvSpPr/>
          <p:nvPr/>
        </p:nvSpPr>
        <p:spPr>
          <a:xfrm>
            <a:off x="5800345" y="1018533"/>
            <a:ext cx="5985256" cy="738857"/>
          </a:xfrm>
          <a:prstGeom prst="rect">
            <a:avLst/>
          </a:prstGeom>
        </p:spPr>
        <p:txBody>
          <a:bodyPr wrap="square">
            <a:spAutoFit/>
          </a:bodyPr>
          <a:lstStyle/>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Enable cost-effective data warehouse solutions at enterprise level using Big Data</a:t>
            </a:r>
          </a:p>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Improve SLA timeline for data availability for MI reports and analytical platform</a:t>
            </a:r>
          </a:p>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Single point for Enterprise data storage and data consumption</a:t>
            </a:r>
          </a:p>
        </p:txBody>
      </p:sp>
      <p:sp>
        <p:nvSpPr>
          <p:cNvPr id="72" name="Rectangle 71"/>
          <p:cNvSpPr/>
          <p:nvPr/>
        </p:nvSpPr>
        <p:spPr>
          <a:xfrm>
            <a:off x="5800344" y="2118089"/>
            <a:ext cx="6188456" cy="1922065"/>
          </a:xfrm>
          <a:prstGeom prst="rect">
            <a:avLst/>
          </a:prstGeom>
        </p:spPr>
        <p:txBody>
          <a:bodyPr wrap="square">
            <a:spAutoFit/>
          </a:bodyPr>
          <a:lstStyle/>
          <a:p>
            <a:pPr marL="182878" lvl="2" indent="-182878" defTabSz="1462989">
              <a:lnSpc>
                <a:spcPct val="110000"/>
              </a:lnSpc>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Designed and developed a data warehouse on </a:t>
            </a:r>
            <a:r>
              <a:rPr lang="en-US" sz="1067" dirty="0" err="1">
                <a:solidFill>
                  <a:srgbClr val="021628"/>
                </a:solidFill>
                <a:latin typeface="Arial"/>
                <a:cs typeface="Calibri" panose="020F0502020204030204" pitchFamily="34" charset="0"/>
              </a:rPr>
              <a:t>hadoop</a:t>
            </a:r>
            <a:r>
              <a:rPr lang="en-US" sz="1067" dirty="0">
                <a:solidFill>
                  <a:srgbClr val="021628"/>
                </a:solidFill>
                <a:latin typeface="Arial"/>
                <a:cs typeface="Calibri" panose="020F0502020204030204" pitchFamily="34" charset="0"/>
              </a:rPr>
              <a:t> with data ingestion technique by incorporating solution accelerators like Data Tap, Delta calculator &amp; History capture</a:t>
            </a:r>
          </a:p>
          <a:p>
            <a:pPr marL="182878" lvl="2" indent="-182878" defTabSz="1462989">
              <a:lnSpc>
                <a:spcPct val="110000"/>
              </a:lnSpc>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Data ingestion to Hadoop from Teradata/ SAP and non SAP systems</a:t>
            </a:r>
          </a:p>
          <a:p>
            <a:pPr marL="182878" lvl="2" indent="-182878" defTabSz="1462989">
              <a:lnSpc>
                <a:spcPct val="110000"/>
              </a:lnSpc>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In-house tool for metadata management</a:t>
            </a:r>
          </a:p>
          <a:p>
            <a:pPr marL="182878" lvl="2" indent="-182878" defTabSz="1462989">
              <a:lnSpc>
                <a:spcPct val="110000"/>
              </a:lnSpc>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Automatic data reconciliation, schema evolution on data lake, workflow management system providing restart-ability from point of failure</a:t>
            </a:r>
          </a:p>
          <a:p>
            <a:pPr marL="182878" lvl="2" indent="-182878" defTabSz="1462989">
              <a:lnSpc>
                <a:spcPct val="110000"/>
              </a:lnSpc>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Technologies: Hortonworks |Hive| Pig  | Kafka |Flume| Sqoop  | Ranger | Apache </a:t>
            </a:r>
            <a:r>
              <a:rPr lang="en-US" sz="1067" dirty="0" err="1">
                <a:solidFill>
                  <a:srgbClr val="021628"/>
                </a:solidFill>
                <a:latin typeface="Arial"/>
                <a:cs typeface="Calibri" panose="020F0502020204030204" pitchFamily="34" charset="0"/>
              </a:rPr>
              <a:t>Tez</a:t>
            </a:r>
            <a:r>
              <a:rPr lang="en-US" sz="1067" dirty="0">
                <a:solidFill>
                  <a:srgbClr val="021628"/>
                </a:solidFill>
                <a:latin typeface="Arial"/>
                <a:cs typeface="Calibri" panose="020F0502020204030204" pitchFamily="34" charset="0"/>
              </a:rPr>
              <a:t>| </a:t>
            </a:r>
            <a:r>
              <a:rPr lang="en-US" sz="1067" dirty="0" err="1">
                <a:solidFill>
                  <a:srgbClr val="021628"/>
                </a:solidFill>
                <a:latin typeface="Arial"/>
                <a:cs typeface="Calibri" panose="020F0502020204030204" pitchFamily="34" charset="0"/>
              </a:rPr>
              <a:t>Hbase</a:t>
            </a:r>
            <a:r>
              <a:rPr lang="en-US" sz="1067" dirty="0">
                <a:solidFill>
                  <a:srgbClr val="021628"/>
                </a:solidFill>
                <a:latin typeface="Arial"/>
                <a:cs typeface="Calibri" panose="020F0502020204030204" pitchFamily="34" charset="0"/>
              </a:rPr>
              <a:t> </a:t>
            </a:r>
          </a:p>
          <a:p>
            <a:pPr marL="182878" lvl="2" indent="-182878" defTabSz="1462989">
              <a:lnSpc>
                <a:spcPct val="110000"/>
              </a:lnSpc>
              <a:spcBef>
                <a:spcPts val="600"/>
              </a:spcBef>
              <a:buFont typeface="Wingdings" panose="05000000000000000000" pitchFamily="2" charset="2"/>
              <a:buChar char="§"/>
              <a:defRPr/>
            </a:pPr>
            <a:endParaRPr lang="en-US" sz="1067" dirty="0">
              <a:solidFill>
                <a:srgbClr val="021628"/>
              </a:solidFill>
              <a:latin typeface="Arial"/>
              <a:cs typeface="Calibri" panose="020F0502020204030204" pitchFamily="34" charset="0"/>
            </a:endParaRPr>
          </a:p>
        </p:txBody>
      </p:sp>
      <p:sp>
        <p:nvSpPr>
          <p:cNvPr id="76" name="Rectangle 75"/>
          <p:cNvSpPr/>
          <p:nvPr/>
        </p:nvSpPr>
        <p:spPr>
          <a:xfrm>
            <a:off x="5791201" y="5221695"/>
            <a:ext cx="5994401" cy="980012"/>
          </a:xfrm>
          <a:prstGeom prst="rect">
            <a:avLst/>
          </a:prstGeom>
        </p:spPr>
        <p:txBody>
          <a:bodyPr wrap="square">
            <a:spAutoFit/>
          </a:bodyPr>
          <a:lstStyle/>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Initiator for  adoption of data lake on Hadoop in UK</a:t>
            </a:r>
          </a:p>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98% resolving data inconsistency between different  data warehouse systems</a:t>
            </a:r>
          </a:p>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65% cost savings for IT services</a:t>
            </a:r>
          </a:p>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50% improvement on SLA timeline on data availability from warehouse</a:t>
            </a:r>
          </a:p>
        </p:txBody>
      </p:sp>
      <p:sp>
        <p:nvSpPr>
          <p:cNvPr id="35" name="Rectangle 34"/>
          <p:cNvSpPr/>
          <p:nvPr/>
        </p:nvSpPr>
        <p:spPr>
          <a:xfrm>
            <a:off x="164003" y="1213226"/>
            <a:ext cx="5423996" cy="1231491"/>
          </a:xfrm>
          <a:prstGeom prst="rect">
            <a:avLst/>
          </a:prstGeom>
        </p:spPr>
        <p:txBody>
          <a:bodyPr wrap="square">
            <a:spAutoFit/>
          </a:bodyPr>
          <a:lstStyle/>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Data Tap: Tool for dynamically detecting metadata and facilitating ingestion of Data into Data Lake</a:t>
            </a:r>
          </a:p>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Diff Calculator : Tool developed for identifying data  differences used for implementing SCD type 2 logic in Hadoop</a:t>
            </a:r>
          </a:p>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History capture framework : A generic framework to Ingest data, identify data difference and implement SCD type2 logic</a:t>
            </a:r>
          </a:p>
        </p:txBody>
      </p:sp>
      <p:grpSp>
        <p:nvGrpSpPr>
          <p:cNvPr id="33" name="Group 32"/>
          <p:cNvGrpSpPr/>
          <p:nvPr/>
        </p:nvGrpSpPr>
        <p:grpSpPr>
          <a:xfrm>
            <a:off x="5703958" y="663818"/>
            <a:ext cx="4027969" cy="297860"/>
            <a:chOff x="5990283" y="475760"/>
            <a:chExt cx="3020977" cy="223395"/>
          </a:xfrm>
        </p:grpSpPr>
        <p:sp>
          <p:nvSpPr>
            <p:cNvPr id="34" name="TextBox 33"/>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latin typeface="Arial"/>
                  <a:ea typeface="Segoe UI" panose="020B0502040204020203" pitchFamily="34" charset="0"/>
                  <a:cs typeface="Arial" panose="020B0604020202020204" pitchFamily="34" charset="0"/>
                </a:rPr>
                <a:t>Business Drivers</a:t>
              </a:r>
              <a:endParaRPr lang="en-GB" sz="1333" b="1" dirty="0">
                <a:solidFill>
                  <a:srgbClr val="075CA9"/>
                </a:solidFill>
                <a:latin typeface="Arial"/>
                <a:ea typeface="Segoe UI" panose="020B0502040204020203" pitchFamily="34" charset="0"/>
                <a:cs typeface="Arial" panose="020B0604020202020204" pitchFamily="34" charset="0"/>
              </a:endParaRPr>
            </a:p>
          </p:txBody>
        </p:sp>
        <p:grpSp>
          <p:nvGrpSpPr>
            <p:cNvPr id="37" name="Group 36"/>
            <p:cNvGrpSpPr/>
            <p:nvPr/>
          </p:nvGrpSpPr>
          <p:grpSpPr>
            <a:xfrm>
              <a:off x="6096518" y="699152"/>
              <a:ext cx="2914742" cy="3"/>
              <a:chOff x="6096518" y="699152"/>
              <a:chExt cx="2914742" cy="3"/>
            </a:xfrm>
          </p:grpSpPr>
          <p:cxnSp>
            <p:nvCxnSpPr>
              <p:cNvPr id="38" name="Straight Connector 37"/>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553200" y="6991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5713102" y="1816795"/>
            <a:ext cx="4027969" cy="297860"/>
            <a:chOff x="5990283" y="475760"/>
            <a:chExt cx="3020977" cy="223395"/>
          </a:xfrm>
        </p:grpSpPr>
        <p:sp>
          <p:nvSpPr>
            <p:cNvPr id="41" name="TextBox 40"/>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latin typeface="Arial"/>
                  <a:ea typeface="Segoe UI" panose="020B0502040204020203" pitchFamily="34" charset="0"/>
                  <a:cs typeface="Arial" panose="020B0604020202020204" pitchFamily="34" charset="0"/>
                </a:rPr>
                <a:t>Solution Highlights</a:t>
              </a:r>
              <a:endParaRPr lang="en-GB" sz="1333" b="1" dirty="0">
                <a:solidFill>
                  <a:srgbClr val="075CA9"/>
                </a:solidFill>
                <a:latin typeface="Arial"/>
                <a:ea typeface="Segoe UI" panose="020B0502040204020203" pitchFamily="34" charset="0"/>
                <a:cs typeface="Arial" panose="020B0604020202020204" pitchFamily="34" charset="0"/>
              </a:endParaRPr>
            </a:p>
          </p:txBody>
        </p:sp>
        <p:grpSp>
          <p:nvGrpSpPr>
            <p:cNvPr id="42" name="Group 41"/>
            <p:cNvGrpSpPr/>
            <p:nvPr/>
          </p:nvGrpSpPr>
          <p:grpSpPr>
            <a:xfrm>
              <a:off x="6096518" y="699152"/>
              <a:ext cx="2914742" cy="3"/>
              <a:chOff x="6096518" y="699152"/>
              <a:chExt cx="2914742" cy="3"/>
            </a:xfrm>
          </p:grpSpPr>
          <p:cxnSp>
            <p:nvCxnSpPr>
              <p:cNvPr id="43" name="Straight Connector 42"/>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553200" y="6991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grpSp>
        <p:nvGrpSpPr>
          <p:cNvPr id="45" name="Group 44"/>
          <p:cNvGrpSpPr/>
          <p:nvPr/>
        </p:nvGrpSpPr>
        <p:grpSpPr>
          <a:xfrm>
            <a:off x="5694476" y="4934263"/>
            <a:ext cx="4027969" cy="297860"/>
            <a:chOff x="5990283" y="475760"/>
            <a:chExt cx="3020977" cy="223395"/>
          </a:xfrm>
        </p:grpSpPr>
        <p:sp>
          <p:nvSpPr>
            <p:cNvPr id="46" name="TextBox 45"/>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latin typeface="Arial"/>
                  <a:ea typeface="Segoe UI" panose="020B0502040204020203" pitchFamily="34" charset="0"/>
                  <a:cs typeface="Arial" panose="020B0604020202020204" pitchFamily="34" charset="0"/>
                </a:rPr>
                <a:t>Business Outcomes</a:t>
              </a:r>
              <a:endParaRPr lang="en-GB" sz="1333" b="1" dirty="0">
                <a:solidFill>
                  <a:srgbClr val="075CA9"/>
                </a:solidFill>
                <a:latin typeface="Arial"/>
                <a:ea typeface="Segoe UI" panose="020B0502040204020203" pitchFamily="34" charset="0"/>
                <a:cs typeface="Arial" panose="020B0604020202020204" pitchFamily="34" charset="0"/>
              </a:endParaRPr>
            </a:p>
          </p:txBody>
        </p:sp>
        <p:grpSp>
          <p:nvGrpSpPr>
            <p:cNvPr id="47" name="Group 46"/>
            <p:cNvGrpSpPr/>
            <p:nvPr/>
          </p:nvGrpSpPr>
          <p:grpSpPr>
            <a:xfrm>
              <a:off x="6096518" y="699152"/>
              <a:ext cx="2914742" cy="3"/>
              <a:chOff x="6096518" y="699152"/>
              <a:chExt cx="2914742" cy="3"/>
            </a:xfrm>
          </p:grpSpPr>
          <p:cxnSp>
            <p:nvCxnSpPr>
              <p:cNvPr id="48" name="Straight Connector 47"/>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553200" y="6991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p:nvGrpSpPr>
        <p:grpSpPr>
          <a:xfrm>
            <a:off x="5768110" y="3765659"/>
            <a:ext cx="4027969" cy="297860"/>
            <a:chOff x="5990283" y="475760"/>
            <a:chExt cx="3020977" cy="223395"/>
          </a:xfrm>
        </p:grpSpPr>
        <p:sp>
          <p:nvSpPr>
            <p:cNvPr id="64" name="TextBox 63"/>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latin typeface="Arial"/>
                  <a:ea typeface="Segoe UI" panose="020B0502040204020203" pitchFamily="34" charset="0"/>
                  <a:cs typeface="Arial" panose="020B0604020202020204" pitchFamily="34" charset="0"/>
                </a:rPr>
                <a:t>Key Highlights</a:t>
              </a:r>
              <a:endParaRPr lang="en-GB" sz="1333" b="1" dirty="0">
                <a:solidFill>
                  <a:srgbClr val="075CA9"/>
                </a:solidFill>
                <a:latin typeface="Arial"/>
                <a:ea typeface="Segoe UI" panose="020B0502040204020203" pitchFamily="34" charset="0"/>
                <a:cs typeface="Arial" panose="020B0604020202020204" pitchFamily="34" charset="0"/>
              </a:endParaRPr>
            </a:p>
          </p:txBody>
        </p:sp>
        <p:grpSp>
          <p:nvGrpSpPr>
            <p:cNvPr id="65" name="Group 64"/>
            <p:cNvGrpSpPr/>
            <p:nvPr/>
          </p:nvGrpSpPr>
          <p:grpSpPr>
            <a:xfrm>
              <a:off x="6096518" y="699152"/>
              <a:ext cx="2914742" cy="3"/>
              <a:chOff x="6096518" y="699152"/>
              <a:chExt cx="2914742" cy="3"/>
            </a:xfrm>
          </p:grpSpPr>
          <p:cxnSp>
            <p:nvCxnSpPr>
              <p:cNvPr id="66" name="Straight Connector 65"/>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53200" y="6991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sp>
        <p:nvSpPr>
          <p:cNvPr id="68" name="Rectangle 67"/>
          <p:cNvSpPr/>
          <p:nvPr/>
        </p:nvSpPr>
        <p:spPr>
          <a:xfrm>
            <a:off x="5872403" y="4166461"/>
            <a:ext cx="5913199" cy="738857"/>
          </a:xfrm>
          <a:prstGeom prst="rect">
            <a:avLst/>
          </a:prstGeom>
        </p:spPr>
        <p:txBody>
          <a:bodyPr wrap="square">
            <a:spAutoFit/>
          </a:bodyPr>
          <a:lstStyle/>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10M + customer data processed daily</a:t>
            </a:r>
          </a:p>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10K+ tables,25+ sources data processed daily</a:t>
            </a:r>
          </a:p>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Total data volume 10+TB/d and aiming to process 20+TB/d</a:t>
            </a:r>
          </a:p>
        </p:txBody>
      </p:sp>
      <p:grpSp>
        <p:nvGrpSpPr>
          <p:cNvPr id="36" name="Group 35"/>
          <p:cNvGrpSpPr/>
          <p:nvPr/>
        </p:nvGrpSpPr>
        <p:grpSpPr>
          <a:xfrm>
            <a:off x="100061" y="2402858"/>
            <a:ext cx="4027971" cy="297860"/>
            <a:chOff x="5990282" y="475760"/>
            <a:chExt cx="3020978" cy="223395"/>
          </a:xfrm>
        </p:grpSpPr>
        <p:sp>
          <p:nvSpPr>
            <p:cNvPr id="52" name="TextBox 51"/>
            <p:cNvSpPr txBox="1"/>
            <p:nvPr/>
          </p:nvSpPr>
          <p:spPr bwMode="auto">
            <a:xfrm>
              <a:off x="5990282" y="475760"/>
              <a:ext cx="2444209" cy="21304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latin typeface="Arial"/>
                  <a:ea typeface="Segoe UI" panose="020B0502040204020203" pitchFamily="34" charset="0"/>
                  <a:cs typeface="Arial" panose="020B0604020202020204" pitchFamily="34" charset="0"/>
                </a:rPr>
                <a:t>Learning / Best Practices</a:t>
              </a:r>
            </a:p>
          </p:txBody>
        </p:sp>
        <p:grpSp>
          <p:nvGrpSpPr>
            <p:cNvPr id="54" name="Group 53"/>
            <p:cNvGrpSpPr/>
            <p:nvPr/>
          </p:nvGrpSpPr>
          <p:grpSpPr>
            <a:xfrm>
              <a:off x="6096518" y="699152"/>
              <a:ext cx="2914742" cy="3"/>
              <a:chOff x="6096518" y="699152"/>
              <a:chExt cx="2914742" cy="3"/>
            </a:xfrm>
          </p:grpSpPr>
          <p:cxnSp>
            <p:nvCxnSpPr>
              <p:cNvPr id="55" name="Straight Connector 54"/>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553200" y="6991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sp>
        <p:nvSpPr>
          <p:cNvPr id="57" name="Rectangle 56"/>
          <p:cNvSpPr/>
          <p:nvPr/>
        </p:nvSpPr>
        <p:spPr>
          <a:xfrm>
            <a:off x="170211" y="2714508"/>
            <a:ext cx="5423996" cy="1385379"/>
          </a:xfrm>
          <a:prstGeom prst="rect">
            <a:avLst/>
          </a:prstGeom>
        </p:spPr>
        <p:txBody>
          <a:bodyPr wrap="square">
            <a:spAutoFit/>
          </a:bodyPr>
          <a:lstStyle/>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Define a data ingestion strategy which can be applied for multiple data sources</a:t>
            </a:r>
          </a:p>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Set up a data ingestion team to ingest legacy data into Data Lake</a:t>
            </a:r>
          </a:p>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Selection of technologies suitable for Data Ingestion, storage etc. to be done based on a small scale POC-</a:t>
            </a:r>
          </a:p>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Define a standard framework for error handling, logging, exceptional handling etc.</a:t>
            </a:r>
          </a:p>
          <a:p>
            <a:pPr marL="182878" lvl="2" indent="-182878" defTabSz="1462989">
              <a:spcBef>
                <a:spcPts val="600"/>
              </a:spcBef>
              <a:buFont typeface="Wingdings" panose="05000000000000000000" pitchFamily="2" charset="2"/>
              <a:buChar char="§"/>
              <a:defRPr/>
            </a:pPr>
            <a:r>
              <a:rPr lang="en-US" sz="1067" dirty="0">
                <a:solidFill>
                  <a:srgbClr val="021628"/>
                </a:solidFill>
                <a:latin typeface="Arial"/>
                <a:cs typeface="Calibri" panose="020F0502020204030204" pitchFamily="34" charset="0"/>
              </a:rPr>
              <a:t>Define a clear use case of the data that is planned to be ingested into Data Lake</a:t>
            </a:r>
          </a:p>
        </p:txBody>
      </p:sp>
      <p:pic>
        <p:nvPicPr>
          <p:cNvPr id="2" name="Picture 1"/>
          <p:cNvPicPr>
            <a:picLocks noChangeAspect="1"/>
          </p:cNvPicPr>
          <p:nvPr/>
        </p:nvPicPr>
        <p:blipFill>
          <a:blip r:embed="rId3"/>
          <a:stretch>
            <a:fillRect/>
          </a:stretch>
        </p:blipFill>
        <p:spPr>
          <a:xfrm>
            <a:off x="133305" y="4204124"/>
            <a:ext cx="5600000" cy="1900720"/>
          </a:xfrm>
          <a:prstGeom prst="rect">
            <a:avLst/>
          </a:prstGeom>
        </p:spPr>
      </p:pic>
    </p:spTree>
    <p:extLst>
      <p:ext uri="{BB962C8B-B14F-4D97-AF65-F5344CB8AC3E}">
        <p14:creationId xmlns:p14="http://schemas.microsoft.com/office/powerpoint/2010/main" val="1016252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n-lt"/>
              </a:rPr>
              <a:t>Centrica - BI Implementation Experience</a:t>
            </a:r>
          </a:p>
        </p:txBody>
      </p:sp>
      <p:sp>
        <p:nvSpPr>
          <p:cNvPr id="3" name="Rectangle 2"/>
          <p:cNvSpPr/>
          <p:nvPr/>
        </p:nvSpPr>
        <p:spPr>
          <a:xfrm>
            <a:off x="4224715" y="1808581"/>
            <a:ext cx="7462396" cy="2177996"/>
          </a:xfrm>
          <a:prstGeom prst="rect">
            <a:avLst/>
          </a:prstGeom>
          <a:ln>
            <a:noFill/>
          </a:ln>
        </p:spPr>
        <p:txBody>
          <a:bodyPr wrap="square" lIns="121912" tIns="60956" rIns="121912" bIns="60956">
            <a:noAutofit/>
          </a:bodyPr>
          <a:lstStyle/>
          <a:p>
            <a:pPr marL="228594" indent="-228594" algn="just" defTabSz="1219170">
              <a:buSzPct val="80000"/>
              <a:buFont typeface="Wingdings" pitchFamily="2" charset="2"/>
              <a:buChar char="§"/>
            </a:pPr>
            <a:r>
              <a:rPr lang="en-US" sz="900" dirty="0">
                <a:solidFill>
                  <a:srgbClr val="000000"/>
                </a:solidFill>
                <a:latin typeface="Arial"/>
                <a:cs typeface="Times New Roman" pitchFamily="18" charset="0"/>
              </a:rPr>
              <a:t>Cognizant proposed a parallel-phased approach to the BI implementation and worked with business analysts, SMEs and an external vendor (part of High Level Design) on Requirements due-diligence and completed prototype validations and mock-up reports.</a:t>
            </a:r>
          </a:p>
          <a:p>
            <a:pPr marL="228594" indent="-228594" algn="just" defTabSz="1219170">
              <a:buSzPct val="80000"/>
              <a:buFont typeface="Wingdings" pitchFamily="2" charset="2"/>
              <a:buChar char="§"/>
            </a:pPr>
            <a:r>
              <a:rPr lang="en-US" sz="900" dirty="0">
                <a:solidFill>
                  <a:srgbClr val="000000"/>
                </a:solidFill>
                <a:latin typeface="Arial"/>
                <a:cs typeface="Times New Roman" pitchFamily="18" charset="0"/>
              </a:rPr>
              <a:t>A structured knowledge transition and planning was conducted in order to gain thorough understanding and knowledge on requirements and high level design</a:t>
            </a:r>
          </a:p>
          <a:p>
            <a:pPr marL="228594" indent="-228594" algn="just" defTabSz="1219170">
              <a:buSzPct val="80000"/>
              <a:buFont typeface="Wingdings" pitchFamily="2" charset="2"/>
              <a:buChar char="§"/>
            </a:pPr>
            <a:r>
              <a:rPr lang="en-US" sz="900" dirty="0">
                <a:solidFill>
                  <a:srgbClr val="000000"/>
                </a:solidFill>
                <a:latin typeface="Arial"/>
                <a:cs typeface="Times New Roman" pitchFamily="18" charset="0"/>
              </a:rPr>
              <a:t>In parallel to prototype development, detailed requirements gathering and analysis were conducted</a:t>
            </a:r>
          </a:p>
          <a:p>
            <a:pPr marL="228594" indent="-228594" algn="just" defTabSz="1219170">
              <a:buSzPct val="80000"/>
              <a:buFont typeface="Wingdings" pitchFamily="2" charset="2"/>
              <a:buChar char="§"/>
            </a:pPr>
            <a:r>
              <a:rPr lang="en-US" sz="900" dirty="0">
                <a:solidFill>
                  <a:srgbClr val="000000"/>
                </a:solidFill>
                <a:latin typeface="Arial"/>
                <a:cs typeface="Times New Roman" pitchFamily="18" charset="0"/>
              </a:rPr>
              <a:t>Detailed design was carried out  on ETL and reporting fronts including Physical data model design, ETL rules and transformation using BO Data Services and  BO XI 3 components like Universe Designer, Web Intelligence, Dashboard Builder and Data Federator.</a:t>
            </a:r>
          </a:p>
          <a:p>
            <a:pPr marL="228594" indent="-228594" algn="just" defTabSz="1219170">
              <a:buSzPct val="80000"/>
              <a:buFont typeface="Wingdings" pitchFamily="2" charset="2"/>
              <a:buChar char="§"/>
            </a:pPr>
            <a:r>
              <a:rPr lang="en-US" sz="900" dirty="0">
                <a:solidFill>
                  <a:srgbClr val="000000"/>
                </a:solidFill>
                <a:latin typeface="Arial"/>
                <a:cs typeface="Times New Roman" pitchFamily="18" charset="0"/>
              </a:rPr>
              <a:t>Platform set for BO Data federation</a:t>
            </a:r>
          </a:p>
          <a:p>
            <a:pPr marL="228594" indent="-228594" algn="just" defTabSz="1219170">
              <a:buSzPct val="80000"/>
              <a:buFont typeface="Wingdings" pitchFamily="2" charset="2"/>
              <a:buChar char="§"/>
            </a:pPr>
            <a:r>
              <a:rPr lang="en-US" sz="900" dirty="0">
                <a:solidFill>
                  <a:srgbClr val="000000"/>
                </a:solidFill>
                <a:latin typeface="Arial"/>
                <a:cs typeface="Times New Roman" pitchFamily="18" charset="0"/>
              </a:rPr>
              <a:t>ETL data flows and BO universes and reports are developed to cater to Marketing, Insurance and Safety reporting needs.</a:t>
            </a:r>
          </a:p>
          <a:p>
            <a:pPr marL="228594" indent="-228594" algn="just" defTabSz="1219170">
              <a:buSzPct val="80000"/>
              <a:buFont typeface="Wingdings" pitchFamily="2" charset="2"/>
              <a:buChar char="§"/>
            </a:pPr>
            <a:r>
              <a:rPr lang="en-US" sz="900" dirty="0">
                <a:solidFill>
                  <a:srgbClr val="000000"/>
                </a:solidFill>
                <a:latin typeface="Arial"/>
                <a:cs typeface="Times New Roman" pitchFamily="18" charset="0"/>
              </a:rPr>
              <a:t>System testing to be carried out by Cognizant as part of Build Factory testing and provide defect resolution during acceptance testing conducted by the client.</a:t>
            </a:r>
            <a:endParaRPr lang="en-US" sz="900" dirty="0">
              <a:solidFill>
                <a:srgbClr val="50B3CF"/>
              </a:solidFill>
              <a:latin typeface="Arial"/>
            </a:endParaRPr>
          </a:p>
          <a:p>
            <a:pPr marL="0" lvl="1" algn="just" defTabSz="1219170" fontAlgn="base">
              <a:buClr>
                <a:prstClr val="black"/>
              </a:buClr>
              <a:buSzPct val="100000"/>
              <a:tabLst>
                <a:tab pos="1606511" algn="l"/>
              </a:tabLst>
              <a:defRPr/>
            </a:pPr>
            <a:endParaRPr lang="en-US" altLang="en-US" sz="1051" dirty="0">
              <a:solidFill>
                <a:prstClr val="black"/>
              </a:solidFill>
              <a:latin typeface="Arial"/>
              <a:cs typeface="Arial" panose="020B0604020202020204" pitchFamily="34" charset="0"/>
            </a:endParaRPr>
          </a:p>
        </p:txBody>
      </p:sp>
      <p:sp>
        <p:nvSpPr>
          <p:cNvPr id="4" name="Rectangle 3"/>
          <p:cNvSpPr/>
          <p:nvPr/>
        </p:nvSpPr>
        <p:spPr>
          <a:xfrm>
            <a:off x="4303613" y="1012275"/>
            <a:ext cx="3946920" cy="375779"/>
          </a:xfrm>
          <a:prstGeom prst="rect">
            <a:avLst/>
          </a:prstGeom>
          <a:ln>
            <a:noFill/>
          </a:ln>
        </p:spPr>
        <p:txBody>
          <a:bodyPr wrap="square" lIns="121912" tIns="60956" rIns="121912" bIns="60956">
            <a:noAutofit/>
          </a:bodyPr>
          <a:lstStyle/>
          <a:p>
            <a:pPr marL="0" lvl="1" algn="just" defTabSz="609570">
              <a:defRPr/>
            </a:pPr>
            <a:r>
              <a:rPr lang="en-US" sz="1067" b="1" dirty="0">
                <a:solidFill>
                  <a:prstClr val="black"/>
                </a:solidFill>
                <a:latin typeface="Arial"/>
                <a:ea typeface="Segoe UI" panose="020B0502040204020203" pitchFamily="34" charset="0"/>
                <a:cs typeface="Arial" panose="020B0604020202020204" pitchFamily="34" charset="0"/>
              </a:rPr>
              <a:t>BI Implementation</a:t>
            </a:r>
          </a:p>
        </p:txBody>
      </p:sp>
      <p:grpSp>
        <p:nvGrpSpPr>
          <p:cNvPr id="5" name="Group 4"/>
          <p:cNvGrpSpPr/>
          <p:nvPr/>
        </p:nvGrpSpPr>
        <p:grpSpPr>
          <a:xfrm>
            <a:off x="4222565" y="650885"/>
            <a:ext cx="4027969" cy="297860"/>
            <a:chOff x="5990283" y="475760"/>
            <a:chExt cx="3020977" cy="223395"/>
          </a:xfrm>
        </p:grpSpPr>
        <p:sp>
          <p:nvSpPr>
            <p:cNvPr id="6" name="TextBox 5"/>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latin typeface="Arial"/>
                  <a:ea typeface="Segoe UI" panose="020B0502040204020203" pitchFamily="34" charset="0"/>
                  <a:cs typeface="Arial" panose="020B0604020202020204" pitchFamily="34" charset="0"/>
                </a:rPr>
                <a:t>SERVICES OFFERED</a:t>
              </a:r>
              <a:endParaRPr lang="en-GB" sz="1333" b="1" dirty="0">
                <a:solidFill>
                  <a:srgbClr val="075CA9"/>
                </a:solidFill>
                <a:latin typeface="Arial"/>
                <a:ea typeface="Segoe UI" panose="020B0502040204020203" pitchFamily="34" charset="0"/>
                <a:cs typeface="Arial" panose="020B0604020202020204" pitchFamily="34" charset="0"/>
              </a:endParaRPr>
            </a:p>
          </p:txBody>
        </p:sp>
        <p:grpSp>
          <p:nvGrpSpPr>
            <p:cNvPr id="7" name="Group 6"/>
            <p:cNvGrpSpPr/>
            <p:nvPr/>
          </p:nvGrpSpPr>
          <p:grpSpPr>
            <a:xfrm>
              <a:off x="6096518" y="699152"/>
              <a:ext cx="2914742" cy="3"/>
              <a:chOff x="6096518" y="699152"/>
              <a:chExt cx="2914742" cy="3"/>
            </a:xfrm>
          </p:grpSpPr>
          <p:cxnSp>
            <p:nvCxnSpPr>
              <p:cNvPr id="8" name="Straight Connector 7"/>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553200" y="6991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grpSp>
        <p:nvGrpSpPr>
          <p:cNvPr id="10" name="Group 9"/>
          <p:cNvGrpSpPr/>
          <p:nvPr/>
        </p:nvGrpSpPr>
        <p:grpSpPr>
          <a:xfrm>
            <a:off x="4332127" y="4763663"/>
            <a:ext cx="7397836" cy="1315452"/>
            <a:chOff x="3275804" y="3037450"/>
            <a:chExt cx="5548377" cy="986589"/>
          </a:xfrm>
        </p:grpSpPr>
        <p:sp>
          <p:nvSpPr>
            <p:cNvPr id="11" name="Rectangle 10"/>
            <p:cNvSpPr/>
            <p:nvPr/>
          </p:nvSpPr>
          <p:spPr>
            <a:xfrm>
              <a:off x="3275804" y="3359425"/>
              <a:ext cx="5548377" cy="664614"/>
            </a:xfrm>
            <a:prstGeom prst="rect">
              <a:avLst/>
            </a:prstGeom>
            <a:ln>
              <a:noFill/>
            </a:ln>
          </p:spPr>
          <p:txBody>
            <a:bodyPr wrap="square" lIns="121912" tIns="60956" rIns="121912" bIns="60956">
              <a:noAutofit/>
            </a:bodyPr>
            <a:lstStyle/>
            <a:p>
              <a:pPr marL="228594" indent="-228594" algn="just" defTabSz="1219170">
                <a:buSzPct val="80000"/>
                <a:buFont typeface="Wingdings" pitchFamily="2" charset="2"/>
                <a:buChar char="§"/>
                <a:defRPr/>
              </a:pPr>
              <a:r>
                <a:rPr lang="en-US" sz="900" dirty="0">
                  <a:solidFill>
                    <a:srgbClr val="000000"/>
                  </a:solidFill>
                  <a:latin typeface="Arial"/>
                  <a:cs typeface="Times New Roman" pitchFamily="18" charset="0"/>
                </a:rPr>
                <a:t>A foundation to the BI program envisioned in future phases</a:t>
              </a:r>
            </a:p>
            <a:p>
              <a:pPr marL="228594" indent="-228594" algn="just" defTabSz="1219170">
                <a:buSzPct val="80000"/>
                <a:buFont typeface="Wingdings" pitchFamily="2" charset="2"/>
                <a:buChar char="§"/>
                <a:defRPr/>
              </a:pPr>
              <a:r>
                <a:rPr lang="en-US" sz="900" dirty="0">
                  <a:solidFill>
                    <a:srgbClr val="000000"/>
                  </a:solidFill>
                  <a:latin typeface="Arial"/>
                  <a:cs typeface="Times New Roman" pitchFamily="18" charset="0"/>
                </a:rPr>
                <a:t>BI capabilities  creation on the BO toolset, allowing for easy and flexible manipulation of data from various internal source systems</a:t>
              </a:r>
            </a:p>
            <a:p>
              <a:pPr marL="228594" indent="-228594" algn="just" defTabSz="1219170">
                <a:buSzPct val="80000"/>
                <a:buFont typeface="Wingdings" pitchFamily="2" charset="2"/>
                <a:buChar char="§"/>
                <a:defRPr/>
              </a:pPr>
              <a:r>
                <a:rPr lang="en-US" sz="900" dirty="0">
                  <a:solidFill>
                    <a:srgbClr val="000000"/>
                  </a:solidFill>
                  <a:latin typeface="Arial"/>
                  <a:cs typeface="Times New Roman" pitchFamily="18" charset="0"/>
                </a:rPr>
                <a:t>A sandpit environment to allow other data sources to be federated with the warehouse data</a:t>
              </a:r>
            </a:p>
            <a:p>
              <a:pPr marL="228594" indent="-228594" algn="just" defTabSz="1219170">
                <a:buSzPct val="80000"/>
                <a:buFont typeface="Wingdings" pitchFamily="2" charset="2"/>
                <a:buChar char="§"/>
                <a:defRPr/>
              </a:pPr>
              <a:r>
                <a:rPr lang="en-US" sz="900" dirty="0">
                  <a:solidFill>
                    <a:srgbClr val="000000"/>
                  </a:solidFill>
                  <a:latin typeface="Arial"/>
                  <a:ea typeface="Times New Roman" pitchFamily="18" charset="0"/>
                  <a:cs typeface="Arial" charset="0"/>
                </a:rPr>
                <a:t>Cost-efficient delivery solution through the utilization of Cognizant’s flexible Onsite/Offshore Delivery approach and resources.</a:t>
              </a:r>
            </a:p>
            <a:p>
              <a:pPr marL="228594" indent="-228594" algn="just" defTabSz="1219170">
                <a:buSzPct val="80000"/>
                <a:buFont typeface="Wingdings" pitchFamily="2" charset="2"/>
                <a:buChar char="§"/>
                <a:defRPr/>
              </a:pPr>
              <a:r>
                <a:rPr lang="en-US" sz="900" dirty="0">
                  <a:solidFill>
                    <a:srgbClr val="000000"/>
                  </a:solidFill>
                  <a:latin typeface="Arial"/>
                  <a:ea typeface="Times New Roman" pitchFamily="18" charset="0"/>
                  <a:cs typeface="Arial" charset="0"/>
                </a:rPr>
                <a:t>BO Data federator solution provided for faster solution to business</a:t>
              </a:r>
            </a:p>
          </p:txBody>
        </p:sp>
        <p:grpSp>
          <p:nvGrpSpPr>
            <p:cNvPr id="12" name="Group 11"/>
            <p:cNvGrpSpPr/>
            <p:nvPr/>
          </p:nvGrpSpPr>
          <p:grpSpPr>
            <a:xfrm>
              <a:off x="3305590" y="3037450"/>
              <a:ext cx="2974270" cy="282069"/>
              <a:chOff x="3290910" y="3214065"/>
              <a:chExt cx="2974270" cy="282069"/>
            </a:xfrm>
          </p:grpSpPr>
          <p:sp>
            <p:nvSpPr>
              <p:cNvPr id="13" name="TextBox 12"/>
              <p:cNvSpPr txBox="1"/>
              <p:nvPr/>
            </p:nvSpPr>
            <p:spPr bwMode="auto">
              <a:xfrm>
                <a:off x="3290910" y="3214065"/>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defTabSz="912805">
                  <a:defRPr/>
                </a:pPr>
                <a:r>
                  <a:rPr lang="en-US" sz="1333" dirty="0">
                    <a:solidFill>
                      <a:srgbClr val="075CA9"/>
                    </a:solidFill>
                    <a:latin typeface="Arial"/>
                  </a:rPr>
                  <a:t>KEY HIGHLIGHTS</a:t>
                </a:r>
                <a:endParaRPr lang="en-GB" sz="1333" dirty="0">
                  <a:solidFill>
                    <a:srgbClr val="075CA9"/>
                  </a:solidFill>
                  <a:latin typeface="Arial"/>
                </a:endParaRPr>
              </a:p>
            </p:txBody>
          </p:sp>
          <p:grpSp>
            <p:nvGrpSpPr>
              <p:cNvPr id="14" name="Group 13"/>
              <p:cNvGrpSpPr/>
              <p:nvPr/>
            </p:nvGrpSpPr>
            <p:grpSpPr>
              <a:xfrm>
                <a:off x="3359678" y="3494562"/>
                <a:ext cx="2905502" cy="1572"/>
                <a:chOff x="6105758" y="4017880"/>
                <a:chExt cx="2905502" cy="1572"/>
              </a:xfrm>
            </p:grpSpPr>
            <p:cxnSp>
              <p:nvCxnSpPr>
                <p:cNvPr id="15" name="Straight Connector 14"/>
                <p:cNvCxnSpPr/>
                <p:nvPr/>
              </p:nvCxnSpPr>
              <p:spPr>
                <a:xfrm flipV="1">
                  <a:off x="6105758" y="4017880"/>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53200" y="40194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grpSp>
      <p:sp>
        <p:nvSpPr>
          <p:cNvPr id="17" name="Rectangle 16"/>
          <p:cNvSpPr/>
          <p:nvPr/>
        </p:nvSpPr>
        <p:spPr>
          <a:xfrm>
            <a:off x="131797" y="1274830"/>
            <a:ext cx="4012131" cy="1720719"/>
          </a:xfrm>
          <a:prstGeom prst="rect">
            <a:avLst/>
          </a:prstGeom>
          <a:ln>
            <a:noFill/>
          </a:ln>
        </p:spPr>
        <p:txBody>
          <a:bodyPr wrap="square" lIns="121912" tIns="60956" rIns="121912" bIns="60956">
            <a:noAutofit/>
          </a:bodyPr>
          <a:lstStyle/>
          <a:p>
            <a:pPr marL="228594" indent="-228594" algn="just" defTabSz="1219170">
              <a:buSzPct val="80000"/>
              <a:buFont typeface="Wingdings" pitchFamily="2" charset="2"/>
              <a:buChar char="§"/>
            </a:pPr>
            <a:r>
              <a:rPr lang="en-US" sz="1067" dirty="0">
                <a:solidFill>
                  <a:srgbClr val="000000"/>
                </a:solidFill>
                <a:latin typeface="Arial"/>
                <a:cs typeface="Times New Roman" pitchFamily="18" charset="0"/>
              </a:rPr>
              <a:t>The client had envisioned a BI program that would offer a flexible and scalable solution to cater to the growing business needs</a:t>
            </a:r>
          </a:p>
          <a:p>
            <a:pPr marL="228594" indent="-228594" algn="just" defTabSz="1219170">
              <a:buSzPct val="80000"/>
              <a:buFont typeface="Wingdings" pitchFamily="2" charset="2"/>
              <a:buChar char="§"/>
            </a:pPr>
            <a:r>
              <a:rPr lang="en-US" sz="1067" dirty="0">
                <a:solidFill>
                  <a:srgbClr val="000000"/>
                </a:solidFill>
                <a:latin typeface="Arial"/>
                <a:cs typeface="Times New Roman" pitchFamily="18" charset="0"/>
              </a:rPr>
              <a:t>To eliminate the need for manual reconciliation of data from disparate sources  and empower the business users with a single version of truth</a:t>
            </a:r>
          </a:p>
          <a:p>
            <a:pPr marL="228594" indent="-228594" algn="just" defTabSz="1219170">
              <a:buSzPct val="80000"/>
              <a:buFont typeface="Wingdings" pitchFamily="2" charset="2"/>
              <a:buChar char="§"/>
            </a:pPr>
            <a:r>
              <a:rPr lang="en-US" sz="1067" dirty="0">
                <a:solidFill>
                  <a:srgbClr val="000000"/>
                </a:solidFill>
                <a:latin typeface="Arial"/>
                <a:cs typeface="Times New Roman" pitchFamily="18" charset="0"/>
              </a:rPr>
              <a:t>Provide solution to business that is achievable faster</a:t>
            </a:r>
          </a:p>
        </p:txBody>
      </p:sp>
      <p:cxnSp>
        <p:nvCxnSpPr>
          <p:cNvPr id="18" name="Straight Connector 17"/>
          <p:cNvCxnSpPr/>
          <p:nvPr/>
        </p:nvCxnSpPr>
        <p:spPr>
          <a:xfrm flipV="1">
            <a:off x="304657" y="959192"/>
            <a:ext cx="799728"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856865" y="959193"/>
            <a:ext cx="3358667" cy="1"/>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bwMode="auto">
          <a:xfrm>
            <a:off x="206176" y="662387"/>
            <a:ext cx="2134605" cy="275636"/>
          </a:xfrm>
          <a:prstGeom prst="rect">
            <a:avLst/>
          </a:prstGeom>
          <a:noFill/>
          <a:ln w="9525">
            <a:noFill/>
            <a:miter lim="800000"/>
            <a:headEnd/>
            <a:tailEnd/>
          </a:ln>
        </p:spPr>
        <p:txBody>
          <a:bodyPr wrap="square" lIns="121912" tIns="60956" rIns="121912" bIns="60956"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defTabSz="912805">
              <a:defRPr/>
            </a:pPr>
            <a:r>
              <a:rPr lang="en-US" sz="1333" dirty="0">
                <a:solidFill>
                  <a:srgbClr val="075CA9"/>
                </a:solidFill>
                <a:latin typeface="Arial"/>
              </a:rPr>
              <a:t>BUSINESS NEED</a:t>
            </a:r>
            <a:endParaRPr lang="en-GB" sz="1333" dirty="0">
              <a:solidFill>
                <a:srgbClr val="075CA9"/>
              </a:solidFill>
              <a:latin typeface="Arial"/>
            </a:endParaRPr>
          </a:p>
        </p:txBody>
      </p:sp>
      <p:grpSp>
        <p:nvGrpSpPr>
          <p:cNvPr id="21" name="Group 20"/>
          <p:cNvGrpSpPr/>
          <p:nvPr/>
        </p:nvGrpSpPr>
        <p:grpSpPr>
          <a:xfrm>
            <a:off x="4296711" y="1400203"/>
            <a:ext cx="3620016" cy="345020"/>
            <a:chOff x="3242460" y="1271629"/>
            <a:chExt cx="2715012" cy="258765"/>
          </a:xfrm>
        </p:grpSpPr>
        <p:grpSp>
          <p:nvGrpSpPr>
            <p:cNvPr id="22" name="Group 21"/>
            <p:cNvGrpSpPr/>
            <p:nvPr/>
          </p:nvGrpSpPr>
          <p:grpSpPr>
            <a:xfrm>
              <a:off x="3319472" y="1530393"/>
              <a:ext cx="2638000" cy="1"/>
              <a:chOff x="3319472" y="1530393"/>
              <a:chExt cx="2638000" cy="1"/>
            </a:xfrm>
          </p:grpSpPr>
          <p:cxnSp>
            <p:nvCxnSpPr>
              <p:cNvPr id="24" name="Straight Connector 23"/>
              <p:cNvCxnSpPr/>
              <p:nvPr/>
            </p:nvCxnSpPr>
            <p:spPr>
              <a:xfrm flipV="1">
                <a:off x="3319472" y="1530393"/>
                <a:ext cx="746577"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810000" y="1530393"/>
                <a:ext cx="2147472" cy="1"/>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bwMode="auto">
            <a:xfrm>
              <a:off x="3242460" y="1271629"/>
              <a:ext cx="2292758" cy="206727"/>
            </a:xfrm>
            <a:prstGeom prst="rect">
              <a:avLst/>
            </a:prstGeom>
            <a:noFill/>
            <a:ln w="9525">
              <a:noFill/>
              <a:miter lim="800000"/>
              <a:headEnd/>
              <a:tailEnd/>
            </a:ln>
          </p:spPr>
          <p:txBody>
            <a:bodyPr wrap="square" lIns="121912" tIns="60956" rIns="121912" bIns="60956"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defTabSz="912805">
                <a:defRPr/>
              </a:pPr>
              <a:r>
                <a:rPr lang="en-US" sz="1333" dirty="0">
                  <a:solidFill>
                    <a:srgbClr val="075CA9"/>
                  </a:solidFill>
                  <a:latin typeface="Arial"/>
                </a:rPr>
                <a:t>COGNIZANT’S SOLUTION</a:t>
              </a:r>
            </a:p>
          </p:txBody>
        </p:sp>
      </p:grpSp>
      <p:grpSp>
        <p:nvGrpSpPr>
          <p:cNvPr id="26" name="Group 25"/>
          <p:cNvGrpSpPr/>
          <p:nvPr/>
        </p:nvGrpSpPr>
        <p:grpSpPr>
          <a:xfrm>
            <a:off x="131798" y="4030021"/>
            <a:ext cx="3932204" cy="1938979"/>
            <a:chOff x="182706" y="3331500"/>
            <a:chExt cx="2949153" cy="1454234"/>
          </a:xfrm>
        </p:grpSpPr>
        <p:sp>
          <p:nvSpPr>
            <p:cNvPr id="27" name="TextBox 26"/>
            <p:cNvSpPr txBox="1"/>
            <p:nvPr/>
          </p:nvSpPr>
          <p:spPr bwMode="auto">
            <a:xfrm>
              <a:off x="182706" y="3331500"/>
              <a:ext cx="2626338" cy="287627"/>
            </a:xfrm>
            <a:prstGeom prst="rect">
              <a:avLst/>
            </a:prstGeom>
            <a:noFill/>
            <a:ln w="9525">
              <a:noFill/>
              <a:miter lim="800000"/>
              <a:headEnd/>
              <a:tailEnd/>
            </a:ln>
          </p:spPr>
          <p:txBody>
            <a:bodyPr wrap="square" lIns="121912" tIns="60956" rIns="121912" bIns="60956"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defTabSz="912805">
                <a:defRPr/>
              </a:pPr>
              <a:r>
                <a:rPr lang="en-US" sz="1333" dirty="0">
                  <a:solidFill>
                    <a:srgbClr val="075CA9"/>
                  </a:solidFill>
                  <a:latin typeface="Arial"/>
                </a:rPr>
                <a:t>TECHNOLOGIES</a:t>
              </a:r>
              <a:endParaRPr lang="en-GB" sz="1333" dirty="0">
                <a:solidFill>
                  <a:srgbClr val="075CA9"/>
                </a:solidFill>
                <a:latin typeface="Arial"/>
              </a:endParaRPr>
            </a:p>
          </p:txBody>
        </p:sp>
        <p:grpSp>
          <p:nvGrpSpPr>
            <p:cNvPr id="28" name="Group 27"/>
            <p:cNvGrpSpPr/>
            <p:nvPr/>
          </p:nvGrpSpPr>
          <p:grpSpPr>
            <a:xfrm>
              <a:off x="289488" y="3602654"/>
              <a:ext cx="2627817" cy="2"/>
              <a:chOff x="3315783" y="4147758"/>
              <a:chExt cx="2627817" cy="2"/>
            </a:xfrm>
          </p:grpSpPr>
          <p:cxnSp>
            <p:nvCxnSpPr>
              <p:cNvPr id="30" name="Straight Connector 29"/>
              <p:cNvCxnSpPr/>
              <p:nvPr/>
            </p:nvCxnSpPr>
            <p:spPr>
              <a:xfrm flipV="1">
                <a:off x="3315783" y="4147759"/>
                <a:ext cx="599796"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10000" y="4147758"/>
                <a:ext cx="213360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237787" y="3656468"/>
              <a:ext cx="2894072" cy="1129266"/>
            </a:xfrm>
            <a:prstGeom prst="rect">
              <a:avLst/>
            </a:prstGeom>
            <a:ln>
              <a:noFill/>
            </a:ln>
          </p:spPr>
          <p:txBody>
            <a:bodyPr wrap="square" lIns="121912" tIns="60956" rIns="121912" bIns="60956">
              <a:noAutofit/>
            </a:bodyPr>
            <a:lstStyle/>
            <a:p>
              <a:pPr marL="228594" indent="-228594" algn="just" defTabSz="1219170">
                <a:lnSpc>
                  <a:spcPct val="110000"/>
                </a:lnSpc>
                <a:spcBef>
                  <a:spcPct val="20000"/>
                </a:spcBef>
                <a:buSzPct val="80000"/>
                <a:buFont typeface="Wingdings" pitchFamily="2" charset="2"/>
                <a:buChar char="§"/>
                <a:defRPr/>
              </a:pPr>
              <a:r>
                <a:rPr lang="en-US" sz="1067" dirty="0">
                  <a:solidFill>
                    <a:srgbClr val="000000"/>
                  </a:solidFill>
                  <a:latin typeface="Arial"/>
                  <a:cs typeface="Times New Roman" pitchFamily="18" charset="0"/>
                </a:rPr>
                <a:t>BO Data Services, Business Objects XI 3.0 (Universe Designer, Web Intelligence, Dashboard Builder and Data Federator)</a:t>
              </a:r>
            </a:p>
            <a:p>
              <a:pPr marL="228594" indent="-228594" algn="just" defTabSz="1219170">
                <a:lnSpc>
                  <a:spcPct val="110000"/>
                </a:lnSpc>
                <a:spcBef>
                  <a:spcPct val="20000"/>
                </a:spcBef>
                <a:buSzPct val="80000"/>
                <a:buFont typeface="Wingdings" pitchFamily="2" charset="2"/>
                <a:buChar char="§"/>
                <a:defRPr/>
              </a:pPr>
              <a:r>
                <a:rPr lang="en-US" sz="1067" dirty="0" err="1">
                  <a:solidFill>
                    <a:srgbClr val="000000"/>
                  </a:solidFill>
                  <a:latin typeface="Arial"/>
                  <a:cs typeface="Times New Roman" pitchFamily="18" charset="0"/>
                </a:rPr>
                <a:t>Netezza</a:t>
              </a:r>
              <a:r>
                <a:rPr lang="en-US" sz="1067" dirty="0">
                  <a:solidFill>
                    <a:srgbClr val="000000"/>
                  </a:solidFill>
                  <a:latin typeface="Arial"/>
                  <a:cs typeface="Times New Roman" pitchFamily="18" charset="0"/>
                </a:rPr>
                <a:t> NPS 4.x</a:t>
              </a:r>
            </a:p>
          </p:txBody>
        </p:sp>
      </p:grpSp>
      <p:pic>
        <p:nvPicPr>
          <p:cNvPr id="33" name="Picture 2"/>
          <p:cNvPicPr>
            <a:picLocks noChangeAspect="1" noChangeArrowheads="1"/>
          </p:cNvPicPr>
          <p:nvPr/>
        </p:nvPicPr>
        <p:blipFill>
          <a:blip r:embed="rId2"/>
          <a:srcRect/>
          <a:stretch>
            <a:fillRect/>
          </a:stretch>
        </p:blipFill>
        <p:spPr bwMode="auto">
          <a:xfrm>
            <a:off x="5994400" y="3327400"/>
            <a:ext cx="4154515" cy="1639059"/>
          </a:xfrm>
          <a:prstGeom prst="rect">
            <a:avLst/>
          </a:prstGeom>
          <a:noFill/>
          <a:ln w="9525">
            <a:noFill/>
            <a:miter lim="800000"/>
            <a:headEnd/>
            <a:tailEnd/>
          </a:ln>
          <a:effectLst/>
        </p:spPr>
      </p:pic>
    </p:spTree>
    <p:extLst>
      <p:ext uri="{BB962C8B-B14F-4D97-AF65-F5344CB8AC3E}">
        <p14:creationId xmlns:p14="http://schemas.microsoft.com/office/powerpoint/2010/main" val="282734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4037574" y="5181632"/>
            <a:ext cx="3652580" cy="493989"/>
          </a:xfrm>
          <a:prstGeom prst="rect">
            <a:avLst/>
          </a:prstGeom>
          <a:solidFill>
            <a:srgbClr val="D2D2D2">
              <a:lumMod val="20000"/>
              <a:lumOff val="80000"/>
            </a:srgbClr>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40">
              <a:defRPr/>
            </a:pPr>
            <a:endParaRPr lang="en-US" sz="933" b="1" kern="0" dirty="0">
              <a:solidFill>
                <a:srgbClr val="00728F">
                  <a:lumMod val="50000"/>
                </a:srgbClr>
              </a:solidFill>
            </a:endParaRPr>
          </a:p>
        </p:txBody>
      </p:sp>
      <p:sp>
        <p:nvSpPr>
          <p:cNvPr id="30" name="Title 29"/>
          <p:cNvSpPr>
            <a:spLocks noGrp="1"/>
          </p:cNvSpPr>
          <p:nvPr>
            <p:ph type="title"/>
          </p:nvPr>
        </p:nvSpPr>
        <p:spPr/>
        <p:txBody>
          <a:bodyPr/>
          <a:lstStyle/>
          <a:p>
            <a:endParaRPr lang="en-US">
              <a:latin typeface="+mn-lt"/>
            </a:endParaRPr>
          </a:p>
        </p:txBody>
      </p:sp>
      <p:pic>
        <p:nvPicPr>
          <p:cNvPr id="6" name="Picture 5"/>
          <p:cNvPicPr>
            <a:picLocks noChangeAspect="1"/>
          </p:cNvPicPr>
          <p:nvPr/>
        </p:nvPicPr>
        <p:blipFill>
          <a:blip r:embed="rId3"/>
          <a:stretch>
            <a:fillRect/>
          </a:stretch>
        </p:blipFill>
        <p:spPr>
          <a:xfrm>
            <a:off x="5164150" y="-11812"/>
            <a:ext cx="7031703" cy="2651760"/>
          </a:xfrm>
          <a:prstGeom prst="rect">
            <a:avLst/>
          </a:prstGeom>
        </p:spPr>
      </p:pic>
      <p:sp>
        <p:nvSpPr>
          <p:cNvPr id="7" name="Rectangle 6"/>
          <p:cNvSpPr/>
          <p:nvPr/>
        </p:nvSpPr>
        <p:spPr>
          <a:xfrm>
            <a:off x="0" y="0"/>
            <a:ext cx="12192000" cy="2651760"/>
          </a:xfrm>
          <a:prstGeom prst="rect">
            <a:avLst/>
          </a:prstGeom>
          <a:gradFill>
            <a:gsLst>
              <a:gs pos="39000">
                <a:schemeClr val="tx2"/>
              </a:gs>
              <a:gs pos="100000">
                <a:schemeClr val="accent4">
                  <a:alpha val="40000"/>
                </a:schemeClr>
              </a:gs>
              <a:gs pos="100000">
                <a:schemeClr val="accent3">
                  <a:alpha val="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0">
              <a:defRPr/>
            </a:pPr>
            <a:endParaRPr lang="en-US" sz="2400" dirty="0">
              <a:solidFill>
                <a:prstClr val="white"/>
              </a:solidFill>
            </a:endParaRPr>
          </a:p>
        </p:txBody>
      </p:sp>
      <p:sp>
        <p:nvSpPr>
          <p:cNvPr id="8" name="TextBox 7"/>
          <p:cNvSpPr txBox="1"/>
          <p:nvPr/>
        </p:nvSpPr>
        <p:spPr>
          <a:xfrm>
            <a:off x="79373" y="120362"/>
            <a:ext cx="12315831" cy="584775"/>
          </a:xfrm>
          <a:prstGeom prst="rect">
            <a:avLst/>
          </a:prstGeom>
          <a:noFill/>
        </p:spPr>
        <p:txBody>
          <a:bodyPr wrap="square" rtlCol="0">
            <a:spAutoFit/>
          </a:bodyPr>
          <a:lstStyle/>
          <a:p>
            <a:pPr defTabSz="1219110">
              <a:defRPr/>
            </a:pPr>
            <a:r>
              <a:rPr lang="en-US" sz="3200" dirty="0">
                <a:solidFill>
                  <a:prstClr val="white"/>
                </a:solidFill>
              </a:rPr>
              <a:t>Centrica | Large cloud transformation (1 of 2) </a:t>
            </a:r>
          </a:p>
        </p:txBody>
      </p:sp>
      <p:sp>
        <p:nvSpPr>
          <p:cNvPr id="9" name="CuadroTexto 10"/>
          <p:cNvSpPr txBox="1">
            <a:spLocks noChangeArrowheads="1"/>
          </p:cNvSpPr>
          <p:nvPr/>
        </p:nvSpPr>
        <p:spPr bwMode="auto">
          <a:xfrm>
            <a:off x="1305868" y="2837223"/>
            <a:ext cx="20472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defTabSz="1219110">
              <a:defRPr/>
            </a:pPr>
            <a:r>
              <a:rPr lang="es-ES" altLang="x-none" sz="1600" dirty="0">
                <a:solidFill>
                  <a:srgbClr val="141414"/>
                </a:solidFill>
                <a:latin typeface="+mn-lt"/>
              </a:rPr>
              <a:t>CHALLENGE</a:t>
            </a:r>
          </a:p>
        </p:txBody>
      </p:sp>
      <p:sp>
        <p:nvSpPr>
          <p:cNvPr id="10" name="Oval 9"/>
          <p:cNvSpPr/>
          <p:nvPr/>
        </p:nvSpPr>
        <p:spPr>
          <a:xfrm>
            <a:off x="5160298" y="1601268"/>
            <a:ext cx="1150025" cy="115002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0">
              <a:defRPr/>
            </a:pPr>
            <a:endParaRPr lang="en-US" sz="2400" dirty="0">
              <a:solidFill>
                <a:prstClr val="white"/>
              </a:solidFill>
            </a:endParaRPr>
          </a:p>
        </p:txBody>
      </p:sp>
      <p:grpSp>
        <p:nvGrpSpPr>
          <p:cNvPr id="11" name="Group 10"/>
          <p:cNvGrpSpPr/>
          <p:nvPr/>
        </p:nvGrpSpPr>
        <p:grpSpPr>
          <a:xfrm>
            <a:off x="1754469" y="1676513"/>
            <a:ext cx="1150025" cy="1150025"/>
            <a:chOff x="1088669" y="1501390"/>
            <a:chExt cx="862519" cy="862519"/>
          </a:xfrm>
        </p:grpSpPr>
        <p:sp>
          <p:nvSpPr>
            <p:cNvPr id="12" name="Oval 11"/>
            <p:cNvSpPr/>
            <p:nvPr/>
          </p:nvSpPr>
          <p:spPr>
            <a:xfrm>
              <a:off x="1088669" y="1501390"/>
              <a:ext cx="862519" cy="86251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0">
                <a:defRPr/>
              </a:pPr>
              <a:endParaRPr lang="en-US" sz="2400" dirty="0">
                <a:solidFill>
                  <a:prstClr val="white"/>
                </a:solidFill>
              </a:endParaRPr>
            </a:p>
          </p:txBody>
        </p:sp>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41361" y="1545482"/>
              <a:ext cx="757136" cy="757136"/>
            </a:xfrm>
            <a:prstGeom prst="rect">
              <a:avLst/>
            </a:prstGeom>
          </p:spPr>
        </p:pic>
      </p:grpSp>
      <p:sp>
        <p:nvSpPr>
          <p:cNvPr id="14" name="CuadroTexto 10"/>
          <p:cNvSpPr txBox="1">
            <a:spLocks noChangeArrowheads="1"/>
          </p:cNvSpPr>
          <p:nvPr/>
        </p:nvSpPr>
        <p:spPr bwMode="auto">
          <a:xfrm>
            <a:off x="4740099" y="2823280"/>
            <a:ext cx="20472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defTabSz="1219110">
              <a:defRPr/>
            </a:pPr>
            <a:r>
              <a:rPr lang="es-ES" altLang="x-none" sz="1600" dirty="0">
                <a:solidFill>
                  <a:srgbClr val="141414"/>
                </a:solidFill>
                <a:latin typeface="+mn-lt"/>
              </a:rPr>
              <a:t>SOLUTION</a:t>
            </a:r>
          </a:p>
        </p:txBody>
      </p:sp>
      <p:pic>
        <p:nvPicPr>
          <p:cNvPr id="15" name="Picture 1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280441" y="1704757"/>
            <a:ext cx="925747" cy="925747"/>
          </a:xfrm>
          <a:prstGeom prst="rect">
            <a:avLst/>
          </a:prstGeom>
        </p:spPr>
      </p:pic>
      <p:grpSp>
        <p:nvGrpSpPr>
          <p:cNvPr id="16" name="Group 15"/>
          <p:cNvGrpSpPr/>
          <p:nvPr/>
        </p:nvGrpSpPr>
        <p:grpSpPr>
          <a:xfrm>
            <a:off x="8892341" y="1591963"/>
            <a:ext cx="2047224" cy="1583691"/>
            <a:chOff x="6857321" y="1564973"/>
            <a:chExt cx="1535418" cy="1187768"/>
          </a:xfrm>
        </p:grpSpPr>
        <p:sp>
          <p:nvSpPr>
            <p:cNvPr id="17" name="Oval 16"/>
            <p:cNvSpPr/>
            <p:nvPr/>
          </p:nvSpPr>
          <p:spPr>
            <a:xfrm>
              <a:off x="7193771" y="1564973"/>
              <a:ext cx="862519" cy="862519"/>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0">
                <a:defRPr/>
              </a:pPr>
              <a:endParaRPr lang="en-US" sz="2400" dirty="0">
                <a:solidFill>
                  <a:prstClr val="white"/>
                </a:solidFill>
              </a:endParaRPr>
            </a:p>
          </p:txBody>
        </p:sp>
        <p:sp>
          <p:nvSpPr>
            <p:cNvPr id="18" name="CuadroTexto 10"/>
            <p:cNvSpPr txBox="1">
              <a:spLocks noChangeArrowheads="1"/>
            </p:cNvSpPr>
            <p:nvPr/>
          </p:nvSpPr>
          <p:spPr bwMode="auto">
            <a:xfrm>
              <a:off x="6857321" y="2498826"/>
              <a:ext cx="1535418"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defTabSz="1219110">
                <a:defRPr/>
              </a:pPr>
              <a:r>
                <a:rPr lang="es-ES" altLang="x-none" sz="1600" dirty="0">
                  <a:solidFill>
                    <a:srgbClr val="141414"/>
                  </a:solidFill>
                  <a:latin typeface="+mn-lt"/>
                </a:rPr>
                <a:t>OUTCOME</a:t>
              </a:r>
            </a:p>
          </p:txBody>
        </p:sp>
        <p:pic>
          <p:nvPicPr>
            <p:cNvPr id="19" name="Picture 1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255750" y="1616818"/>
              <a:ext cx="757136" cy="757136"/>
            </a:xfrm>
            <a:prstGeom prst="rect">
              <a:avLst/>
            </a:prstGeom>
          </p:spPr>
        </p:pic>
      </p:grpSp>
      <p:sp>
        <p:nvSpPr>
          <p:cNvPr id="20" name="Shape 462"/>
          <p:cNvSpPr>
            <a:spLocks noChangeArrowheads="1"/>
          </p:cNvSpPr>
          <p:nvPr/>
        </p:nvSpPr>
        <p:spPr bwMode="auto">
          <a:xfrm>
            <a:off x="810116" y="3399733"/>
            <a:ext cx="2761697" cy="2260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 xmlns:ma14="http://schemas.microsoft.com/office/mac/drawingml/2011/main" val="1"/>
            </a:ext>
          </a:extLst>
        </p:spPr>
        <p:txBody>
          <a:bodyPr lIns="0" tIns="0" rIns="0" bIns="0"/>
          <a:lstStyle>
            <a:lvl1pPr marL="212725" indent="-212725" defTabSz="684213">
              <a:defRPr sz="2400">
                <a:solidFill>
                  <a:schemeClr val="tx1"/>
                </a:solidFill>
                <a:latin typeface="Arial" charset="0"/>
                <a:ea typeface="ＭＳ Ｐゴシック" charset="-128"/>
              </a:defRPr>
            </a:lvl1pPr>
            <a:lvl2pPr marL="742950" indent="-285750" defTabSz="684213">
              <a:defRPr sz="2400">
                <a:solidFill>
                  <a:schemeClr val="tx1"/>
                </a:solidFill>
                <a:latin typeface="Arial" charset="0"/>
                <a:ea typeface="ＭＳ Ｐゴシック" charset="-128"/>
              </a:defRPr>
            </a:lvl2pPr>
            <a:lvl3pPr marL="1143000" indent="-228600" defTabSz="684213">
              <a:defRPr sz="2400">
                <a:solidFill>
                  <a:schemeClr val="tx1"/>
                </a:solidFill>
                <a:latin typeface="Arial" charset="0"/>
                <a:ea typeface="ＭＳ Ｐゴシック" charset="-128"/>
              </a:defRPr>
            </a:lvl3pPr>
            <a:lvl4pPr marL="1600200" indent="-228600" defTabSz="684213">
              <a:defRPr sz="2400">
                <a:solidFill>
                  <a:schemeClr val="tx1"/>
                </a:solidFill>
                <a:latin typeface="Arial" charset="0"/>
                <a:ea typeface="ＭＳ Ｐゴシック" charset="-128"/>
              </a:defRPr>
            </a:lvl4pPr>
            <a:lvl5pPr marL="2057400" indent="-228600" defTabSz="684213">
              <a:defRPr sz="2400">
                <a:solidFill>
                  <a:schemeClr val="tx1"/>
                </a:solidFill>
                <a:latin typeface="Arial" charset="0"/>
                <a:ea typeface="ＭＳ Ｐゴシック" charset="-128"/>
              </a:defRPr>
            </a:lvl5pPr>
            <a:lvl6pPr marL="2514600" indent="-228600" defTabSz="6842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6842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6842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684213" eaLnBrk="0" fontAlgn="base" hangingPunct="0">
              <a:spcBef>
                <a:spcPct val="0"/>
              </a:spcBef>
              <a:spcAft>
                <a:spcPct val="0"/>
              </a:spcAft>
              <a:defRPr sz="2400">
                <a:solidFill>
                  <a:schemeClr val="tx1"/>
                </a:solidFill>
                <a:latin typeface="Arial" charset="0"/>
                <a:ea typeface="ＭＳ Ｐゴシック" charset="-128"/>
              </a:defRPr>
            </a:lvl9pPr>
          </a:lstStyle>
          <a:p>
            <a:pPr marL="304784" indent="-222240" defTabSz="912216">
              <a:buFont typeface="Arial" panose="020B0604020202020204" pitchFamily="34" charset="0"/>
              <a:buChar char="•"/>
              <a:defRPr/>
            </a:pPr>
            <a:endParaRPr lang="en-US" sz="1200" dirty="0">
              <a:solidFill>
                <a:srgbClr val="141414"/>
              </a:solidFill>
              <a:latin typeface="+mn-lt"/>
            </a:endParaRPr>
          </a:p>
        </p:txBody>
      </p:sp>
      <p:sp>
        <p:nvSpPr>
          <p:cNvPr id="22" name="Shape 451"/>
          <p:cNvSpPr>
            <a:spLocks noChangeArrowheads="1"/>
          </p:cNvSpPr>
          <p:nvPr/>
        </p:nvSpPr>
        <p:spPr bwMode="auto">
          <a:xfrm>
            <a:off x="3916964" y="3229609"/>
            <a:ext cx="3693497" cy="28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 xmlns:ma14="http://schemas.microsoft.com/office/mac/drawingml/2011/main" val="1"/>
            </a:ext>
          </a:extLst>
        </p:spPr>
        <p:txBody>
          <a:bodyPr lIns="0" tIns="0" rIns="0" bIns="0"/>
          <a:lstStyle>
            <a:lvl1pPr marL="171450" indent="-171450">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marL="0" indent="0" defTabSz="1219110">
              <a:defRPr/>
            </a:pPr>
            <a:r>
              <a:rPr lang="en-US" sz="1467" b="1" dirty="0">
                <a:solidFill>
                  <a:srgbClr val="141414"/>
                </a:solidFill>
                <a:latin typeface="+mn-lt"/>
              </a:rPr>
              <a:t>Approach</a:t>
            </a:r>
          </a:p>
          <a:p>
            <a:pPr marL="0" indent="0" defTabSz="1219110">
              <a:defRPr/>
            </a:pPr>
            <a:endParaRPr lang="en-US" sz="1467" dirty="0">
              <a:solidFill>
                <a:srgbClr val="141414"/>
              </a:solidFill>
              <a:latin typeface="+mn-lt"/>
            </a:endParaRPr>
          </a:p>
        </p:txBody>
      </p:sp>
      <p:grpSp>
        <p:nvGrpSpPr>
          <p:cNvPr id="2" name="Group 1"/>
          <p:cNvGrpSpPr/>
          <p:nvPr/>
        </p:nvGrpSpPr>
        <p:grpSpPr>
          <a:xfrm>
            <a:off x="3848404" y="3504888"/>
            <a:ext cx="3978928" cy="2155345"/>
            <a:chOff x="3032042" y="2666361"/>
            <a:chExt cx="2659305" cy="1472016"/>
          </a:xfrm>
        </p:grpSpPr>
        <p:sp>
          <p:nvSpPr>
            <p:cNvPr id="23" name="Rectangle 22"/>
            <p:cNvSpPr/>
            <p:nvPr/>
          </p:nvSpPr>
          <p:spPr bwMode="auto">
            <a:xfrm>
              <a:off x="3151029" y="2694481"/>
              <a:ext cx="2529214" cy="98253"/>
            </a:xfrm>
            <a:prstGeom prst="rect">
              <a:avLst/>
            </a:prstGeom>
            <a:solidFill>
              <a:srgbClr val="D2D2D2">
                <a:lumMod val="20000"/>
                <a:lumOff val="80000"/>
              </a:srgbClr>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40">
                <a:defRPr/>
              </a:pPr>
              <a:endParaRPr lang="en-US" sz="933" b="1" kern="0" dirty="0">
                <a:solidFill>
                  <a:srgbClr val="00728F">
                    <a:lumMod val="50000"/>
                  </a:srgbClr>
                </a:solidFill>
              </a:endParaRPr>
            </a:p>
          </p:txBody>
        </p:sp>
        <p:sp>
          <p:nvSpPr>
            <p:cNvPr id="24" name="Rectangle 23"/>
            <p:cNvSpPr/>
            <p:nvPr/>
          </p:nvSpPr>
          <p:spPr bwMode="auto">
            <a:xfrm>
              <a:off x="3162133" y="2805619"/>
              <a:ext cx="2529214" cy="219067"/>
            </a:xfrm>
            <a:prstGeom prst="rect">
              <a:avLst/>
            </a:prstGeom>
            <a:solidFill>
              <a:srgbClr val="D2D2D2">
                <a:lumMod val="20000"/>
                <a:lumOff val="80000"/>
              </a:srgbClr>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40">
                <a:defRPr/>
              </a:pPr>
              <a:endParaRPr lang="en-US" sz="933" b="1" kern="0" dirty="0">
                <a:solidFill>
                  <a:srgbClr val="00728F">
                    <a:lumMod val="50000"/>
                  </a:srgbClr>
                </a:solidFill>
              </a:endParaRPr>
            </a:p>
          </p:txBody>
        </p:sp>
        <p:sp>
          <p:nvSpPr>
            <p:cNvPr id="25" name="Rectangle 24"/>
            <p:cNvSpPr/>
            <p:nvPr/>
          </p:nvSpPr>
          <p:spPr bwMode="auto">
            <a:xfrm>
              <a:off x="3157621" y="3150595"/>
              <a:ext cx="2442043" cy="212674"/>
            </a:xfrm>
            <a:prstGeom prst="rect">
              <a:avLst/>
            </a:prstGeom>
            <a:solidFill>
              <a:srgbClr val="D2D2D2">
                <a:lumMod val="20000"/>
                <a:lumOff val="80000"/>
              </a:srgbClr>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40">
                <a:defRPr/>
              </a:pPr>
              <a:endParaRPr lang="en-US" sz="933" b="1" kern="0" dirty="0">
                <a:solidFill>
                  <a:srgbClr val="00728F">
                    <a:lumMod val="50000"/>
                  </a:srgbClr>
                </a:solidFill>
              </a:endParaRPr>
            </a:p>
          </p:txBody>
        </p:sp>
        <p:sp>
          <p:nvSpPr>
            <p:cNvPr id="26" name="Rectangle 25"/>
            <p:cNvSpPr/>
            <p:nvPr/>
          </p:nvSpPr>
          <p:spPr bwMode="auto">
            <a:xfrm>
              <a:off x="3157620" y="3037573"/>
              <a:ext cx="2442044" cy="98253"/>
            </a:xfrm>
            <a:prstGeom prst="rect">
              <a:avLst/>
            </a:prstGeom>
            <a:solidFill>
              <a:srgbClr val="D2D2D2">
                <a:lumMod val="20000"/>
                <a:lumOff val="80000"/>
              </a:srgbClr>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40">
                <a:defRPr/>
              </a:pPr>
              <a:endParaRPr lang="en-US" sz="933" b="1" kern="0" dirty="0">
                <a:solidFill>
                  <a:srgbClr val="00728F">
                    <a:lumMod val="50000"/>
                  </a:srgbClr>
                </a:solidFill>
              </a:endParaRPr>
            </a:p>
          </p:txBody>
        </p:sp>
        <p:sp>
          <p:nvSpPr>
            <p:cNvPr id="27" name="Rectangle 26"/>
            <p:cNvSpPr/>
            <p:nvPr/>
          </p:nvSpPr>
          <p:spPr bwMode="auto">
            <a:xfrm>
              <a:off x="3151029" y="3376144"/>
              <a:ext cx="2497916" cy="422483"/>
            </a:xfrm>
            <a:prstGeom prst="rect">
              <a:avLst/>
            </a:prstGeom>
            <a:solidFill>
              <a:srgbClr val="D2D2D2">
                <a:lumMod val="20000"/>
                <a:lumOff val="80000"/>
              </a:srgbClr>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40">
                <a:defRPr/>
              </a:pPr>
              <a:endParaRPr lang="en-US" sz="933" b="1" kern="0" dirty="0">
                <a:solidFill>
                  <a:srgbClr val="00728F">
                    <a:lumMod val="50000"/>
                  </a:srgbClr>
                </a:solidFill>
              </a:endParaRPr>
            </a:p>
          </p:txBody>
        </p:sp>
        <p:sp>
          <p:nvSpPr>
            <p:cNvPr id="45" name="Rectangle 44"/>
            <p:cNvSpPr/>
            <p:nvPr/>
          </p:nvSpPr>
          <p:spPr bwMode="auto">
            <a:xfrm>
              <a:off x="3157619" y="3617621"/>
              <a:ext cx="2529214" cy="152447"/>
            </a:xfrm>
            <a:prstGeom prst="rect">
              <a:avLst/>
            </a:prstGeom>
            <a:solidFill>
              <a:srgbClr val="D2D2D2">
                <a:lumMod val="20000"/>
                <a:lumOff val="80000"/>
              </a:srgbClr>
            </a:solidFill>
            <a:ln w="9525" cap="flat" cmpd="sng" algn="ctr">
              <a:noFill/>
              <a:prstDash val="solid"/>
              <a:round/>
              <a:headEnd type="none" w="med" len="med"/>
              <a:tailEnd type="none" w="med" len="med"/>
            </a:ln>
            <a:effectLst/>
          </p:spPr>
          <p:txBody>
            <a:bodyPr vert="horz" wrap="square" lIns="121920" tIns="60960" rIns="121920" bIns="60960" numCol="1" rtlCol="0" anchor="ctr" anchorCtr="0" compatLnSpc="1">
              <a:prstTxWarp prst="textNoShape">
                <a:avLst/>
              </a:prstTxWarp>
            </a:bodyPr>
            <a:lstStyle/>
            <a:p>
              <a:pPr defTabSz="1219140">
                <a:defRPr/>
              </a:pPr>
              <a:endParaRPr lang="en-US" sz="933" b="1" kern="0" dirty="0">
                <a:solidFill>
                  <a:srgbClr val="00728F">
                    <a:lumMod val="50000"/>
                  </a:srgbClr>
                </a:solidFill>
              </a:endParaRPr>
            </a:p>
          </p:txBody>
        </p:sp>
        <p:sp>
          <p:nvSpPr>
            <p:cNvPr id="28" name="Down Arrow 27"/>
            <p:cNvSpPr/>
            <p:nvPr/>
          </p:nvSpPr>
          <p:spPr>
            <a:xfrm>
              <a:off x="3032042" y="2666361"/>
              <a:ext cx="118987" cy="1472016"/>
            </a:xfrm>
            <a:prstGeom prst="downArrow">
              <a:avLst/>
            </a:prstGeom>
            <a:solidFill>
              <a:srgbClr val="969696">
                <a:lumMod val="75000"/>
              </a:srgbClr>
            </a:solidFill>
            <a:ln w="25400" cap="flat" cmpd="sng" algn="ctr">
              <a:noFill/>
              <a:prstDash val="solid"/>
            </a:ln>
            <a:effectLst/>
          </p:spPr>
          <p:txBody>
            <a:bodyPr rtlCol="0" anchor="ctr"/>
            <a:lstStyle/>
            <a:p>
              <a:pPr algn="ctr" defTabSz="1219140">
                <a:defRPr/>
              </a:pPr>
              <a:endParaRPr lang="en-US" sz="1067" kern="0" dirty="0">
                <a:solidFill>
                  <a:srgbClr val="505050"/>
                </a:solidFill>
              </a:endParaRPr>
            </a:p>
          </p:txBody>
        </p:sp>
      </p:grpSp>
      <p:graphicFrame>
        <p:nvGraphicFramePr>
          <p:cNvPr id="46" name="Table 45"/>
          <p:cNvGraphicFramePr>
            <a:graphicFrameLocks noGrp="1"/>
          </p:cNvGraphicFramePr>
          <p:nvPr>
            <p:extLst/>
          </p:nvPr>
        </p:nvGraphicFramePr>
        <p:xfrm>
          <a:off x="7746844" y="3206432"/>
          <a:ext cx="4314059" cy="3105153"/>
        </p:xfrm>
        <a:graphic>
          <a:graphicData uri="http://schemas.openxmlformats.org/drawingml/2006/table">
            <a:tbl>
              <a:tblPr/>
              <a:tblGrid>
                <a:gridCol w="1736716">
                  <a:extLst>
                    <a:ext uri="{9D8B030D-6E8A-4147-A177-3AD203B41FA5}">
                      <a16:colId xmlns:a16="http://schemas.microsoft.com/office/drawing/2014/main" val="20000"/>
                    </a:ext>
                  </a:extLst>
                </a:gridCol>
                <a:gridCol w="2577343">
                  <a:extLst>
                    <a:ext uri="{9D8B030D-6E8A-4147-A177-3AD203B41FA5}">
                      <a16:colId xmlns:a16="http://schemas.microsoft.com/office/drawing/2014/main" val="20001"/>
                    </a:ext>
                  </a:extLst>
                </a:gridCol>
              </a:tblGrid>
              <a:tr h="1471931">
                <a:tc>
                  <a:txBody>
                    <a:bodyPr/>
                    <a:lstStyle>
                      <a:lvl1pPr marL="0" algn="l" defTabSz="457200" rtl="0" eaLnBrk="1" latinLnBrk="0" hangingPunct="1">
                        <a:defRPr sz="1800" kern="1200">
                          <a:solidFill>
                            <a:schemeClr val="tx1"/>
                          </a:solidFill>
                          <a:latin typeface="Segoe UI"/>
                        </a:defRPr>
                      </a:lvl1pPr>
                      <a:lvl2pPr marL="457200" algn="l" defTabSz="457200" rtl="0" eaLnBrk="1" latinLnBrk="0" hangingPunct="1">
                        <a:defRPr sz="1800" kern="1200">
                          <a:solidFill>
                            <a:schemeClr val="tx1"/>
                          </a:solidFill>
                          <a:latin typeface="Segoe UI"/>
                        </a:defRPr>
                      </a:lvl2pPr>
                      <a:lvl3pPr marL="914400" algn="l" defTabSz="457200" rtl="0" eaLnBrk="1" latinLnBrk="0" hangingPunct="1">
                        <a:defRPr sz="1800" kern="1200">
                          <a:solidFill>
                            <a:schemeClr val="tx1"/>
                          </a:solidFill>
                          <a:latin typeface="Segoe UI"/>
                        </a:defRPr>
                      </a:lvl3pPr>
                      <a:lvl4pPr marL="1371600" algn="l" defTabSz="457200" rtl="0" eaLnBrk="1" latinLnBrk="0" hangingPunct="1">
                        <a:defRPr sz="1800" kern="1200">
                          <a:solidFill>
                            <a:schemeClr val="tx1"/>
                          </a:solidFill>
                          <a:latin typeface="Segoe UI"/>
                        </a:defRPr>
                      </a:lvl4pPr>
                      <a:lvl5pPr marL="1828800" algn="l" defTabSz="457200" rtl="0" eaLnBrk="1" latinLnBrk="0" hangingPunct="1">
                        <a:defRPr sz="1800" kern="1200">
                          <a:solidFill>
                            <a:schemeClr val="tx1"/>
                          </a:solidFill>
                          <a:latin typeface="Segoe UI"/>
                        </a:defRPr>
                      </a:lvl5pPr>
                      <a:lvl6pPr marL="2286000" algn="l" defTabSz="457200" rtl="0" eaLnBrk="1" latinLnBrk="0" hangingPunct="1">
                        <a:defRPr sz="1800" kern="1200">
                          <a:solidFill>
                            <a:schemeClr val="tx1"/>
                          </a:solidFill>
                          <a:latin typeface="Segoe UI"/>
                        </a:defRPr>
                      </a:lvl6pPr>
                      <a:lvl7pPr marL="2743200" algn="l" defTabSz="457200" rtl="0" eaLnBrk="1" latinLnBrk="0" hangingPunct="1">
                        <a:defRPr sz="1800" kern="1200">
                          <a:solidFill>
                            <a:schemeClr val="tx1"/>
                          </a:solidFill>
                          <a:latin typeface="Segoe UI"/>
                        </a:defRPr>
                      </a:lvl7pPr>
                      <a:lvl8pPr marL="3200400" algn="l" defTabSz="457200" rtl="0" eaLnBrk="1" latinLnBrk="0" hangingPunct="1">
                        <a:defRPr sz="1800" kern="1200">
                          <a:solidFill>
                            <a:schemeClr val="tx1"/>
                          </a:solidFill>
                          <a:latin typeface="Segoe UI"/>
                        </a:defRPr>
                      </a:lvl8pPr>
                      <a:lvl9pPr marL="3657600" algn="l" defTabSz="457200" rtl="0" eaLnBrk="1" latinLnBrk="0" hangingPunct="1">
                        <a:defRPr sz="1800" kern="1200">
                          <a:solidFill>
                            <a:schemeClr val="tx1"/>
                          </a:solidFill>
                          <a:latin typeface="Segoe UI"/>
                        </a:defRPr>
                      </a:lvl9pPr>
                    </a:lstStyle>
                    <a:p>
                      <a:pPr algn="ctr" fontAlgn="ctr"/>
                      <a:r>
                        <a:rPr lang="en-GB" sz="1100" b="1" i="0" u="none" strike="noStrike" dirty="0">
                          <a:solidFill>
                            <a:schemeClr val="bg1"/>
                          </a:solidFill>
                          <a:effectLst/>
                          <a:latin typeface="Calibri" panose="020F0502020204030204" pitchFamily="34" charset="0"/>
                        </a:rPr>
                        <a:t>DIGITAL READY VISION</a:t>
                      </a:r>
                    </a:p>
                    <a:p>
                      <a:pPr algn="ctr" fontAlgn="ctr"/>
                      <a:endParaRPr lang="en-GB" sz="1100" b="1" i="0" u="none" strike="noStrike" dirty="0">
                        <a:solidFill>
                          <a:schemeClr val="bg1"/>
                        </a:solidFill>
                        <a:effectLst/>
                        <a:latin typeface="Calibri" panose="020F0502020204030204" pitchFamily="34" charset="0"/>
                      </a:endParaRPr>
                    </a:p>
                  </a:txBody>
                  <a:tcPr marL="8572" marR="8572" marT="8891" marB="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2359">
                        <a:lumMod val="50000"/>
                      </a:srgbClr>
                    </a:solidFill>
                  </a:tcPr>
                </a:tc>
                <a:tc>
                  <a:txBody>
                    <a:bodyPr/>
                    <a:lstStyle>
                      <a:lvl1pPr marL="0" algn="l" defTabSz="457200" rtl="0" eaLnBrk="1" latinLnBrk="0" hangingPunct="1">
                        <a:defRPr sz="1800" kern="1200">
                          <a:solidFill>
                            <a:schemeClr val="tx1"/>
                          </a:solidFill>
                          <a:latin typeface="Segoe UI"/>
                        </a:defRPr>
                      </a:lvl1pPr>
                      <a:lvl2pPr marL="457200" algn="l" defTabSz="457200" rtl="0" eaLnBrk="1" latinLnBrk="0" hangingPunct="1">
                        <a:defRPr sz="1800" kern="1200">
                          <a:solidFill>
                            <a:schemeClr val="tx1"/>
                          </a:solidFill>
                          <a:latin typeface="Segoe UI"/>
                        </a:defRPr>
                      </a:lvl2pPr>
                      <a:lvl3pPr marL="914400" algn="l" defTabSz="457200" rtl="0" eaLnBrk="1" latinLnBrk="0" hangingPunct="1">
                        <a:defRPr sz="1800" kern="1200">
                          <a:solidFill>
                            <a:schemeClr val="tx1"/>
                          </a:solidFill>
                          <a:latin typeface="Segoe UI"/>
                        </a:defRPr>
                      </a:lvl3pPr>
                      <a:lvl4pPr marL="1371600" algn="l" defTabSz="457200" rtl="0" eaLnBrk="1" latinLnBrk="0" hangingPunct="1">
                        <a:defRPr sz="1800" kern="1200">
                          <a:solidFill>
                            <a:schemeClr val="tx1"/>
                          </a:solidFill>
                          <a:latin typeface="Segoe UI"/>
                        </a:defRPr>
                      </a:lvl4pPr>
                      <a:lvl5pPr marL="1828800" algn="l" defTabSz="457200" rtl="0" eaLnBrk="1" latinLnBrk="0" hangingPunct="1">
                        <a:defRPr sz="1800" kern="1200">
                          <a:solidFill>
                            <a:schemeClr val="tx1"/>
                          </a:solidFill>
                          <a:latin typeface="Segoe UI"/>
                        </a:defRPr>
                      </a:lvl5pPr>
                      <a:lvl6pPr marL="2286000" algn="l" defTabSz="457200" rtl="0" eaLnBrk="1" latinLnBrk="0" hangingPunct="1">
                        <a:defRPr sz="1800" kern="1200">
                          <a:solidFill>
                            <a:schemeClr val="tx1"/>
                          </a:solidFill>
                          <a:latin typeface="Segoe UI"/>
                        </a:defRPr>
                      </a:lvl6pPr>
                      <a:lvl7pPr marL="2743200" algn="l" defTabSz="457200" rtl="0" eaLnBrk="1" latinLnBrk="0" hangingPunct="1">
                        <a:defRPr sz="1800" kern="1200">
                          <a:solidFill>
                            <a:schemeClr val="tx1"/>
                          </a:solidFill>
                          <a:latin typeface="Segoe UI"/>
                        </a:defRPr>
                      </a:lvl7pPr>
                      <a:lvl8pPr marL="3200400" algn="l" defTabSz="457200" rtl="0" eaLnBrk="1" latinLnBrk="0" hangingPunct="1">
                        <a:defRPr sz="1800" kern="1200">
                          <a:solidFill>
                            <a:schemeClr val="tx1"/>
                          </a:solidFill>
                          <a:latin typeface="Segoe UI"/>
                        </a:defRPr>
                      </a:lvl8pPr>
                      <a:lvl9pPr marL="3657600" algn="l" defTabSz="457200" rtl="0" eaLnBrk="1" latinLnBrk="0" hangingPunct="1">
                        <a:defRPr sz="1800" kern="1200">
                          <a:solidFill>
                            <a:schemeClr val="tx1"/>
                          </a:solidFill>
                          <a:latin typeface="Segoe UI"/>
                        </a:defRPr>
                      </a:lvl9pPr>
                    </a:lstStyle>
                    <a:p>
                      <a:pPr marL="228600" indent="-115888" algn="l" defTabSz="457200" rtl="0" eaLnBrk="1" fontAlgn="base" latinLnBrk="0" hangingPunct="1">
                        <a:spcBef>
                          <a:spcPct val="0"/>
                        </a:spcBef>
                        <a:spcAft>
                          <a:spcPct val="0"/>
                        </a:spcAft>
                        <a:buClrTx/>
                        <a:buFont typeface="Arial" panose="020B0604020202020204" pitchFamily="34" charset="0"/>
                        <a:buChar char="•"/>
                      </a:pPr>
                      <a:endParaRPr lang="en-US" sz="1100" b="0" i="0" kern="1200" dirty="0">
                        <a:solidFill>
                          <a:schemeClr val="tx2"/>
                        </a:solidFill>
                        <a:latin typeface="Calibri" panose="020F0502020204030204" pitchFamily="34" charset="0"/>
                        <a:ea typeface="+mn-ea"/>
                        <a:cs typeface="+mn-cs"/>
                      </a:endParaRPr>
                    </a:p>
                    <a:p>
                      <a:pPr marL="228600" indent="-115888" algn="l" defTabSz="457200" rtl="0" eaLnBrk="1" fontAlgn="base" latinLnBrk="0" hangingPunct="1">
                        <a:spcBef>
                          <a:spcPct val="0"/>
                        </a:spcBef>
                        <a:spcAft>
                          <a:spcPct val="0"/>
                        </a:spcAft>
                        <a:buClrTx/>
                        <a:buFont typeface="Arial" panose="020B0604020202020204" pitchFamily="34" charset="0"/>
                        <a:buChar char="•"/>
                      </a:pPr>
                      <a:endParaRPr lang="en-US" sz="1100" b="0" i="0" kern="1200" dirty="0">
                        <a:solidFill>
                          <a:schemeClr val="tx2"/>
                        </a:solidFill>
                        <a:latin typeface="Calibri" panose="020F0502020204030204" pitchFamily="34" charset="0"/>
                        <a:ea typeface="+mn-ea"/>
                        <a:cs typeface="+mn-cs"/>
                      </a:endParaRPr>
                    </a:p>
                    <a:p>
                      <a:pPr marL="228600" indent="-115888" algn="l" defTabSz="457200" rtl="0" eaLnBrk="1" fontAlgn="base" latinLnBrk="0" hangingPunct="1">
                        <a:spcBef>
                          <a:spcPct val="0"/>
                        </a:spcBef>
                        <a:spcAft>
                          <a:spcPct val="0"/>
                        </a:spcAft>
                        <a:buClrTx/>
                        <a:buFont typeface="Arial" panose="020B0604020202020204" pitchFamily="34" charset="0"/>
                        <a:buChar char="•"/>
                      </a:pPr>
                      <a:r>
                        <a:rPr lang="en-US" sz="1100" b="0" i="0" kern="1200" dirty="0">
                          <a:solidFill>
                            <a:schemeClr val="tx2"/>
                          </a:solidFill>
                          <a:latin typeface="Calibri" panose="020F0502020204030204" pitchFamily="34" charset="0"/>
                          <a:ea typeface="+mn-ea"/>
                          <a:cs typeface="+mn-cs"/>
                        </a:rPr>
                        <a:t>Multi-Cloud with Cognizant as Single Integrator providing seamless holistic service</a:t>
                      </a:r>
                    </a:p>
                    <a:p>
                      <a:pPr marL="228600" indent="-115888" algn="l" defTabSz="457200" rtl="0" eaLnBrk="1" fontAlgn="base" latinLnBrk="0" hangingPunct="1">
                        <a:spcBef>
                          <a:spcPct val="0"/>
                        </a:spcBef>
                        <a:spcAft>
                          <a:spcPct val="0"/>
                        </a:spcAft>
                        <a:buClrTx/>
                        <a:buFont typeface="Arial" panose="020B0604020202020204" pitchFamily="34" charset="0"/>
                        <a:buChar char="•"/>
                      </a:pPr>
                      <a:r>
                        <a:rPr lang="en-US" sz="1100" b="0" i="0" kern="1200" dirty="0">
                          <a:solidFill>
                            <a:schemeClr val="tx2"/>
                          </a:solidFill>
                          <a:latin typeface="Calibri" panose="020F0502020204030204" pitchFamily="34" charset="0"/>
                          <a:ea typeface="+mn-ea"/>
                          <a:cs typeface="+mn-cs"/>
                        </a:rPr>
                        <a:t>Comprehensive Automation / AI Platform for cost, risk reduction &amp; time to deploy</a:t>
                      </a:r>
                    </a:p>
                    <a:p>
                      <a:pPr marL="228600" indent="-115888" algn="l" defTabSz="457200" rtl="0" eaLnBrk="1" fontAlgn="base" latinLnBrk="0" hangingPunct="1">
                        <a:spcBef>
                          <a:spcPct val="0"/>
                        </a:spcBef>
                        <a:spcAft>
                          <a:spcPct val="0"/>
                        </a:spcAft>
                        <a:buClrTx/>
                        <a:buFont typeface="Arial" panose="020B0604020202020204" pitchFamily="34" charset="0"/>
                        <a:buChar char="•"/>
                      </a:pPr>
                      <a:endParaRPr lang="en-US" sz="1100" b="0" i="0" kern="1200" dirty="0">
                        <a:solidFill>
                          <a:schemeClr val="tx2"/>
                        </a:solidFill>
                        <a:latin typeface="Calibri" panose="020F0502020204030204" pitchFamily="34" charset="0"/>
                        <a:ea typeface="+mn-ea"/>
                        <a:cs typeface="+mn-cs"/>
                      </a:endParaRPr>
                    </a:p>
                  </a:txBody>
                  <a:tcPr marL="8572" marR="8572" marT="8891" marB="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0"/>
                  </a:ext>
                </a:extLst>
              </a:tr>
              <a:tr h="902971">
                <a:tc>
                  <a:txBody>
                    <a:bodyPr/>
                    <a:lstStyle>
                      <a:lvl1pPr marL="0" algn="l" defTabSz="457200" rtl="0" eaLnBrk="1" latinLnBrk="0" hangingPunct="1">
                        <a:defRPr sz="1800" kern="1200">
                          <a:solidFill>
                            <a:schemeClr val="tx1"/>
                          </a:solidFill>
                          <a:latin typeface="Segoe UI"/>
                        </a:defRPr>
                      </a:lvl1pPr>
                      <a:lvl2pPr marL="457200" algn="l" defTabSz="457200" rtl="0" eaLnBrk="1" latinLnBrk="0" hangingPunct="1">
                        <a:defRPr sz="1800" kern="1200">
                          <a:solidFill>
                            <a:schemeClr val="tx1"/>
                          </a:solidFill>
                          <a:latin typeface="Segoe UI"/>
                        </a:defRPr>
                      </a:lvl2pPr>
                      <a:lvl3pPr marL="914400" algn="l" defTabSz="457200" rtl="0" eaLnBrk="1" latinLnBrk="0" hangingPunct="1">
                        <a:defRPr sz="1800" kern="1200">
                          <a:solidFill>
                            <a:schemeClr val="tx1"/>
                          </a:solidFill>
                          <a:latin typeface="Segoe UI"/>
                        </a:defRPr>
                      </a:lvl3pPr>
                      <a:lvl4pPr marL="1371600" algn="l" defTabSz="457200" rtl="0" eaLnBrk="1" latinLnBrk="0" hangingPunct="1">
                        <a:defRPr sz="1800" kern="1200">
                          <a:solidFill>
                            <a:schemeClr val="tx1"/>
                          </a:solidFill>
                          <a:latin typeface="Segoe UI"/>
                        </a:defRPr>
                      </a:lvl4pPr>
                      <a:lvl5pPr marL="1828800" algn="l" defTabSz="457200" rtl="0" eaLnBrk="1" latinLnBrk="0" hangingPunct="1">
                        <a:defRPr sz="1800" kern="1200">
                          <a:solidFill>
                            <a:schemeClr val="tx1"/>
                          </a:solidFill>
                          <a:latin typeface="Segoe UI"/>
                        </a:defRPr>
                      </a:lvl5pPr>
                      <a:lvl6pPr marL="2286000" algn="l" defTabSz="457200" rtl="0" eaLnBrk="1" latinLnBrk="0" hangingPunct="1">
                        <a:defRPr sz="1800" kern="1200">
                          <a:solidFill>
                            <a:schemeClr val="tx1"/>
                          </a:solidFill>
                          <a:latin typeface="Segoe UI"/>
                        </a:defRPr>
                      </a:lvl6pPr>
                      <a:lvl7pPr marL="2743200" algn="l" defTabSz="457200" rtl="0" eaLnBrk="1" latinLnBrk="0" hangingPunct="1">
                        <a:defRPr sz="1800" kern="1200">
                          <a:solidFill>
                            <a:schemeClr val="tx1"/>
                          </a:solidFill>
                          <a:latin typeface="Segoe UI"/>
                        </a:defRPr>
                      </a:lvl7pPr>
                      <a:lvl8pPr marL="3200400" algn="l" defTabSz="457200" rtl="0" eaLnBrk="1" latinLnBrk="0" hangingPunct="1">
                        <a:defRPr sz="1800" kern="1200">
                          <a:solidFill>
                            <a:schemeClr val="tx1"/>
                          </a:solidFill>
                          <a:latin typeface="Segoe UI"/>
                        </a:defRPr>
                      </a:lvl8pPr>
                      <a:lvl9pPr marL="3657600" algn="l" defTabSz="457200" rtl="0" eaLnBrk="1" latinLnBrk="0" hangingPunct="1">
                        <a:defRPr sz="1800" kern="1200">
                          <a:solidFill>
                            <a:schemeClr val="tx1"/>
                          </a:solidFill>
                          <a:latin typeface="Segoe UI"/>
                        </a:defRPr>
                      </a:lvl9pPr>
                    </a:lstStyle>
                    <a:p>
                      <a:pPr algn="ctr" fontAlgn="ctr"/>
                      <a:r>
                        <a:rPr lang="en-GB" sz="1100" b="1" i="0" u="none" strike="noStrike" baseline="0" dirty="0">
                          <a:solidFill>
                            <a:schemeClr val="bg1"/>
                          </a:solidFill>
                          <a:effectLst/>
                          <a:latin typeface="Calibri" panose="020F0502020204030204" pitchFamily="34" charset="0"/>
                        </a:rPr>
                        <a:t>SUPERIOR CUSTOMER EXPERIENCE</a:t>
                      </a:r>
                    </a:p>
                  </a:txBody>
                  <a:tcPr marL="8572" marR="8572" marT="8891" marB="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2359">
                        <a:lumMod val="50000"/>
                      </a:srgbClr>
                    </a:solidFill>
                  </a:tcPr>
                </a:tc>
                <a:tc>
                  <a:txBody>
                    <a:bodyPr/>
                    <a:lstStyle>
                      <a:lvl1pPr marL="0" algn="l" defTabSz="457200" rtl="0" eaLnBrk="1" latinLnBrk="0" hangingPunct="1">
                        <a:defRPr sz="1800" kern="1200">
                          <a:solidFill>
                            <a:schemeClr val="tx1"/>
                          </a:solidFill>
                          <a:latin typeface="Segoe UI"/>
                        </a:defRPr>
                      </a:lvl1pPr>
                      <a:lvl2pPr marL="457200" algn="l" defTabSz="457200" rtl="0" eaLnBrk="1" latinLnBrk="0" hangingPunct="1">
                        <a:defRPr sz="1800" kern="1200">
                          <a:solidFill>
                            <a:schemeClr val="tx1"/>
                          </a:solidFill>
                          <a:latin typeface="Segoe UI"/>
                        </a:defRPr>
                      </a:lvl2pPr>
                      <a:lvl3pPr marL="914400" algn="l" defTabSz="457200" rtl="0" eaLnBrk="1" latinLnBrk="0" hangingPunct="1">
                        <a:defRPr sz="1800" kern="1200">
                          <a:solidFill>
                            <a:schemeClr val="tx1"/>
                          </a:solidFill>
                          <a:latin typeface="Segoe UI"/>
                        </a:defRPr>
                      </a:lvl3pPr>
                      <a:lvl4pPr marL="1371600" algn="l" defTabSz="457200" rtl="0" eaLnBrk="1" latinLnBrk="0" hangingPunct="1">
                        <a:defRPr sz="1800" kern="1200">
                          <a:solidFill>
                            <a:schemeClr val="tx1"/>
                          </a:solidFill>
                          <a:latin typeface="Segoe UI"/>
                        </a:defRPr>
                      </a:lvl4pPr>
                      <a:lvl5pPr marL="1828800" algn="l" defTabSz="457200" rtl="0" eaLnBrk="1" latinLnBrk="0" hangingPunct="1">
                        <a:defRPr sz="1800" kern="1200">
                          <a:solidFill>
                            <a:schemeClr val="tx1"/>
                          </a:solidFill>
                          <a:latin typeface="Segoe UI"/>
                        </a:defRPr>
                      </a:lvl5pPr>
                      <a:lvl6pPr marL="2286000" algn="l" defTabSz="457200" rtl="0" eaLnBrk="1" latinLnBrk="0" hangingPunct="1">
                        <a:defRPr sz="1800" kern="1200">
                          <a:solidFill>
                            <a:schemeClr val="tx1"/>
                          </a:solidFill>
                          <a:latin typeface="Segoe UI"/>
                        </a:defRPr>
                      </a:lvl6pPr>
                      <a:lvl7pPr marL="2743200" algn="l" defTabSz="457200" rtl="0" eaLnBrk="1" latinLnBrk="0" hangingPunct="1">
                        <a:defRPr sz="1800" kern="1200">
                          <a:solidFill>
                            <a:schemeClr val="tx1"/>
                          </a:solidFill>
                          <a:latin typeface="Segoe UI"/>
                        </a:defRPr>
                      </a:lvl7pPr>
                      <a:lvl8pPr marL="3200400" algn="l" defTabSz="457200" rtl="0" eaLnBrk="1" latinLnBrk="0" hangingPunct="1">
                        <a:defRPr sz="1800" kern="1200">
                          <a:solidFill>
                            <a:schemeClr val="tx1"/>
                          </a:solidFill>
                          <a:latin typeface="Segoe UI"/>
                        </a:defRPr>
                      </a:lvl8pPr>
                      <a:lvl9pPr marL="3657600" algn="l" defTabSz="457200" rtl="0" eaLnBrk="1" latinLnBrk="0" hangingPunct="1">
                        <a:defRPr sz="1800" kern="1200">
                          <a:solidFill>
                            <a:schemeClr val="tx1"/>
                          </a:solidFill>
                          <a:latin typeface="Segoe UI"/>
                        </a:defRPr>
                      </a:lvl9pPr>
                    </a:lstStyle>
                    <a:p>
                      <a:pPr marL="228600" marR="0" lvl="0" indent="-11588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dirty="0">
                          <a:solidFill>
                            <a:prstClr val="black"/>
                          </a:solidFill>
                          <a:latin typeface="Calibri" panose="020F0502020204030204" pitchFamily="34" charset="0"/>
                        </a:rPr>
                        <a:t>self-service and automation based deployments within one hour (improved from current levels of 12-16 weeks).</a:t>
                      </a:r>
                    </a:p>
                    <a:p>
                      <a:pPr marL="228600" indent="-115888" algn="l" defTabSz="457200" rtl="0" eaLnBrk="1" fontAlgn="base" latinLnBrk="0" hangingPunct="1">
                        <a:spcBef>
                          <a:spcPct val="0"/>
                        </a:spcBef>
                        <a:spcAft>
                          <a:spcPct val="0"/>
                        </a:spcAft>
                        <a:buClrTx/>
                        <a:buFont typeface="Arial" panose="020B0604020202020204" pitchFamily="34" charset="0"/>
                        <a:buChar char="•"/>
                      </a:pPr>
                      <a:endParaRPr lang="en-US" sz="1100" b="0" i="0" kern="1200" dirty="0">
                        <a:solidFill>
                          <a:schemeClr val="tx2"/>
                        </a:solidFill>
                        <a:latin typeface="Calibri" panose="020F0502020204030204" pitchFamily="34" charset="0"/>
                        <a:ea typeface="+mn-ea"/>
                        <a:cs typeface="+mn-cs"/>
                      </a:endParaRPr>
                    </a:p>
                  </a:txBody>
                  <a:tcPr marL="8572" marR="8572" marT="8891" marB="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1"/>
                  </a:ext>
                </a:extLst>
              </a:tr>
              <a:tr h="659131">
                <a:tc>
                  <a:txBody>
                    <a:bodyPr/>
                    <a:lstStyle>
                      <a:lvl1pPr marL="0" algn="l" defTabSz="457200" rtl="0" eaLnBrk="1" latinLnBrk="0" hangingPunct="1">
                        <a:defRPr sz="1800" kern="1200">
                          <a:solidFill>
                            <a:schemeClr val="tx1"/>
                          </a:solidFill>
                          <a:latin typeface="Segoe UI"/>
                        </a:defRPr>
                      </a:lvl1pPr>
                      <a:lvl2pPr marL="457200" algn="l" defTabSz="457200" rtl="0" eaLnBrk="1" latinLnBrk="0" hangingPunct="1">
                        <a:defRPr sz="1800" kern="1200">
                          <a:solidFill>
                            <a:schemeClr val="tx1"/>
                          </a:solidFill>
                          <a:latin typeface="Segoe UI"/>
                        </a:defRPr>
                      </a:lvl2pPr>
                      <a:lvl3pPr marL="914400" algn="l" defTabSz="457200" rtl="0" eaLnBrk="1" latinLnBrk="0" hangingPunct="1">
                        <a:defRPr sz="1800" kern="1200">
                          <a:solidFill>
                            <a:schemeClr val="tx1"/>
                          </a:solidFill>
                          <a:latin typeface="Segoe UI"/>
                        </a:defRPr>
                      </a:lvl3pPr>
                      <a:lvl4pPr marL="1371600" algn="l" defTabSz="457200" rtl="0" eaLnBrk="1" latinLnBrk="0" hangingPunct="1">
                        <a:defRPr sz="1800" kern="1200">
                          <a:solidFill>
                            <a:schemeClr val="tx1"/>
                          </a:solidFill>
                          <a:latin typeface="Segoe UI"/>
                        </a:defRPr>
                      </a:lvl4pPr>
                      <a:lvl5pPr marL="1828800" algn="l" defTabSz="457200" rtl="0" eaLnBrk="1" latinLnBrk="0" hangingPunct="1">
                        <a:defRPr sz="1800" kern="1200">
                          <a:solidFill>
                            <a:schemeClr val="tx1"/>
                          </a:solidFill>
                          <a:latin typeface="Segoe UI"/>
                        </a:defRPr>
                      </a:lvl5pPr>
                      <a:lvl6pPr marL="2286000" algn="l" defTabSz="457200" rtl="0" eaLnBrk="1" latinLnBrk="0" hangingPunct="1">
                        <a:defRPr sz="1800" kern="1200">
                          <a:solidFill>
                            <a:schemeClr val="tx1"/>
                          </a:solidFill>
                          <a:latin typeface="Segoe UI"/>
                        </a:defRPr>
                      </a:lvl6pPr>
                      <a:lvl7pPr marL="2743200" algn="l" defTabSz="457200" rtl="0" eaLnBrk="1" latinLnBrk="0" hangingPunct="1">
                        <a:defRPr sz="1800" kern="1200">
                          <a:solidFill>
                            <a:schemeClr val="tx1"/>
                          </a:solidFill>
                          <a:latin typeface="Segoe UI"/>
                        </a:defRPr>
                      </a:lvl7pPr>
                      <a:lvl8pPr marL="3200400" algn="l" defTabSz="457200" rtl="0" eaLnBrk="1" latinLnBrk="0" hangingPunct="1">
                        <a:defRPr sz="1800" kern="1200">
                          <a:solidFill>
                            <a:schemeClr val="tx1"/>
                          </a:solidFill>
                          <a:latin typeface="Segoe UI"/>
                        </a:defRPr>
                      </a:lvl8pPr>
                      <a:lvl9pPr marL="3657600" algn="l" defTabSz="457200" rtl="0" eaLnBrk="1" latinLnBrk="0" hangingPunct="1">
                        <a:defRPr sz="1800" kern="1200">
                          <a:solidFill>
                            <a:schemeClr val="tx1"/>
                          </a:solidFill>
                          <a:latin typeface="Segoe UI"/>
                        </a:defRPr>
                      </a:lvl9pPr>
                    </a:lstStyle>
                    <a:p>
                      <a:pPr algn="ctr" fontAlgn="ctr"/>
                      <a:r>
                        <a:rPr lang="en-GB" sz="1100" b="0" i="0" u="none" strike="noStrike" dirty="0">
                          <a:solidFill>
                            <a:schemeClr val="bg1"/>
                          </a:solidFill>
                          <a:effectLst/>
                          <a:latin typeface="Calibri" panose="020F0502020204030204" pitchFamily="34" charset="0"/>
                        </a:rPr>
                        <a:t>AS-A-SERVICE FUTURE MODEL</a:t>
                      </a:r>
                    </a:p>
                  </a:txBody>
                  <a:tcPr marL="8572" marR="8572" marT="8891" marB="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2359">
                        <a:lumMod val="50000"/>
                      </a:srgbClr>
                    </a:solidFill>
                  </a:tcPr>
                </a:tc>
                <a:tc>
                  <a:txBody>
                    <a:bodyPr/>
                    <a:lstStyle>
                      <a:lvl1pPr marL="0" algn="l" defTabSz="457200" rtl="0" eaLnBrk="1" latinLnBrk="0" hangingPunct="1">
                        <a:defRPr sz="1800" kern="1200">
                          <a:solidFill>
                            <a:schemeClr val="tx1"/>
                          </a:solidFill>
                          <a:latin typeface="Segoe UI"/>
                        </a:defRPr>
                      </a:lvl1pPr>
                      <a:lvl2pPr marL="457200" algn="l" defTabSz="457200" rtl="0" eaLnBrk="1" latinLnBrk="0" hangingPunct="1">
                        <a:defRPr sz="1800" kern="1200">
                          <a:solidFill>
                            <a:schemeClr val="tx1"/>
                          </a:solidFill>
                          <a:latin typeface="Segoe UI"/>
                        </a:defRPr>
                      </a:lvl2pPr>
                      <a:lvl3pPr marL="914400" algn="l" defTabSz="457200" rtl="0" eaLnBrk="1" latinLnBrk="0" hangingPunct="1">
                        <a:defRPr sz="1800" kern="1200">
                          <a:solidFill>
                            <a:schemeClr val="tx1"/>
                          </a:solidFill>
                          <a:latin typeface="Segoe UI"/>
                        </a:defRPr>
                      </a:lvl3pPr>
                      <a:lvl4pPr marL="1371600" algn="l" defTabSz="457200" rtl="0" eaLnBrk="1" latinLnBrk="0" hangingPunct="1">
                        <a:defRPr sz="1800" kern="1200">
                          <a:solidFill>
                            <a:schemeClr val="tx1"/>
                          </a:solidFill>
                          <a:latin typeface="Segoe UI"/>
                        </a:defRPr>
                      </a:lvl4pPr>
                      <a:lvl5pPr marL="1828800" algn="l" defTabSz="457200" rtl="0" eaLnBrk="1" latinLnBrk="0" hangingPunct="1">
                        <a:defRPr sz="1800" kern="1200">
                          <a:solidFill>
                            <a:schemeClr val="tx1"/>
                          </a:solidFill>
                          <a:latin typeface="Segoe UI"/>
                        </a:defRPr>
                      </a:lvl5pPr>
                      <a:lvl6pPr marL="2286000" algn="l" defTabSz="457200" rtl="0" eaLnBrk="1" latinLnBrk="0" hangingPunct="1">
                        <a:defRPr sz="1800" kern="1200">
                          <a:solidFill>
                            <a:schemeClr val="tx1"/>
                          </a:solidFill>
                          <a:latin typeface="Segoe UI"/>
                        </a:defRPr>
                      </a:lvl6pPr>
                      <a:lvl7pPr marL="2743200" algn="l" defTabSz="457200" rtl="0" eaLnBrk="1" latinLnBrk="0" hangingPunct="1">
                        <a:defRPr sz="1800" kern="1200">
                          <a:solidFill>
                            <a:schemeClr val="tx1"/>
                          </a:solidFill>
                          <a:latin typeface="Segoe UI"/>
                        </a:defRPr>
                      </a:lvl7pPr>
                      <a:lvl8pPr marL="3200400" algn="l" defTabSz="457200" rtl="0" eaLnBrk="1" latinLnBrk="0" hangingPunct="1">
                        <a:defRPr sz="1800" kern="1200">
                          <a:solidFill>
                            <a:schemeClr val="tx1"/>
                          </a:solidFill>
                          <a:latin typeface="Segoe UI"/>
                        </a:defRPr>
                      </a:lvl8pPr>
                      <a:lvl9pPr marL="3657600" algn="l" defTabSz="457200" rtl="0" eaLnBrk="1" latinLnBrk="0" hangingPunct="1">
                        <a:defRPr sz="1800" kern="1200">
                          <a:solidFill>
                            <a:schemeClr val="tx1"/>
                          </a:solidFill>
                          <a:latin typeface="Segoe UI"/>
                        </a:defRPr>
                      </a:lvl9pPr>
                    </a:lstStyle>
                    <a:p>
                      <a:pPr marL="228600" indent="-115888" algn="l" defTabSz="457200" rtl="0" eaLnBrk="1" fontAlgn="base" latinLnBrk="0" hangingPunct="1">
                        <a:spcBef>
                          <a:spcPct val="0"/>
                        </a:spcBef>
                        <a:spcAft>
                          <a:spcPct val="0"/>
                        </a:spcAft>
                        <a:buClrTx/>
                        <a:buFont typeface="Arial" panose="020B0604020202020204" pitchFamily="34" charset="0"/>
                        <a:buChar char="•"/>
                      </a:pPr>
                      <a:r>
                        <a:rPr lang="en-US" sz="1100" b="0" i="0" kern="1200" dirty="0">
                          <a:solidFill>
                            <a:schemeClr val="tx2"/>
                          </a:solidFill>
                          <a:latin typeface="Calibri" panose="020F0502020204030204" pitchFamily="34" charset="0"/>
                          <a:ea typeface="+mn-ea"/>
                          <a:cs typeface="+mn-cs"/>
                        </a:rPr>
                        <a:t>Hadoop as a service</a:t>
                      </a:r>
                    </a:p>
                    <a:p>
                      <a:pPr marL="228600" indent="-115888" algn="l" defTabSz="457200" rtl="0" eaLnBrk="1" fontAlgn="base" latinLnBrk="0" hangingPunct="1">
                        <a:spcBef>
                          <a:spcPct val="0"/>
                        </a:spcBef>
                        <a:spcAft>
                          <a:spcPct val="0"/>
                        </a:spcAft>
                        <a:buClrTx/>
                        <a:buFont typeface="Arial" panose="020B0604020202020204" pitchFamily="34" charset="0"/>
                        <a:buChar char="•"/>
                      </a:pPr>
                      <a:r>
                        <a:rPr lang="en-US" sz="1100" b="0" i="0" kern="1200" dirty="0">
                          <a:solidFill>
                            <a:schemeClr val="tx2"/>
                          </a:solidFill>
                          <a:latin typeface="Calibri" panose="020F0502020204030204" pitchFamily="34" charset="0"/>
                          <a:ea typeface="+mn-ea"/>
                          <a:cs typeface="+mn-cs"/>
                        </a:rPr>
                        <a:t>SAP as a service</a:t>
                      </a:r>
                    </a:p>
                    <a:p>
                      <a:pPr marL="228600" indent="-115888" algn="l" defTabSz="457200" rtl="0" eaLnBrk="1" fontAlgn="base" latinLnBrk="0" hangingPunct="1">
                        <a:spcBef>
                          <a:spcPct val="0"/>
                        </a:spcBef>
                        <a:spcAft>
                          <a:spcPct val="0"/>
                        </a:spcAft>
                        <a:buClrTx/>
                        <a:buFont typeface="Arial" panose="020B0604020202020204" pitchFamily="34" charset="0"/>
                        <a:buChar char="•"/>
                      </a:pPr>
                      <a:r>
                        <a:rPr lang="en-US" sz="1100" b="0" i="0" kern="1200" dirty="0">
                          <a:solidFill>
                            <a:schemeClr val="tx2"/>
                          </a:solidFill>
                          <a:latin typeface="Calibri" panose="020F0502020204030204" pitchFamily="34" charset="0"/>
                          <a:ea typeface="+mn-ea"/>
                          <a:cs typeface="+mn-cs"/>
                        </a:rPr>
                        <a:t>DevOps as a service</a:t>
                      </a:r>
                    </a:p>
                    <a:p>
                      <a:pPr marL="228600" indent="-115888" algn="l" defTabSz="457200" rtl="0" eaLnBrk="1" fontAlgn="base" latinLnBrk="0" hangingPunct="1">
                        <a:spcBef>
                          <a:spcPct val="0"/>
                        </a:spcBef>
                        <a:spcAft>
                          <a:spcPct val="0"/>
                        </a:spcAft>
                        <a:buClrTx/>
                        <a:buFont typeface="Arial" panose="020B0604020202020204" pitchFamily="34" charset="0"/>
                        <a:buChar char="•"/>
                      </a:pPr>
                      <a:endParaRPr lang="en-US" sz="1100" b="0" i="0" kern="1200" dirty="0">
                        <a:solidFill>
                          <a:schemeClr val="tx2"/>
                        </a:solidFill>
                        <a:latin typeface="Calibri" panose="020F0502020204030204" pitchFamily="34" charset="0"/>
                        <a:ea typeface="+mn-ea"/>
                        <a:cs typeface="+mn-cs"/>
                      </a:endParaRPr>
                    </a:p>
                  </a:txBody>
                  <a:tcPr marL="8572" marR="8572" marT="8891" marB="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0002"/>
                  </a:ext>
                </a:extLst>
              </a:tr>
            </a:tbl>
          </a:graphicData>
        </a:graphic>
      </p:graphicFrame>
      <p:sp>
        <p:nvSpPr>
          <p:cNvPr id="3" name="Rectangle 2"/>
          <p:cNvSpPr/>
          <p:nvPr/>
        </p:nvSpPr>
        <p:spPr>
          <a:xfrm>
            <a:off x="274243" y="3325752"/>
            <a:ext cx="3506336" cy="1200329"/>
          </a:xfrm>
          <a:prstGeom prst="rect">
            <a:avLst/>
          </a:prstGeom>
        </p:spPr>
        <p:txBody>
          <a:bodyPr wrap="square">
            <a:spAutoFit/>
          </a:bodyPr>
          <a:lstStyle/>
          <a:p>
            <a:pPr defTabSz="914332">
              <a:spcAft>
                <a:spcPts val="400"/>
              </a:spcAft>
              <a:defRPr/>
            </a:pPr>
            <a:r>
              <a:rPr lang="en-US" sz="1200" dirty="0">
                <a:solidFill>
                  <a:srgbClr val="141414"/>
                </a:solidFill>
                <a:ea typeface="ＭＳ Ｐゴシック" charset="-128"/>
              </a:rPr>
              <a:t>Company Wanted To Accelerate Its Digital Vision (All in Cloud’ by 2021) By This Program To Transform Its IT Infrastructure To A Modern Managed Hybrid Cloud Solution Providing An On-demand Cloud Service On Consumption Based Pricing. </a:t>
            </a:r>
          </a:p>
        </p:txBody>
      </p:sp>
      <p:sp>
        <p:nvSpPr>
          <p:cNvPr id="21" name="Rectangle 20"/>
          <p:cNvSpPr/>
          <p:nvPr/>
        </p:nvSpPr>
        <p:spPr>
          <a:xfrm>
            <a:off x="3954647" y="3479300"/>
            <a:ext cx="3799381" cy="2227085"/>
          </a:xfrm>
          <a:prstGeom prst="rect">
            <a:avLst/>
          </a:prstGeom>
        </p:spPr>
        <p:txBody>
          <a:bodyPr wrap="square">
            <a:spAutoFit/>
          </a:bodyPr>
          <a:lstStyle/>
          <a:p>
            <a:pPr defTabSz="914377">
              <a:defRPr/>
            </a:pPr>
            <a:r>
              <a:rPr lang="en-US" sz="1067" dirty="0">
                <a:solidFill>
                  <a:srgbClr val="141414"/>
                </a:solidFill>
                <a:ea typeface="ＭＳ Ｐゴシック" charset="-128"/>
              </a:rPr>
              <a:t>Solution Highlights:</a:t>
            </a:r>
          </a:p>
          <a:p>
            <a:pPr defTabSz="914377">
              <a:defRPr/>
            </a:pPr>
            <a:r>
              <a:rPr lang="en-US" sz="1067" dirty="0">
                <a:solidFill>
                  <a:srgbClr val="141414"/>
                </a:solidFill>
                <a:ea typeface="ＭＳ Ｐゴシック" charset="-128"/>
              </a:rPr>
              <a:t>Simplify</a:t>
            </a:r>
          </a:p>
          <a:p>
            <a:pPr marL="228573" indent="-228589" defTabSz="914377">
              <a:buFont typeface="Arial" panose="020B0604020202020204" pitchFamily="34" charset="0"/>
              <a:buChar char="•"/>
              <a:defRPr/>
            </a:pPr>
            <a:r>
              <a:rPr lang="en-US" sz="1067" dirty="0">
                <a:solidFill>
                  <a:srgbClr val="141414"/>
                </a:solidFill>
                <a:ea typeface="ＭＳ Ｐゴシック" charset="-128"/>
              </a:rPr>
              <a:t>Application Portfolio Assessment</a:t>
            </a:r>
          </a:p>
          <a:p>
            <a:pPr marL="228573" indent="-228589" defTabSz="914377">
              <a:buFont typeface="Arial" panose="020B0604020202020204" pitchFamily="34" charset="0"/>
              <a:buChar char="•"/>
              <a:defRPr/>
            </a:pPr>
            <a:r>
              <a:rPr lang="en-US" sz="1067" dirty="0">
                <a:solidFill>
                  <a:srgbClr val="141414"/>
                </a:solidFill>
                <a:ea typeface="ＭＳ Ｐゴシック" charset="-128"/>
              </a:rPr>
              <a:t>Hybrid Cloud Foundation</a:t>
            </a:r>
          </a:p>
          <a:p>
            <a:pPr defTabSz="914377">
              <a:defRPr/>
            </a:pPr>
            <a:r>
              <a:rPr lang="en-US" sz="1067" dirty="0">
                <a:solidFill>
                  <a:srgbClr val="141414"/>
                </a:solidFill>
                <a:ea typeface="ＭＳ Ｐゴシック" charset="-128"/>
              </a:rPr>
              <a:t>Modernize:</a:t>
            </a:r>
          </a:p>
          <a:p>
            <a:pPr marL="228573" indent="-228589" defTabSz="914377">
              <a:buFont typeface="Arial" panose="020B0604020202020204" pitchFamily="34" charset="0"/>
              <a:buChar char="•"/>
              <a:defRPr/>
            </a:pPr>
            <a:r>
              <a:rPr lang="en-US" sz="1067" dirty="0">
                <a:solidFill>
                  <a:srgbClr val="141414"/>
                </a:solidFill>
                <a:ea typeface="ＭＳ Ｐゴシック" charset="-128"/>
              </a:rPr>
              <a:t>Application Modernization Program</a:t>
            </a:r>
          </a:p>
          <a:p>
            <a:pPr marL="228573" indent="-228589" defTabSz="914377">
              <a:buFont typeface="Arial" panose="020B0604020202020204" pitchFamily="34" charset="0"/>
              <a:buChar char="•"/>
              <a:defRPr/>
            </a:pPr>
            <a:r>
              <a:rPr lang="en-US" sz="1067" dirty="0">
                <a:solidFill>
                  <a:srgbClr val="141414"/>
                </a:solidFill>
                <a:ea typeface="ＭＳ Ｐゴシック" charset="-128"/>
              </a:rPr>
              <a:t>Cognizant Private Cloud – Converged infrastructure consumed through a service catalogue on demand model.</a:t>
            </a:r>
          </a:p>
          <a:p>
            <a:pPr marL="228573" indent="-228589" defTabSz="914377">
              <a:buFont typeface="Arial" panose="020B0604020202020204" pitchFamily="34" charset="0"/>
              <a:buChar char="•"/>
              <a:defRPr/>
            </a:pPr>
            <a:r>
              <a:rPr lang="en-US" sz="1067" dirty="0">
                <a:solidFill>
                  <a:srgbClr val="141414"/>
                </a:solidFill>
                <a:ea typeface="ＭＳ Ｐゴシック" charset="-128"/>
              </a:rPr>
              <a:t>Hybrid Cloud Automation &amp; AI through </a:t>
            </a:r>
            <a:r>
              <a:rPr lang="en-AU" sz="1067" dirty="0">
                <a:solidFill>
                  <a:srgbClr val="141414"/>
                </a:solidFill>
                <a:ea typeface="ＭＳ Ｐゴシック" charset="-128"/>
              </a:rPr>
              <a:t>Hive centre</a:t>
            </a:r>
          </a:p>
          <a:p>
            <a:pPr defTabSz="914377">
              <a:defRPr/>
            </a:pPr>
            <a:r>
              <a:rPr lang="en-US" sz="1067" dirty="0">
                <a:solidFill>
                  <a:srgbClr val="141414"/>
                </a:solidFill>
                <a:ea typeface="ＭＳ Ｐゴシック" charset="-128"/>
              </a:rPr>
              <a:t>Secure:</a:t>
            </a:r>
          </a:p>
          <a:p>
            <a:pPr marL="228573" indent="-228589" defTabSz="914377">
              <a:buFont typeface="Arial" panose="020B0604020202020204" pitchFamily="34" charset="0"/>
              <a:buChar char="•"/>
              <a:defRPr/>
            </a:pPr>
            <a:r>
              <a:rPr lang="en-US" sz="1067" dirty="0">
                <a:solidFill>
                  <a:srgbClr val="141414"/>
                </a:solidFill>
                <a:ea typeface="ＭＳ Ｐゴシック" charset="-128"/>
              </a:rPr>
              <a:t>Managed Security controls and operate services across Public and Private Cloud.</a:t>
            </a:r>
          </a:p>
        </p:txBody>
      </p:sp>
      <p:sp>
        <p:nvSpPr>
          <p:cNvPr id="29" name="Rectangle 28"/>
          <p:cNvSpPr/>
          <p:nvPr/>
        </p:nvSpPr>
        <p:spPr>
          <a:xfrm>
            <a:off x="274243" y="5755195"/>
            <a:ext cx="7162877" cy="461665"/>
          </a:xfrm>
          <a:prstGeom prst="rect">
            <a:avLst/>
          </a:prstGeom>
          <a:ln>
            <a:solidFill>
              <a:schemeClr val="accent2"/>
            </a:solidFill>
          </a:ln>
        </p:spPr>
        <p:txBody>
          <a:bodyPr wrap="square">
            <a:spAutoFit/>
          </a:bodyPr>
          <a:lstStyle/>
          <a:p>
            <a:pPr defTabSz="914377">
              <a:defRPr/>
            </a:pPr>
            <a:r>
              <a:rPr lang="en-US" sz="1200" dirty="0">
                <a:solidFill>
                  <a:srgbClr val="141414"/>
                </a:solidFill>
                <a:ea typeface="ＭＳ Ｐゴシック" charset="-128"/>
              </a:rPr>
              <a:t>Cognizant team carried out the Application Portfolio Assessment,  identified Application Modernization touch points, established Hybrid Cloud Foundation and Automation  and Managed Security controls</a:t>
            </a:r>
            <a:r>
              <a:rPr lang="en-US" sz="933" dirty="0">
                <a:solidFill>
                  <a:srgbClr val="141414"/>
                </a:solidFill>
                <a:ea typeface="ＭＳ Ｐゴシック" charset="-128"/>
              </a:rPr>
              <a:t>.</a:t>
            </a:r>
          </a:p>
        </p:txBody>
      </p:sp>
    </p:spTree>
    <p:extLst>
      <p:ext uri="{BB962C8B-B14F-4D97-AF65-F5344CB8AC3E}">
        <p14:creationId xmlns:p14="http://schemas.microsoft.com/office/powerpoint/2010/main" val="88276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p:txBody>
          <a:bodyPr>
            <a:normAutofit/>
          </a:bodyPr>
          <a:lstStyle/>
          <a:p>
            <a:pPr algn="ctr"/>
            <a:r>
              <a:rPr lang="en-US" sz="2133" b="1">
                <a:solidFill>
                  <a:schemeClr val="bg1"/>
                </a:solidFill>
                <a:latin typeface="+mn-lt"/>
              </a:rPr>
              <a:t>Program success</a:t>
            </a:r>
            <a:endParaRPr lang="en-US" sz="2133" b="1" dirty="0">
              <a:solidFill>
                <a:schemeClr val="bg1"/>
              </a:solidFill>
              <a:latin typeface="+mn-lt"/>
            </a:endParaRPr>
          </a:p>
        </p:txBody>
      </p:sp>
      <p:pic>
        <p:nvPicPr>
          <p:cNvPr id="6" name="Picture 5"/>
          <p:cNvPicPr>
            <a:picLocks noChangeAspect="1"/>
          </p:cNvPicPr>
          <p:nvPr/>
        </p:nvPicPr>
        <p:blipFill>
          <a:blip r:embed="rId3"/>
          <a:stretch>
            <a:fillRect/>
          </a:stretch>
        </p:blipFill>
        <p:spPr>
          <a:xfrm>
            <a:off x="5164150" y="-11812"/>
            <a:ext cx="7031703" cy="2651760"/>
          </a:xfrm>
          <a:prstGeom prst="rect">
            <a:avLst/>
          </a:prstGeom>
        </p:spPr>
      </p:pic>
      <p:sp>
        <p:nvSpPr>
          <p:cNvPr id="7" name="Rectangle 6"/>
          <p:cNvSpPr/>
          <p:nvPr/>
        </p:nvSpPr>
        <p:spPr>
          <a:xfrm>
            <a:off x="-8" y="0"/>
            <a:ext cx="12192000" cy="2651760"/>
          </a:xfrm>
          <a:prstGeom prst="rect">
            <a:avLst/>
          </a:prstGeom>
          <a:gradFill>
            <a:gsLst>
              <a:gs pos="39000">
                <a:schemeClr val="tx2"/>
              </a:gs>
              <a:gs pos="100000">
                <a:schemeClr val="accent4">
                  <a:alpha val="40000"/>
                </a:schemeClr>
              </a:gs>
              <a:gs pos="100000">
                <a:schemeClr val="accent3">
                  <a:alpha val="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0">
              <a:defRPr/>
            </a:pPr>
            <a:endParaRPr lang="en-US" sz="2400" dirty="0">
              <a:solidFill>
                <a:prstClr val="white"/>
              </a:solidFill>
            </a:endParaRPr>
          </a:p>
        </p:txBody>
      </p:sp>
      <p:sp>
        <p:nvSpPr>
          <p:cNvPr id="8" name="TextBox 7"/>
          <p:cNvSpPr txBox="1"/>
          <p:nvPr/>
        </p:nvSpPr>
        <p:spPr>
          <a:xfrm>
            <a:off x="79373" y="120362"/>
            <a:ext cx="12315831" cy="584775"/>
          </a:xfrm>
          <a:prstGeom prst="rect">
            <a:avLst/>
          </a:prstGeom>
          <a:noFill/>
        </p:spPr>
        <p:txBody>
          <a:bodyPr wrap="square" rtlCol="0">
            <a:spAutoFit/>
          </a:bodyPr>
          <a:lstStyle/>
          <a:p>
            <a:pPr defTabSz="1219110">
              <a:defRPr/>
            </a:pPr>
            <a:r>
              <a:rPr lang="en-US" sz="3200" dirty="0">
                <a:solidFill>
                  <a:prstClr val="white"/>
                </a:solidFill>
              </a:rPr>
              <a:t>Centrica | Large cloud transformation (2 of 2)</a:t>
            </a:r>
          </a:p>
        </p:txBody>
      </p:sp>
      <p:sp>
        <p:nvSpPr>
          <p:cNvPr id="9" name="CuadroTexto 10"/>
          <p:cNvSpPr txBox="1">
            <a:spLocks noChangeArrowheads="1"/>
          </p:cNvSpPr>
          <p:nvPr/>
        </p:nvSpPr>
        <p:spPr bwMode="auto">
          <a:xfrm>
            <a:off x="571235" y="2826870"/>
            <a:ext cx="35436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defTabSz="1219110">
              <a:defRPr/>
            </a:pPr>
            <a:r>
              <a:rPr lang="en-US" altLang="x-none" sz="1600" dirty="0">
                <a:solidFill>
                  <a:srgbClr val="141414"/>
                </a:solidFill>
                <a:latin typeface="+mn-lt"/>
              </a:rPr>
              <a:t>Modernized the Landscape</a:t>
            </a:r>
          </a:p>
          <a:p>
            <a:pPr algn="ctr" defTabSz="1219110">
              <a:defRPr/>
            </a:pPr>
            <a:endParaRPr lang="en-US" altLang="x-none" sz="1600" dirty="0">
              <a:solidFill>
                <a:srgbClr val="141414"/>
              </a:solidFill>
              <a:latin typeface="+mn-lt"/>
            </a:endParaRPr>
          </a:p>
        </p:txBody>
      </p:sp>
      <p:sp>
        <p:nvSpPr>
          <p:cNvPr id="10" name="Oval 9"/>
          <p:cNvSpPr/>
          <p:nvPr/>
        </p:nvSpPr>
        <p:spPr>
          <a:xfrm>
            <a:off x="5657013" y="1601268"/>
            <a:ext cx="1150025" cy="115002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0">
              <a:defRPr/>
            </a:pPr>
            <a:endParaRPr lang="en-US" sz="2400" dirty="0">
              <a:solidFill>
                <a:prstClr val="white"/>
              </a:solidFill>
            </a:endParaRPr>
          </a:p>
        </p:txBody>
      </p:sp>
      <p:grpSp>
        <p:nvGrpSpPr>
          <p:cNvPr id="11" name="Group 10"/>
          <p:cNvGrpSpPr/>
          <p:nvPr/>
        </p:nvGrpSpPr>
        <p:grpSpPr>
          <a:xfrm>
            <a:off x="1754469" y="1676513"/>
            <a:ext cx="1150025" cy="1150025"/>
            <a:chOff x="1088669" y="1501390"/>
            <a:chExt cx="862519" cy="862519"/>
          </a:xfrm>
        </p:grpSpPr>
        <p:sp>
          <p:nvSpPr>
            <p:cNvPr id="12" name="Oval 11"/>
            <p:cNvSpPr/>
            <p:nvPr/>
          </p:nvSpPr>
          <p:spPr>
            <a:xfrm>
              <a:off x="1088669" y="1501390"/>
              <a:ext cx="862519" cy="86251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0">
                <a:defRPr/>
              </a:pPr>
              <a:endParaRPr lang="en-US" sz="2400" dirty="0">
                <a:solidFill>
                  <a:prstClr val="white"/>
                </a:solidFill>
              </a:endParaRPr>
            </a:p>
          </p:txBody>
        </p:sp>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41361" y="1545482"/>
              <a:ext cx="757136" cy="757136"/>
            </a:xfrm>
            <a:prstGeom prst="rect">
              <a:avLst/>
            </a:prstGeom>
          </p:spPr>
        </p:pic>
      </p:grpSp>
      <p:sp>
        <p:nvSpPr>
          <p:cNvPr id="14" name="CuadroTexto 10"/>
          <p:cNvSpPr txBox="1">
            <a:spLocks noChangeArrowheads="1"/>
          </p:cNvSpPr>
          <p:nvPr/>
        </p:nvSpPr>
        <p:spPr bwMode="auto">
          <a:xfrm>
            <a:off x="4634029" y="2826538"/>
            <a:ext cx="31959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defTabSz="1219110">
              <a:defRPr/>
            </a:pPr>
            <a:r>
              <a:rPr lang="en-US" altLang="x-none" sz="1600" dirty="0">
                <a:solidFill>
                  <a:srgbClr val="141414"/>
                </a:solidFill>
                <a:latin typeface="+mn-lt"/>
              </a:rPr>
              <a:t>Faster Time to Market</a:t>
            </a:r>
          </a:p>
        </p:txBody>
      </p:sp>
      <p:pic>
        <p:nvPicPr>
          <p:cNvPr id="15" name="Picture 1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777156" y="1704757"/>
            <a:ext cx="925747" cy="925747"/>
          </a:xfrm>
          <a:prstGeom prst="rect">
            <a:avLst/>
          </a:prstGeom>
        </p:spPr>
      </p:pic>
      <p:grpSp>
        <p:nvGrpSpPr>
          <p:cNvPr id="16" name="Group 15"/>
          <p:cNvGrpSpPr/>
          <p:nvPr/>
        </p:nvGrpSpPr>
        <p:grpSpPr>
          <a:xfrm>
            <a:off x="8650506" y="1591963"/>
            <a:ext cx="2984641" cy="1611345"/>
            <a:chOff x="6515077" y="1564973"/>
            <a:chExt cx="2238481" cy="1208509"/>
          </a:xfrm>
        </p:grpSpPr>
        <p:sp>
          <p:nvSpPr>
            <p:cNvPr id="17" name="Oval 16"/>
            <p:cNvSpPr/>
            <p:nvPr/>
          </p:nvSpPr>
          <p:spPr>
            <a:xfrm>
              <a:off x="7193771" y="1564973"/>
              <a:ext cx="862519" cy="862519"/>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10">
                <a:defRPr/>
              </a:pPr>
              <a:endParaRPr lang="en-US" sz="2400" dirty="0">
                <a:solidFill>
                  <a:prstClr val="white"/>
                </a:solidFill>
              </a:endParaRPr>
            </a:p>
          </p:txBody>
        </p:sp>
        <p:sp>
          <p:nvSpPr>
            <p:cNvPr id="18" name="CuadroTexto 10"/>
            <p:cNvSpPr txBox="1">
              <a:spLocks noChangeArrowheads="1"/>
            </p:cNvSpPr>
            <p:nvPr/>
          </p:nvSpPr>
          <p:spPr bwMode="auto">
            <a:xfrm>
              <a:off x="6515077" y="2519566"/>
              <a:ext cx="223848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defTabSz="1219110">
                <a:defRPr/>
              </a:pPr>
              <a:r>
                <a:rPr lang="en-US" altLang="x-none" sz="1600" dirty="0">
                  <a:solidFill>
                    <a:srgbClr val="141414"/>
                  </a:solidFill>
                  <a:latin typeface="+mn-lt"/>
                </a:rPr>
                <a:t>Operations Resilience</a:t>
              </a:r>
            </a:p>
          </p:txBody>
        </p:sp>
        <p:pic>
          <p:nvPicPr>
            <p:cNvPr id="19" name="Picture 1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255750" y="1616818"/>
              <a:ext cx="757136" cy="757136"/>
            </a:xfrm>
            <a:prstGeom prst="rect">
              <a:avLst/>
            </a:prstGeom>
          </p:spPr>
        </p:pic>
      </p:grpSp>
      <p:sp>
        <p:nvSpPr>
          <p:cNvPr id="20" name="Shape 462"/>
          <p:cNvSpPr>
            <a:spLocks noChangeArrowheads="1"/>
          </p:cNvSpPr>
          <p:nvPr/>
        </p:nvSpPr>
        <p:spPr bwMode="auto">
          <a:xfrm>
            <a:off x="634733" y="3402147"/>
            <a:ext cx="2761697" cy="2260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 xmlns:ma14="http://schemas.microsoft.com/office/mac/drawingml/2011/main" val="1"/>
            </a:ext>
          </a:extLst>
        </p:spPr>
        <p:txBody>
          <a:bodyPr lIns="0" tIns="0" rIns="0" bIns="0"/>
          <a:lstStyle>
            <a:lvl1pPr marL="212725" indent="-212725" defTabSz="684213">
              <a:defRPr sz="2400">
                <a:solidFill>
                  <a:schemeClr val="tx1"/>
                </a:solidFill>
                <a:latin typeface="Arial" charset="0"/>
                <a:ea typeface="ＭＳ Ｐゴシック" charset="-128"/>
              </a:defRPr>
            </a:lvl1pPr>
            <a:lvl2pPr marL="742950" indent="-285750" defTabSz="684213">
              <a:defRPr sz="2400">
                <a:solidFill>
                  <a:schemeClr val="tx1"/>
                </a:solidFill>
                <a:latin typeface="Arial" charset="0"/>
                <a:ea typeface="ＭＳ Ｐゴシック" charset="-128"/>
              </a:defRPr>
            </a:lvl2pPr>
            <a:lvl3pPr marL="1143000" indent="-228600" defTabSz="684213">
              <a:defRPr sz="2400">
                <a:solidFill>
                  <a:schemeClr val="tx1"/>
                </a:solidFill>
                <a:latin typeface="Arial" charset="0"/>
                <a:ea typeface="ＭＳ Ｐゴシック" charset="-128"/>
              </a:defRPr>
            </a:lvl3pPr>
            <a:lvl4pPr marL="1600200" indent="-228600" defTabSz="684213">
              <a:defRPr sz="2400">
                <a:solidFill>
                  <a:schemeClr val="tx1"/>
                </a:solidFill>
                <a:latin typeface="Arial" charset="0"/>
                <a:ea typeface="ＭＳ Ｐゴシック" charset="-128"/>
              </a:defRPr>
            </a:lvl4pPr>
            <a:lvl5pPr marL="2057400" indent="-228600" defTabSz="684213">
              <a:defRPr sz="2400">
                <a:solidFill>
                  <a:schemeClr val="tx1"/>
                </a:solidFill>
                <a:latin typeface="Arial" charset="0"/>
                <a:ea typeface="ＭＳ Ｐゴシック" charset="-128"/>
              </a:defRPr>
            </a:lvl5pPr>
            <a:lvl6pPr marL="2514600" indent="-228600" defTabSz="6842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6842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6842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684213" eaLnBrk="0" fontAlgn="base" hangingPunct="0">
              <a:spcBef>
                <a:spcPct val="0"/>
              </a:spcBef>
              <a:spcAft>
                <a:spcPct val="0"/>
              </a:spcAft>
              <a:defRPr sz="2400">
                <a:solidFill>
                  <a:schemeClr val="tx1"/>
                </a:solidFill>
                <a:latin typeface="Arial" charset="0"/>
                <a:ea typeface="ＭＳ Ｐゴシック" charset="-128"/>
              </a:defRPr>
            </a:lvl9pPr>
          </a:lstStyle>
          <a:p>
            <a:pPr marL="304784" indent="-222240" defTabSz="912216">
              <a:buFont typeface="Arial" panose="020B0604020202020204" pitchFamily="34" charset="0"/>
              <a:buChar char="•"/>
              <a:defRPr/>
            </a:pPr>
            <a:endParaRPr lang="en-US" sz="1200" dirty="0">
              <a:solidFill>
                <a:srgbClr val="141414"/>
              </a:solidFill>
              <a:latin typeface="+mn-lt"/>
            </a:endParaRPr>
          </a:p>
        </p:txBody>
      </p:sp>
      <p:sp>
        <p:nvSpPr>
          <p:cNvPr id="35" name="Rectangle 34"/>
          <p:cNvSpPr/>
          <p:nvPr/>
        </p:nvSpPr>
        <p:spPr>
          <a:xfrm>
            <a:off x="512065" y="3260620"/>
            <a:ext cx="3468953" cy="246745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09585" lvl="1" defTabSz="609585">
              <a:defRPr/>
            </a:pPr>
            <a:endParaRPr lang="en-US" sz="1333" dirty="0">
              <a:solidFill>
                <a:srgbClr val="0033B4"/>
              </a:solidFill>
            </a:endParaRPr>
          </a:p>
        </p:txBody>
      </p:sp>
      <p:cxnSp>
        <p:nvCxnSpPr>
          <p:cNvPr id="36" name="Straight Connector 35"/>
          <p:cNvCxnSpPr/>
          <p:nvPr/>
        </p:nvCxnSpPr>
        <p:spPr>
          <a:xfrm>
            <a:off x="770706" y="4920856"/>
            <a:ext cx="2904236"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049693" y="4971259"/>
            <a:ext cx="2957803" cy="683264"/>
          </a:xfrm>
          <a:prstGeom prst="rect">
            <a:avLst/>
          </a:prstGeom>
        </p:spPr>
        <p:txBody>
          <a:bodyPr wrap="square">
            <a:spAutoFit/>
          </a:bodyPr>
          <a:lstStyle/>
          <a:p>
            <a:pPr algn="ctr" defTabSz="1625111">
              <a:lnSpc>
                <a:spcPct val="120000"/>
              </a:lnSpc>
              <a:spcAft>
                <a:spcPts val="356"/>
              </a:spcAft>
              <a:defRPr/>
            </a:pPr>
            <a:r>
              <a:rPr lang="en-US" sz="1867" b="1" dirty="0">
                <a:solidFill>
                  <a:srgbClr val="000000"/>
                </a:solidFill>
              </a:rPr>
              <a:t>10M+ </a:t>
            </a:r>
            <a:r>
              <a:rPr lang="en-US" sz="1333" dirty="0">
                <a:solidFill>
                  <a:srgbClr val="000000"/>
                </a:solidFill>
              </a:rPr>
              <a:t>customer data processed daily Data Lake on Hadoop</a:t>
            </a:r>
          </a:p>
        </p:txBody>
      </p:sp>
      <p:sp>
        <p:nvSpPr>
          <p:cNvPr id="38" name="Rectangle 37"/>
          <p:cNvSpPr/>
          <p:nvPr/>
        </p:nvSpPr>
        <p:spPr>
          <a:xfrm>
            <a:off x="1226609" y="4179564"/>
            <a:ext cx="2754409" cy="584775"/>
          </a:xfrm>
          <a:prstGeom prst="rect">
            <a:avLst/>
          </a:prstGeom>
        </p:spPr>
        <p:txBody>
          <a:bodyPr wrap="square">
            <a:spAutoFit/>
          </a:bodyPr>
          <a:lstStyle/>
          <a:p>
            <a:pPr algn="ctr" defTabSz="609585">
              <a:defRPr/>
            </a:pPr>
            <a:r>
              <a:rPr lang="en-US" sz="1867" b="1" dirty="0">
                <a:solidFill>
                  <a:srgbClr val="000000"/>
                </a:solidFill>
              </a:rPr>
              <a:t>70% </a:t>
            </a:r>
            <a:r>
              <a:rPr lang="en-US" sz="1333" dirty="0">
                <a:solidFill>
                  <a:srgbClr val="000000"/>
                </a:solidFill>
              </a:rPr>
              <a:t>of Legacy Systems</a:t>
            </a:r>
          </a:p>
          <a:p>
            <a:pPr algn="ctr" defTabSz="609585">
              <a:defRPr/>
            </a:pPr>
            <a:r>
              <a:rPr lang="en-US" sz="1333" dirty="0">
                <a:solidFill>
                  <a:srgbClr val="000000"/>
                </a:solidFill>
              </a:rPr>
              <a:t>De-commissioned</a:t>
            </a:r>
            <a:endParaRPr lang="en-US" sz="1333" b="1" dirty="0">
              <a:solidFill>
                <a:srgbClr val="000000"/>
              </a:solidFill>
            </a:endParaRPr>
          </a:p>
        </p:txBody>
      </p:sp>
      <p:sp>
        <p:nvSpPr>
          <p:cNvPr id="39" name="Rectangle 38"/>
          <p:cNvSpPr/>
          <p:nvPr/>
        </p:nvSpPr>
        <p:spPr>
          <a:xfrm>
            <a:off x="957924" y="3328485"/>
            <a:ext cx="3034979" cy="584775"/>
          </a:xfrm>
          <a:prstGeom prst="rect">
            <a:avLst/>
          </a:prstGeom>
        </p:spPr>
        <p:txBody>
          <a:bodyPr wrap="square">
            <a:spAutoFit/>
          </a:bodyPr>
          <a:lstStyle/>
          <a:p>
            <a:pPr algn="ctr" defTabSz="609585">
              <a:defRPr/>
            </a:pPr>
            <a:r>
              <a:rPr lang="en-US" sz="1867" b="1" dirty="0">
                <a:solidFill>
                  <a:srgbClr val="000000"/>
                </a:solidFill>
              </a:rPr>
              <a:t>200+ </a:t>
            </a:r>
            <a:r>
              <a:rPr lang="en-US" sz="1333" dirty="0">
                <a:solidFill>
                  <a:srgbClr val="000000"/>
                </a:solidFill>
              </a:rPr>
              <a:t>Business Services </a:t>
            </a:r>
          </a:p>
          <a:p>
            <a:pPr algn="ctr" defTabSz="609585">
              <a:defRPr/>
            </a:pPr>
            <a:r>
              <a:rPr lang="en-US" sz="1333" dirty="0">
                <a:solidFill>
                  <a:srgbClr val="000000"/>
                </a:solidFill>
              </a:rPr>
              <a:t>migrated to Cloud</a:t>
            </a:r>
          </a:p>
        </p:txBody>
      </p:sp>
      <p:cxnSp>
        <p:nvCxnSpPr>
          <p:cNvPr id="40" name="Straight Connector 39"/>
          <p:cNvCxnSpPr/>
          <p:nvPr/>
        </p:nvCxnSpPr>
        <p:spPr>
          <a:xfrm>
            <a:off x="770706" y="4067148"/>
            <a:ext cx="2904236"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7"/>
          <a:stretch>
            <a:fillRect/>
          </a:stretch>
        </p:blipFill>
        <p:spPr>
          <a:xfrm>
            <a:off x="588539" y="3385343"/>
            <a:ext cx="651176" cy="602243"/>
          </a:xfrm>
          <a:prstGeom prst="rect">
            <a:avLst/>
          </a:prstGeom>
        </p:spPr>
      </p:pic>
      <p:pic>
        <p:nvPicPr>
          <p:cNvPr id="42" name="Picture 41"/>
          <p:cNvPicPr>
            <a:picLocks noChangeAspect="1"/>
          </p:cNvPicPr>
          <p:nvPr/>
        </p:nvPicPr>
        <p:blipFill>
          <a:blip r:embed="rId8"/>
          <a:stretch>
            <a:fillRect/>
          </a:stretch>
        </p:blipFill>
        <p:spPr>
          <a:xfrm>
            <a:off x="627612" y="5066803"/>
            <a:ext cx="619667" cy="559940"/>
          </a:xfrm>
          <a:prstGeom prst="rect">
            <a:avLst/>
          </a:prstGeom>
        </p:spPr>
      </p:pic>
      <p:pic>
        <p:nvPicPr>
          <p:cNvPr id="43" name="Picture 42"/>
          <p:cNvPicPr>
            <a:picLocks noChangeAspect="1"/>
          </p:cNvPicPr>
          <p:nvPr/>
        </p:nvPicPr>
        <p:blipFill>
          <a:blip r:embed="rId9"/>
          <a:stretch>
            <a:fillRect/>
          </a:stretch>
        </p:blipFill>
        <p:spPr>
          <a:xfrm>
            <a:off x="615635" y="4182957"/>
            <a:ext cx="598024" cy="559073"/>
          </a:xfrm>
          <a:prstGeom prst="rect">
            <a:avLst/>
          </a:prstGeom>
        </p:spPr>
      </p:pic>
      <p:sp>
        <p:nvSpPr>
          <p:cNvPr id="44" name="Rectangle 43"/>
          <p:cNvSpPr/>
          <p:nvPr/>
        </p:nvSpPr>
        <p:spPr>
          <a:xfrm>
            <a:off x="4485972" y="3294301"/>
            <a:ext cx="3468953" cy="243352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09585">
              <a:defRPr/>
            </a:pPr>
            <a:endParaRPr lang="en-US" sz="1333" b="1" dirty="0">
              <a:solidFill>
                <a:srgbClr val="FFFFFF">
                  <a:lumMod val="50000"/>
                </a:srgbClr>
              </a:solidFill>
            </a:endParaRPr>
          </a:p>
          <a:p>
            <a:pPr algn="ctr" defTabSz="609585">
              <a:defRPr/>
            </a:pPr>
            <a:endParaRPr lang="en-US" sz="1333" b="1"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0033B4"/>
              </a:solidFill>
            </a:endParaRPr>
          </a:p>
          <a:p>
            <a:pPr algn="ctr" defTabSz="609585">
              <a:defRPr/>
            </a:pPr>
            <a:endParaRPr lang="en-US" sz="1333" dirty="0">
              <a:solidFill>
                <a:srgbClr val="0033B4"/>
              </a:solidFill>
            </a:endParaRPr>
          </a:p>
        </p:txBody>
      </p:sp>
      <p:cxnSp>
        <p:nvCxnSpPr>
          <p:cNvPr id="47" name="Straight Connector 46"/>
          <p:cNvCxnSpPr/>
          <p:nvPr/>
        </p:nvCxnSpPr>
        <p:spPr>
          <a:xfrm>
            <a:off x="4706069" y="5010083"/>
            <a:ext cx="2904236"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706069" y="4139483"/>
            <a:ext cx="2904236"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091661" y="4209367"/>
            <a:ext cx="2867988" cy="683264"/>
          </a:xfrm>
          <a:prstGeom prst="rect">
            <a:avLst/>
          </a:prstGeom>
        </p:spPr>
        <p:txBody>
          <a:bodyPr wrap="square">
            <a:spAutoFit/>
          </a:bodyPr>
          <a:lstStyle/>
          <a:p>
            <a:pPr algn="ctr" defTabSz="1625111">
              <a:lnSpc>
                <a:spcPct val="120000"/>
              </a:lnSpc>
              <a:spcAft>
                <a:spcPts val="356"/>
              </a:spcAft>
              <a:defRPr/>
            </a:pPr>
            <a:r>
              <a:rPr lang="en-US" sz="1867" b="1" dirty="0">
                <a:solidFill>
                  <a:srgbClr val="000000"/>
                </a:solidFill>
              </a:rPr>
              <a:t>60% </a:t>
            </a:r>
            <a:r>
              <a:rPr lang="en-US" sz="1333" dirty="0">
                <a:solidFill>
                  <a:srgbClr val="000000"/>
                </a:solidFill>
              </a:rPr>
              <a:t>of transactions through next-gen digital platforms</a:t>
            </a:r>
          </a:p>
        </p:txBody>
      </p:sp>
      <p:sp>
        <p:nvSpPr>
          <p:cNvPr id="50" name="Rectangle 49"/>
          <p:cNvSpPr/>
          <p:nvPr/>
        </p:nvSpPr>
        <p:spPr>
          <a:xfrm>
            <a:off x="5091660" y="4941954"/>
            <a:ext cx="2863264" cy="734560"/>
          </a:xfrm>
          <a:prstGeom prst="rect">
            <a:avLst/>
          </a:prstGeom>
        </p:spPr>
        <p:txBody>
          <a:bodyPr wrap="square">
            <a:spAutoFit/>
          </a:bodyPr>
          <a:lstStyle/>
          <a:p>
            <a:pPr algn="ctr" defTabSz="1625111">
              <a:lnSpc>
                <a:spcPct val="120000"/>
              </a:lnSpc>
              <a:spcAft>
                <a:spcPts val="356"/>
              </a:spcAft>
              <a:defRPr/>
            </a:pPr>
            <a:r>
              <a:rPr lang="en-US" sz="1867" dirty="0">
                <a:solidFill>
                  <a:srgbClr val="000000"/>
                </a:solidFill>
              </a:rPr>
              <a:t>Quick</a:t>
            </a:r>
            <a:r>
              <a:rPr lang="en-US" sz="1333" dirty="0">
                <a:solidFill>
                  <a:srgbClr val="000000"/>
                </a:solidFill>
              </a:rPr>
              <a:t> Adaptability to</a:t>
            </a:r>
          </a:p>
          <a:p>
            <a:pPr algn="ctr" defTabSz="1625111">
              <a:lnSpc>
                <a:spcPct val="120000"/>
              </a:lnSpc>
              <a:spcAft>
                <a:spcPts val="356"/>
              </a:spcAft>
              <a:defRPr/>
            </a:pPr>
            <a:r>
              <a:rPr lang="en-US" sz="1333" dirty="0">
                <a:solidFill>
                  <a:srgbClr val="000000"/>
                </a:solidFill>
              </a:rPr>
              <a:t>New Security Controls</a:t>
            </a:r>
          </a:p>
        </p:txBody>
      </p:sp>
      <p:sp>
        <p:nvSpPr>
          <p:cNvPr id="51" name="Rectangle 50"/>
          <p:cNvSpPr/>
          <p:nvPr/>
        </p:nvSpPr>
        <p:spPr>
          <a:xfrm>
            <a:off x="4999439" y="3304957"/>
            <a:ext cx="2955485" cy="810543"/>
          </a:xfrm>
          <a:prstGeom prst="rect">
            <a:avLst/>
          </a:prstGeom>
        </p:spPr>
        <p:txBody>
          <a:bodyPr wrap="square">
            <a:spAutoFit/>
          </a:bodyPr>
          <a:lstStyle/>
          <a:p>
            <a:pPr algn="ctr" defTabSz="609585">
              <a:defRPr/>
            </a:pPr>
            <a:r>
              <a:rPr lang="en-US" sz="1867" dirty="0">
                <a:solidFill>
                  <a:srgbClr val="000000"/>
                </a:solidFill>
              </a:rPr>
              <a:t>A</a:t>
            </a:r>
            <a:r>
              <a:rPr lang="en-US" sz="1333" dirty="0">
                <a:solidFill>
                  <a:srgbClr val="000000"/>
                </a:solidFill>
              </a:rPr>
              <a:t>nnual savings by reduced Server provisioning time </a:t>
            </a:r>
          </a:p>
          <a:p>
            <a:pPr algn="ctr" defTabSz="609585">
              <a:defRPr/>
            </a:pPr>
            <a:r>
              <a:rPr lang="en-US" sz="1333" b="1" dirty="0">
                <a:solidFill>
                  <a:srgbClr val="000000"/>
                </a:solidFill>
              </a:rPr>
              <a:t>12 ‘weeks’ to 4 ‘hours’</a:t>
            </a:r>
            <a:r>
              <a:rPr lang="en-US" sz="1467" b="1" dirty="0">
                <a:solidFill>
                  <a:srgbClr val="000000"/>
                </a:solidFill>
              </a:rPr>
              <a:t> </a:t>
            </a:r>
          </a:p>
        </p:txBody>
      </p:sp>
      <p:pic>
        <p:nvPicPr>
          <p:cNvPr id="52" name="Picture 51"/>
          <p:cNvPicPr>
            <a:picLocks noChangeAspect="1"/>
          </p:cNvPicPr>
          <p:nvPr/>
        </p:nvPicPr>
        <p:blipFill>
          <a:blip r:embed="rId10"/>
          <a:stretch>
            <a:fillRect/>
          </a:stretch>
        </p:blipFill>
        <p:spPr>
          <a:xfrm>
            <a:off x="4541717" y="3518780"/>
            <a:ext cx="586156" cy="579937"/>
          </a:xfrm>
          <a:prstGeom prst="rect">
            <a:avLst/>
          </a:prstGeom>
        </p:spPr>
      </p:pic>
      <p:pic>
        <p:nvPicPr>
          <p:cNvPr id="53" name="Picture 52"/>
          <p:cNvPicPr>
            <a:picLocks noChangeAspect="1"/>
          </p:cNvPicPr>
          <p:nvPr/>
        </p:nvPicPr>
        <p:blipFill>
          <a:blip r:embed="rId11"/>
          <a:stretch>
            <a:fillRect/>
          </a:stretch>
        </p:blipFill>
        <p:spPr>
          <a:xfrm>
            <a:off x="4601355" y="4306923"/>
            <a:ext cx="512679" cy="520109"/>
          </a:xfrm>
          <a:prstGeom prst="rect">
            <a:avLst/>
          </a:prstGeom>
        </p:spPr>
      </p:pic>
      <p:pic>
        <p:nvPicPr>
          <p:cNvPr id="54" name="Picture 53"/>
          <p:cNvPicPr>
            <a:picLocks noChangeAspect="1"/>
          </p:cNvPicPr>
          <p:nvPr/>
        </p:nvPicPr>
        <p:blipFill>
          <a:blip r:embed="rId12"/>
          <a:stretch>
            <a:fillRect/>
          </a:stretch>
        </p:blipFill>
        <p:spPr>
          <a:xfrm>
            <a:off x="4674083" y="5096628"/>
            <a:ext cx="424551" cy="472016"/>
          </a:xfrm>
          <a:prstGeom prst="rect">
            <a:avLst/>
          </a:prstGeom>
        </p:spPr>
      </p:pic>
      <p:sp>
        <p:nvSpPr>
          <p:cNvPr id="55" name="Rectangle 54"/>
          <p:cNvSpPr/>
          <p:nvPr/>
        </p:nvSpPr>
        <p:spPr>
          <a:xfrm>
            <a:off x="8406260" y="3304957"/>
            <a:ext cx="3468953" cy="244494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0033A0"/>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defTabSz="609585">
              <a:defRPr/>
            </a:pPr>
            <a:endParaRPr lang="en-US" sz="1333" dirty="0">
              <a:solidFill>
                <a:srgbClr val="0033B4"/>
              </a:solidFill>
            </a:endParaRPr>
          </a:p>
          <a:p>
            <a:pPr marL="838179" lvl="1" indent="-228594" defTabSz="609585">
              <a:buFont typeface="Arial" panose="020B0604020202020204" pitchFamily="34" charset="0"/>
              <a:buChar char="•"/>
              <a:defRPr/>
            </a:pPr>
            <a:endParaRPr lang="en-US" sz="1333" dirty="0">
              <a:solidFill>
                <a:srgbClr val="0033B4"/>
              </a:solidFill>
            </a:endParaRPr>
          </a:p>
        </p:txBody>
      </p:sp>
      <p:cxnSp>
        <p:nvCxnSpPr>
          <p:cNvPr id="56" name="Straight Connector 55"/>
          <p:cNvCxnSpPr/>
          <p:nvPr/>
        </p:nvCxnSpPr>
        <p:spPr>
          <a:xfrm>
            <a:off x="8623235" y="4932083"/>
            <a:ext cx="2904236"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606417" y="4103384"/>
            <a:ext cx="2904236"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8642563" y="5064812"/>
            <a:ext cx="3348940" cy="683264"/>
          </a:xfrm>
          <a:prstGeom prst="rect">
            <a:avLst/>
          </a:prstGeom>
        </p:spPr>
        <p:txBody>
          <a:bodyPr wrap="square">
            <a:spAutoFit/>
          </a:bodyPr>
          <a:lstStyle/>
          <a:p>
            <a:pPr algn="ctr" defTabSz="1625111">
              <a:lnSpc>
                <a:spcPct val="120000"/>
              </a:lnSpc>
              <a:spcAft>
                <a:spcPts val="356"/>
              </a:spcAft>
              <a:defRPr/>
            </a:pPr>
            <a:r>
              <a:rPr lang="en-US" sz="1333" dirty="0">
                <a:solidFill>
                  <a:srgbClr val="000000"/>
                </a:solidFill>
              </a:rPr>
              <a:t>Improved Mean Time to Repair by     </a:t>
            </a:r>
            <a:r>
              <a:rPr lang="en-US" sz="1867" b="1" dirty="0">
                <a:solidFill>
                  <a:srgbClr val="000000"/>
                </a:solidFill>
              </a:rPr>
              <a:t>30% </a:t>
            </a:r>
            <a:r>
              <a:rPr lang="en-US" sz="1333" dirty="0">
                <a:solidFill>
                  <a:srgbClr val="000000"/>
                </a:solidFill>
              </a:rPr>
              <a:t>&amp; First Level Resolution by </a:t>
            </a:r>
            <a:r>
              <a:rPr lang="en-US" sz="1867" b="1" dirty="0">
                <a:solidFill>
                  <a:srgbClr val="000000"/>
                </a:solidFill>
              </a:rPr>
              <a:t>70%</a:t>
            </a:r>
          </a:p>
        </p:txBody>
      </p:sp>
      <p:sp>
        <p:nvSpPr>
          <p:cNvPr id="59" name="Rectangle 58"/>
          <p:cNvSpPr/>
          <p:nvPr/>
        </p:nvSpPr>
        <p:spPr>
          <a:xfrm>
            <a:off x="9033172" y="4244105"/>
            <a:ext cx="2829088" cy="584775"/>
          </a:xfrm>
          <a:prstGeom prst="rect">
            <a:avLst/>
          </a:prstGeom>
        </p:spPr>
        <p:txBody>
          <a:bodyPr wrap="square">
            <a:spAutoFit/>
          </a:bodyPr>
          <a:lstStyle/>
          <a:p>
            <a:pPr algn="ctr" defTabSz="609585">
              <a:defRPr/>
            </a:pPr>
            <a:r>
              <a:rPr lang="en-US" sz="1867" b="1" dirty="0">
                <a:solidFill>
                  <a:srgbClr val="000000"/>
                </a:solidFill>
              </a:rPr>
              <a:t>50+</a:t>
            </a:r>
            <a:r>
              <a:rPr lang="en-US" sz="1867" dirty="0">
                <a:solidFill>
                  <a:srgbClr val="000000"/>
                </a:solidFill>
              </a:rPr>
              <a:t> </a:t>
            </a:r>
            <a:r>
              <a:rPr lang="en-US" sz="1333" dirty="0">
                <a:solidFill>
                  <a:srgbClr val="000000"/>
                </a:solidFill>
              </a:rPr>
              <a:t>Self Service catalogues and  integrated operations</a:t>
            </a:r>
          </a:p>
        </p:txBody>
      </p:sp>
      <p:sp>
        <p:nvSpPr>
          <p:cNvPr id="60" name="Rectangle 59"/>
          <p:cNvSpPr/>
          <p:nvPr/>
        </p:nvSpPr>
        <p:spPr>
          <a:xfrm>
            <a:off x="8966266" y="3415408"/>
            <a:ext cx="2895996" cy="584775"/>
          </a:xfrm>
          <a:prstGeom prst="rect">
            <a:avLst/>
          </a:prstGeom>
        </p:spPr>
        <p:txBody>
          <a:bodyPr wrap="square">
            <a:spAutoFit/>
          </a:bodyPr>
          <a:lstStyle/>
          <a:p>
            <a:pPr algn="ctr" defTabSz="609585">
              <a:defRPr/>
            </a:pPr>
            <a:r>
              <a:rPr lang="en-US" sz="1867" b="1" dirty="0">
                <a:solidFill>
                  <a:srgbClr val="000000"/>
                </a:solidFill>
              </a:rPr>
              <a:t>I</a:t>
            </a:r>
            <a:r>
              <a:rPr lang="en-US" sz="1333" dirty="0">
                <a:solidFill>
                  <a:srgbClr val="000000"/>
                </a:solidFill>
              </a:rPr>
              <a:t>ncreased revenue by Redesigned pricing process</a:t>
            </a:r>
            <a:endParaRPr lang="en-US" sz="1333" b="1" dirty="0">
              <a:solidFill>
                <a:srgbClr val="000000"/>
              </a:solidFill>
            </a:endParaRPr>
          </a:p>
        </p:txBody>
      </p:sp>
      <p:pic>
        <p:nvPicPr>
          <p:cNvPr id="61" name="Picture 60"/>
          <p:cNvPicPr>
            <a:picLocks noChangeAspect="1"/>
          </p:cNvPicPr>
          <p:nvPr/>
        </p:nvPicPr>
        <p:blipFill>
          <a:blip r:embed="rId13"/>
          <a:stretch>
            <a:fillRect/>
          </a:stretch>
        </p:blipFill>
        <p:spPr>
          <a:xfrm>
            <a:off x="8543957" y="3465054"/>
            <a:ext cx="494735" cy="513605"/>
          </a:xfrm>
          <a:prstGeom prst="rect">
            <a:avLst/>
          </a:prstGeom>
        </p:spPr>
      </p:pic>
      <p:pic>
        <p:nvPicPr>
          <p:cNvPr id="62" name="Picture 61"/>
          <p:cNvPicPr>
            <a:picLocks noChangeAspect="1"/>
          </p:cNvPicPr>
          <p:nvPr/>
        </p:nvPicPr>
        <p:blipFill>
          <a:blip r:embed="rId14"/>
          <a:stretch>
            <a:fillRect/>
          </a:stretch>
        </p:blipFill>
        <p:spPr>
          <a:xfrm>
            <a:off x="8527180" y="4309242"/>
            <a:ext cx="505993" cy="418753"/>
          </a:xfrm>
          <a:prstGeom prst="rect">
            <a:avLst/>
          </a:prstGeom>
        </p:spPr>
      </p:pic>
      <p:pic>
        <p:nvPicPr>
          <p:cNvPr id="63" name="Picture 62"/>
          <p:cNvPicPr>
            <a:picLocks noChangeAspect="1"/>
          </p:cNvPicPr>
          <p:nvPr/>
        </p:nvPicPr>
        <p:blipFill>
          <a:blip r:embed="rId15"/>
          <a:stretch>
            <a:fillRect/>
          </a:stretch>
        </p:blipFill>
        <p:spPr>
          <a:xfrm>
            <a:off x="8574150" y="5034188"/>
            <a:ext cx="459023" cy="398441"/>
          </a:xfrm>
          <a:prstGeom prst="rect">
            <a:avLst/>
          </a:prstGeom>
        </p:spPr>
      </p:pic>
    </p:spTree>
    <p:extLst>
      <p:ext uri="{BB962C8B-B14F-4D97-AF65-F5344CB8AC3E}">
        <p14:creationId xmlns:p14="http://schemas.microsoft.com/office/powerpoint/2010/main" val="3185262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121920" tIns="60960" rIns="121920" bIns="60960" rtlCol="0" anchor="ctr">
            <a:noAutofit/>
          </a:bodyPr>
          <a:lstStyle/>
          <a:p>
            <a:r>
              <a:rPr lang="en-US" sz="2667" dirty="0"/>
              <a:t>Building competitive edge for a leading utility in the UK in partnership with Microsoft through a large Cloud transformation program </a:t>
            </a:r>
          </a:p>
        </p:txBody>
      </p:sp>
      <p:sp>
        <p:nvSpPr>
          <p:cNvPr id="6" name="AutoShape 4"/>
          <p:cNvSpPr>
            <a:spLocks noChangeArrowheads="1"/>
          </p:cNvSpPr>
          <p:nvPr/>
        </p:nvSpPr>
        <p:spPr bwMode="auto">
          <a:xfrm>
            <a:off x="314608" y="1941277"/>
            <a:ext cx="3546305" cy="322420"/>
          </a:xfrm>
          <a:prstGeom prst="rect">
            <a:avLst/>
          </a:prstGeom>
          <a:solidFill>
            <a:srgbClr val="144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Challenges</a:t>
            </a:r>
          </a:p>
        </p:txBody>
      </p:sp>
      <p:sp>
        <p:nvSpPr>
          <p:cNvPr id="7" name="AutoShape 5"/>
          <p:cNvSpPr>
            <a:spLocks noChangeArrowheads="1"/>
          </p:cNvSpPr>
          <p:nvPr/>
        </p:nvSpPr>
        <p:spPr bwMode="auto">
          <a:xfrm>
            <a:off x="4020701" y="1941277"/>
            <a:ext cx="4150711" cy="322420"/>
          </a:xfrm>
          <a:prstGeom prst="rect">
            <a:avLst/>
          </a:prstGeom>
          <a:solidFill>
            <a:srgbClr val="00B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Solution</a:t>
            </a:r>
          </a:p>
        </p:txBody>
      </p:sp>
      <p:sp>
        <p:nvSpPr>
          <p:cNvPr id="8" name="AutoShape 6"/>
          <p:cNvSpPr>
            <a:spLocks noChangeArrowheads="1"/>
          </p:cNvSpPr>
          <p:nvPr/>
        </p:nvSpPr>
        <p:spPr bwMode="auto">
          <a:xfrm>
            <a:off x="8331201" y="1941277"/>
            <a:ext cx="3293439" cy="3224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Outcomes Delivered</a:t>
            </a:r>
          </a:p>
        </p:txBody>
      </p:sp>
      <p:sp>
        <p:nvSpPr>
          <p:cNvPr id="12" name="Text Placeholder 3"/>
          <p:cNvSpPr txBox="1">
            <a:spLocks/>
          </p:cNvSpPr>
          <p:nvPr/>
        </p:nvSpPr>
        <p:spPr>
          <a:xfrm>
            <a:off x="278750" y="2276759"/>
            <a:ext cx="3558191"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fontAlgn="ctr">
              <a:spcBef>
                <a:spcPts val="0"/>
              </a:spcBef>
              <a:defRPr/>
            </a:pPr>
            <a:endParaRPr lang="en-US" sz="1100" dirty="0">
              <a:solidFill>
                <a:srgbClr val="141414"/>
              </a:solidFill>
              <a:cs typeface="Calibri" panose="020F0502020204030204" pitchFamily="34" charset="0"/>
            </a:endParaRPr>
          </a:p>
        </p:txBody>
      </p:sp>
      <p:sp>
        <p:nvSpPr>
          <p:cNvPr id="13" name="Text Placeholder 3"/>
          <p:cNvSpPr txBox="1">
            <a:spLocks/>
          </p:cNvSpPr>
          <p:nvPr/>
        </p:nvSpPr>
        <p:spPr>
          <a:xfrm>
            <a:off x="4031091" y="2346031"/>
            <a:ext cx="4150711"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0"/>
              </a:spcBef>
              <a:defRPr/>
            </a:pPr>
            <a:endParaRPr lang="en-US" sz="1200" dirty="0">
              <a:solidFill>
                <a:srgbClr val="141414"/>
              </a:solidFill>
              <a:cs typeface="Calibri" panose="020F0502020204030204" pitchFamily="34" charset="0"/>
            </a:endParaRPr>
          </a:p>
        </p:txBody>
      </p:sp>
      <p:sp>
        <p:nvSpPr>
          <p:cNvPr id="14" name="Text Placeholder 3"/>
          <p:cNvSpPr txBox="1">
            <a:spLocks/>
          </p:cNvSpPr>
          <p:nvPr/>
        </p:nvSpPr>
        <p:spPr>
          <a:xfrm>
            <a:off x="8331200" y="2276759"/>
            <a:ext cx="3334877"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0"/>
              </a:spcBef>
              <a:spcAft>
                <a:spcPts val="200"/>
              </a:spcAft>
              <a:defRPr/>
            </a:pPr>
            <a:endParaRPr lang="en-US" sz="1200" dirty="0">
              <a:solidFill>
                <a:srgbClr val="141414"/>
              </a:solidFill>
              <a:cs typeface="Calibri" panose="020F0502020204030204" pitchFamily="34" charset="0"/>
            </a:endParaRPr>
          </a:p>
        </p:txBody>
      </p:sp>
      <p:sp>
        <p:nvSpPr>
          <p:cNvPr id="15" name="Freeform 14"/>
          <p:cNvSpPr/>
          <p:nvPr/>
        </p:nvSpPr>
        <p:spPr>
          <a:xfrm>
            <a:off x="3937911" y="1955449"/>
            <a:ext cx="0" cy="3657600"/>
          </a:xfrm>
          <a:custGeom>
            <a:avLst/>
            <a:gdLst>
              <a:gd name="connsiteX0" fmla="*/ 0 w 0"/>
              <a:gd name="connsiteY0" fmla="*/ 0 h 3566160"/>
              <a:gd name="connsiteX1" fmla="*/ 0 w 0"/>
              <a:gd name="connsiteY1" fmla="*/ 3566160 h 3566160"/>
            </a:gdLst>
            <a:ahLst/>
            <a:cxnLst>
              <a:cxn ang="0">
                <a:pos x="connsiteX0" y="connsiteY0"/>
              </a:cxn>
              <a:cxn ang="0">
                <a:pos x="connsiteX1" y="connsiteY1"/>
              </a:cxn>
            </a:cxnLst>
            <a:rect l="l" t="t" r="r" b="b"/>
            <a:pathLst>
              <a:path h="3566160">
                <a:moveTo>
                  <a:pt x="0" y="0"/>
                </a:moveTo>
                <a:lnTo>
                  <a:pt x="0" y="356616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cs typeface="Calibri" panose="020F0502020204030204" pitchFamily="34" charset="0"/>
            </a:endParaRPr>
          </a:p>
        </p:txBody>
      </p:sp>
      <p:sp>
        <p:nvSpPr>
          <p:cNvPr id="16" name="Freeform 15"/>
          <p:cNvSpPr/>
          <p:nvPr/>
        </p:nvSpPr>
        <p:spPr>
          <a:xfrm>
            <a:off x="8243891" y="1955449"/>
            <a:ext cx="0" cy="3657600"/>
          </a:xfrm>
          <a:custGeom>
            <a:avLst/>
            <a:gdLst>
              <a:gd name="connsiteX0" fmla="*/ 0 w 0"/>
              <a:gd name="connsiteY0" fmla="*/ 0 h 3566160"/>
              <a:gd name="connsiteX1" fmla="*/ 0 w 0"/>
              <a:gd name="connsiteY1" fmla="*/ 3566160 h 3566160"/>
            </a:gdLst>
            <a:ahLst/>
            <a:cxnLst>
              <a:cxn ang="0">
                <a:pos x="connsiteX0" y="connsiteY0"/>
              </a:cxn>
              <a:cxn ang="0">
                <a:pos x="connsiteX1" y="connsiteY1"/>
              </a:cxn>
            </a:cxnLst>
            <a:rect l="l" t="t" r="r" b="b"/>
            <a:pathLst>
              <a:path h="3566160">
                <a:moveTo>
                  <a:pt x="0" y="0"/>
                </a:moveTo>
                <a:lnTo>
                  <a:pt x="0" y="356616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cs typeface="Calibri" panose="020F0502020204030204" pitchFamily="34" charset="0"/>
            </a:endParaRPr>
          </a:p>
        </p:txBody>
      </p:sp>
      <p:sp>
        <p:nvSpPr>
          <p:cNvPr id="5" name="Rectangle 4"/>
          <p:cNvSpPr/>
          <p:nvPr/>
        </p:nvSpPr>
        <p:spPr>
          <a:xfrm>
            <a:off x="314607" y="2254172"/>
            <a:ext cx="3526852" cy="1569660"/>
          </a:xfrm>
          <a:prstGeom prst="rect">
            <a:avLst/>
          </a:prstGeom>
        </p:spPr>
        <p:txBody>
          <a:bodyPr wrap="square">
            <a:spAutoFit/>
          </a:bodyPr>
          <a:lstStyle/>
          <a:p>
            <a:pPr marL="228589" indent="-228589" algn="just">
              <a:buFont typeface="Arial" panose="020B0604020202020204" pitchFamily="34" charset="0"/>
              <a:buChar char="•"/>
            </a:pPr>
            <a:r>
              <a:rPr lang="en-US" sz="1200" dirty="0">
                <a:solidFill>
                  <a:srgbClr val="000000"/>
                </a:solidFill>
                <a:cs typeface="Calibri" pitchFamily="34" charset="0"/>
              </a:rPr>
              <a:t>This British Multinational Energy and Energy Services Company wanted to accelerate Its Digital vision (‘all in cloud’ by 2021) by this program to transform its IT infrastructure to a modern Managed Hybrid Cloud solution providing an On-demand Cloud service on Consumption Based Pricing. </a:t>
            </a:r>
          </a:p>
          <a:p>
            <a:pPr algn="just"/>
            <a:endParaRPr lang="en-US" sz="1200" dirty="0">
              <a:solidFill>
                <a:schemeClr val="tx2"/>
              </a:solidFill>
              <a:cs typeface="Calibri" pitchFamily="34" charset="0"/>
            </a:endParaRPr>
          </a:p>
        </p:txBody>
      </p:sp>
      <p:sp>
        <p:nvSpPr>
          <p:cNvPr id="18" name="Rectangle 17"/>
          <p:cNvSpPr/>
          <p:nvPr/>
        </p:nvSpPr>
        <p:spPr>
          <a:xfrm>
            <a:off x="4020700" y="2254172"/>
            <a:ext cx="4126739" cy="3600986"/>
          </a:xfrm>
          <a:prstGeom prst="rect">
            <a:avLst/>
          </a:prstGeom>
        </p:spPr>
        <p:txBody>
          <a:bodyPr wrap="square">
            <a:spAutoFit/>
          </a:bodyPr>
          <a:lstStyle/>
          <a:p>
            <a:pPr algn="just" defTabSz="914377"/>
            <a:r>
              <a:rPr lang="en-US" sz="1200" dirty="0">
                <a:solidFill>
                  <a:prstClr val="black"/>
                </a:solidFill>
              </a:rPr>
              <a:t>Cognizant team carried out the Application Portfolio Assessment,  identified Application Modernization touch points, established Hybrid Cloud Foundation and Automation  and Managed Security controls.</a:t>
            </a:r>
          </a:p>
          <a:p>
            <a:pPr algn="just" defTabSz="914377"/>
            <a:r>
              <a:rPr lang="en-US" sz="1200" dirty="0">
                <a:solidFill>
                  <a:prstClr val="black"/>
                </a:solidFill>
              </a:rPr>
              <a:t> </a:t>
            </a:r>
          </a:p>
          <a:p>
            <a:pPr defTabSz="914377"/>
            <a:r>
              <a:rPr lang="en-US" sz="1200" b="1" dirty="0">
                <a:solidFill>
                  <a:srgbClr val="0000FF"/>
                </a:solidFill>
              </a:rPr>
              <a:t>Solution Highlights:</a:t>
            </a:r>
          </a:p>
          <a:p>
            <a:pPr marL="228589" indent="-228589" defTabSz="914377">
              <a:buFont typeface="Arial" panose="020B0604020202020204" pitchFamily="34" charset="0"/>
              <a:buChar char="•"/>
            </a:pPr>
            <a:r>
              <a:rPr lang="en-US" sz="1200" dirty="0">
                <a:solidFill>
                  <a:prstClr val="black"/>
                </a:solidFill>
              </a:rPr>
              <a:t>Simplify:</a:t>
            </a:r>
          </a:p>
          <a:p>
            <a:pPr marL="838158" lvl="1" indent="-228589" defTabSz="914377">
              <a:buFont typeface="Arial" panose="020B0604020202020204" pitchFamily="34" charset="0"/>
              <a:buChar char="•"/>
            </a:pPr>
            <a:r>
              <a:rPr lang="en-US" sz="1200" dirty="0">
                <a:solidFill>
                  <a:prstClr val="black"/>
                </a:solidFill>
              </a:rPr>
              <a:t>Application Portfolio Assessment</a:t>
            </a:r>
          </a:p>
          <a:p>
            <a:pPr marL="838158" lvl="1" indent="-228589" defTabSz="914377">
              <a:buFont typeface="Arial" panose="020B0604020202020204" pitchFamily="34" charset="0"/>
              <a:buChar char="•"/>
            </a:pPr>
            <a:r>
              <a:rPr lang="en-US" sz="1200" dirty="0">
                <a:solidFill>
                  <a:prstClr val="black"/>
                </a:solidFill>
              </a:rPr>
              <a:t>Hybrid Cloud Foundation</a:t>
            </a:r>
          </a:p>
          <a:p>
            <a:pPr marL="228589" indent="-228589" defTabSz="914377">
              <a:buFont typeface="Arial" panose="020B0604020202020204" pitchFamily="34" charset="0"/>
              <a:buChar char="•"/>
            </a:pPr>
            <a:r>
              <a:rPr lang="en-US" sz="1200" dirty="0">
                <a:solidFill>
                  <a:prstClr val="black"/>
                </a:solidFill>
              </a:rPr>
              <a:t>Modernize:</a:t>
            </a:r>
          </a:p>
          <a:p>
            <a:pPr marL="838158" lvl="1" indent="-228589" defTabSz="914377">
              <a:buFont typeface="Arial" panose="020B0604020202020204" pitchFamily="34" charset="0"/>
              <a:buChar char="•"/>
            </a:pPr>
            <a:r>
              <a:rPr lang="en-US" sz="1200" dirty="0">
                <a:solidFill>
                  <a:prstClr val="black"/>
                </a:solidFill>
              </a:rPr>
              <a:t>Application Modernization Program</a:t>
            </a:r>
          </a:p>
          <a:p>
            <a:pPr marL="838158" lvl="1" indent="-228589" defTabSz="914377">
              <a:buFont typeface="Arial" panose="020B0604020202020204" pitchFamily="34" charset="0"/>
              <a:buChar char="•"/>
            </a:pPr>
            <a:r>
              <a:rPr lang="en-US" sz="1200" dirty="0">
                <a:solidFill>
                  <a:prstClr val="black"/>
                </a:solidFill>
              </a:rPr>
              <a:t>Cognizant Private Cloud – Converged infrastructure consumed through a service catalogue on demand model.</a:t>
            </a:r>
          </a:p>
          <a:p>
            <a:pPr marL="838158" lvl="1" indent="-228589" defTabSz="914377">
              <a:buFont typeface="Arial" panose="020B0604020202020204" pitchFamily="34" charset="0"/>
              <a:buChar char="•"/>
            </a:pPr>
            <a:r>
              <a:rPr lang="en-US" sz="1200" dirty="0">
                <a:solidFill>
                  <a:prstClr val="black"/>
                </a:solidFill>
              </a:rPr>
              <a:t>Hybrid Cloud Automation &amp; AI through </a:t>
            </a:r>
            <a:r>
              <a:rPr lang="en-AU" sz="1200" dirty="0" err="1">
                <a:solidFill>
                  <a:prstClr val="black"/>
                </a:solidFill>
              </a:rPr>
              <a:t>Hivecentre</a:t>
            </a:r>
            <a:endParaRPr lang="en-AU" sz="1200" dirty="0">
              <a:solidFill>
                <a:prstClr val="black"/>
              </a:solidFill>
            </a:endParaRPr>
          </a:p>
          <a:p>
            <a:pPr marL="228589" indent="-228589" defTabSz="914377">
              <a:buFont typeface="Arial" panose="020B0604020202020204" pitchFamily="34" charset="0"/>
              <a:buChar char="•"/>
            </a:pPr>
            <a:r>
              <a:rPr lang="en-US" sz="1200" dirty="0">
                <a:solidFill>
                  <a:prstClr val="black"/>
                </a:solidFill>
              </a:rPr>
              <a:t>Secure:</a:t>
            </a:r>
          </a:p>
          <a:p>
            <a:pPr marL="838158" lvl="1" indent="-228589" defTabSz="914377">
              <a:buFont typeface="Arial" panose="020B0604020202020204" pitchFamily="34" charset="0"/>
              <a:buChar char="•"/>
            </a:pPr>
            <a:r>
              <a:rPr lang="en-US" sz="1200" dirty="0">
                <a:solidFill>
                  <a:prstClr val="black"/>
                </a:solidFill>
              </a:rPr>
              <a:t>Managed Security controls and operate services across Public and Private Cloud.</a:t>
            </a:r>
          </a:p>
        </p:txBody>
      </p:sp>
      <p:sp>
        <p:nvSpPr>
          <p:cNvPr id="20" name="Rectangle 19"/>
          <p:cNvSpPr/>
          <p:nvPr/>
        </p:nvSpPr>
        <p:spPr>
          <a:xfrm>
            <a:off x="8349124" y="2254171"/>
            <a:ext cx="3275515" cy="3785652"/>
          </a:xfrm>
          <a:prstGeom prst="rect">
            <a:avLst/>
          </a:prstGeom>
        </p:spPr>
        <p:txBody>
          <a:bodyPr wrap="square">
            <a:spAutoFit/>
          </a:bodyPr>
          <a:lstStyle/>
          <a:p>
            <a:pPr algn="just" defTabSz="914377"/>
            <a:r>
              <a:rPr lang="en-US" sz="1200" dirty="0">
                <a:solidFill>
                  <a:prstClr val="black"/>
                </a:solidFill>
              </a:rPr>
              <a:t>Digital Ready Vision</a:t>
            </a:r>
          </a:p>
          <a:p>
            <a:pPr marL="228589" indent="-228589" algn="just" defTabSz="914377">
              <a:buFont typeface="Arial" panose="020B0604020202020204" pitchFamily="34" charset="0"/>
              <a:buChar char="•"/>
            </a:pPr>
            <a:r>
              <a:rPr lang="en-US" sz="1200" b="1" dirty="0">
                <a:solidFill>
                  <a:prstClr val="black"/>
                </a:solidFill>
              </a:rPr>
              <a:t>Multi-Cloud</a:t>
            </a:r>
            <a:r>
              <a:rPr lang="en-US" sz="1200" dirty="0">
                <a:solidFill>
                  <a:prstClr val="black"/>
                </a:solidFill>
              </a:rPr>
              <a:t> with Cognizant as </a:t>
            </a:r>
            <a:r>
              <a:rPr lang="en-US" sz="1200" b="1" dirty="0">
                <a:solidFill>
                  <a:prstClr val="black"/>
                </a:solidFill>
              </a:rPr>
              <a:t>Single Integrator </a:t>
            </a:r>
            <a:r>
              <a:rPr lang="en-US" sz="1200" dirty="0">
                <a:solidFill>
                  <a:prstClr val="black"/>
                </a:solidFill>
              </a:rPr>
              <a:t>providing seamless holistic service</a:t>
            </a:r>
          </a:p>
          <a:p>
            <a:pPr marL="228589" indent="-228589" algn="just" defTabSz="914377">
              <a:buFont typeface="Arial" panose="020B0604020202020204" pitchFamily="34" charset="0"/>
              <a:buChar char="•"/>
            </a:pPr>
            <a:r>
              <a:rPr lang="en-US" sz="1200" b="1" dirty="0">
                <a:solidFill>
                  <a:prstClr val="black"/>
                </a:solidFill>
              </a:rPr>
              <a:t>As-a-service</a:t>
            </a:r>
            <a:r>
              <a:rPr lang="en-US" sz="1200" dirty="0">
                <a:solidFill>
                  <a:prstClr val="black"/>
                </a:solidFill>
              </a:rPr>
              <a:t> consumption based pricing.</a:t>
            </a:r>
          </a:p>
          <a:p>
            <a:pPr marL="228589" indent="-228589" algn="just" defTabSz="914377">
              <a:buFont typeface="Arial" panose="020B0604020202020204" pitchFamily="34" charset="0"/>
              <a:buChar char="•"/>
            </a:pPr>
            <a:r>
              <a:rPr lang="en-US" sz="1200" dirty="0">
                <a:solidFill>
                  <a:prstClr val="black"/>
                </a:solidFill>
              </a:rPr>
              <a:t>Comprehensive </a:t>
            </a:r>
            <a:r>
              <a:rPr lang="en-US" sz="1200" b="1" dirty="0">
                <a:solidFill>
                  <a:prstClr val="black"/>
                </a:solidFill>
              </a:rPr>
              <a:t>Automation / AI Platform </a:t>
            </a:r>
            <a:r>
              <a:rPr lang="en-US" sz="1200" dirty="0">
                <a:solidFill>
                  <a:prstClr val="black"/>
                </a:solidFill>
              </a:rPr>
              <a:t>for cost, risk reduction &amp; time to deploy</a:t>
            </a:r>
          </a:p>
          <a:p>
            <a:pPr marL="228589" indent="-228589" algn="just" defTabSz="914377">
              <a:buFont typeface="Arial" panose="020B0604020202020204" pitchFamily="34" charset="0"/>
              <a:buChar char="•"/>
            </a:pPr>
            <a:r>
              <a:rPr lang="en-US" sz="1200" b="1" dirty="0">
                <a:solidFill>
                  <a:prstClr val="black"/>
                </a:solidFill>
              </a:rPr>
              <a:t>Superior customer experience</a:t>
            </a:r>
            <a:r>
              <a:rPr lang="en-US" sz="1200" dirty="0">
                <a:solidFill>
                  <a:prstClr val="black"/>
                </a:solidFill>
              </a:rPr>
              <a:t> through self-service and automation based deployments within one hour (improved from current levels of 12-16 weeks).</a:t>
            </a:r>
          </a:p>
          <a:p>
            <a:pPr marL="228589" indent="-228589" algn="just" defTabSz="914377">
              <a:buFont typeface="Arial" panose="020B0604020202020204" pitchFamily="34" charset="0"/>
              <a:buChar char="•"/>
            </a:pPr>
            <a:r>
              <a:rPr lang="en-US" sz="1200" dirty="0">
                <a:solidFill>
                  <a:prstClr val="black"/>
                </a:solidFill>
              </a:rPr>
              <a:t>Consistent </a:t>
            </a:r>
            <a:r>
              <a:rPr lang="en-US" sz="1200" b="1" dirty="0">
                <a:solidFill>
                  <a:prstClr val="black"/>
                </a:solidFill>
              </a:rPr>
              <a:t>End User Experience </a:t>
            </a:r>
            <a:r>
              <a:rPr lang="en-US" sz="1200" dirty="0">
                <a:solidFill>
                  <a:prstClr val="black"/>
                </a:solidFill>
              </a:rPr>
              <a:t>with Integrated service with common platforms, processes and tools aligned to Business SLA’s.</a:t>
            </a:r>
          </a:p>
          <a:p>
            <a:pPr marL="228589" indent="-228589" algn="just" defTabSz="914377">
              <a:buFont typeface="Arial" panose="020B0604020202020204" pitchFamily="34" charset="0"/>
              <a:buChar char="•"/>
            </a:pPr>
            <a:r>
              <a:rPr lang="en-US" sz="1200" b="1" dirty="0">
                <a:solidFill>
                  <a:prstClr val="black"/>
                </a:solidFill>
              </a:rPr>
              <a:t>As-a-Service</a:t>
            </a:r>
            <a:r>
              <a:rPr lang="en-US" sz="1200" dirty="0">
                <a:solidFill>
                  <a:prstClr val="black"/>
                </a:solidFill>
              </a:rPr>
              <a:t> future model:</a:t>
            </a:r>
          </a:p>
          <a:p>
            <a:pPr marL="838158" lvl="1" indent="-228589" algn="just" defTabSz="914377">
              <a:buFont typeface="Arial" panose="020B0604020202020204" pitchFamily="34" charset="0"/>
              <a:buChar char="•"/>
            </a:pPr>
            <a:r>
              <a:rPr lang="en-US" sz="1200" dirty="0">
                <a:solidFill>
                  <a:prstClr val="black"/>
                </a:solidFill>
              </a:rPr>
              <a:t>Hadoop as a service</a:t>
            </a:r>
          </a:p>
          <a:p>
            <a:pPr marL="838158" lvl="1" indent="-228589" algn="just" defTabSz="914377">
              <a:buFont typeface="Arial" panose="020B0604020202020204" pitchFamily="34" charset="0"/>
              <a:buChar char="•"/>
            </a:pPr>
            <a:r>
              <a:rPr lang="en-US" sz="1200" dirty="0">
                <a:solidFill>
                  <a:prstClr val="black"/>
                </a:solidFill>
              </a:rPr>
              <a:t>SAP as a service</a:t>
            </a:r>
          </a:p>
          <a:p>
            <a:pPr marL="838158" lvl="1" indent="-228589" algn="just" defTabSz="914377">
              <a:buFont typeface="Arial" panose="020B0604020202020204" pitchFamily="34" charset="0"/>
              <a:buChar char="•"/>
            </a:pPr>
            <a:r>
              <a:rPr lang="en-US" sz="1200" dirty="0">
                <a:solidFill>
                  <a:prstClr val="black"/>
                </a:solidFill>
              </a:rPr>
              <a:t>DevOps as a service</a:t>
            </a:r>
          </a:p>
        </p:txBody>
      </p:sp>
      <p:sp>
        <p:nvSpPr>
          <p:cNvPr id="21" name="Rectangle 20"/>
          <p:cNvSpPr/>
          <p:nvPr/>
        </p:nvSpPr>
        <p:spPr>
          <a:xfrm>
            <a:off x="10265035" y="42133"/>
            <a:ext cx="1926965" cy="885616"/>
          </a:xfrm>
          <a:prstGeom prst="rect">
            <a:avLst/>
          </a:prstGeom>
          <a:solidFill>
            <a:srgbClr val="FF0000"/>
          </a:solidFill>
          <a:ln w="12700" cap="flat" cmpd="sng" algn="ctr">
            <a:solidFill>
              <a:srgbClr val="FF0000"/>
            </a:solidFill>
            <a:prstDash val="solid"/>
            <a:miter lim="800000"/>
          </a:ln>
          <a:effectLst/>
        </p:spPr>
        <p:txBody>
          <a:bodyPr rtlCol="0" anchor="ctr"/>
          <a:lstStyle/>
          <a:p>
            <a:pPr algn="ctr" defTabSz="609585">
              <a:defRPr/>
            </a:pPr>
            <a:r>
              <a:rPr lang="en-GB" sz="1400" b="1" kern="0" dirty="0">
                <a:solidFill>
                  <a:srgbClr val="FFFFFF"/>
                </a:solidFill>
              </a:rPr>
              <a:t>Centrica – Cloud Migration (“Cirrus” program) – 1 pager</a:t>
            </a:r>
          </a:p>
        </p:txBody>
      </p:sp>
    </p:spTree>
    <p:extLst>
      <p:ext uri="{BB962C8B-B14F-4D97-AF65-F5344CB8AC3E}">
        <p14:creationId xmlns:p14="http://schemas.microsoft.com/office/powerpoint/2010/main" val="2288965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067" dirty="0">
                <a:latin typeface="+mn-lt"/>
              </a:rPr>
              <a:t>Why there was a need for Digital Transformation at Centrica</a:t>
            </a:r>
          </a:p>
        </p:txBody>
      </p:sp>
      <p:grpSp>
        <p:nvGrpSpPr>
          <p:cNvPr id="4" name="Group 3"/>
          <p:cNvGrpSpPr/>
          <p:nvPr/>
        </p:nvGrpSpPr>
        <p:grpSpPr>
          <a:xfrm>
            <a:off x="268355" y="749921"/>
            <a:ext cx="11512829" cy="5415189"/>
            <a:chOff x="201266" y="562440"/>
            <a:chExt cx="8634622" cy="4061392"/>
          </a:xfrm>
        </p:grpSpPr>
        <p:sp>
          <p:nvSpPr>
            <p:cNvPr id="5" name="Rounded Rectangle 4"/>
            <p:cNvSpPr/>
            <p:nvPr/>
          </p:nvSpPr>
          <p:spPr>
            <a:xfrm>
              <a:off x="533400" y="562440"/>
              <a:ext cx="2377966" cy="54279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09585">
                <a:defRPr/>
              </a:pPr>
              <a:r>
                <a:rPr lang="en-US" sz="1400" b="1" dirty="0">
                  <a:solidFill>
                    <a:srgbClr val="FFFFFF"/>
                  </a:solidFill>
                </a:rPr>
                <a:t>Analyse</a:t>
              </a:r>
            </a:p>
          </p:txBody>
        </p:sp>
        <p:grpSp>
          <p:nvGrpSpPr>
            <p:cNvPr id="6" name="Group 5"/>
            <p:cNvGrpSpPr/>
            <p:nvPr/>
          </p:nvGrpSpPr>
          <p:grpSpPr>
            <a:xfrm>
              <a:off x="401822" y="796106"/>
              <a:ext cx="2623016" cy="557553"/>
              <a:chOff x="401822" y="1557288"/>
              <a:chExt cx="2623016" cy="557553"/>
            </a:xfrm>
          </p:grpSpPr>
          <p:sp>
            <p:nvSpPr>
              <p:cNvPr id="56" name="Rectangle 55"/>
              <p:cNvSpPr/>
              <p:nvPr/>
            </p:nvSpPr>
            <p:spPr>
              <a:xfrm>
                <a:off x="432836" y="1557288"/>
                <a:ext cx="2592002" cy="557553"/>
              </a:xfrm>
              <a:prstGeom prst="rect">
                <a:avLst/>
              </a:prstGeom>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609585">
                  <a:defRPr/>
                </a:pPr>
                <a:endParaRPr lang="en-US" dirty="0">
                  <a:solidFill>
                    <a:srgbClr val="FFFFFF"/>
                  </a:solidFill>
                </a:endParaRPr>
              </a:p>
            </p:txBody>
          </p:sp>
          <p:sp>
            <p:nvSpPr>
              <p:cNvPr id="57" name="Rectangle 56"/>
              <p:cNvSpPr/>
              <p:nvPr/>
            </p:nvSpPr>
            <p:spPr>
              <a:xfrm>
                <a:off x="401822" y="1681309"/>
                <a:ext cx="2607872" cy="238575"/>
              </a:xfrm>
              <a:prstGeom prst="rect">
                <a:avLst/>
              </a:prstGeom>
            </p:spPr>
            <p:txBody>
              <a:bodyPr wrap="square">
                <a:spAutoFit/>
              </a:bodyPr>
              <a:lstStyle/>
              <a:p>
                <a:pPr algn="ctr" defTabSz="609585">
                  <a:defRPr/>
                </a:pPr>
                <a:r>
                  <a:rPr lang="en-US" sz="1467" b="1" dirty="0">
                    <a:solidFill>
                      <a:srgbClr val="FFFFFF"/>
                    </a:solidFill>
                  </a:rPr>
                  <a:t>Business Challenges</a:t>
                </a:r>
              </a:p>
            </p:txBody>
          </p:sp>
        </p:grpSp>
        <p:sp>
          <p:nvSpPr>
            <p:cNvPr id="7" name="Rectangle 6"/>
            <p:cNvSpPr/>
            <p:nvPr/>
          </p:nvSpPr>
          <p:spPr>
            <a:xfrm>
              <a:off x="423123" y="1363250"/>
              <a:ext cx="2601715" cy="2850024"/>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09585" lvl="1" defTabSz="609585">
                <a:defRPr/>
              </a:pPr>
              <a:endParaRPr lang="en-US" sz="1333" dirty="0">
                <a:solidFill>
                  <a:srgbClr val="0033B4"/>
                </a:solidFill>
              </a:endParaRPr>
            </a:p>
          </p:txBody>
        </p:sp>
        <p:sp>
          <p:nvSpPr>
            <p:cNvPr id="8" name="Rectangle 7"/>
            <p:cNvSpPr/>
            <p:nvPr/>
          </p:nvSpPr>
          <p:spPr>
            <a:xfrm>
              <a:off x="423028" y="3193786"/>
              <a:ext cx="2598708" cy="915876"/>
            </a:xfrm>
            <a:prstGeom prst="rect">
              <a:avLst/>
            </a:prstGeom>
          </p:spPr>
          <p:txBody>
            <a:bodyPr wrap="square">
              <a:spAutoFit/>
            </a:bodyPr>
            <a:lstStyle/>
            <a:p>
              <a:pPr algn="ctr" defTabSz="609585">
                <a:defRPr/>
              </a:pPr>
              <a:r>
                <a:rPr lang="en-GB" sz="1467" b="1" dirty="0">
                  <a:solidFill>
                    <a:srgbClr val="FF6600"/>
                  </a:solidFill>
                </a:rPr>
                <a:t>Smaller challenger firms tapped into poor customer service</a:t>
              </a:r>
            </a:p>
            <a:p>
              <a:pPr algn="ctr" defTabSz="609585">
                <a:defRPr/>
              </a:pPr>
              <a:r>
                <a:rPr lang="en-US" sz="1467" dirty="0">
                  <a:solidFill>
                    <a:srgbClr val="FF6600"/>
                  </a:solidFill>
                  <a:ea typeface="Segoe UI" pitchFamily="34" charset="0"/>
                  <a:cs typeface="Segoe UI" pitchFamily="34" charset="0"/>
                </a:rPr>
                <a:t>They created unique selling points by providing niche service to consumer trends</a:t>
              </a:r>
            </a:p>
          </p:txBody>
        </p:sp>
        <p:sp>
          <p:nvSpPr>
            <p:cNvPr id="9" name="Rectangle 8"/>
            <p:cNvSpPr/>
            <p:nvPr/>
          </p:nvSpPr>
          <p:spPr>
            <a:xfrm>
              <a:off x="432836" y="1455149"/>
              <a:ext cx="2600482" cy="401648"/>
            </a:xfrm>
            <a:prstGeom prst="rect">
              <a:avLst/>
            </a:prstGeom>
          </p:spPr>
          <p:txBody>
            <a:bodyPr wrap="square">
              <a:spAutoFit/>
            </a:bodyPr>
            <a:lstStyle/>
            <a:p>
              <a:pPr marR="6773" algn="ctr" defTabSz="609585">
                <a:lnSpc>
                  <a:spcPct val="90000"/>
                </a:lnSpc>
                <a:defRPr/>
              </a:pPr>
              <a:r>
                <a:rPr lang="en-GB" sz="1333" dirty="0">
                  <a:solidFill>
                    <a:srgbClr val="0033A0"/>
                  </a:solidFill>
                </a:rPr>
                <a:t>2016-17 UK’s big six suppliers suffered </a:t>
              </a:r>
            </a:p>
            <a:p>
              <a:pPr marR="6773" algn="ctr" defTabSz="609585">
                <a:lnSpc>
                  <a:spcPct val="90000"/>
                </a:lnSpc>
                <a:defRPr/>
              </a:pPr>
              <a:r>
                <a:rPr lang="en-GB" sz="1333" dirty="0">
                  <a:solidFill>
                    <a:srgbClr val="0033A0"/>
                  </a:solidFill>
                </a:rPr>
                <a:t>market share drop by </a:t>
              </a:r>
              <a:r>
                <a:rPr lang="en-GB" sz="1867" b="1" dirty="0">
                  <a:solidFill>
                    <a:srgbClr val="0033A0"/>
                  </a:solidFill>
                </a:rPr>
                <a:t>13%</a:t>
              </a:r>
              <a:r>
                <a:rPr lang="en-GB" sz="1400" b="1" dirty="0">
                  <a:solidFill>
                    <a:srgbClr val="0033A0"/>
                  </a:solidFill>
                </a:rPr>
                <a:t>  </a:t>
              </a:r>
            </a:p>
          </p:txBody>
        </p:sp>
        <p:cxnSp>
          <p:nvCxnSpPr>
            <p:cNvPr id="10" name="Straight Connector 9"/>
            <p:cNvCxnSpPr/>
            <p:nvPr/>
          </p:nvCxnSpPr>
          <p:spPr>
            <a:xfrm>
              <a:off x="633294" y="1879881"/>
              <a:ext cx="2178177"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2386" y="2210312"/>
              <a:ext cx="2419264" cy="761747"/>
            </a:xfrm>
            <a:prstGeom prst="rect">
              <a:avLst/>
            </a:prstGeom>
          </p:spPr>
          <p:txBody>
            <a:bodyPr wrap="square">
              <a:spAutoFit/>
            </a:bodyPr>
            <a:lstStyle/>
            <a:p>
              <a:pPr algn="ctr" defTabSz="609585">
                <a:defRPr/>
              </a:pPr>
              <a:r>
                <a:rPr lang="en-US" sz="1333" dirty="0">
                  <a:solidFill>
                    <a:srgbClr val="0033A0"/>
                  </a:solidFill>
                  <a:ea typeface="Segoe UI" pitchFamily="34" charset="0"/>
                  <a:cs typeface="Segoe UI" pitchFamily="34" charset="0"/>
                </a:rPr>
                <a:t>UK home supplying business </a:t>
              </a:r>
            </a:p>
            <a:p>
              <a:pPr algn="ctr" defTabSz="609585">
                <a:defRPr/>
              </a:pPr>
              <a:r>
                <a:rPr lang="en-US" sz="1333" dirty="0">
                  <a:solidFill>
                    <a:srgbClr val="0033A0"/>
                  </a:solidFill>
                  <a:ea typeface="Segoe UI" pitchFamily="34" charset="0"/>
                  <a:cs typeface="Segoe UI" pitchFamily="34" charset="0"/>
                </a:rPr>
                <a:t>operating profit fell </a:t>
              </a:r>
              <a:r>
                <a:rPr lang="en-US" sz="1867" b="1" dirty="0">
                  <a:solidFill>
                    <a:srgbClr val="0033A0"/>
                  </a:solidFill>
                  <a:ea typeface="Segoe UI" pitchFamily="34" charset="0"/>
                  <a:cs typeface="Segoe UI" pitchFamily="34" charset="0"/>
                </a:rPr>
                <a:t>8%</a:t>
              </a:r>
              <a:r>
                <a:rPr lang="en-US" sz="1333" dirty="0">
                  <a:solidFill>
                    <a:srgbClr val="0033A0"/>
                  </a:solidFill>
                  <a:ea typeface="Segoe UI" pitchFamily="34" charset="0"/>
                  <a:cs typeface="Segoe UI" pitchFamily="34" charset="0"/>
                </a:rPr>
                <a:t> in 2016</a:t>
              </a:r>
            </a:p>
            <a:p>
              <a:pPr algn="ctr" defTabSz="609585">
                <a:defRPr/>
              </a:pPr>
              <a:endParaRPr lang="en-US" sz="933" dirty="0">
                <a:solidFill>
                  <a:srgbClr val="0033A0"/>
                </a:solidFill>
                <a:ea typeface="Segoe UI" pitchFamily="34" charset="0"/>
                <a:cs typeface="Segoe UI" pitchFamily="34" charset="0"/>
              </a:endParaRPr>
            </a:p>
            <a:p>
              <a:pPr algn="ctr" defTabSz="609585">
                <a:defRPr/>
              </a:pPr>
              <a:r>
                <a:rPr lang="en-US" sz="1333" dirty="0">
                  <a:solidFill>
                    <a:srgbClr val="0033A0"/>
                  </a:solidFill>
                  <a:ea typeface="Segoe UI" pitchFamily="34" charset="0"/>
                  <a:cs typeface="Segoe UI" pitchFamily="34" charset="0"/>
                </a:rPr>
                <a:t>Group revenue was down </a:t>
              </a:r>
              <a:r>
                <a:rPr lang="en-US" sz="1867" b="1" dirty="0">
                  <a:solidFill>
                    <a:srgbClr val="0033A0"/>
                  </a:solidFill>
                  <a:ea typeface="Segoe UI" pitchFamily="34" charset="0"/>
                  <a:cs typeface="Segoe UI" pitchFamily="34" charset="0"/>
                </a:rPr>
                <a:t>3%</a:t>
              </a:r>
            </a:p>
          </p:txBody>
        </p:sp>
        <p:sp>
          <p:nvSpPr>
            <p:cNvPr id="12" name="Rectangle 11"/>
            <p:cNvSpPr/>
            <p:nvPr/>
          </p:nvSpPr>
          <p:spPr>
            <a:xfrm>
              <a:off x="201266" y="1889472"/>
              <a:ext cx="3143936" cy="284742"/>
            </a:xfrm>
            <a:prstGeom prst="rect">
              <a:avLst/>
            </a:prstGeom>
          </p:spPr>
          <p:txBody>
            <a:bodyPr wrap="square">
              <a:spAutoFit/>
            </a:bodyPr>
            <a:lstStyle/>
            <a:p>
              <a:pPr algn="ctr" defTabSz="609585">
                <a:defRPr/>
              </a:pPr>
              <a:r>
                <a:rPr lang="en-US" sz="1333" dirty="0">
                  <a:solidFill>
                    <a:srgbClr val="00195A">
                      <a:lumMod val="90000"/>
                      <a:lumOff val="10000"/>
                    </a:srgbClr>
                  </a:solidFill>
                  <a:ea typeface="Segoe UI" pitchFamily="34" charset="0"/>
                  <a:cs typeface="Segoe UI" pitchFamily="34" charset="0"/>
                </a:rPr>
                <a:t>Centrica lost </a:t>
              </a:r>
              <a:r>
                <a:rPr lang="en-US" sz="1867" b="1" dirty="0">
                  <a:solidFill>
                    <a:srgbClr val="00195A">
                      <a:lumMod val="90000"/>
                      <a:lumOff val="10000"/>
                    </a:srgbClr>
                  </a:solidFill>
                  <a:ea typeface="Segoe UI" pitchFamily="34" charset="0"/>
                  <a:cs typeface="Segoe UI" pitchFamily="34" charset="0"/>
                </a:rPr>
                <a:t>224k</a:t>
              </a:r>
              <a:r>
                <a:rPr lang="en-US" sz="1600" b="1" dirty="0">
                  <a:solidFill>
                    <a:srgbClr val="00195A">
                      <a:lumMod val="90000"/>
                      <a:lumOff val="10000"/>
                    </a:srgbClr>
                  </a:solidFill>
                  <a:ea typeface="Segoe UI" pitchFamily="34" charset="0"/>
                  <a:cs typeface="Segoe UI" pitchFamily="34" charset="0"/>
                </a:rPr>
                <a:t> </a:t>
              </a:r>
              <a:r>
                <a:rPr lang="en-US" sz="1333" dirty="0">
                  <a:solidFill>
                    <a:srgbClr val="00195A">
                      <a:lumMod val="90000"/>
                      <a:lumOff val="10000"/>
                    </a:srgbClr>
                  </a:solidFill>
                  <a:ea typeface="Segoe UI" pitchFamily="34" charset="0"/>
                  <a:cs typeface="Segoe UI" pitchFamily="34" charset="0"/>
                </a:rPr>
                <a:t>customers in Q1 2016</a:t>
              </a:r>
              <a:endParaRPr lang="en-US" sz="1333" dirty="0">
                <a:solidFill>
                  <a:srgbClr val="0033A0"/>
                </a:solidFill>
              </a:endParaRPr>
            </a:p>
          </p:txBody>
        </p:sp>
        <p:cxnSp>
          <p:nvCxnSpPr>
            <p:cNvPr id="13" name="Straight Connector 12"/>
            <p:cNvCxnSpPr/>
            <p:nvPr/>
          </p:nvCxnSpPr>
          <p:spPr>
            <a:xfrm>
              <a:off x="612647" y="3091098"/>
              <a:ext cx="2178177"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Down Arrow 13"/>
            <p:cNvSpPr/>
            <p:nvPr/>
          </p:nvSpPr>
          <p:spPr>
            <a:xfrm>
              <a:off x="432954" y="1648439"/>
              <a:ext cx="179693" cy="195936"/>
            </a:xfrm>
            <a:prstGeom prst="down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GB" sz="2400" dirty="0">
                <a:solidFill>
                  <a:srgbClr val="FFFFFF"/>
                </a:solidFill>
              </a:endParaRPr>
            </a:p>
          </p:txBody>
        </p:sp>
        <p:sp>
          <p:nvSpPr>
            <p:cNvPr id="15" name="Down Arrow 14"/>
            <p:cNvSpPr/>
            <p:nvPr/>
          </p:nvSpPr>
          <p:spPr>
            <a:xfrm>
              <a:off x="432954" y="2376980"/>
              <a:ext cx="179693" cy="208243"/>
            </a:xfrm>
            <a:prstGeom prst="down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GB" sz="2400" dirty="0">
                <a:solidFill>
                  <a:srgbClr val="FFFFFF"/>
                </a:solidFill>
              </a:endParaRPr>
            </a:p>
          </p:txBody>
        </p:sp>
        <p:sp>
          <p:nvSpPr>
            <p:cNvPr id="16" name="Rectangle 15"/>
            <p:cNvSpPr/>
            <p:nvPr/>
          </p:nvSpPr>
          <p:spPr>
            <a:xfrm>
              <a:off x="373202" y="4351401"/>
              <a:ext cx="8462686" cy="272431"/>
            </a:xfrm>
            <a:prstGeom prst="rect">
              <a:avLst/>
            </a:prstGeom>
          </p:spPr>
          <p:txBody>
            <a:bodyPr wrap="square">
              <a:spAutoFit/>
            </a:bodyPr>
            <a:lstStyle/>
            <a:p>
              <a:pPr algn="ctr" defTabSz="1625111">
                <a:lnSpc>
                  <a:spcPct val="120000"/>
                </a:lnSpc>
                <a:spcAft>
                  <a:spcPts val="356"/>
                </a:spcAft>
                <a:defRPr/>
              </a:pPr>
              <a:r>
                <a:rPr lang="en-US" sz="1467" b="1" dirty="0">
                  <a:solidFill>
                    <a:srgbClr val="000000"/>
                  </a:solidFill>
                </a:rPr>
                <a:t>According to a Walker study, “By 2020, customer experience will overtake price and product as the key brand differentiator.”</a:t>
              </a:r>
            </a:p>
          </p:txBody>
        </p:sp>
        <p:grpSp>
          <p:nvGrpSpPr>
            <p:cNvPr id="17" name="Group 16"/>
            <p:cNvGrpSpPr/>
            <p:nvPr/>
          </p:nvGrpSpPr>
          <p:grpSpPr>
            <a:xfrm>
              <a:off x="3292164" y="568357"/>
              <a:ext cx="2611356" cy="3633388"/>
              <a:chOff x="3292164" y="568357"/>
              <a:chExt cx="2611356" cy="3633388"/>
            </a:xfrm>
          </p:grpSpPr>
          <p:sp>
            <p:nvSpPr>
              <p:cNvPr id="35" name="Rounded Rectangle 34"/>
              <p:cNvSpPr/>
              <p:nvPr/>
            </p:nvSpPr>
            <p:spPr>
              <a:xfrm>
                <a:off x="3414914" y="568357"/>
                <a:ext cx="2334245" cy="54279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defTabSz="609585">
                  <a:defRPr/>
                </a:pPr>
                <a:r>
                  <a:rPr lang="en-US" sz="1400" b="1" dirty="0">
                    <a:solidFill>
                      <a:srgbClr val="FFFFFF"/>
                    </a:solidFill>
                  </a:rPr>
                  <a:t>Next Steps</a:t>
                </a:r>
              </a:p>
            </p:txBody>
          </p:sp>
          <p:grpSp>
            <p:nvGrpSpPr>
              <p:cNvPr id="36" name="Group 35"/>
              <p:cNvGrpSpPr/>
              <p:nvPr/>
            </p:nvGrpSpPr>
            <p:grpSpPr>
              <a:xfrm>
                <a:off x="3301877" y="796105"/>
                <a:ext cx="2601643" cy="557553"/>
                <a:chOff x="3301877" y="1557287"/>
                <a:chExt cx="2601643" cy="557553"/>
              </a:xfrm>
            </p:grpSpPr>
            <p:sp>
              <p:nvSpPr>
                <p:cNvPr id="54" name="Rectangle 53"/>
                <p:cNvSpPr/>
                <p:nvPr/>
              </p:nvSpPr>
              <p:spPr>
                <a:xfrm>
                  <a:off x="3301877" y="1557287"/>
                  <a:ext cx="2592002" cy="557553"/>
                </a:xfrm>
                <a:prstGeom prst="rect">
                  <a:avLst/>
                </a:prstGeom>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609585">
                    <a:defRPr/>
                  </a:pPr>
                  <a:endParaRPr lang="en-US" dirty="0">
                    <a:solidFill>
                      <a:srgbClr val="FFFFFF"/>
                    </a:solidFill>
                  </a:endParaRPr>
                </a:p>
              </p:txBody>
            </p:sp>
            <p:sp>
              <p:nvSpPr>
                <p:cNvPr id="55" name="Rectangle 54"/>
                <p:cNvSpPr/>
                <p:nvPr/>
              </p:nvSpPr>
              <p:spPr>
                <a:xfrm>
                  <a:off x="3311084" y="1735437"/>
                  <a:ext cx="2592436" cy="221648"/>
                </a:xfrm>
                <a:prstGeom prst="rect">
                  <a:avLst/>
                </a:prstGeom>
              </p:spPr>
              <p:txBody>
                <a:bodyPr wrap="square">
                  <a:spAutoFit/>
                </a:bodyPr>
                <a:lstStyle/>
                <a:p>
                  <a:pPr algn="ctr" defTabSz="888956">
                    <a:lnSpc>
                      <a:spcPct val="90000"/>
                    </a:lnSpc>
                    <a:spcBef>
                      <a:spcPct val="0"/>
                    </a:spcBef>
                    <a:spcAft>
                      <a:spcPts val="600"/>
                    </a:spcAft>
                    <a:defRPr/>
                  </a:pPr>
                  <a:r>
                    <a:rPr lang="en-US" sz="1467" b="1" dirty="0">
                      <a:solidFill>
                        <a:srgbClr val="FFFFFF"/>
                      </a:solidFill>
                    </a:rPr>
                    <a:t>Drivers for Transformation</a:t>
                  </a:r>
                  <a:endParaRPr lang="en-US" sz="1467" b="1" dirty="0">
                    <a:solidFill>
                      <a:srgbClr val="FFFFFF"/>
                    </a:solidFill>
                    <a:ea typeface="Arial" charset="0"/>
                    <a:cs typeface="Calibri" panose="020F0502020204030204" pitchFamily="34" charset="0"/>
                  </a:endParaRPr>
                </a:p>
              </p:txBody>
            </p:sp>
          </p:grpSp>
          <p:sp>
            <p:nvSpPr>
              <p:cNvPr id="37" name="Rectangle 36"/>
              <p:cNvSpPr/>
              <p:nvPr/>
            </p:nvSpPr>
            <p:spPr>
              <a:xfrm>
                <a:off x="3292164" y="1370238"/>
                <a:ext cx="2601715" cy="2831507"/>
              </a:xfrm>
              <a:prstGeom prst="rect">
                <a:avLst/>
              </a:prstGeom>
              <a:solidFill>
                <a:schemeClr val="bg1"/>
              </a:solidFill>
              <a:ln>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6773" indent="-125304" algn="ctr" defTabSz="609585">
                  <a:lnSpc>
                    <a:spcPct val="90000"/>
                  </a:lnSpc>
                  <a:spcBef>
                    <a:spcPts val="133"/>
                  </a:spcBef>
                  <a:defRPr/>
                </a:pPr>
                <a:endParaRPr lang="en-US" sz="1333" dirty="0">
                  <a:solidFill>
                    <a:srgbClr val="00195A">
                      <a:lumMod val="90000"/>
                      <a:lumOff val="10000"/>
                    </a:srgbClr>
                  </a:solidFill>
                  <a:ea typeface="Segoe UI" pitchFamily="34" charset="0"/>
                  <a:cs typeface="Segoe UI" pitchFamily="34" charset="0"/>
                </a:endParaRPr>
              </a:p>
            </p:txBody>
          </p:sp>
          <p:sp>
            <p:nvSpPr>
              <p:cNvPr id="38" name="Rectangle 37"/>
              <p:cNvSpPr/>
              <p:nvPr/>
            </p:nvSpPr>
            <p:spPr>
              <a:xfrm>
                <a:off x="3685821" y="1500759"/>
                <a:ext cx="2148950" cy="346153"/>
              </a:xfrm>
              <a:prstGeom prst="rect">
                <a:avLst/>
              </a:prstGeom>
            </p:spPr>
            <p:txBody>
              <a:bodyPr wrap="square">
                <a:spAutoFit/>
              </a:bodyPr>
              <a:lstStyle/>
              <a:p>
                <a:pPr marR="6773" algn="ctr" defTabSz="609585">
                  <a:lnSpc>
                    <a:spcPct val="90000"/>
                  </a:lnSpc>
                  <a:spcBef>
                    <a:spcPts val="133"/>
                  </a:spcBef>
                  <a:defRPr/>
                </a:pPr>
                <a:r>
                  <a:rPr lang="en-US" sz="1333" dirty="0">
                    <a:solidFill>
                      <a:srgbClr val="00195A">
                        <a:lumMod val="90000"/>
                        <a:lumOff val="10000"/>
                      </a:srgbClr>
                    </a:solidFill>
                    <a:ea typeface="Segoe UI" pitchFamily="34" charset="0"/>
                    <a:cs typeface="Segoe UI" pitchFamily="34" charset="0"/>
                  </a:rPr>
                  <a:t>Business Agility to meet Rapidly changing customer needs </a:t>
                </a:r>
              </a:p>
            </p:txBody>
          </p:sp>
          <p:cxnSp>
            <p:nvCxnSpPr>
              <p:cNvPr id="39" name="Straight Connector 38"/>
              <p:cNvCxnSpPr/>
              <p:nvPr/>
            </p:nvCxnSpPr>
            <p:spPr>
              <a:xfrm>
                <a:off x="3572031" y="3071399"/>
                <a:ext cx="2178177"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623544" y="1969965"/>
                <a:ext cx="2178177"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658028" y="2061068"/>
                <a:ext cx="2196522" cy="346153"/>
              </a:xfrm>
              <a:prstGeom prst="rect">
                <a:avLst/>
              </a:prstGeom>
            </p:spPr>
            <p:txBody>
              <a:bodyPr wrap="square">
                <a:spAutoFit/>
              </a:bodyPr>
              <a:lstStyle/>
              <a:p>
                <a:pPr marR="6773" algn="ctr" defTabSz="609585">
                  <a:lnSpc>
                    <a:spcPct val="90000"/>
                  </a:lnSpc>
                  <a:spcBef>
                    <a:spcPts val="133"/>
                  </a:spcBef>
                  <a:defRPr/>
                </a:pPr>
                <a:r>
                  <a:rPr lang="en-US" sz="1333" dirty="0">
                    <a:solidFill>
                      <a:srgbClr val="00195A">
                        <a:lumMod val="90000"/>
                        <a:lumOff val="10000"/>
                      </a:srgbClr>
                    </a:solidFill>
                    <a:ea typeface="Segoe UI" pitchFamily="34" charset="0"/>
                    <a:cs typeface="Segoe UI" pitchFamily="34" charset="0"/>
                  </a:rPr>
                  <a:t>Redesign product pricing process to increase revenue</a:t>
                </a:r>
              </a:p>
            </p:txBody>
          </p:sp>
          <p:sp>
            <p:nvSpPr>
              <p:cNvPr id="42" name="object 29"/>
              <p:cNvSpPr txBox="1"/>
              <p:nvPr/>
            </p:nvSpPr>
            <p:spPr>
              <a:xfrm>
                <a:off x="3676104" y="2640588"/>
                <a:ext cx="2148950" cy="289727"/>
              </a:xfrm>
              <a:prstGeom prst="rect">
                <a:avLst/>
              </a:prstGeom>
              <a:effectLst/>
            </p:spPr>
            <p:txBody>
              <a:bodyPr vert="horz" wrap="square" lIns="0" tIns="16933" rIns="0" bIns="0" rtlCol="0">
                <a:spAutoFit/>
              </a:bodyPr>
              <a:lstStyle/>
              <a:p>
                <a:pPr marR="6773" algn="ctr" defTabSz="609585">
                  <a:lnSpc>
                    <a:spcPct val="90000"/>
                  </a:lnSpc>
                  <a:spcBef>
                    <a:spcPts val="133"/>
                  </a:spcBef>
                  <a:defRPr/>
                </a:pPr>
                <a:r>
                  <a:rPr lang="en-US" sz="1333" dirty="0">
                    <a:solidFill>
                      <a:srgbClr val="00195A">
                        <a:lumMod val="90000"/>
                        <a:lumOff val="10000"/>
                      </a:srgbClr>
                    </a:solidFill>
                    <a:ea typeface="Segoe UI" pitchFamily="34" charset="0"/>
                    <a:cs typeface="Segoe UI" pitchFamily="34" charset="0"/>
                  </a:rPr>
                  <a:t>Hyper scale Infrastructure for demanding set of requirements</a:t>
                </a:r>
                <a:endParaRPr sz="1333" dirty="0">
                  <a:solidFill>
                    <a:srgbClr val="00195A">
                      <a:lumMod val="90000"/>
                      <a:lumOff val="10000"/>
                    </a:srgbClr>
                  </a:solidFill>
                  <a:ea typeface="Segoe UI" pitchFamily="34" charset="0"/>
                  <a:cs typeface="Segoe UI" pitchFamily="34" charset="0"/>
                </a:endParaRPr>
              </a:p>
            </p:txBody>
          </p:sp>
          <p:sp>
            <p:nvSpPr>
              <p:cNvPr id="43" name="object 29"/>
              <p:cNvSpPr txBox="1"/>
              <p:nvPr/>
            </p:nvSpPr>
            <p:spPr>
              <a:xfrm>
                <a:off x="3682741" y="3271149"/>
                <a:ext cx="2148951" cy="151276"/>
              </a:xfrm>
              <a:prstGeom prst="rect">
                <a:avLst/>
              </a:prstGeom>
              <a:effectLst/>
            </p:spPr>
            <p:txBody>
              <a:bodyPr vert="horz" wrap="square" lIns="0" tIns="16933" rIns="0" bIns="0" rtlCol="0">
                <a:spAutoFit/>
              </a:bodyPr>
              <a:lstStyle/>
              <a:p>
                <a:pPr marR="6773" indent="-125304" algn="ctr" defTabSz="609585">
                  <a:lnSpc>
                    <a:spcPct val="90000"/>
                  </a:lnSpc>
                  <a:spcBef>
                    <a:spcPts val="133"/>
                  </a:spcBef>
                  <a:defRPr/>
                </a:pPr>
                <a:r>
                  <a:rPr lang="en-GB" sz="1333" dirty="0">
                    <a:solidFill>
                      <a:srgbClr val="00195A">
                        <a:lumMod val="90000"/>
                        <a:lumOff val="10000"/>
                      </a:srgbClr>
                    </a:solidFill>
                    <a:ea typeface="Segoe UI" pitchFamily="34" charset="0"/>
                    <a:cs typeface="Segoe UI" pitchFamily="34" charset="0"/>
                  </a:rPr>
                  <a:t>Improved security technologies</a:t>
                </a:r>
                <a:endParaRPr sz="1333" dirty="0">
                  <a:solidFill>
                    <a:srgbClr val="00195A">
                      <a:lumMod val="90000"/>
                      <a:lumOff val="10000"/>
                    </a:srgbClr>
                  </a:solidFill>
                  <a:ea typeface="Segoe UI" pitchFamily="34" charset="0"/>
                  <a:cs typeface="Segoe UI" pitchFamily="34" charset="0"/>
                </a:endParaRPr>
              </a:p>
            </p:txBody>
          </p:sp>
          <p:sp>
            <p:nvSpPr>
              <p:cNvPr id="44" name="object 25"/>
              <p:cNvSpPr txBox="1"/>
              <p:nvPr/>
            </p:nvSpPr>
            <p:spPr>
              <a:xfrm>
                <a:off x="3716427" y="3747330"/>
                <a:ext cx="2085294" cy="428178"/>
              </a:xfrm>
              <a:prstGeom prst="rect">
                <a:avLst/>
              </a:prstGeom>
              <a:effectLst/>
            </p:spPr>
            <p:txBody>
              <a:bodyPr vert="horz" wrap="square" lIns="0" tIns="16933" rIns="0" bIns="0" rtlCol="0">
                <a:spAutoFit/>
              </a:bodyPr>
              <a:lstStyle>
                <a:defPPr>
                  <a:defRPr lang="en-US"/>
                </a:defPPr>
                <a:lvl1pPr marR="5080" algn="ctr">
                  <a:lnSpc>
                    <a:spcPct val="90000"/>
                  </a:lnSpc>
                  <a:spcBef>
                    <a:spcPts val="100"/>
                  </a:spcBef>
                  <a:defRPr sz="1400">
                    <a:solidFill>
                      <a:schemeClr val="accent2">
                        <a:lumMod val="90000"/>
                        <a:lumOff val="10000"/>
                      </a:schemeClr>
                    </a:solidFill>
                    <a:latin typeface="+mj-lt"/>
                    <a:cs typeface="Arial" panose="020B0604020202020204" pitchFamily="34" charset="0"/>
                  </a:defRPr>
                </a:lvl1pPr>
              </a:lstStyle>
              <a:p>
                <a:pPr marR="6773" defTabSz="609585">
                  <a:spcBef>
                    <a:spcPts val="133"/>
                  </a:spcBef>
                  <a:defRPr/>
                </a:pPr>
                <a:r>
                  <a:rPr lang="en-US" sz="1333" dirty="0">
                    <a:solidFill>
                      <a:srgbClr val="00195A">
                        <a:lumMod val="90000"/>
                        <a:lumOff val="10000"/>
                      </a:srgbClr>
                    </a:solidFill>
                    <a:latin typeface="+mn-lt"/>
                    <a:ea typeface="Segoe UI" pitchFamily="34" charset="0"/>
                    <a:cs typeface="Segoe UI" pitchFamily="34" charset="0"/>
                  </a:rPr>
                  <a:t>Operations Resilience with Integrated functions and Cost Optimization</a:t>
                </a:r>
              </a:p>
            </p:txBody>
          </p:sp>
          <p:pic>
            <p:nvPicPr>
              <p:cNvPr id="45" name="Picture 2" descr="Image result for on demand service centric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0664" y="1490597"/>
                <a:ext cx="395763" cy="31541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p:cNvPicPr>
                <a:picLocks noChangeAspect="1"/>
              </p:cNvPicPr>
              <p:nvPr/>
            </p:nvPicPr>
            <p:blipFill>
              <a:blip r:embed="rId3"/>
              <a:stretch>
                <a:fillRect/>
              </a:stretch>
            </p:blipFill>
            <p:spPr>
              <a:xfrm>
                <a:off x="3360052" y="2046508"/>
                <a:ext cx="323303" cy="284421"/>
              </a:xfrm>
              <a:prstGeom prst="rect">
                <a:avLst/>
              </a:prstGeom>
            </p:spPr>
          </p:pic>
          <p:pic>
            <p:nvPicPr>
              <p:cNvPr id="47" name="Picture 8" descr="Image result for provisioning new servers server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0664" y="2627038"/>
                <a:ext cx="378403" cy="3237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p:cNvPicPr>
                <a:picLocks noChangeAspect="1"/>
              </p:cNvPicPr>
              <p:nvPr/>
            </p:nvPicPr>
            <p:blipFill>
              <a:blip r:embed="rId5"/>
              <a:stretch>
                <a:fillRect/>
              </a:stretch>
            </p:blipFill>
            <p:spPr>
              <a:xfrm>
                <a:off x="3362035" y="3238912"/>
                <a:ext cx="302122" cy="281772"/>
              </a:xfrm>
              <a:prstGeom prst="rect">
                <a:avLst/>
              </a:prstGeom>
            </p:spPr>
          </p:pic>
          <p:pic>
            <p:nvPicPr>
              <p:cNvPr id="49" name="Picture 48"/>
              <p:cNvPicPr>
                <a:picLocks noChangeAspect="1"/>
              </p:cNvPicPr>
              <p:nvPr/>
            </p:nvPicPr>
            <p:blipFill>
              <a:blip r:embed="rId6"/>
              <a:stretch>
                <a:fillRect/>
              </a:stretch>
            </p:blipFill>
            <p:spPr>
              <a:xfrm>
                <a:off x="3345202" y="3815195"/>
                <a:ext cx="288458" cy="286060"/>
              </a:xfrm>
              <a:prstGeom prst="rect">
                <a:avLst/>
              </a:prstGeom>
            </p:spPr>
          </p:pic>
          <p:cxnSp>
            <p:nvCxnSpPr>
              <p:cNvPr id="50" name="Straight Connector 49"/>
              <p:cNvCxnSpPr/>
              <p:nvPr/>
            </p:nvCxnSpPr>
            <p:spPr>
              <a:xfrm>
                <a:off x="3444000" y="3666326"/>
                <a:ext cx="2305159" cy="14227"/>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70982" y="2528059"/>
                <a:ext cx="2178177"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2" name="Chevron 51"/>
              <p:cNvSpPr/>
              <p:nvPr/>
            </p:nvSpPr>
            <p:spPr>
              <a:xfrm>
                <a:off x="3350283" y="984901"/>
                <a:ext cx="139148" cy="190351"/>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GB" sz="2400" dirty="0">
                  <a:solidFill>
                    <a:srgbClr val="0033A0"/>
                  </a:solidFill>
                </a:endParaRPr>
              </a:p>
            </p:txBody>
          </p:sp>
          <p:sp>
            <p:nvSpPr>
              <p:cNvPr id="53" name="Chevron 52"/>
              <p:cNvSpPr/>
              <p:nvPr/>
            </p:nvSpPr>
            <p:spPr>
              <a:xfrm>
                <a:off x="3498638" y="974255"/>
                <a:ext cx="139148" cy="190351"/>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GB" sz="2400" dirty="0">
                  <a:solidFill>
                    <a:srgbClr val="0033A0"/>
                  </a:solidFill>
                </a:endParaRPr>
              </a:p>
            </p:txBody>
          </p:sp>
        </p:grpSp>
        <p:grpSp>
          <p:nvGrpSpPr>
            <p:cNvPr id="18" name="Group 17"/>
            <p:cNvGrpSpPr/>
            <p:nvPr/>
          </p:nvGrpSpPr>
          <p:grpSpPr>
            <a:xfrm>
              <a:off x="6170918" y="562440"/>
              <a:ext cx="2630298" cy="3639306"/>
              <a:chOff x="6170918" y="562439"/>
              <a:chExt cx="2630298" cy="3639306"/>
            </a:xfrm>
          </p:grpSpPr>
          <p:sp>
            <p:nvSpPr>
              <p:cNvPr id="23" name="Rounded Rectangle 22"/>
              <p:cNvSpPr/>
              <p:nvPr/>
            </p:nvSpPr>
            <p:spPr>
              <a:xfrm>
                <a:off x="6283955" y="562439"/>
                <a:ext cx="2356458" cy="54279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defTabSz="609585">
                  <a:defRPr/>
                </a:pPr>
                <a:r>
                  <a:rPr lang="en-US" sz="1400" b="1" dirty="0">
                    <a:solidFill>
                      <a:srgbClr val="FFFFFF"/>
                    </a:solidFill>
                  </a:rPr>
                  <a:t>Stay Ahead</a:t>
                </a:r>
              </a:p>
            </p:txBody>
          </p:sp>
          <p:grpSp>
            <p:nvGrpSpPr>
              <p:cNvPr id="24" name="Group 23"/>
              <p:cNvGrpSpPr/>
              <p:nvPr/>
            </p:nvGrpSpPr>
            <p:grpSpPr>
              <a:xfrm>
                <a:off x="6170918" y="796105"/>
                <a:ext cx="2630298" cy="557553"/>
                <a:chOff x="6170918" y="1557287"/>
                <a:chExt cx="2630298" cy="557553"/>
              </a:xfrm>
            </p:grpSpPr>
            <p:sp>
              <p:nvSpPr>
                <p:cNvPr id="33" name="Rectangle 32"/>
                <p:cNvSpPr/>
                <p:nvPr/>
              </p:nvSpPr>
              <p:spPr>
                <a:xfrm>
                  <a:off x="6170918" y="1557287"/>
                  <a:ext cx="2592002" cy="557553"/>
                </a:xfrm>
                <a:prstGeom prst="rect">
                  <a:avLst/>
                </a:prstGeom>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609585">
                    <a:defRPr/>
                  </a:pPr>
                  <a:endParaRPr lang="en-US" dirty="0">
                    <a:solidFill>
                      <a:srgbClr val="FFFFFF"/>
                    </a:solidFill>
                  </a:endParaRPr>
                </a:p>
              </p:txBody>
            </p:sp>
            <p:sp>
              <p:nvSpPr>
                <p:cNvPr id="34" name="Rectangle 33"/>
                <p:cNvSpPr/>
                <p:nvPr/>
              </p:nvSpPr>
              <p:spPr>
                <a:xfrm>
                  <a:off x="6216144" y="1572464"/>
                  <a:ext cx="2585072" cy="515574"/>
                </a:xfrm>
                <a:prstGeom prst="rect">
                  <a:avLst/>
                </a:prstGeom>
              </p:spPr>
              <p:txBody>
                <a:bodyPr wrap="square">
                  <a:spAutoFit/>
                </a:bodyPr>
                <a:lstStyle/>
                <a:p>
                  <a:pPr algn="ctr" defTabSz="609585" fontAlgn="base">
                    <a:defRPr/>
                  </a:pPr>
                  <a:r>
                    <a:rPr lang="en-US" sz="1467" b="1" dirty="0">
                      <a:solidFill>
                        <a:srgbClr val="FFFFFF"/>
                      </a:solidFill>
                    </a:rPr>
                    <a:t>Centrica</a:t>
                  </a:r>
                  <a:r>
                    <a:rPr lang="en-US" sz="2400" b="1" dirty="0">
                      <a:solidFill>
                        <a:srgbClr val="FFFFFF"/>
                      </a:solidFill>
                    </a:rPr>
                    <a:t> </a:t>
                  </a:r>
                  <a:r>
                    <a:rPr lang="en-US" sz="1467" b="1" dirty="0">
                      <a:solidFill>
                        <a:srgbClr val="FFFFFF"/>
                      </a:solidFill>
                    </a:rPr>
                    <a:t>launched </a:t>
                  </a:r>
                </a:p>
                <a:p>
                  <a:pPr algn="ctr" defTabSz="609585" fontAlgn="base">
                    <a:defRPr/>
                  </a:pPr>
                  <a:r>
                    <a:rPr lang="en-US" sz="1467" b="1" dirty="0">
                      <a:solidFill>
                        <a:srgbClr val="FFFFFF"/>
                      </a:solidFill>
                    </a:rPr>
                    <a:t>Responsible Business Update 2016</a:t>
                  </a:r>
                </a:p>
              </p:txBody>
            </p:sp>
          </p:grpSp>
          <p:sp>
            <p:nvSpPr>
              <p:cNvPr id="25" name="Rectangle 24"/>
              <p:cNvSpPr/>
              <p:nvPr/>
            </p:nvSpPr>
            <p:spPr>
              <a:xfrm>
                <a:off x="6170918" y="1374173"/>
                <a:ext cx="2601715" cy="282757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p:txBody>
          </p:sp>
          <p:cxnSp>
            <p:nvCxnSpPr>
              <p:cNvPr id="26" name="Straight Connector 25"/>
              <p:cNvCxnSpPr/>
              <p:nvPr/>
            </p:nvCxnSpPr>
            <p:spPr>
              <a:xfrm>
                <a:off x="6444772" y="2518249"/>
                <a:ext cx="2178177"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373095" y="1903450"/>
                <a:ext cx="2178177"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283954" y="2573122"/>
                <a:ext cx="2478965" cy="1592456"/>
              </a:xfrm>
              <a:prstGeom prst="rect">
                <a:avLst/>
              </a:prstGeom>
            </p:spPr>
            <p:txBody>
              <a:bodyPr wrap="square">
                <a:spAutoFit/>
              </a:bodyPr>
              <a:lstStyle/>
              <a:p>
                <a:pPr algn="ctr" defTabSz="609585">
                  <a:defRPr/>
                </a:pPr>
                <a:r>
                  <a:rPr lang="en-GB" sz="1333" dirty="0">
                    <a:solidFill>
                      <a:srgbClr val="0033A0"/>
                    </a:solidFill>
                  </a:rPr>
                  <a:t>    </a:t>
                </a:r>
                <a:r>
                  <a:rPr lang="en-GB" sz="1333" dirty="0">
                    <a:solidFill>
                      <a:srgbClr val="000000"/>
                    </a:solidFill>
                  </a:rPr>
                  <a:t>Oct 2016</a:t>
                </a:r>
              </a:p>
              <a:p>
                <a:pPr algn="ctr" defTabSz="609585">
                  <a:defRPr/>
                </a:pPr>
                <a:r>
                  <a:rPr lang="en-GB" sz="1333" dirty="0">
                    <a:solidFill>
                      <a:srgbClr val="000000"/>
                    </a:solidFill>
                  </a:rPr>
                  <a:t> </a:t>
                </a:r>
                <a:r>
                  <a:rPr lang="en-GB" sz="1600" b="1" dirty="0">
                    <a:solidFill>
                      <a:srgbClr val="00B050"/>
                    </a:solidFill>
                  </a:rPr>
                  <a:t>Centrica selected Cognizant as its Partner </a:t>
                </a:r>
              </a:p>
              <a:p>
                <a:pPr algn="ctr" defTabSz="609585">
                  <a:defRPr/>
                </a:pPr>
                <a:r>
                  <a:rPr lang="en-GB" sz="1333" dirty="0">
                    <a:solidFill>
                      <a:srgbClr val="00B050"/>
                    </a:solidFill>
                  </a:rPr>
                  <a:t>to deliver digital assurance across its technology landscape, as part of its wider digital transformation agenda  </a:t>
                </a:r>
              </a:p>
              <a:p>
                <a:pPr algn="ctr" defTabSz="609585">
                  <a:defRPr/>
                </a:pPr>
                <a:endParaRPr lang="en-GB" sz="667" dirty="0">
                  <a:solidFill>
                    <a:srgbClr val="00B050"/>
                  </a:solidFill>
                </a:endParaRPr>
              </a:p>
              <a:p>
                <a:pPr algn="ctr" defTabSz="609585">
                  <a:defRPr/>
                </a:pPr>
                <a:r>
                  <a:rPr lang="en-GB" sz="1333" dirty="0">
                    <a:solidFill>
                      <a:srgbClr val="00B050"/>
                    </a:solidFill>
                  </a:rPr>
                  <a:t>Cognizant to also standardise and automate processes, and drive service virtualisation</a:t>
                </a:r>
                <a:endParaRPr lang="en-US" sz="1333" dirty="0">
                  <a:solidFill>
                    <a:srgbClr val="00B050"/>
                  </a:solidFill>
                </a:endParaRPr>
              </a:p>
            </p:txBody>
          </p:sp>
          <p:sp>
            <p:nvSpPr>
              <p:cNvPr id="29" name="Rectangle 28"/>
              <p:cNvSpPr/>
              <p:nvPr/>
            </p:nvSpPr>
            <p:spPr>
              <a:xfrm>
                <a:off x="6189864" y="1996957"/>
                <a:ext cx="2592004" cy="376930"/>
              </a:xfrm>
              <a:prstGeom prst="rect">
                <a:avLst/>
              </a:prstGeom>
            </p:spPr>
            <p:txBody>
              <a:bodyPr wrap="square">
                <a:spAutoFit/>
              </a:bodyPr>
              <a:lstStyle/>
              <a:p>
                <a:pPr algn="ctr" defTabSz="609585">
                  <a:defRPr/>
                </a:pPr>
                <a:r>
                  <a:rPr lang="en-US" sz="1333" dirty="0">
                    <a:solidFill>
                      <a:srgbClr val="0033A0"/>
                    </a:solidFill>
                  </a:rPr>
                  <a:t>Aim to get competitive advantage with </a:t>
                </a:r>
              </a:p>
              <a:p>
                <a:pPr algn="ctr" defTabSz="609585">
                  <a:defRPr/>
                </a:pPr>
                <a:r>
                  <a:rPr lang="en-US" sz="1333" dirty="0">
                    <a:solidFill>
                      <a:srgbClr val="0033A0"/>
                    </a:solidFill>
                  </a:rPr>
                  <a:t>New Technology &amp; Operational Excellence</a:t>
                </a:r>
              </a:p>
            </p:txBody>
          </p:sp>
          <p:sp>
            <p:nvSpPr>
              <p:cNvPr id="30" name="Rectangle 29"/>
              <p:cNvSpPr/>
              <p:nvPr/>
            </p:nvSpPr>
            <p:spPr>
              <a:xfrm>
                <a:off x="6190776" y="1386896"/>
                <a:ext cx="2572144" cy="484604"/>
              </a:xfrm>
              <a:prstGeom prst="rect">
                <a:avLst/>
              </a:prstGeom>
            </p:spPr>
            <p:txBody>
              <a:bodyPr wrap="square">
                <a:spAutoFit/>
              </a:bodyPr>
              <a:lstStyle/>
              <a:p>
                <a:pPr marR="6773" algn="ctr" defTabSz="609585">
                  <a:lnSpc>
                    <a:spcPct val="90000"/>
                  </a:lnSpc>
                  <a:spcBef>
                    <a:spcPts val="133"/>
                  </a:spcBef>
                  <a:defRPr/>
                </a:pPr>
                <a:r>
                  <a:rPr lang="en-US" sz="1333" dirty="0">
                    <a:solidFill>
                      <a:srgbClr val="0033A0"/>
                    </a:solidFill>
                  </a:rPr>
                  <a:t>Committed £50 million to advance customer service, upgrade of legacy systems</a:t>
                </a:r>
              </a:p>
            </p:txBody>
          </p:sp>
          <p:sp>
            <p:nvSpPr>
              <p:cNvPr id="31" name="Down Arrow 30"/>
              <p:cNvSpPr/>
              <p:nvPr/>
            </p:nvSpPr>
            <p:spPr>
              <a:xfrm flipV="1">
                <a:off x="6175240" y="2668596"/>
                <a:ext cx="269532" cy="218394"/>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GB" sz="2400" dirty="0">
                  <a:solidFill>
                    <a:srgbClr val="FFFFFF"/>
                  </a:solidFill>
                </a:endParaRPr>
              </a:p>
            </p:txBody>
          </p:sp>
          <p:sp>
            <p:nvSpPr>
              <p:cNvPr id="32" name="Chevron 31"/>
              <p:cNvSpPr/>
              <p:nvPr/>
            </p:nvSpPr>
            <p:spPr>
              <a:xfrm>
                <a:off x="6175484" y="977121"/>
                <a:ext cx="139148" cy="190351"/>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GB" sz="2400" dirty="0">
                  <a:solidFill>
                    <a:srgbClr val="0033A0"/>
                  </a:solidFill>
                </a:endParaRPr>
              </a:p>
            </p:txBody>
          </p:sp>
        </p:grpSp>
        <p:grpSp>
          <p:nvGrpSpPr>
            <p:cNvPr id="19" name="Group 18"/>
            <p:cNvGrpSpPr/>
            <p:nvPr/>
          </p:nvGrpSpPr>
          <p:grpSpPr>
            <a:xfrm>
              <a:off x="2576304" y="964285"/>
              <a:ext cx="434920" cy="201287"/>
              <a:chOff x="2576304" y="964285"/>
              <a:chExt cx="434920" cy="201287"/>
            </a:xfrm>
          </p:grpSpPr>
          <p:sp>
            <p:nvSpPr>
              <p:cNvPr id="20" name="Chevron 19"/>
              <p:cNvSpPr/>
              <p:nvPr/>
            </p:nvSpPr>
            <p:spPr>
              <a:xfrm>
                <a:off x="2721793" y="974255"/>
                <a:ext cx="139148" cy="190351"/>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GB" sz="2400" dirty="0">
                  <a:solidFill>
                    <a:srgbClr val="0033A0"/>
                  </a:solidFill>
                </a:endParaRPr>
              </a:p>
            </p:txBody>
          </p:sp>
          <p:sp>
            <p:nvSpPr>
              <p:cNvPr id="21" name="Chevron 20"/>
              <p:cNvSpPr/>
              <p:nvPr/>
            </p:nvSpPr>
            <p:spPr>
              <a:xfrm>
                <a:off x="2872076" y="964285"/>
                <a:ext cx="139148" cy="190351"/>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GB" sz="2400" dirty="0">
                  <a:solidFill>
                    <a:srgbClr val="0033A0"/>
                  </a:solidFill>
                </a:endParaRPr>
              </a:p>
            </p:txBody>
          </p:sp>
          <p:sp>
            <p:nvSpPr>
              <p:cNvPr id="22" name="Chevron 21"/>
              <p:cNvSpPr/>
              <p:nvPr/>
            </p:nvSpPr>
            <p:spPr>
              <a:xfrm>
                <a:off x="2576304" y="975221"/>
                <a:ext cx="139148" cy="190351"/>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GB" sz="2400" dirty="0">
                  <a:solidFill>
                    <a:srgbClr val="0033A0"/>
                  </a:solidFill>
                </a:endParaRPr>
              </a:p>
            </p:txBody>
          </p:sp>
        </p:grpSp>
      </p:grpSp>
      <p:sp>
        <p:nvSpPr>
          <p:cNvPr id="58" name="Rectangle 57"/>
          <p:cNvSpPr/>
          <p:nvPr/>
        </p:nvSpPr>
        <p:spPr>
          <a:xfrm>
            <a:off x="10304802" y="53740"/>
            <a:ext cx="1863367" cy="971401"/>
          </a:xfrm>
          <a:prstGeom prst="rect">
            <a:avLst/>
          </a:prstGeom>
          <a:solidFill>
            <a:srgbClr val="FF0000"/>
          </a:solidFill>
          <a:ln w="12700" cap="flat" cmpd="sng" algn="ctr">
            <a:solidFill>
              <a:srgbClr val="FF0000"/>
            </a:solidFill>
            <a:prstDash val="solid"/>
            <a:miter lim="800000"/>
          </a:ln>
          <a:effectLst/>
        </p:spPr>
        <p:txBody>
          <a:bodyPr rtlCol="0" anchor="ctr"/>
          <a:lstStyle/>
          <a:p>
            <a:pPr algn="ctr" defTabSz="609585">
              <a:defRPr/>
            </a:pPr>
            <a:r>
              <a:rPr lang="en-GB" sz="1400" b="1" kern="0" dirty="0">
                <a:solidFill>
                  <a:srgbClr val="FFFFFF"/>
                </a:solidFill>
              </a:rPr>
              <a:t>Centrica – Cloud Migration (“Cirrus”) – Detailed – 1 of 3</a:t>
            </a:r>
          </a:p>
        </p:txBody>
      </p:sp>
    </p:spTree>
    <p:extLst>
      <p:ext uri="{BB962C8B-B14F-4D97-AF65-F5344CB8AC3E}">
        <p14:creationId xmlns:p14="http://schemas.microsoft.com/office/powerpoint/2010/main" val="3437363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2081" y="1755584"/>
            <a:ext cx="11377799" cy="365045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09585" lvl="1" defTabSz="609585">
              <a:defRPr/>
            </a:pPr>
            <a:endParaRPr lang="en-US" sz="1333" dirty="0">
              <a:solidFill>
                <a:srgbClr val="0033B4"/>
              </a:solidFill>
            </a:endParaRPr>
          </a:p>
        </p:txBody>
      </p:sp>
      <p:sp>
        <p:nvSpPr>
          <p:cNvPr id="4" name="Right Triangle 3"/>
          <p:cNvSpPr/>
          <p:nvPr/>
        </p:nvSpPr>
        <p:spPr>
          <a:xfrm flipH="1">
            <a:off x="2791640" y="2038584"/>
            <a:ext cx="3535499" cy="728603"/>
          </a:xfrm>
          <a:prstGeom prst="rtTriangle">
            <a:avLst/>
          </a:prstGeom>
          <a:solidFill>
            <a:schemeClr val="accent5">
              <a:lumMod val="90000"/>
            </a:schemeClr>
          </a:solidFill>
          <a:ln w="12700" cap="flat" cmpd="sng" algn="ctr">
            <a:noFill/>
            <a:prstDash val="solid"/>
            <a:miter lim="800000"/>
          </a:ln>
          <a:effectLst/>
        </p:spPr>
        <p:txBody>
          <a:bodyPr rtlCol="0" anchor="ctr"/>
          <a:lstStyle/>
          <a:p>
            <a:pPr defTabSz="914354">
              <a:defRPr/>
            </a:pPr>
            <a:r>
              <a:rPr lang="en-US" b="1" u="sng" kern="0" dirty="0">
                <a:solidFill>
                  <a:srgbClr val="073254"/>
                </a:solidFill>
              </a:rPr>
              <a:t>Hyper-scale</a:t>
            </a:r>
          </a:p>
        </p:txBody>
      </p:sp>
      <p:sp>
        <p:nvSpPr>
          <p:cNvPr id="5" name="Rectangle 4"/>
          <p:cNvSpPr/>
          <p:nvPr/>
        </p:nvSpPr>
        <p:spPr>
          <a:xfrm>
            <a:off x="3360179" y="2730147"/>
            <a:ext cx="2966960" cy="2563581"/>
          </a:xfrm>
          <a:prstGeom prst="rect">
            <a:avLst/>
          </a:prstGeom>
          <a:solidFill>
            <a:schemeClr val="accent5">
              <a:lumMod val="90000"/>
            </a:schemeClr>
          </a:solidFill>
          <a:ln w="12700" cap="flat" cmpd="sng" algn="ctr">
            <a:noFill/>
            <a:prstDash val="solid"/>
            <a:miter lim="800000"/>
          </a:ln>
          <a:effectLst/>
        </p:spPr>
        <p:txBody>
          <a:bodyPr rtlCol="0" anchor="ctr"/>
          <a:lstStyle/>
          <a:p>
            <a:pPr marL="228594" indent="-228594" defTabSz="812760">
              <a:spcAft>
                <a:spcPts val="800"/>
              </a:spcAft>
              <a:buFont typeface="Arial" panose="020B0604020202020204" pitchFamily="34" charset="0"/>
              <a:buChar char="•"/>
              <a:defRPr/>
            </a:pPr>
            <a:r>
              <a:rPr lang="en-US" sz="1867" b="1" kern="0" dirty="0">
                <a:solidFill>
                  <a:prstClr val="black"/>
                </a:solidFill>
                <a:ea typeface="Segoe UI" panose="020B0502040204020203" pitchFamily="34" charset="0"/>
                <a:cs typeface="Segoe UI" panose="020B0502040204020203" pitchFamily="34" charset="0"/>
              </a:rPr>
              <a:t>2500+ </a:t>
            </a:r>
            <a:r>
              <a:rPr lang="en-US" sz="1333" kern="0" dirty="0">
                <a:solidFill>
                  <a:prstClr val="black"/>
                </a:solidFill>
                <a:ea typeface="Segoe UI" panose="020B0502040204020203" pitchFamily="34" charset="0"/>
                <a:cs typeface="Segoe UI" panose="020B0502040204020203" pitchFamily="34" charset="0"/>
              </a:rPr>
              <a:t>Servers</a:t>
            </a:r>
          </a:p>
          <a:p>
            <a:pPr marL="228594" indent="-228594" defTabSz="812760">
              <a:spcAft>
                <a:spcPts val="800"/>
              </a:spcAft>
              <a:buFont typeface="Arial" panose="020B0604020202020204" pitchFamily="34" charset="0"/>
              <a:buChar char="•"/>
              <a:defRPr/>
            </a:pPr>
            <a:r>
              <a:rPr lang="en-US" sz="1867" b="1" kern="0" dirty="0">
                <a:solidFill>
                  <a:prstClr val="black"/>
                </a:solidFill>
                <a:ea typeface="Segoe UI" panose="020B0502040204020203" pitchFamily="34" charset="0"/>
                <a:cs typeface="Segoe UI" panose="020B0502040204020203" pitchFamily="34" charset="0"/>
              </a:rPr>
              <a:t>2 PB </a:t>
            </a:r>
            <a:r>
              <a:rPr lang="en-US" sz="1333" kern="0" dirty="0">
                <a:solidFill>
                  <a:prstClr val="black"/>
                </a:solidFill>
                <a:ea typeface="Segoe UI" panose="020B0502040204020203" pitchFamily="34" charset="0"/>
                <a:cs typeface="Segoe UI" panose="020B0502040204020203" pitchFamily="34" charset="0"/>
              </a:rPr>
              <a:t>of data</a:t>
            </a:r>
          </a:p>
          <a:p>
            <a:pPr marL="228594" indent="-228594" defTabSz="812760">
              <a:spcAft>
                <a:spcPts val="800"/>
              </a:spcAft>
              <a:buFont typeface="Arial" panose="020B0604020202020204" pitchFamily="34" charset="0"/>
              <a:buChar char="•"/>
              <a:defRPr/>
            </a:pPr>
            <a:r>
              <a:rPr lang="en-US" sz="1867" b="1" kern="0" dirty="0">
                <a:solidFill>
                  <a:prstClr val="black"/>
                </a:solidFill>
                <a:ea typeface="Segoe UI" panose="020B0502040204020203" pitchFamily="34" charset="0"/>
                <a:cs typeface="Segoe UI" panose="020B0502040204020203" pitchFamily="34" charset="0"/>
              </a:rPr>
              <a:t>200+ </a:t>
            </a:r>
            <a:r>
              <a:rPr lang="en-US" sz="1333" kern="0" dirty="0">
                <a:solidFill>
                  <a:prstClr val="black"/>
                </a:solidFill>
                <a:ea typeface="Segoe UI" panose="020B0502040204020203" pitchFamily="34" charset="0"/>
                <a:cs typeface="Segoe UI" panose="020B0502040204020203" pitchFamily="34" charset="0"/>
              </a:rPr>
              <a:t>Business Services</a:t>
            </a:r>
          </a:p>
          <a:p>
            <a:pPr marL="228594" indent="-228594" defTabSz="812760">
              <a:spcAft>
                <a:spcPts val="800"/>
              </a:spcAft>
              <a:buFont typeface="Arial" panose="020B0604020202020204" pitchFamily="34" charset="0"/>
              <a:buChar char="•"/>
              <a:defRPr/>
            </a:pPr>
            <a:r>
              <a:rPr lang="en-US" sz="1867" b="1" kern="0" dirty="0">
                <a:solidFill>
                  <a:prstClr val="black"/>
                </a:solidFill>
                <a:ea typeface="Segoe UI" panose="020B0502040204020203" pitchFamily="34" charset="0"/>
                <a:cs typeface="Segoe UI" panose="020B0502040204020203" pitchFamily="34" charset="0"/>
              </a:rPr>
              <a:t>30+ </a:t>
            </a:r>
            <a:r>
              <a:rPr lang="en-US" sz="1333" kern="0" dirty="0">
                <a:solidFill>
                  <a:prstClr val="black"/>
                </a:solidFill>
                <a:ea typeface="Segoe UI" panose="020B0502040204020203" pitchFamily="34" charset="0"/>
                <a:cs typeface="Segoe UI" panose="020B0502040204020203" pitchFamily="34" charset="0"/>
              </a:rPr>
              <a:t>Security controls  </a:t>
            </a:r>
          </a:p>
          <a:p>
            <a:pPr marL="228594" indent="-228594" defTabSz="812760">
              <a:spcAft>
                <a:spcPts val="800"/>
              </a:spcAft>
              <a:buFont typeface="Arial" panose="020B0604020202020204" pitchFamily="34" charset="0"/>
              <a:buChar char="•"/>
              <a:defRPr/>
            </a:pPr>
            <a:r>
              <a:rPr lang="en-US" sz="1867" b="1" kern="0" dirty="0">
                <a:solidFill>
                  <a:prstClr val="black"/>
                </a:solidFill>
                <a:ea typeface="Segoe UI" panose="020B0502040204020203" pitchFamily="34" charset="0"/>
                <a:cs typeface="Segoe UI" panose="020B0502040204020203" pitchFamily="34" charset="0"/>
              </a:rPr>
              <a:t>103</a:t>
            </a:r>
            <a:r>
              <a:rPr lang="en-US" sz="1333" kern="0" dirty="0">
                <a:solidFill>
                  <a:prstClr val="black"/>
                </a:solidFill>
                <a:ea typeface="Segoe UI" panose="020B0502040204020203" pitchFamily="34" charset="0"/>
                <a:cs typeface="Segoe UI" panose="020B0502040204020203" pitchFamily="34" charset="0"/>
              </a:rPr>
              <a:t> nodes</a:t>
            </a:r>
          </a:p>
          <a:p>
            <a:pPr marL="228594" indent="-228594" defTabSz="812760">
              <a:spcAft>
                <a:spcPts val="800"/>
              </a:spcAft>
              <a:buFont typeface="Arial" panose="020B0604020202020204" pitchFamily="34" charset="0"/>
              <a:buChar char="•"/>
              <a:defRPr/>
            </a:pPr>
            <a:r>
              <a:rPr lang="en-US" sz="1333" kern="0" dirty="0">
                <a:solidFill>
                  <a:prstClr val="black"/>
                </a:solidFill>
                <a:ea typeface="Segoe UI" panose="020B0502040204020203" pitchFamily="34" charset="0"/>
                <a:cs typeface="Segoe UI" panose="020B0502040204020203" pitchFamily="34" charset="0"/>
              </a:rPr>
              <a:t>Evergreen Infrastructure</a:t>
            </a:r>
          </a:p>
          <a:p>
            <a:pPr marL="228594" indent="-228594" defTabSz="812760">
              <a:spcAft>
                <a:spcPts val="800"/>
              </a:spcAft>
              <a:buFont typeface="Arial" panose="020B0604020202020204" pitchFamily="34" charset="0"/>
              <a:buChar char="•"/>
              <a:defRPr/>
            </a:pPr>
            <a:r>
              <a:rPr lang="en-US" sz="1867" b="1" kern="0" dirty="0">
                <a:solidFill>
                  <a:prstClr val="black"/>
                </a:solidFill>
                <a:ea typeface="Segoe UI" panose="020B0502040204020203" pitchFamily="34" charset="0"/>
                <a:cs typeface="Segoe UI" panose="020B0502040204020203" pitchFamily="34" charset="0"/>
              </a:rPr>
              <a:t>50+ </a:t>
            </a:r>
            <a:r>
              <a:rPr lang="en-US" sz="1333" kern="0" dirty="0">
                <a:solidFill>
                  <a:prstClr val="black"/>
                </a:solidFill>
                <a:ea typeface="Segoe UI" panose="020B0502040204020203" pitchFamily="34" charset="0"/>
                <a:cs typeface="Segoe UI" panose="020B0502040204020203" pitchFamily="34" charset="0"/>
              </a:rPr>
              <a:t>Self Service Catalogues </a:t>
            </a:r>
            <a:endParaRPr lang="en-US" altLang="en-US" sz="1333" dirty="0">
              <a:solidFill>
                <a:srgbClr val="0033A0"/>
              </a:solidFill>
              <a:ea typeface="Source Sans Pro" charset="0"/>
              <a:cs typeface="Source Sans Pro" charset="0"/>
            </a:endParaRPr>
          </a:p>
        </p:txBody>
      </p:sp>
      <p:grpSp>
        <p:nvGrpSpPr>
          <p:cNvPr id="6" name="Group 5"/>
          <p:cNvGrpSpPr/>
          <p:nvPr/>
        </p:nvGrpSpPr>
        <p:grpSpPr>
          <a:xfrm>
            <a:off x="1014771" y="2767188"/>
            <a:ext cx="2461571" cy="2514856"/>
            <a:chOff x="761078" y="2075391"/>
            <a:chExt cx="1846178" cy="1886142"/>
          </a:xfrm>
        </p:grpSpPr>
        <p:sp>
          <p:nvSpPr>
            <p:cNvPr id="7" name="Rectangle 6"/>
            <p:cNvSpPr/>
            <p:nvPr/>
          </p:nvSpPr>
          <p:spPr>
            <a:xfrm>
              <a:off x="761078" y="2075391"/>
              <a:ext cx="1759056" cy="1886142"/>
            </a:xfrm>
            <a:prstGeom prst="rect">
              <a:avLst/>
            </a:prstGeom>
            <a:solidFill>
              <a:srgbClr val="EEF4F6"/>
            </a:solidFill>
            <a:ln w="12700" cap="flat" cmpd="sng" algn="ctr">
              <a:solidFill>
                <a:srgbClr val="D7434F"/>
              </a:solidFill>
              <a:prstDash val="solid"/>
              <a:miter lim="800000"/>
            </a:ln>
            <a:effectLst/>
          </p:spPr>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defRPr/>
              </a:pPr>
              <a:r>
                <a:rPr lang="en-US" sz="1200" b="1" dirty="0">
                  <a:solidFill>
                    <a:srgbClr val="FFC000"/>
                  </a:solidFill>
                </a:rPr>
                <a:t>Existing </a:t>
              </a:r>
              <a:endParaRPr lang="en-GB" sz="1200" b="1" dirty="0">
                <a:solidFill>
                  <a:srgbClr val="FFC000"/>
                </a:solidFill>
              </a:endParaRPr>
            </a:p>
            <a:p>
              <a:pPr algn="ctr" defTabSz="914354">
                <a:defRPr/>
              </a:pPr>
              <a:r>
                <a:rPr lang="en-GB" sz="1200" b="1" dirty="0">
                  <a:solidFill>
                    <a:srgbClr val="FFC000"/>
                  </a:solidFill>
                </a:rPr>
                <a:t>HP GREEN WORKLOADS</a:t>
              </a:r>
            </a:p>
            <a:p>
              <a:pPr algn="ctr" defTabSz="914354">
                <a:defRPr/>
              </a:pPr>
              <a:r>
                <a:rPr lang="en-GB" sz="1200" dirty="0">
                  <a:solidFill>
                    <a:srgbClr val="00195A"/>
                  </a:solidFill>
                </a:rPr>
                <a:t>~1900 Instances</a:t>
              </a:r>
            </a:p>
          </p:txBody>
        </p:sp>
        <p:grpSp>
          <p:nvGrpSpPr>
            <p:cNvPr id="8" name="Group 7"/>
            <p:cNvGrpSpPr/>
            <p:nvPr/>
          </p:nvGrpSpPr>
          <p:grpSpPr>
            <a:xfrm flipH="1">
              <a:off x="1811236" y="3117702"/>
              <a:ext cx="570629" cy="336211"/>
              <a:chOff x="2000028" y="4106818"/>
              <a:chExt cx="760838" cy="448281"/>
            </a:xfrm>
          </p:grpSpPr>
          <p:pic>
            <p:nvPicPr>
              <p:cNvPr id="18" name="Picture 17"/>
              <p:cNvPicPr>
                <a:picLocks noChangeAspect="1"/>
              </p:cNvPicPr>
              <p:nvPr/>
            </p:nvPicPr>
            <p:blipFill>
              <a:blip r:embed="rId2" cstate="print">
                <a:grayscl/>
              </a:blip>
              <a:stretch>
                <a:fillRect/>
              </a:stretch>
            </p:blipFill>
            <p:spPr>
              <a:xfrm flipH="1">
                <a:off x="2298365" y="4106818"/>
                <a:ext cx="462501" cy="448281"/>
              </a:xfrm>
              <a:prstGeom prst="rect">
                <a:avLst/>
              </a:prstGeom>
            </p:spPr>
          </p:pic>
          <p:sp>
            <p:nvSpPr>
              <p:cNvPr id="19" name="Rectangle 18"/>
              <p:cNvSpPr/>
              <p:nvPr/>
            </p:nvSpPr>
            <p:spPr>
              <a:xfrm flipH="1">
                <a:off x="2000028" y="4149349"/>
                <a:ext cx="372218" cy="25404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70">
                  <a:defRPr/>
                </a:pPr>
                <a:r>
                  <a:rPr lang="en-GB" sz="1051" b="1" dirty="0">
                    <a:solidFill>
                      <a:srgbClr val="00195A"/>
                    </a:solidFill>
                  </a:rPr>
                  <a:t>CE</a:t>
                </a:r>
              </a:p>
            </p:txBody>
          </p:sp>
        </p:grpSp>
        <p:grpSp>
          <p:nvGrpSpPr>
            <p:cNvPr id="9" name="Group 8"/>
            <p:cNvGrpSpPr/>
            <p:nvPr/>
          </p:nvGrpSpPr>
          <p:grpSpPr>
            <a:xfrm flipH="1">
              <a:off x="862427" y="3149603"/>
              <a:ext cx="955645" cy="336211"/>
              <a:chOff x="374822" y="4112120"/>
              <a:chExt cx="1274193" cy="448281"/>
            </a:xfrm>
          </p:grpSpPr>
          <p:pic>
            <p:nvPicPr>
              <p:cNvPr id="16" name="Picture 15"/>
              <p:cNvPicPr>
                <a:picLocks noChangeAspect="1"/>
              </p:cNvPicPr>
              <p:nvPr/>
            </p:nvPicPr>
            <p:blipFill>
              <a:blip r:embed="rId2" cstate="print"/>
              <a:stretch>
                <a:fillRect/>
              </a:stretch>
            </p:blipFill>
            <p:spPr>
              <a:xfrm flipH="1">
                <a:off x="1186514" y="4112120"/>
                <a:ext cx="462501" cy="448281"/>
              </a:xfrm>
              <a:prstGeom prst="rect">
                <a:avLst/>
              </a:prstGeom>
            </p:spPr>
          </p:pic>
          <p:sp>
            <p:nvSpPr>
              <p:cNvPr id="17" name="Rectangle 16"/>
              <p:cNvSpPr/>
              <p:nvPr/>
            </p:nvSpPr>
            <p:spPr>
              <a:xfrm flipH="1">
                <a:off x="374822" y="4190367"/>
                <a:ext cx="874309" cy="35112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80000"/>
                  </a:lnSpc>
                  <a:defRPr/>
                </a:pPr>
                <a:r>
                  <a:rPr lang="en-GB" sz="1051" b="1" dirty="0">
                    <a:solidFill>
                      <a:srgbClr val="00195A"/>
                    </a:solidFill>
                  </a:rPr>
                  <a:t>BG </a:t>
                </a:r>
              </a:p>
              <a:p>
                <a:pPr defTabSz="1219170">
                  <a:lnSpc>
                    <a:spcPct val="80000"/>
                  </a:lnSpc>
                  <a:defRPr/>
                </a:pPr>
                <a:r>
                  <a:rPr lang="en-GB" sz="1051" b="1" dirty="0">
                    <a:solidFill>
                      <a:srgbClr val="00195A"/>
                    </a:solidFill>
                  </a:rPr>
                  <a:t>Non-SAP</a:t>
                </a:r>
              </a:p>
            </p:txBody>
          </p:sp>
        </p:grpSp>
        <p:grpSp>
          <p:nvGrpSpPr>
            <p:cNvPr id="10" name="Group 9"/>
            <p:cNvGrpSpPr/>
            <p:nvPr/>
          </p:nvGrpSpPr>
          <p:grpSpPr>
            <a:xfrm flipH="1">
              <a:off x="1798588" y="2626972"/>
              <a:ext cx="808668" cy="336211"/>
              <a:chOff x="1769854" y="3476168"/>
              <a:chExt cx="1078223" cy="448281"/>
            </a:xfrm>
          </p:grpSpPr>
          <p:pic>
            <p:nvPicPr>
              <p:cNvPr id="14" name="Picture 13"/>
              <p:cNvPicPr>
                <a:picLocks noChangeAspect="1"/>
              </p:cNvPicPr>
              <p:nvPr/>
            </p:nvPicPr>
            <p:blipFill>
              <a:blip r:embed="rId2" cstate="print"/>
              <a:stretch>
                <a:fillRect/>
              </a:stretch>
            </p:blipFill>
            <p:spPr>
              <a:xfrm flipH="1">
                <a:off x="2385576" y="3476168"/>
                <a:ext cx="462501" cy="448281"/>
              </a:xfrm>
              <a:prstGeom prst="rect">
                <a:avLst/>
              </a:prstGeom>
            </p:spPr>
          </p:pic>
          <p:sp>
            <p:nvSpPr>
              <p:cNvPr id="15" name="Rectangle 14"/>
              <p:cNvSpPr/>
              <p:nvPr/>
            </p:nvSpPr>
            <p:spPr>
              <a:xfrm flipH="1">
                <a:off x="1769854" y="3527035"/>
                <a:ext cx="700832" cy="25404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70">
                  <a:defRPr/>
                </a:pPr>
                <a:r>
                  <a:rPr lang="en-GB" sz="1051" b="1" dirty="0">
                    <a:solidFill>
                      <a:srgbClr val="00195A"/>
                    </a:solidFill>
                  </a:rPr>
                  <a:t>BG SAP</a:t>
                </a:r>
              </a:p>
            </p:txBody>
          </p:sp>
        </p:grpSp>
        <p:grpSp>
          <p:nvGrpSpPr>
            <p:cNvPr id="11" name="Group 10"/>
            <p:cNvGrpSpPr/>
            <p:nvPr/>
          </p:nvGrpSpPr>
          <p:grpSpPr>
            <a:xfrm flipV="1">
              <a:off x="862427" y="2636865"/>
              <a:ext cx="915500" cy="319776"/>
              <a:chOff x="1534801" y="3456198"/>
              <a:chExt cx="1220664" cy="426368"/>
            </a:xfrm>
          </p:grpSpPr>
          <p:pic>
            <p:nvPicPr>
              <p:cNvPr id="12" name="Picture 11" descr="Image result for server icon"/>
              <p:cNvPicPr>
                <a:picLocks noChangeAspect="1" noChangeArrowheads="1"/>
              </p:cNvPicPr>
              <p:nvPr/>
            </p:nvPicPr>
            <p:blipFill rotWithShape="1">
              <a:blip r:embed="rId3" cstate="print">
                <a:duotone>
                  <a:srgbClr val="79B456">
                    <a:shade val="45000"/>
                    <a:satMod val="135000"/>
                  </a:srgbClr>
                  <a:prstClr val="white"/>
                </a:duotone>
                <a:extLst>
                  <a:ext uri="{28A0092B-C50C-407E-A947-70E740481C1C}">
                    <a14:useLocalDpi xmlns:a14="http://schemas.microsoft.com/office/drawing/2010/main" val="0"/>
                  </a:ext>
                </a:extLst>
              </a:blip>
              <a:srcRect l="9199" t="10446" r="9326" b="9975"/>
              <a:stretch/>
            </p:blipFill>
            <p:spPr bwMode="auto">
              <a:xfrm flipV="1">
                <a:off x="1534801" y="3478355"/>
                <a:ext cx="413841" cy="40421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flipV="1">
                <a:off x="1916776" y="3456198"/>
                <a:ext cx="838689" cy="41575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en-GB" sz="1051" b="1" dirty="0">
                    <a:solidFill>
                      <a:srgbClr val="00195A"/>
                    </a:solidFill>
                  </a:rPr>
                  <a:t>Hadoop</a:t>
                </a:r>
              </a:p>
              <a:p>
                <a:pPr defTabSz="914354">
                  <a:defRPr/>
                </a:pPr>
                <a:r>
                  <a:rPr lang="en-GB" sz="1051" dirty="0">
                    <a:solidFill>
                      <a:srgbClr val="00195A"/>
                    </a:solidFill>
                  </a:rPr>
                  <a:t>270 Nodes</a:t>
                </a:r>
              </a:p>
            </p:txBody>
          </p:sp>
        </p:grpSp>
      </p:grpSp>
      <p:grpSp>
        <p:nvGrpSpPr>
          <p:cNvPr id="20" name="Group 19"/>
          <p:cNvGrpSpPr/>
          <p:nvPr/>
        </p:nvGrpSpPr>
        <p:grpSpPr>
          <a:xfrm>
            <a:off x="6281695" y="2037473"/>
            <a:ext cx="2304755" cy="3272679"/>
            <a:chOff x="4711270" y="1528104"/>
            <a:chExt cx="1728566" cy="2454509"/>
          </a:xfrm>
        </p:grpSpPr>
        <p:grpSp>
          <p:nvGrpSpPr>
            <p:cNvPr id="21" name="Group 20"/>
            <p:cNvGrpSpPr/>
            <p:nvPr/>
          </p:nvGrpSpPr>
          <p:grpSpPr>
            <a:xfrm>
              <a:off x="4711270" y="1528104"/>
              <a:ext cx="1728566" cy="2454509"/>
              <a:chOff x="7815103" y="2501979"/>
              <a:chExt cx="2463264" cy="3271388"/>
            </a:xfrm>
          </p:grpSpPr>
          <p:sp>
            <p:nvSpPr>
              <p:cNvPr id="23" name="Rectangle 22"/>
              <p:cNvSpPr/>
              <p:nvPr/>
            </p:nvSpPr>
            <p:spPr>
              <a:xfrm>
                <a:off x="7815103" y="2501979"/>
                <a:ext cx="2463264" cy="3271388"/>
              </a:xfrm>
              <a:prstGeom prst="rect">
                <a:avLst/>
              </a:prstGeom>
              <a:solidFill>
                <a:sysClr val="window" lastClr="FFFFFF">
                  <a:lumMod val="50000"/>
                </a:sysClr>
              </a:solidFill>
              <a:ln w="12700" cap="flat" cmpd="sng" algn="ctr">
                <a:solidFill>
                  <a:srgbClr val="D7434F"/>
                </a:solidFill>
                <a:prstDash val="solid"/>
                <a:miter lim="800000"/>
              </a:ln>
              <a:effectLst/>
            </p:spPr>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defRPr/>
                </a:pPr>
                <a:r>
                  <a:rPr lang="en-GB" sz="1200" b="1" dirty="0">
                    <a:solidFill>
                      <a:prstClr val="white"/>
                    </a:solidFill>
                  </a:rPr>
                  <a:t>COGNIZANT INFRASTRUCTURE SERVICES</a:t>
                </a:r>
              </a:p>
              <a:p>
                <a:pPr algn="ctr" defTabSz="914354">
                  <a:defRPr/>
                </a:pPr>
                <a:endParaRPr lang="en-GB" sz="1200" dirty="0">
                  <a:solidFill>
                    <a:prstClr val="white"/>
                  </a:solidFill>
                </a:endParaRPr>
              </a:p>
            </p:txBody>
          </p:sp>
          <p:sp>
            <p:nvSpPr>
              <p:cNvPr id="24" name="Rectangle 23"/>
              <p:cNvSpPr/>
              <p:nvPr/>
            </p:nvSpPr>
            <p:spPr>
              <a:xfrm>
                <a:off x="7863675" y="4334331"/>
                <a:ext cx="2363622" cy="1439036"/>
              </a:xfrm>
              <a:prstGeom prst="rect">
                <a:avLst/>
              </a:prstGeom>
              <a:solidFill>
                <a:schemeClr val="bg1"/>
              </a:solidFill>
              <a:ln w="28575" cap="flat" cmpd="sng" algn="ctr">
                <a:solidFill>
                  <a:srgbClr val="D7434F"/>
                </a:solidFill>
                <a:prstDash val="solid"/>
                <a:miter lim="800000"/>
              </a:ln>
              <a:effectLst/>
            </p:spPr>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defRPr/>
                </a:pPr>
                <a:r>
                  <a:rPr lang="en-GB" sz="1200" b="1" dirty="0">
                    <a:solidFill>
                      <a:prstClr val="black"/>
                    </a:solidFill>
                  </a:rPr>
                  <a:t>PUBLIC CLOUD WORKLOADS</a:t>
                </a:r>
              </a:p>
              <a:p>
                <a:pPr algn="ctr" defTabSz="914354">
                  <a:defRPr/>
                </a:pPr>
                <a:endParaRPr lang="en-GB" sz="1051" dirty="0">
                  <a:solidFill>
                    <a:prstClr val="black"/>
                  </a:solidFill>
                </a:endParaRPr>
              </a:p>
            </p:txBody>
          </p:sp>
          <p:sp>
            <p:nvSpPr>
              <p:cNvPr id="25" name="Rectangle 24"/>
              <p:cNvSpPr/>
              <p:nvPr/>
            </p:nvSpPr>
            <p:spPr>
              <a:xfrm>
                <a:off x="8631721" y="4852272"/>
                <a:ext cx="1270966" cy="46148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en-US" sz="1200" b="1" kern="0" dirty="0">
                    <a:solidFill>
                      <a:srgbClr val="72CDF4">
                        <a:lumMod val="75000"/>
                      </a:srgbClr>
                    </a:solidFill>
                    <a:ea typeface="Segoe UI" panose="020B0502040204020203" pitchFamily="34" charset="0"/>
                    <a:cs typeface="Segoe UI" panose="020B0502040204020203" pitchFamily="34" charset="0"/>
                  </a:rPr>
                  <a:t>Microsoft</a:t>
                </a:r>
              </a:p>
              <a:p>
                <a:pPr defTabSz="914354">
                  <a:defRPr/>
                </a:pPr>
                <a:r>
                  <a:rPr lang="en-US" sz="1200" b="1" kern="0" dirty="0">
                    <a:solidFill>
                      <a:srgbClr val="72CDF4">
                        <a:lumMod val="75000"/>
                      </a:srgbClr>
                    </a:solidFill>
                    <a:ea typeface="Segoe UI" panose="020B0502040204020203" pitchFamily="34" charset="0"/>
                    <a:cs typeface="Segoe UI" panose="020B0502040204020203" pitchFamily="34" charset="0"/>
                  </a:rPr>
                  <a:t>Azure</a:t>
                </a:r>
                <a:endParaRPr lang="en-GB" sz="1200" dirty="0">
                  <a:solidFill>
                    <a:srgbClr val="72CDF4">
                      <a:lumMod val="75000"/>
                    </a:srgbClr>
                  </a:solidFill>
                </a:endParaRPr>
              </a:p>
            </p:txBody>
          </p:sp>
          <p:pic>
            <p:nvPicPr>
              <p:cNvPr id="26" name="Picture 25" descr="Image result for azure logo"/>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17" t="2553" r="72083" b="7124"/>
              <a:stretch/>
            </p:blipFill>
            <p:spPr bwMode="auto">
              <a:xfrm>
                <a:off x="8154194" y="4891717"/>
                <a:ext cx="280444" cy="29847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7868867" y="2924329"/>
                <a:ext cx="2358428" cy="1415777"/>
              </a:xfrm>
              <a:prstGeom prst="rect">
                <a:avLst/>
              </a:prstGeom>
              <a:solidFill>
                <a:sysClr val="window" lastClr="FFFFFF"/>
              </a:solidFill>
              <a:ln w="12700" cap="flat" cmpd="sng" algn="ctr">
                <a:noFill/>
                <a:prstDash val="solid"/>
                <a:miter lim="800000"/>
              </a:ln>
              <a:effectLst/>
            </p:spPr>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defRPr/>
                </a:pPr>
                <a:r>
                  <a:rPr lang="en-GB" sz="1200" b="1" dirty="0">
                    <a:solidFill>
                      <a:srgbClr val="00195A"/>
                    </a:solidFill>
                  </a:rPr>
                  <a:t>COGNIZANT EVERGREEN PRIVATE CLOUD</a:t>
                </a:r>
              </a:p>
              <a:p>
                <a:pPr algn="ctr" defTabSz="914354">
                  <a:defRPr/>
                </a:pPr>
                <a:endParaRPr lang="en-GB" sz="1200" dirty="0">
                  <a:solidFill>
                    <a:srgbClr val="79B456">
                      <a:lumMod val="75000"/>
                    </a:srgbClr>
                  </a:solidFill>
                </a:endParaRPr>
              </a:p>
            </p:txBody>
          </p:sp>
          <p:pic>
            <p:nvPicPr>
              <p:cNvPr id="28" name="Picture 27"/>
              <p:cNvPicPr>
                <a:picLocks noChangeAspect="1"/>
              </p:cNvPicPr>
              <p:nvPr/>
            </p:nvPicPr>
            <p:blipFill>
              <a:blip r:embed="rId2" cstate="print">
                <a:grayscl/>
              </a:blip>
              <a:stretch>
                <a:fillRect/>
              </a:stretch>
            </p:blipFill>
            <p:spPr>
              <a:xfrm>
                <a:off x="8681729" y="3448861"/>
                <a:ext cx="412841" cy="331671"/>
              </a:xfrm>
              <a:prstGeom prst="rect">
                <a:avLst/>
              </a:prstGeom>
            </p:spPr>
          </p:pic>
          <p:sp>
            <p:nvSpPr>
              <p:cNvPr id="29" name="Rectangle 28"/>
              <p:cNvSpPr/>
              <p:nvPr/>
            </p:nvSpPr>
            <p:spPr>
              <a:xfrm>
                <a:off x="8439788" y="4086201"/>
                <a:ext cx="887806" cy="25394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r>
                  <a:rPr lang="en-GB" sz="1051" dirty="0">
                    <a:solidFill>
                      <a:srgbClr val="79B456">
                        <a:lumMod val="75000"/>
                      </a:srgbClr>
                    </a:solidFill>
                  </a:rPr>
                  <a:t>Production</a:t>
                </a:r>
              </a:p>
            </p:txBody>
          </p:sp>
          <p:pic>
            <p:nvPicPr>
              <p:cNvPr id="30" name="Picture 29"/>
              <p:cNvPicPr>
                <a:picLocks noChangeAspect="1"/>
              </p:cNvPicPr>
              <p:nvPr/>
            </p:nvPicPr>
            <p:blipFill>
              <a:blip r:embed="rId2" cstate="print">
                <a:grayscl/>
              </a:blip>
              <a:stretch>
                <a:fillRect/>
              </a:stretch>
            </p:blipFill>
            <p:spPr>
              <a:xfrm>
                <a:off x="9580398" y="3765828"/>
                <a:ext cx="412841" cy="331671"/>
              </a:xfrm>
              <a:prstGeom prst="rect">
                <a:avLst/>
              </a:prstGeom>
            </p:spPr>
          </p:pic>
          <p:sp>
            <p:nvSpPr>
              <p:cNvPr id="31" name="Rectangle 30"/>
              <p:cNvSpPr/>
              <p:nvPr/>
            </p:nvSpPr>
            <p:spPr>
              <a:xfrm>
                <a:off x="9396140" y="4083175"/>
                <a:ext cx="812423" cy="25394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r>
                  <a:rPr lang="en-GB" sz="1051" dirty="0">
                    <a:solidFill>
                      <a:srgbClr val="79B456">
                        <a:lumMod val="75000"/>
                      </a:srgbClr>
                    </a:solidFill>
                  </a:rPr>
                  <a:t>Dev, Test</a:t>
                </a:r>
              </a:p>
            </p:txBody>
          </p:sp>
          <p:sp>
            <p:nvSpPr>
              <p:cNvPr id="32" name="Rectangle 31"/>
              <p:cNvSpPr/>
              <p:nvPr/>
            </p:nvSpPr>
            <p:spPr>
              <a:xfrm>
                <a:off x="8037170" y="3411486"/>
                <a:ext cx="413235" cy="25394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r>
                  <a:rPr lang="en-GB" sz="1051" b="1" dirty="0">
                    <a:solidFill>
                      <a:srgbClr val="79B456">
                        <a:lumMod val="75000"/>
                      </a:srgbClr>
                    </a:solidFill>
                  </a:rPr>
                  <a:t>BG</a:t>
                </a:r>
              </a:p>
            </p:txBody>
          </p:sp>
          <p:sp>
            <p:nvSpPr>
              <p:cNvPr id="33" name="Rectangle 32"/>
              <p:cNvSpPr/>
              <p:nvPr/>
            </p:nvSpPr>
            <p:spPr>
              <a:xfrm>
                <a:off x="8036567" y="3793024"/>
                <a:ext cx="397817" cy="25394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en-GB" sz="1051" b="1" dirty="0">
                    <a:solidFill>
                      <a:srgbClr val="79B456">
                        <a:lumMod val="75000"/>
                      </a:srgbClr>
                    </a:solidFill>
                  </a:rPr>
                  <a:t>CE</a:t>
                </a:r>
              </a:p>
            </p:txBody>
          </p:sp>
          <p:pic>
            <p:nvPicPr>
              <p:cNvPr id="34" name="Picture 33"/>
              <p:cNvPicPr>
                <a:picLocks noChangeAspect="1"/>
              </p:cNvPicPr>
              <p:nvPr/>
            </p:nvPicPr>
            <p:blipFill>
              <a:blip r:embed="rId2" cstate="print"/>
              <a:stretch>
                <a:fillRect/>
              </a:stretch>
            </p:blipFill>
            <p:spPr>
              <a:xfrm>
                <a:off x="8681729" y="3807636"/>
                <a:ext cx="412841" cy="331671"/>
              </a:xfrm>
              <a:prstGeom prst="rect">
                <a:avLst/>
              </a:prstGeom>
            </p:spPr>
          </p:pic>
          <p:pic>
            <p:nvPicPr>
              <p:cNvPr id="35" name="Picture 34"/>
              <p:cNvPicPr>
                <a:picLocks noChangeAspect="1"/>
              </p:cNvPicPr>
              <p:nvPr/>
            </p:nvPicPr>
            <p:blipFill>
              <a:blip r:embed="rId2" cstate="print"/>
              <a:stretch>
                <a:fillRect/>
              </a:stretch>
            </p:blipFill>
            <p:spPr>
              <a:xfrm>
                <a:off x="9580397" y="3393592"/>
                <a:ext cx="412841" cy="331671"/>
              </a:xfrm>
              <a:prstGeom prst="rect">
                <a:avLst/>
              </a:prstGeom>
            </p:spPr>
          </p:pic>
          <p:pic>
            <p:nvPicPr>
              <p:cNvPr id="36" name="Picture 35" descr="Image result for HD Insights"/>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6015" r="15563"/>
              <a:stretch/>
            </p:blipFill>
            <p:spPr bwMode="auto">
              <a:xfrm>
                <a:off x="8113084" y="5358381"/>
                <a:ext cx="391086" cy="300079"/>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Rectangle 21"/>
            <p:cNvSpPr/>
            <p:nvPr/>
          </p:nvSpPr>
          <p:spPr>
            <a:xfrm>
              <a:off x="5162229" y="3678466"/>
              <a:ext cx="1065437" cy="207749"/>
            </a:xfrm>
            <a:prstGeom prst="rect">
              <a:avLst/>
            </a:prstGeom>
          </p:spPr>
          <p:txBody>
            <a:bodyPr wrap="none">
              <a:spAutoFit/>
            </a:bodyPr>
            <a:lstStyle/>
            <a:p>
              <a:pPr defTabSz="609585">
                <a:defRPr/>
              </a:pPr>
              <a:r>
                <a:rPr lang="en-GB" sz="1200" kern="0" dirty="0">
                  <a:solidFill>
                    <a:prstClr val="black"/>
                  </a:solidFill>
                </a:rPr>
                <a:t>Hadoop Instances</a:t>
              </a:r>
            </a:p>
          </p:txBody>
        </p:sp>
      </p:grpSp>
      <p:sp>
        <p:nvSpPr>
          <p:cNvPr id="37" name="Rectangle 36"/>
          <p:cNvSpPr/>
          <p:nvPr/>
        </p:nvSpPr>
        <p:spPr>
          <a:xfrm>
            <a:off x="8612111" y="2037474"/>
            <a:ext cx="2771891" cy="2329420"/>
          </a:xfrm>
          <a:prstGeom prst="rect">
            <a:avLst/>
          </a:prstGeom>
        </p:spPr>
        <p:txBody>
          <a:bodyPr wrap="square">
            <a:spAutoFit/>
          </a:bodyPr>
          <a:lstStyle/>
          <a:p>
            <a:pPr marL="228594" indent="-228594" defTabSz="812760">
              <a:spcAft>
                <a:spcPts val="800"/>
              </a:spcAft>
              <a:buFont typeface="Arial" panose="020B0604020202020204" pitchFamily="34" charset="0"/>
              <a:buChar char="√"/>
              <a:defRPr/>
            </a:pPr>
            <a:r>
              <a:rPr lang="en-US" sz="1467" kern="0" dirty="0">
                <a:solidFill>
                  <a:srgbClr val="00195A"/>
                </a:solidFill>
                <a:ea typeface="Segoe UI" panose="020B0502040204020203" pitchFamily="34" charset="0"/>
                <a:cs typeface="Segoe UI" panose="020B0502040204020203" pitchFamily="34" charset="0"/>
              </a:rPr>
              <a:t>Migrated legacy IT to  Hybrid Cloud while simultaneously modernizing the estate</a:t>
            </a:r>
          </a:p>
          <a:p>
            <a:pPr marL="228594" indent="-228594" defTabSz="812760">
              <a:spcAft>
                <a:spcPts val="800"/>
              </a:spcAft>
              <a:buFont typeface="Arial" panose="020B0604020202020204" pitchFamily="34" charset="0"/>
              <a:buChar char="√"/>
              <a:defRPr/>
            </a:pPr>
            <a:r>
              <a:rPr lang="en-US" sz="1467" kern="0" dirty="0">
                <a:solidFill>
                  <a:srgbClr val="00195A"/>
                </a:solidFill>
                <a:ea typeface="Segoe UI" panose="020B0502040204020203" pitchFamily="34" charset="0"/>
                <a:cs typeface="Segoe UI" panose="020B0502040204020203" pitchFamily="34" charset="0"/>
              </a:rPr>
              <a:t>Strategic approach to Large Data Migration with minimum downtime</a:t>
            </a:r>
          </a:p>
          <a:p>
            <a:pPr marL="228594" indent="-228594" defTabSz="812760">
              <a:spcAft>
                <a:spcPts val="800"/>
              </a:spcAft>
              <a:buFont typeface="Arial" panose="020B0604020202020204" pitchFamily="34" charset="0"/>
              <a:buChar char="√"/>
              <a:defRPr/>
            </a:pPr>
            <a:r>
              <a:rPr lang="en-US" sz="1467" dirty="0">
                <a:solidFill>
                  <a:srgbClr val="00195A"/>
                </a:solidFill>
              </a:rPr>
              <a:t>Security remediation using Modern Security Controls</a:t>
            </a:r>
            <a:endParaRPr lang="en-US" sz="1467" kern="0" dirty="0">
              <a:solidFill>
                <a:srgbClr val="00195A"/>
              </a:solidFill>
              <a:ea typeface="Segoe UI" panose="020B0502040204020203" pitchFamily="34" charset="0"/>
              <a:cs typeface="Segoe UI" panose="020B0502040204020203" pitchFamily="34" charset="0"/>
            </a:endParaRPr>
          </a:p>
        </p:txBody>
      </p:sp>
      <p:sp>
        <p:nvSpPr>
          <p:cNvPr id="38" name="Rectangle 37"/>
          <p:cNvSpPr/>
          <p:nvPr/>
        </p:nvSpPr>
        <p:spPr>
          <a:xfrm>
            <a:off x="1163209" y="5497949"/>
            <a:ext cx="2663687" cy="59634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r>
              <a:rPr lang="en-US" sz="1333" dirty="0">
                <a:solidFill>
                  <a:srgbClr val="FFFFFF"/>
                </a:solidFill>
              </a:rPr>
              <a:t>2017 </a:t>
            </a:r>
          </a:p>
          <a:p>
            <a:pPr algn="ctr" defTabSz="609585">
              <a:defRPr/>
            </a:pPr>
            <a:r>
              <a:rPr lang="en-US" sz="1333" dirty="0">
                <a:solidFill>
                  <a:srgbClr val="FFFFFF"/>
                </a:solidFill>
              </a:rPr>
              <a:t>Agile Cloud Factory Setup</a:t>
            </a:r>
            <a:endParaRPr lang="en-GB" sz="1333" dirty="0">
              <a:solidFill>
                <a:srgbClr val="FFFFFF"/>
              </a:solidFill>
            </a:endParaRPr>
          </a:p>
        </p:txBody>
      </p:sp>
      <p:sp>
        <p:nvSpPr>
          <p:cNvPr id="39" name="Rectangle 38"/>
          <p:cNvSpPr/>
          <p:nvPr/>
        </p:nvSpPr>
        <p:spPr>
          <a:xfrm>
            <a:off x="4374796" y="5508789"/>
            <a:ext cx="2220304" cy="596348"/>
          </a:xfrm>
          <a:prstGeom prst="rect">
            <a:avLst/>
          </a:prstGeom>
          <a:solidFill>
            <a:schemeClr val="accent5">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r>
              <a:rPr lang="en-US" sz="1333" dirty="0">
                <a:solidFill>
                  <a:srgbClr val="FFFFFF"/>
                </a:solidFill>
              </a:rPr>
              <a:t>2020</a:t>
            </a:r>
          </a:p>
          <a:p>
            <a:pPr algn="ctr" defTabSz="609585">
              <a:defRPr/>
            </a:pPr>
            <a:r>
              <a:rPr lang="en-US" sz="1333" dirty="0">
                <a:solidFill>
                  <a:srgbClr val="FFFFFF"/>
                </a:solidFill>
              </a:rPr>
              <a:t>Migration, Transformation</a:t>
            </a:r>
            <a:endParaRPr lang="en-GB" sz="1333" dirty="0">
              <a:solidFill>
                <a:srgbClr val="FFFFFF"/>
              </a:solidFill>
            </a:endParaRPr>
          </a:p>
        </p:txBody>
      </p:sp>
      <p:sp>
        <p:nvSpPr>
          <p:cNvPr id="40" name="Rectangle 39"/>
          <p:cNvSpPr/>
          <p:nvPr/>
        </p:nvSpPr>
        <p:spPr>
          <a:xfrm>
            <a:off x="7074003" y="5509307"/>
            <a:ext cx="1818207" cy="59634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r>
              <a:rPr lang="en-US" sz="1333" dirty="0">
                <a:solidFill>
                  <a:srgbClr val="FFFFFF"/>
                </a:solidFill>
              </a:rPr>
              <a:t>2020</a:t>
            </a:r>
          </a:p>
          <a:p>
            <a:pPr algn="ctr" defTabSz="609585">
              <a:defRPr/>
            </a:pPr>
            <a:r>
              <a:rPr lang="en-US" sz="1333" dirty="0">
                <a:solidFill>
                  <a:srgbClr val="FFFFFF"/>
                </a:solidFill>
              </a:rPr>
              <a:t>Smart Operate</a:t>
            </a:r>
            <a:endParaRPr lang="en-GB" sz="1333" dirty="0">
              <a:solidFill>
                <a:srgbClr val="FFFFFF"/>
              </a:solidFill>
            </a:endParaRPr>
          </a:p>
        </p:txBody>
      </p:sp>
      <p:sp>
        <p:nvSpPr>
          <p:cNvPr id="41" name="Rectangle 40"/>
          <p:cNvSpPr/>
          <p:nvPr/>
        </p:nvSpPr>
        <p:spPr>
          <a:xfrm>
            <a:off x="9392915" y="5496245"/>
            <a:ext cx="2006219" cy="596348"/>
          </a:xfrm>
          <a:prstGeom prst="rect">
            <a:avLst/>
          </a:prstGeom>
          <a:solidFill>
            <a:schemeClr val="accent5">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r>
              <a:rPr lang="en-US" sz="1333" dirty="0">
                <a:solidFill>
                  <a:srgbClr val="00B140">
                    <a:lumMod val="60000"/>
                    <a:lumOff val="40000"/>
                  </a:srgbClr>
                </a:solidFill>
              </a:rPr>
              <a:t>Vison 2020</a:t>
            </a:r>
          </a:p>
          <a:p>
            <a:pPr algn="ctr" defTabSz="609585">
              <a:defRPr/>
            </a:pPr>
            <a:r>
              <a:rPr lang="en-US" sz="1333" dirty="0">
                <a:solidFill>
                  <a:srgbClr val="FFFFFF"/>
                </a:solidFill>
              </a:rPr>
              <a:t>Cloud Based Integrated Platform</a:t>
            </a:r>
            <a:endParaRPr lang="en-GB" sz="1333" dirty="0">
              <a:solidFill>
                <a:srgbClr val="FFFFFF"/>
              </a:solidFill>
            </a:endParaRPr>
          </a:p>
        </p:txBody>
      </p:sp>
      <p:sp>
        <p:nvSpPr>
          <p:cNvPr id="42" name="Right Arrow 41"/>
          <p:cNvSpPr/>
          <p:nvPr/>
        </p:nvSpPr>
        <p:spPr>
          <a:xfrm>
            <a:off x="6656311" y="5724331"/>
            <a:ext cx="389452" cy="25435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GB" sz="2400" dirty="0">
              <a:solidFill>
                <a:srgbClr val="FFFFFF"/>
              </a:solidFill>
            </a:endParaRPr>
          </a:p>
        </p:txBody>
      </p:sp>
      <p:sp>
        <p:nvSpPr>
          <p:cNvPr id="43" name="Right Arrow 42"/>
          <p:cNvSpPr/>
          <p:nvPr/>
        </p:nvSpPr>
        <p:spPr>
          <a:xfrm>
            <a:off x="8986298" y="5679785"/>
            <a:ext cx="389452" cy="25435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GB" sz="2400" dirty="0">
              <a:solidFill>
                <a:srgbClr val="FFFFFF"/>
              </a:solidFill>
            </a:endParaRPr>
          </a:p>
        </p:txBody>
      </p:sp>
      <p:sp>
        <p:nvSpPr>
          <p:cNvPr id="44" name="Right Arrow 43"/>
          <p:cNvSpPr/>
          <p:nvPr/>
        </p:nvSpPr>
        <p:spPr>
          <a:xfrm>
            <a:off x="3890150" y="5737447"/>
            <a:ext cx="389452" cy="25435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GB" sz="2400" dirty="0">
              <a:solidFill>
                <a:srgbClr val="FFFFFF"/>
              </a:solidFill>
            </a:endParaRPr>
          </a:p>
        </p:txBody>
      </p:sp>
      <p:sp>
        <p:nvSpPr>
          <p:cNvPr id="45" name="Content Placeholder 1"/>
          <p:cNvSpPr txBox="1">
            <a:spLocks/>
          </p:cNvSpPr>
          <p:nvPr/>
        </p:nvSpPr>
        <p:spPr>
          <a:xfrm>
            <a:off x="394351" y="983205"/>
            <a:ext cx="9791869" cy="949371"/>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defTabSz="1219170">
              <a:spcBef>
                <a:spcPts val="800"/>
              </a:spcBef>
              <a:defRPr/>
            </a:pPr>
            <a:endParaRPr lang="en-GB" sz="1600" dirty="0">
              <a:solidFill>
                <a:srgbClr val="0033A0"/>
              </a:solidFill>
              <a:latin typeface="+mn-lt"/>
              <a:cs typeface="Calibri" panose="020F0502020204030204" pitchFamily="34" charset="0"/>
            </a:endParaRPr>
          </a:p>
        </p:txBody>
      </p:sp>
      <p:sp>
        <p:nvSpPr>
          <p:cNvPr id="46" name="Rounded Rectangle 45"/>
          <p:cNvSpPr/>
          <p:nvPr/>
        </p:nvSpPr>
        <p:spPr>
          <a:xfrm>
            <a:off x="519527" y="641776"/>
            <a:ext cx="8856223" cy="7237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09585">
              <a:defRPr/>
            </a:pPr>
            <a:r>
              <a:rPr lang="en-US" sz="1467" b="1" dirty="0">
                <a:solidFill>
                  <a:srgbClr val="FFFFFF"/>
                </a:solidFill>
              </a:rPr>
              <a:t>Centrica along with Cognizant launched Cirrus – The Largest Cloud Transformation Program</a:t>
            </a:r>
          </a:p>
        </p:txBody>
      </p:sp>
      <p:grpSp>
        <p:nvGrpSpPr>
          <p:cNvPr id="47" name="Group 46"/>
          <p:cNvGrpSpPr/>
          <p:nvPr/>
        </p:nvGrpSpPr>
        <p:grpSpPr>
          <a:xfrm>
            <a:off x="394350" y="1024135"/>
            <a:ext cx="11651876" cy="731449"/>
            <a:chOff x="376096" y="1271902"/>
            <a:chExt cx="2650310" cy="691453"/>
          </a:xfrm>
        </p:grpSpPr>
        <p:sp>
          <p:nvSpPr>
            <p:cNvPr id="48" name="Rectangle 47"/>
            <p:cNvSpPr/>
            <p:nvPr/>
          </p:nvSpPr>
          <p:spPr>
            <a:xfrm>
              <a:off x="376096" y="1271902"/>
              <a:ext cx="2592002" cy="691453"/>
            </a:xfrm>
            <a:prstGeom prst="rect">
              <a:avLst/>
            </a:prstGeom>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609585">
                <a:defRPr/>
              </a:pPr>
              <a:endParaRPr lang="en-US" dirty="0">
                <a:solidFill>
                  <a:srgbClr val="FFFFFF"/>
                </a:solidFill>
              </a:endParaRPr>
            </a:p>
          </p:txBody>
        </p:sp>
        <p:sp>
          <p:nvSpPr>
            <p:cNvPr id="49" name="Rectangle 48"/>
            <p:cNvSpPr/>
            <p:nvPr/>
          </p:nvSpPr>
          <p:spPr>
            <a:xfrm>
              <a:off x="418534" y="1316392"/>
              <a:ext cx="2607872" cy="599472"/>
            </a:xfrm>
            <a:prstGeom prst="rect">
              <a:avLst/>
            </a:prstGeom>
          </p:spPr>
          <p:txBody>
            <a:bodyPr wrap="square">
              <a:spAutoFit/>
            </a:bodyPr>
            <a:lstStyle/>
            <a:p>
              <a:pPr defTabSz="609585">
                <a:lnSpc>
                  <a:spcPct val="120000"/>
                </a:lnSpc>
                <a:defRPr/>
              </a:pPr>
              <a:r>
                <a:rPr lang="en-GB" sz="1467" b="1" dirty="0">
                  <a:solidFill>
                    <a:srgbClr val="FFFFFF"/>
                  </a:solidFill>
                </a:rPr>
                <a:t>Objective  : Transform IT infrastructure hosting in the UK to a modern Managed Hybrid Cloud solution providing an </a:t>
              </a:r>
            </a:p>
            <a:p>
              <a:pPr defTabSz="609585">
                <a:lnSpc>
                  <a:spcPct val="120000"/>
                </a:lnSpc>
                <a:defRPr/>
              </a:pPr>
              <a:r>
                <a:rPr lang="en-GB" sz="1467" b="1" dirty="0">
                  <a:solidFill>
                    <a:srgbClr val="FFFFFF"/>
                  </a:solidFill>
                </a:rPr>
                <a:t>On-Demand Cloud Service on Consumption Based Pricing</a:t>
              </a:r>
              <a:endParaRPr lang="en-US" sz="1467" b="1" dirty="0">
                <a:solidFill>
                  <a:srgbClr val="FFFFFF"/>
                </a:solidFill>
              </a:endParaRPr>
            </a:p>
          </p:txBody>
        </p:sp>
      </p:grpSp>
      <p:sp>
        <p:nvSpPr>
          <p:cNvPr id="51" name="Rectangle 50"/>
          <p:cNvSpPr/>
          <p:nvPr/>
        </p:nvSpPr>
        <p:spPr>
          <a:xfrm>
            <a:off x="10304802" y="53740"/>
            <a:ext cx="1863367" cy="971401"/>
          </a:xfrm>
          <a:prstGeom prst="rect">
            <a:avLst/>
          </a:prstGeom>
          <a:solidFill>
            <a:srgbClr val="FF0000"/>
          </a:solidFill>
          <a:ln w="12700" cap="flat" cmpd="sng" algn="ctr">
            <a:solidFill>
              <a:srgbClr val="FF0000"/>
            </a:solidFill>
            <a:prstDash val="solid"/>
            <a:miter lim="800000"/>
          </a:ln>
          <a:effectLst/>
        </p:spPr>
        <p:txBody>
          <a:bodyPr rtlCol="0" anchor="ctr"/>
          <a:lstStyle/>
          <a:p>
            <a:pPr algn="ctr" defTabSz="609585">
              <a:defRPr/>
            </a:pPr>
            <a:r>
              <a:rPr lang="en-GB" sz="1400" b="1" kern="0" dirty="0">
                <a:solidFill>
                  <a:srgbClr val="FFFFFF"/>
                </a:solidFill>
              </a:rPr>
              <a:t>Centrica – Cloud Migration (“Cirrus”) – Detailed – 2 of 3</a:t>
            </a:r>
          </a:p>
        </p:txBody>
      </p:sp>
    </p:spTree>
    <p:extLst>
      <p:ext uri="{BB962C8B-B14F-4D97-AF65-F5344CB8AC3E}">
        <p14:creationId xmlns:p14="http://schemas.microsoft.com/office/powerpoint/2010/main" val="232005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1000" fill="hold"/>
                                        <p:tgtEl>
                                          <p:spTgt spid="38"/>
                                        </p:tgtEl>
                                        <p:attrNameLst>
                                          <p:attrName>ppt_w</p:attrName>
                                        </p:attrNameLst>
                                      </p:cBhvr>
                                      <p:tavLst>
                                        <p:tav tm="0">
                                          <p:val>
                                            <p:strVal val="#ppt_w*0.70"/>
                                          </p:val>
                                        </p:tav>
                                        <p:tav tm="100000">
                                          <p:val>
                                            <p:strVal val="#ppt_w"/>
                                          </p:val>
                                        </p:tav>
                                      </p:tavLst>
                                    </p:anim>
                                    <p:anim calcmode="lin" valueType="num">
                                      <p:cBhvr>
                                        <p:cTn id="25" dur="1000" fill="hold"/>
                                        <p:tgtEl>
                                          <p:spTgt spid="38"/>
                                        </p:tgtEl>
                                        <p:attrNameLst>
                                          <p:attrName>ppt_h</p:attrName>
                                        </p:attrNameLst>
                                      </p:cBhvr>
                                      <p:tavLst>
                                        <p:tav tm="0">
                                          <p:val>
                                            <p:strVal val="#ppt_h"/>
                                          </p:val>
                                        </p:tav>
                                        <p:tav tm="100000">
                                          <p:val>
                                            <p:strVal val="#ppt_h"/>
                                          </p:val>
                                        </p:tav>
                                      </p:tavLst>
                                    </p:anim>
                                    <p:animEffect transition="in" filter="fade">
                                      <p:cBhvr>
                                        <p:cTn id="26" dur="1000"/>
                                        <p:tgtEl>
                                          <p:spTgt spid="38"/>
                                        </p:tgtEl>
                                      </p:cBhvr>
                                    </p:animEffect>
                                  </p:childTnLst>
                                </p:cTn>
                              </p:par>
                            </p:childTnLst>
                          </p:cTn>
                        </p:par>
                        <p:par>
                          <p:cTn id="27" fill="hold">
                            <p:stCondLst>
                              <p:cond delay="1000"/>
                            </p:stCondLst>
                            <p:childTnLst>
                              <p:par>
                                <p:cTn id="28" presetID="55" presetClass="entr" presetSubtype="0" fill="hold" grpId="0" nodeType="afterEffect">
                                  <p:stCondLst>
                                    <p:cond delay="500"/>
                                  </p:stCondLst>
                                  <p:childTnLst>
                                    <p:set>
                                      <p:cBhvr>
                                        <p:cTn id="29" dur="1" fill="hold">
                                          <p:stCondLst>
                                            <p:cond delay="0"/>
                                          </p:stCondLst>
                                        </p:cTn>
                                        <p:tgtEl>
                                          <p:spTgt spid="44"/>
                                        </p:tgtEl>
                                        <p:attrNameLst>
                                          <p:attrName>style.visibility</p:attrName>
                                        </p:attrNameLst>
                                      </p:cBhvr>
                                      <p:to>
                                        <p:strVal val="visible"/>
                                      </p:to>
                                    </p:set>
                                    <p:anim calcmode="lin" valueType="num">
                                      <p:cBhvr>
                                        <p:cTn id="30" dur="1000" fill="hold"/>
                                        <p:tgtEl>
                                          <p:spTgt spid="44"/>
                                        </p:tgtEl>
                                        <p:attrNameLst>
                                          <p:attrName>ppt_w</p:attrName>
                                        </p:attrNameLst>
                                      </p:cBhvr>
                                      <p:tavLst>
                                        <p:tav tm="0">
                                          <p:val>
                                            <p:strVal val="#ppt_w*0.70"/>
                                          </p:val>
                                        </p:tav>
                                        <p:tav tm="100000">
                                          <p:val>
                                            <p:strVal val="#ppt_w"/>
                                          </p:val>
                                        </p:tav>
                                      </p:tavLst>
                                    </p:anim>
                                    <p:anim calcmode="lin" valueType="num">
                                      <p:cBhvr>
                                        <p:cTn id="31" dur="1000" fill="hold"/>
                                        <p:tgtEl>
                                          <p:spTgt spid="44"/>
                                        </p:tgtEl>
                                        <p:attrNameLst>
                                          <p:attrName>ppt_h</p:attrName>
                                        </p:attrNameLst>
                                      </p:cBhvr>
                                      <p:tavLst>
                                        <p:tav tm="0">
                                          <p:val>
                                            <p:strVal val="#ppt_h"/>
                                          </p:val>
                                        </p:tav>
                                        <p:tav tm="100000">
                                          <p:val>
                                            <p:strVal val="#ppt_h"/>
                                          </p:val>
                                        </p:tav>
                                      </p:tavLst>
                                    </p:anim>
                                    <p:animEffect transition="in" filter="fade">
                                      <p:cBhvr>
                                        <p:cTn id="32" dur="1000"/>
                                        <p:tgtEl>
                                          <p:spTgt spid="44"/>
                                        </p:tgtEl>
                                      </p:cBhvr>
                                    </p:animEffect>
                                  </p:childTnLst>
                                </p:cTn>
                              </p:par>
                            </p:childTnLst>
                          </p:cTn>
                        </p:par>
                        <p:par>
                          <p:cTn id="33" fill="hold">
                            <p:stCondLst>
                              <p:cond delay="2500"/>
                            </p:stCondLst>
                            <p:childTnLst>
                              <p:par>
                                <p:cTn id="34" presetID="55" presetClass="entr" presetSubtype="0" fill="hold" grpId="0" nodeType="afterEffect">
                                  <p:stCondLst>
                                    <p:cond delay="500"/>
                                  </p:stCondLst>
                                  <p:childTnLst>
                                    <p:set>
                                      <p:cBhvr>
                                        <p:cTn id="35" dur="1" fill="hold">
                                          <p:stCondLst>
                                            <p:cond delay="0"/>
                                          </p:stCondLst>
                                        </p:cTn>
                                        <p:tgtEl>
                                          <p:spTgt spid="39"/>
                                        </p:tgtEl>
                                        <p:attrNameLst>
                                          <p:attrName>style.visibility</p:attrName>
                                        </p:attrNameLst>
                                      </p:cBhvr>
                                      <p:to>
                                        <p:strVal val="visible"/>
                                      </p:to>
                                    </p:set>
                                    <p:anim calcmode="lin" valueType="num">
                                      <p:cBhvr>
                                        <p:cTn id="36" dur="1000" fill="hold"/>
                                        <p:tgtEl>
                                          <p:spTgt spid="39"/>
                                        </p:tgtEl>
                                        <p:attrNameLst>
                                          <p:attrName>ppt_w</p:attrName>
                                        </p:attrNameLst>
                                      </p:cBhvr>
                                      <p:tavLst>
                                        <p:tav tm="0">
                                          <p:val>
                                            <p:strVal val="#ppt_w*0.70"/>
                                          </p:val>
                                        </p:tav>
                                        <p:tav tm="100000">
                                          <p:val>
                                            <p:strVal val="#ppt_w"/>
                                          </p:val>
                                        </p:tav>
                                      </p:tavLst>
                                    </p:anim>
                                    <p:anim calcmode="lin" valueType="num">
                                      <p:cBhvr>
                                        <p:cTn id="37" dur="1000" fill="hold"/>
                                        <p:tgtEl>
                                          <p:spTgt spid="39"/>
                                        </p:tgtEl>
                                        <p:attrNameLst>
                                          <p:attrName>ppt_h</p:attrName>
                                        </p:attrNameLst>
                                      </p:cBhvr>
                                      <p:tavLst>
                                        <p:tav tm="0">
                                          <p:val>
                                            <p:strVal val="#ppt_h"/>
                                          </p:val>
                                        </p:tav>
                                        <p:tav tm="100000">
                                          <p:val>
                                            <p:strVal val="#ppt_h"/>
                                          </p:val>
                                        </p:tav>
                                      </p:tavLst>
                                    </p:anim>
                                    <p:animEffect transition="in" filter="fade">
                                      <p:cBhvr>
                                        <p:cTn id="38" dur="1000"/>
                                        <p:tgtEl>
                                          <p:spTgt spid="39"/>
                                        </p:tgtEl>
                                      </p:cBhvr>
                                    </p:animEffect>
                                  </p:childTnLst>
                                </p:cTn>
                              </p:par>
                            </p:childTnLst>
                          </p:cTn>
                        </p:par>
                        <p:par>
                          <p:cTn id="39" fill="hold">
                            <p:stCondLst>
                              <p:cond delay="4000"/>
                            </p:stCondLst>
                            <p:childTnLst>
                              <p:par>
                                <p:cTn id="40" presetID="55" presetClass="entr" presetSubtype="0" fill="hold" grpId="0" nodeType="afterEffect">
                                  <p:stCondLst>
                                    <p:cond delay="500"/>
                                  </p:stCondLst>
                                  <p:childTnLst>
                                    <p:set>
                                      <p:cBhvr>
                                        <p:cTn id="41" dur="1" fill="hold">
                                          <p:stCondLst>
                                            <p:cond delay="0"/>
                                          </p:stCondLst>
                                        </p:cTn>
                                        <p:tgtEl>
                                          <p:spTgt spid="42"/>
                                        </p:tgtEl>
                                        <p:attrNameLst>
                                          <p:attrName>style.visibility</p:attrName>
                                        </p:attrNameLst>
                                      </p:cBhvr>
                                      <p:to>
                                        <p:strVal val="visible"/>
                                      </p:to>
                                    </p:set>
                                    <p:anim calcmode="lin" valueType="num">
                                      <p:cBhvr>
                                        <p:cTn id="42" dur="1000" fill="hold"/>
                                        <p:tgtEl>
                                          <p:spTgt spid="42"/>
                                        </p:tgtEl>
                                        <p:attrNameLst>
                                          <p:attrName>ppt_w</p:attrName>
                                        </p:attrNameLst>
                                      </p:cBhvr>
                                      <p:tavLst>
                                        <p:tav tm="0">
                                          <p:val>
                                            <p:strVal val="#ppt_w*0.70"/>
                                          </p:val>
                                        </p:tav>
                                        <p:tav tm="100000">
                                          <p:val>
                                            <p:strVal val="#ppt_w"/>
                                          </p:val>
                                        </p:tav>
                                      </p:tavLst>
                                    </p:anim>
                                    <p:anim calcmode="lin" valueType="num">
                                      <p:cBhvr>
                                        <p:cTn id="43" dur="1000" fill="hold"/>
                                        <p:tgtEl>
                                          <p:spTgt spid="42"/>
                                        </p:tgtEl>
                                        <p:attrNameLst>
                                          <p:attrName>ppt_h</p:attrName>
                                        </p:attrNameLst>
                                      </p:cBhvr>
                                      <p:tavLst>
                                        <p:tav tm="0">
                                          <p:val>
                                            <p:strVal val="#ppt_h"/>
                                          </p:val>
                                        </p:tav>
                                        <p:tav tm="100000">
                                          <p:val>
                                            <p:strVal val="#ppt_h"/>
                                          </p:val>
                                        </p:tav>
                                      </p:tavLst>
                                    </p:anim>
                                    <p:animEffect transition="in" filter="fade">
                                      <p:cBhvr>
                                        <p:cTn id="44" dur="1000"/>
                                        <p:tgtEl>
                                          <p:spTgt spid="42"/>
                                        </p:tgtEl>
                                      </p:cBhvr>
                                    </p:animEffect>
                                  </p:childTnLst>
                                </p:cTn>
                              </p:par>
                            </p:childTnLst>
                          </p:cTn>
                        </p:par>
                        <p:par>
                          <p:cTn id="45" fill="hold">
                            <p:stCondLst>
                              <p:cond delay="5500"/>
                            </p:stCondLst>
                            <p:childTnLst>
                              <p:par>
                                <p:cTn id="46" presetID="55" presetClass="entr" presetSubtype="0" fill="hold" grpId="0" nodeType="afterEffect">
                                  <p:stCondLst>
                                    <p:cond delay="500"/>
                                  </p:stCondLst>
                                  <p:childTnLst>
                                    <p:set>
                                      <p:cBhvr>
                                        <p:cTn id="47" dur="1" fill="hold">
                                          <p:stCondLst>
                                            <p:cond delay="0"/>
                                          </p:stCondLst>
                                        </p:cTn>
                                        <p:tgtEl>
                                          <p:spTgt spid="40"/>
                                        </p:tgtEl>
                                        <p:attrNameLst>
                                          <p:attrName>style.visibility</p:attrName>
                                        </p:attrNameLst>
                                      </p:cBhvr>
                                      <p:to>
                                        <p:strVal val="visible"/>
                                      </p:to>
                                    </p:set>
                                    <p:anim calcmode="lin" valueType="num">
                                      <p:cBhvr>
                                        <p:cTn id="48" dur="1000" fill="hold"/>
                                        <p:tgtEl>
                                          <p:spTgt spid="40"/>
                                        </p:tgtEl>
                                        <p:attrNameLst>
                                          <p:attrName>ppt_w</p:attrName>
                                        </p:attrNameLst>
                                      </p:cBhvr>
                                      <p:tavLst>
                                        <p:tav tm="0">
                                          <p:val>
                                            <p:strVal val="#ppt_w*0.70"/>
                                          </p:val>
                                        </p:tav>
                                        <p:tav tm="100000">
                                          <p:val>
                                            <p:strVal val="#ppt_w"/>
                                          </p:val>
                                        </p:tav>
                                      </p:tavLst>
                                    </p:anim>
                                    <p:anim calcmode="lin" valueType="num">
                                      <p:cBhvr>
                                        <p:cTn id="49" dur="1000" fill="hold"/>
                                        <p:tgtEl>
                                          <p:spTgt spid="40"/>
                                        </p:tgtEl>
                                        <p:attrNameLst>
                                          <p:attrName>ppt_h</p:attrName>
                                        </p:attrNameLst>
                                      </p:cBhvr>
                                      <p:tavLst>
                                        <p:tav tm="0">
                                          <p:val>
                                            <p:strVal val="#ppt_h"/>
                                          </p:val>
                                        </p:tav>
                                        <p:tav tm="100000">
                                          <p:val>
                                            <p:strVal val="#ppt_h"/>
                                          </p:val>
                                        </p:tav>
                                      </p:tavLst>
                                    </p:anim>
                                    <p:animEffect transition="in" filter="fade">
                                      <p:cBhvr>
                                        <p:cTn id="50" dur="1000"/>
                                        <p:tgtEl>
                                          <p:spTgt spid="40"/>
                                        </p:tgtEl>
                                      </p:cBhvr>
                                    </p:animEffect>
                                  </p:childTnLst>
                                </p:cTn>
                              </p:par>
                            </p:childTnLst>
                          </p:cTn>
                        </p:par>
                        <p:par>
                          <p:cTn id="51" fill="hold">
                            <p:stCondLst>
                              <p:cond delay="7000"/>
                            </p:stCondLst>
                            <p:childTnLst>
                              <p:par>
                                <p:cTn id="52" presetID="55" presetClass="entr" presetSubtype="0" fill="hold" grpId="0" nodeType="afterEffect">
                                  <p:stCondLst>
                                    <p:cond delay="500"/>
                                  </p:stCondLst>
                                  <p:childTnLst>
                                    <p:set>
                                      <p:cBhvr>
                                        <p:cTn id="53" dur="1" fill="hold">
                                          <p:stCondLst>
                                            <p:cond delay="0"/>
                                          </p:stCondLst>
                                        </p:cTn>
                                        <p:tgtEl>
                                          <p:spTgt spid="43"/>
                                        </p:tgtEl>
                                        <p:attrNameLst>
                                          <p:attrName>style.visibility</p:attrName>
                                        </p:attrNameLst>
                                      </p:cBhvr>
                                      <p:to>
                                        <p:strVal val="visible"/>
                                      </p:to>
                                    </p:set>
                                    <p:anim calcmode="lin" valueType="num">
                                      <p:cBhvr>
                                        <p:cTn id="54" dur="1000" fill="hold"/>
                                        <p:tgtEl>
                                          <p:spTgt spid="43"/>
                                        </p:tgtEl>
                                        <p:attrNameLst>
                                          <p:attrName>ppt_w</p:attrName>
                                        </p:attrNameLst>
                                      </p:cBhvr>
                                      <p:tavLst>
                                        <p:tav tm="0">
                                          <p:val>
                                            <p:strVal val="#ppt_w*0.70"/>
                                          </p:val>
                                        </p:tav>
                                        <p:tav tm="100000">
                                          <p:val>
                                            <p:strVal val="#ppt_w"/>
                                          </p:val>
                                        </p:tav>
                                      </p:tavLst>
                                    </p:anim>
                                    <p:anim calcmode="lin" valueType="num">
                                      <p:cBhvr>
                                        <p:cTn id="55" dur="1000" fill="hold"/>
                                        <p:tgtEl>
                                          <p:spTgt spid="43"/>
                                        </p:tgtEl>
                                        <p:attrNameLst>
                                          <p:attrName>ppt_h</p:attrName>
                                        </p:attrNameLst>
                                      </p:cBhvr>
                                      <p:tavLst>
                                        <p:tav tm="0">
                                          <p:val>
                                            <p:strVal val="#ppt_h"/>
                                          </p:val>
                                        </p:tav>
                                        <p:tav tm="100000">
                                          <p:val>
                                            <p:strVal val="#ppt_h"/>
                                          </p:val>
                                        </p:tav>
                                      </p:tavLst>
                                    </p:anim>
                                    <p:animEffect transition="in" filter="fade">
                                      <p:cBhvr>
                                        <p:cTn id="56" dur="1000"/>
                                        <p:tgtEl>
                                          <p:spTgt spid="43"/>
                                        </p:tgtEl>
                                      </p:cBhvr>
                                    </p:animEffect>
                                  </p:childTnLst>
                                </p:cTn>
                              </p:par>
                            </p:childTnLst>
                          </p:cTn>
                        </p:par>
                        <p:par>
                          <p:cTn id="57" fill="hold">
                            <p:stCondLst>
                              <p:cond delay="8500"/>
                            </p:stCondLst>
                            <p:childTnLst>
                              <p:par>
                                <p:cTn id="58" presetID="55" presetClass="entr" presetSubtype="0" fill="hold" grpId="0" nodeType="after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p:cTn id="60" dur="1000" fill="hold"/>
                                        <p:tgtEl>
                                          <p:spTgt spid="41"/>
                                        </p:tgtEl>
                                        <p:attrNameLst>
                                          <p:attrName>ppt_w</p:attrName>
                                        </p:attrNameLst>
                                      </p:cBhvr>
                                      <p:tavLst>
                                        <p:tav tm="0">
                                          <p:val>
                                            <p:strVal val="#ppt_w*0.70"/>
                                          </p:val>
                                        </p:tav>
                                        <p:tav tm="100000">
                                          <p:val>
                                            <p:strVal val="#ppt_w"/>
                                          </p:val>
                                        </p:tav>
                                      </p:tavLst>
                                    </p:anim>
                                    <p:anim calcmode="lin" valueType="num">
                                      <p:cBhvr>
                                        <p:cTn id="61" dur="1000" fill="hold"/>
                                        <p:tgtEl>
                                          <p:spTgt spid="41"/>
                                        </p:tgtEl>
                                        <p:attrNameLst>
                                          <p:attrName>ppt_h</p:attrName>
                                        </p:attrNameLst>
                                      </p:cBhvr>
                                      <p:tavLst>
                                        <p:tav tm="0">
                                          <p:val>
                                            <p:strVal val="#ppt_h"/>
                                          </p:val>
                                        </p:tav>
                                        <p:tav tm="100000">
                                          <p:val>
                                            <p:strVal val="#ppt_h"/>
                                          </p:val>
                                        </p:tav>
                                      </p:tavLst>
                                    </p:anim>
                                    <p:animEffect transition="in" filter="fade">
                                      <p:cBhvr>
                                        <p:cTn id="6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37" grpId="0"/>
      <p:bldP spid="38" grpId="0" animBg="1"/>
      <p:bldP spid="39" grpId="0" animBg="1"/>
      <p:bldP spid="40" grpId="0" animBg="1"/>
      <p:bldP spid="41" grpId="0" animBg="1"/>
      <p:bldP spid="42" grpId="0" animBg="1"/>
      <p:bldP spid="43" grpId="0" animBg="1"/>
      <p:bldP spid="4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11200" y="749920"/>
            <a:ext cx="3170621" cy="7237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09585">
              <a:defRPr/>
            </a:pPr>
            <a:r>
              <a:rPr lang="en-US" sz="1400" b="1" dirty="0">
                <a:solidFill>
                  <a:srgbClr val="FFFFFF"/>
                </a:solidFill>
              </a:rPr>
              <a:t>Innovate</a:t>
            </a:r>
          </a:p>
        </p:txBody>
      </p:sp>
      <p:grpSp>
        <p:nvGrpSpPr>
          <p:cNvPr id="5" name="Group 4"/>
          <p:cNvGrpSpPr/>
          <p:nvPr/>
        </p:nvGrpSpPr>
        <p:grpSpPr>
          <a:xfrm>
            <a:off x="535763" y="1061475"/>
            <a:ext cx="3497355" cy="743404"/>
            <a:chOff x="401822" y="1557288"/>
            <a:chExt cx="2623016" cy="557553"/>
          </a:xfrm>
        </p:grpSpPr>
        <p:sp>
          <p:nvSpPr>
            <p:cNvPr id="6" name="Rectangle 5"/>
            <p:cNvSpPr/>
            <p:nvPr/>
          </p:nvSpPr>
          <p:spPr>
            <a:xfrm>
              <a:off x="432836" y="1557288"/>
              <a:ext cx="2592002" cy="557553"/>
            </a:xfrm>
            <a:prstGeom prst="rect">
              <a:avLst/>
            </a:prstGeom>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609585">
                <a:defRPr/>
              </a:pPr>
              <a:endParaRPr lang="en-US" dirty="0">
                <a:solidFill>
                  <a:srgbClr val="FFFFFF"/>
                </a:solidFill>
              </a:endParaRPr>
            </a:p>
          </p:txBody>
        </p:sp>
        <p:sp>
          <p:nvSpPr>
            <p:cNvPr id="7" name="Rectangle 6"/>
            <p:cNvSpPr/>
            <p:nvPr/>
          </p:nvSpPr>
          <p:spPr>
            <a:xfrm>
              <a:off x="401822" y="1681309"/>
              <a:ext cx="2607872" cy="238575"/>
            </a:xfrm>
            <a:prstGeom prst="rect">
              <a:avLst/>
            </a:prstGeom>
          </p:spPr>
          <p:txBody>
            <a:bodyPr wrap="square">
              <a:spAutoFit/>
            </a:bodyPr>
            <a:lstStyle/>
            <a:p>
              <a:pPr algn="ctr" defTabSz="609585">
                <a:defRPr/>
              </a:pPr>
              <a:r>
                <a:rPr lang="en-US" sz="1467" b="1" dirty="0">
                  <a:solidFill>
                    <a:srgbClr val="FFFFFF"/>
                  </a:solidFill>
                </a:rPr>
                <a:t>Modernized the Landscape</a:t>
              </a:r>
            </a:p>
          </p:txBody>
        </p:sp>
      </p:grpSp>
      <p:sp>
        <p:nvSpPr>
          <p:cNvPr id="8" name="Rectangle 7"/>
          <p:cNvSpPr/>
          <p:nvPr/>
        </p:nvSpPr>
        <p:spPr>
          <a:xfrm>
            <a:off x="563586" y="1818893"/>
            <a:ext cx="3468953" cy="246745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09585" lvl="1" defTabSz="609585">
              <a:defRPr/>
            </a:pPr>
            <a:endParaRPr lang="en-US" sz="1333" dirty="0">
              <a:solidFill>
                <a:srgbClr val="0033B4"/>
              </a:solidFill>
            </a:endParaRPr>
          </a:p>
        </p:txBody>
      </p:sp>
      <p:cxnSp>
        <p:nvCxnSpPr>
          <p:cNvPr id="9" name="Straight Connector 8"/>
          <p:cNvCxnSpPr/>
          <p:nvPr/>
        </p:nvCxnSpPr>
        <p:spPr>
          <a:xfrm>
            <a:off x="822227" y="3479129"/>
            <a:ext cx="2904236"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101215" y="3529532"/>
            <a:ext cx="2957803" cy="683264"/>
          </a:xfrm>
          <a:prstGeom prst="rect">
            <a:avLst/>
          </a:prstGeom>
        </p:spPr>
        <p:txBody>
          <a:bodyPr wrap="square">
            <a:spAutoFit/>
          </a:bodyPr>
          <a:lstStyle/>
          <a:p>
            <a:pPr algn="ctr" defTabSz="1625111">
              <a:lnSpc>
                <a:spcPct val="120000"/>
              </a:lnSpc>
              <a:spcAft>
                <a:spcPts val="356"/>
              </a:spcAft>
              <a:defRPr/>
            </a:pPr>
            <a:r>
              <a:rPr lang="en-US" sz="1867" b="1" dirty="0">
                <a:solidFill>
                  <a:srgbClr val="0033A0"/>
                </a:solidFill>
              </a:rPr>
              <a:t>10M+ </a:t>
            </a:r>
            <a:r>
              <a:rPr lang="en-US" sz="1333" dirty="0">
                <a:solidFill>
                  <a:srgbClr val="0033A0"/>
                </a:solidFill>
              </a:rPr>
              <a:t>customer data processed daily Data Lake on Hadoop</a:t>
            </a:r>
          </a:p>
        </p:txBody>
      </p:sp>
      <p:sp>
        <p:nvSpPr>
          <p:cNvPr id="11" name="Rectangle 10"/>
          <p:cNvSpPr/>
          <p:nvPr/>
        </p:nvSpPr>
        <p:spPr>
          <a:xfrm>
            <a:off x="1278130" y="2737837"/>
            <a:ext cx="2754409" cy="584775"/>
          </a:xfrm>
          <a:prstGeom prst="rect">
            <a:avLst/>
          </a:prstGeom>
        </p:spPr>
        <p:txBody>
          <a:bodyPr wrap="square">
            <a:spAutoFit/>
          </a:bodyPr>
          <a:lstStyle/>
          <a:p>
            <a:pPr algn="ctr" defTabSz="609585">
              <a:defRPr/>
            </a:pPr>
            <a:r>
              <a:rPr lang="en-US" sz="1867" b="1" dirty="0">
                <a:solidFill>
                  <a:srgbClr val="0033A0"/>
                </a:solidFill>
              </a:rPr>
              <a:t>70% </a:t>
            </a:r>
            <a:r>
              <a:rPr lang="en-US" sz="1333" dirty="0">
                <a:solidFill>
                  <a:srgbClr val="0033A0"/>
                </a:solidFill>
              </a:rPr>
              <a:t>of Legacy Systems</a:t>
            </a:r>
          </a:p>
          <a:p>
            <a:pPr algn="ctr" defTabSz="609585">
              <a:defRPr/>
            </a:pPr>
            <a:r>
              <a:rPr lang="en-US" sz="1333" dirty="0">
                <a:solidFill>
                  <a:srgbClr val="0033A0"/>
                </a:solidFill>
              </a:rPr>
              <a:t>De-commissioned</a:t>
            </a:r>
            <a:endParaRPr lang="en-US" sz="1333" b="1" dirty="0">
              <a:solidFill>
                <a:srgbClr val="FFFFFF">
                  <a:lumMod val="50000"/>
                </a:srgbClr>
              </a:solidFill>
            </a:endParaRPr>
          </a:p>
        </p:txBody>
      </p:sp>
      <p:sp>
        <p:nvSpPr>
          <p:cNvPr id="12" name="Rectangle 11"/>
          <p:cNvSpPr/>
          <p:nvPr/>
        </p:nvSpPr>
        <p:spPr>
          <a:xfrm>
            <a:off x="1009445" y="1886758"/>
            <a:ext cx="3034979" cy="584775"/>
          </a:xfrm>
          <a:prstGeom prst="rect">
            <a:avLst/>
          </a:prstGeom>
        </p:spPr>
        <p:txBody>
          <a:bodyPr wrap="square">
            <a:spAutoFit/>
          </a:bodyPr>
          <a:lstStyle/>
          <a:p>
            <a:pPr algn="ctr" defTabSz="609585">
              <a:defRPr/>
            </a:pPr>
            <a:r>
              <a:rPr lang="en-US" sz="1867" b="1" dirty="0">
                <a:solidFill>
                  <a:srgbClr val="0033A0"/>
                </a:solidFill>
              </a:rPr>
              <a:t>200+ </a:t>
            </a:r>
            <a:r>
              <a:rPr lang="en-US" sz="1333" dirty="0">
                <a:solidFill>
                  <a:srgbClr val="0033A0"/>
                </a:solidFill>
              </a:rPr>
              <a:t>Business Services </a:t>
            </a:r>
          </a:p>
          <a:p>
            <a:pPr algn="ctr" defTabSz="609585">
              <a:defRPr/>
            </a:pPr>
            <a:r>
              <a:rPr lang="en-US" sz="1333" dirty="0">
                <a:solidFill>
                  <a:srgbClr val="0033A0"/>
                </a:solidFill>
              </a:rPr>
              <a:t>migrated to Cloud</a:t>
            </a:r>
            <a:endParaRPr lang="en-US" sz="1333" dirty="0">
              <a:solidFill>
                <a:srgbClr val="FFFFFF">
                  <a:lumMod val="50000"/>
                </a:srgbClr>
              </a:solidFill>
            </a:endParaRPr>
          </a:p>
        </p:txBody>
      </p:sp>
      <p:cxnSp>
        <p:nvCxnSpPr>
          <p:cNvPr id="13" name="Straight Connector 12"/>
          <p:cNvCxnSpPr/>
          <p:nvPr/>
        </p:nvCxnSpPr>
        <p:spPr>
          <a:xfrm>
            <a:off x="822227" y="2625421"/>
            <a:ext cx="2904236"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stretch>
            <a:fillRect/>
          </a:stretch>
        </p:blipFill>
        <p:spPr>
          <a:xfrm>
            <a:off x="640060" y="1943616"/>
            <a:ext cx="651176" cy="602243"/>
          </a:xfrm>
          <a:prstGeom prst="rect">
            <a:avLst/>
          </a:prstGeom>
        </p:spPr>
      </p:pic>
      <p:pic>
        <p:nvPicPr>
          <p:cNvPr id="15" name="Picture 14"/>
          <p:cNvPicPr>
            <a:picLocks noChangeAspect="1"/>
          </p:cNvPicPr>
          <p:nvPr/>
        </p:nvPicPr>
        <p:blipFill>
          <a:blip r:embed="rId3"/>
          <a:stretch>
            <a:fillRect/>
          </a:stretch>
        </p:blipFill>
        <p:spPr>
          <a:xfrm>
            <a:off x="679133" y="3625077"/>
            <a:ext cx="619667" cy="559940"/>
          </a:xfrm>
          <a:prstGeom prst="rect">
            <a:avLst/>
          </a:prstGeom>
        </p:spPr>
      </p:pic>
      <p:pic>
        <p:nvPicPr>
          <p:cNvPr id="16" name="Picture 15"/>
          <p:cNvPicPr>
            <a:picLocks noChangeAspect="1"/>
          </p:cNvPicPr>
          <p:nvPr/>
        </p:nvPicPr>
        <p:blipFill>
          <a:blip r:embed="rId4"/>
          <a:stretch>
            <a:fillRect/>
          </a:stretch>
        </p:blipFill>
        <p:spPr>
          <a:xfrm>
            <a:off x="667156" y="2741230"/>
            <a:ext cx="598024" cy="559073"/>
          </a:xfrm>
          <a:prstGeom prst="rect">
            <a:avLst/>
          </a:prstGeom>
        </p:spPr>
      </p:pic>
      <p:grpSp>
        <p:nvGrpSpPr>
          <p:cNvPr id="17" name="Group 16"/>
          <p:cNvGrpSpPr/>
          <p:nvPr/>
        </p:nvGrpSpPr>
        <p:grpSpPr>
          <a:xfrm>
            <a:off x="4389552" y="757808"/>
            <a:ext cx="3481808" cy="3528540"/>
            <a:chOff x="3292164" y="568356"/>
            <a:chExt cx="2611356" cy="2646405"/>
          </a:xfrm>
        </p:grpSpPr>
        <p:grpSp>
          <p:nvGrpSpPr>
            <p:cNvPr id="18" name="Group 17"/>
            <p:cNvGrpSpPr/>
            <p:nvPr/>
          </p:nvGrpSpPr>
          <p:grpSpPr>
            <a:xfrm>
              <a:off x="3292164" y="568356"/>
              <a:ext cx="2611356" cy="2646405"/>
              <a:chOff x="3292164" y="568357"/>
              <a:chExt cx="2611356" cy="2583946"/>
            </a:xfrm>
          </p:grpSpPr>
          <p:sp>
            <p:nvSpPr>
              <p:cNvPr id="22" name="Rounded Rectangle 21"/>
              <p:cNvSpPr/>
              <p:nvPr/>
            </p:nvSpPr>
            <p:spPr>
              <a:xfrm>
                <a:off x="3414914" y="568357"/>
                <a:ext cx="2334245" cy="54279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defTabSz="609585">
                  <a:defRPr/>
                </a:pPr>
                <a:r>
                  <a:rPr lang="en-US" sz="1400" b="1" dirty="0">
                    <a:solidFill>
                      <a:srgbClr val="FFFFFF"/>
                    </a:solidFill>
                  </a:rPr>
                  <a:t>Bring Digital Agility</a:t>
                </a:r>
              </a:p>
            </p:txBody>
          </p:sp>
          <p:grpSp>
            <p:nvGrpSpPr>
              <p:cNvPr id="23" name="Group 22"/>
              <p:cNvGrpSpPr/>
              <p:nvPr/>
            </p:nvGrpSpPr>
            <p:grpSpPr>
              <a:xfrm>
                <a:off x="3301877" y="796105"/>
                <a:ext cx="2601643" cy="557553"/>
                <a:chOff x="3301877" y="1557287"/>
                <a:chExt cx="2601643" cy="557553"/>
              </a:xfrm>
            </p:grpSpPr>
            <p:sp>
              <p:nvSpPr>
                <p:cNvPr id="30" name="Rectangle 29"/>
                <p:cNvSpPr/>
                <p:nvPr/>
              </p:nvSpPr>
              <p:spPr>
                <a:xfrm>
                  <a:off x="3301877" y="1557287"/>
                  <a:ext cx="2592002" cy="557553"/>
                </a:xfrm>
                <a:prstGeom prst="rect">
                  <a:avLst/>
                </a:prstGeom>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609585">
                    <a:defRPr/>
                  </a:pPr>
                  <a:endParaRPr lang="en-US" dirty="0">
                    <a:solidFill>
                      <a:srgbClr val="FFFFFF"/>
                    </a:solidFill>
                  </a:endParaRPr>
                </a:p>
              </p:txBody>
            </p:sp>
            <p:sp>
              <p:nvSpPr>
                <p:cNvPr id="31" name="Rectangle 30"/>
                <p:cNvSpPr/>
                <p:nvPr/>
              </p:nvSpPr>
              <p:spPr>
                <a:xfrm>
                  <a:off x="3311084" y="1735437"/>
                  <a:ext cx="2592436" cy="216416"/>
                </a:xfrm>
                <a:prstGeom prst="rect">
                  <a:avLst/>
                </a:prstGeom>
              </p:spPr>
              <p:txBody>
                <a:bodyPr wrap="square">
                  <a:spAutoFit/>
                </a:bodyPr>
                <a:lstStyle/>
                <a:p>
                  <a:pPr algn="ctr" defTabSz="888956">
                    <a:lnSpc>
                      <a:spcPct val="90000"/>
                    </a:lnSpc>
                    <a:spcBef>
                      <a:spcPct val="0"/>
                    </a:spcBef>
                    <a:spcAft>
                      <a:spcPts val="600"/>
                    </a:spcAft>
                    <a:defRPr/>
                  </a:pPr>
                  <a:r>
                    <a:rPr lang="en-US" sz="1467" b="1" dirty="0">
                      <a:solidFill>
                        <a:srgbClr val="FFFFFF"/>
                      </a:solidFill>
                    </a:rPr>
                    <a:t>Faster Time to Market</a:t>
                  </a:r>
                  <a:endParaRPr lang="en-US" sz="1467" b="1" dirty="0">
                    <a:solidFill>
                      <a:srgbClr val="FFFFFF"/>
                    </a:solidFill>
                    <a:ea typeface="Arial" charset="0"/>
                    <a:cs typeface="Calibri" panose="020F0502020204030204" pitchFamily="34" charset="0"/>
                  </a:endParaRPr>
                </a:p>
              </p:txBody>
            </p:sp>
          </p:grpSp>
          <p:sp>
            <p:nvSpPr>
              <p:cNvPr id="24" name="Rectangle 23"/>
              <p:cNvSpPr/>
              <p:nvPr/>
            </p:nvSpPr>
            <p:spPr>
              <a:xfrm>
                <a:off x="3292164" y="1370238"/>
                <a:ext cx="2601715" cy="178206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09585">
                  <a:defRPr/>
                </a:pPr>
                <a:endParaRPr lang="en-US" sz="1333" b="1" dirty="0">
                  <a:solidFill>
                    <a:srgbClr val="FFFFFF">
                      <a:lumMod val="50000"/>
                    </a:srgbClr>
                  </a:solidFill>
                </a:endParaRPr>
              </a:p>
              <a:p>
                <a:pPr algn="ctr" defTabSz="609585">
                  <a:defRPr/>
                </a:pPr>
                <a:endParaRPr lang="en-US" sz="1333" b="1"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0033B4"/>
                  </a:solidFill>
                </a:endParaRPr>
              </a:p>
              <a:p>
                <a:pPr algn="ctr" defTabSz="609585">
                  <a:defRPr/>
                </a:pPr>
                <a:endParaRPr lang="en-GB" sz="1333" dirty="0">
                  <a:solidFill>
                    <a:srgbClr val="0033B4"/>
                  </a:solidFill>
                </a:endParaRPr>
              </a:p>
            </p:txBody>
          </p:sp>
          <p:cxnSp>
            <p:nvCxnSpPr>
              <p:cNvPr id="25" name="Straight Connector 24"/>
              <p:cNvCxnSpPr/>
              <p:nvPr/>
            </p:nvCxnSpPr>
            <p:spPr>
              <a:xfrm>
                <a:off x="3457237" y="2626704"/>
                <a:ext cx="2178177"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457237" y="1989164"/>
                <a:ext cx="2178177"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746431" y="2040340"/>
                <a:ext cx="2150991" cy="500354"/>
              </a:xfrm>
              <a:prstGeom prst="rect">
                <a:avLst/>
              </a:prstGeom>
            </p:spPr>
            <p:txBody>
              <a:bodyPr wrap="square">
                <a:spAutoFit/>
              </a:bodyPr>
              <a:lstStyle/>
              <a:p>
                <a:pPr algn="ctr" defTabSz="1625111">
                  <a:lnSpc>
                    <a:spcPct val="120000"/>
                  </a:lnSpc>
                  <a:spcAft>
                    <a:spcPts val="356"/>
                  </a:spcAft>
                  <a:defRPr/>
                </a:pPr>
                <a:r>
                  <a:rPr lang="en-US" sz="1867" b="1" dirty="0">
                    <a:solidFill>
                      <a:srgbClr val="0033A0"/>
                    </a:solidFill>
                  </a:rPr>
                  <a:t>60% </a:t>
                </a:r>
                <a:r>
                  <a:rPr lang="en-US" sz="1333" dirty="0">
                    <a:solidFill>
                      <a:srgbClr val="0033A0"/>
                    </a:solidFill>
                  </a:rPr>
                  <a:t>of transactions through next-gen digital platforms</a:t>
                </a:r>
              </a:p>
            </p:txBody>
          </p:sp>
          <p:sp>
            <p:nvSpPr>
              <p:cNvPr id="28" name="Rectangle 27"/>
              <p:cNvSpPr/>
              <p:nvPr/>
            </p:nvSpPr>
            <p:spPr>
              <a:xfrm>
                <a:off x="3746431" y="2576813"/>
                <a:ext cx="2147448" cy="537918"/>
              </a:xfrm>
              <a:prstGeom prst="rect">
                <a:avLst/>
              </a:prstGeom>
            </p:spPr>
            <p:txBody>
              <a:bodyPr wrap="square">
                <a:spAutoFit/>
              </a:bodyPr>
              <a:lstStyle/>
              <a:p>
                <a:pPr algn="ctr" defTabSz="1625111">
                  <a:lnSpc>
                    <a:spcPct val="120000"/>
                  </a:lnSpc>
                  <a:spcAft>
                    <a:spcPts val="356"/>
                  </a:spcAft>
                  <a:defRPr/>
                </a:pPr>
                <a:r>
                  <a:rPr lang="en-US" sz="1867" dirty="0">
                    <a:solidFill>
                      <a:srgbClr val="0033A0"/>
                    </a:solidFill>
                  </a:rPr>
                  <a:t>Quick</a:t>
                </a:r>
                <a:r>
                  <a:rPr lang="en-US" sz="1333" dirty="0">
                    <a:solidFill>
                      <a:srgbClr val="0033A0"/>
                    </a:solidFill>
                  </a:rPr>
                  <a:t> Adaptability to</a:t>
                </a:r>
              </a:p>
              <a:p>
                <a:pPr algn="ctr" defTabSz="1625111">
                  <a:lnSpc>
                    <a:spcPct val="120000"/>
                  </a:lnSpc>
                  <a:spcAft>
                    <a:spcPts val="356"/>
                  </a:spcAft>
                  <a:defRPr/>
                </a:pPr>
                <a:r>
                  <a:rPr lang="en-US" sz="1333" dirty="0">
                    <a:solidFill>
                      <a:srgbClr val="0033A0"/>
                    </a:solidFill>
                  </a:rPr>
                  <a:t>New Security Controls</a:t>
                </a:r>
              </a:p>
            </p:txBody>
          </p:sp>
          <p:sp>
            <p:nvSpPr>
              <p:cNvPr id="29" name="Rectangle 28"/>
              <p:cNvSpPr/>
              <p:nvPr/>
            </p:nvSpPr>
            <p:spPr>
              <a:xfrm>
                <a:off x="3677265" y="1378041"/>
                <a:ext cx="2216614" cy="593560"/>
              </a:xfrm>
              <a:prstGeom prst="rect">
                <a:avLst/>
              </a:prstGeom>
            </p:spPr>
            <p:txBody>
              <a:bodyPr wrap="square">
                <a:spAutoFit/>
              </a:bodyPr>
              <a:lstStyle/>
              <a:p>
                <a:pPr algn="ctr" defTabSz="609585">
                  <a:defRPr/>
                </a:pPr>
                <a:r>
                  <a:rPr lang="en-US" sz="1867" dirty="0">
                    <a:solidFill>
                      <a:srgbClr val="0033A0"/>
                    </a:solidFill>
                  </a:rPr>
                  <a:t>A</a:t>
                </a:r>
                <a:r>
                  <a:rPr lang="en-US" sz="1333" dirty="0">
                    <a:solidFill>
                      <a:srgbClr val="0033A0"/>
                    </a:solidFill>
                  </a:rPr>
                  <a:t>nnual savings by reduced Server provisioning time </a:t>
                </a:r>
              </a:p>
              <a:p>
                <a:pPr algn="ctr" defTabSz="609585">
                  <a:defRPr/>
                </a:pPr>
                <a:r>
                  <a:rPr lang="en-US" sz="1333" b="1" dirty="0">
                    <a:solidFill>
                      <a:srgbClr val="0033A0"/>
                    </a:solidFill>
                  </a:rPr>
                  <a:t>12 ‘weeks’ to 4 ‘hours’</a:t>
                </a:r>
                <a:r>
                  <a:rPr lang="en-US" sz="1467" b="1" dirty="0">
                    <a:solidFill>
                      <a:srgbClr val="0033A0"/>
                    </a:solidFill>
                  </a:rPr>
                  <a:t> </a:t>
                </a:r>
              </a:p>
            </p:txBody>
          </p:sp>
        </p:grpSp>
        <p:pic>
          <p:nvPicPr>
            <p:cNvPr id="19" name="Picture 18"/>
            <p:cNvPicPr>
              <a:picLocks noChangeAspect="1"/>
            </p:cNvPicPr>
            <p:nvPr/>
          </p:nvPicPr>
          <p:blipFill>
            <a:blip r:embed="rId5"/>
            <a:stretch>
              <a:fillRect/>
            </a:stretch>
          </p:blipFill>
          <p:spPr>
            <a:xfrm>
              <a:off x="3333973" y="1557979"/>
              <a:ext cx="439617" cy="434953"/>
            </a:xfrm>
            <a:prstGeom prst="rect">
              <a:avLst/>
            </a:prstGeom>
          </p:spPr>
        </p:pic>
        <p:pic>
          <p:nvPicPr>
            <p:cNvPr id="20" name="Picture 19"/>
            <p:cNvPicPr>
              <a:picLocks noChangeAspect="1"/>
            </p:cNvPicPr>
            <p:nvPr/>
          </p:nvPicPr>
          <p:blipFill>
            <a:blip r:embed="rId6"/>
            <a:stretch>
              <a:fillRect/>
            </a:stretch>
          </p:blipFill>
          <p:spPr>
            <a:xfrm>
              <a:off x="3378702" y="2149087"/>
              <a:ext cx="384509" cy="390082"/>
            </a:xfrm>
            <a:prstGeom prst="rect">
              <a:avLst/>
            </a:prstGeom>
          </p:spPr>
        </p:pic>
        <p:pic>
          <p:nvPicPr>
            <p:cNvPr id="21" name="Picture 20"/>
            <p:cNvPicPr>
              <a:picLocks noChangeAspect="1"/>
            </p:cNvPicPr>
            <p:nvPr/>
          </p:nvPicPr>
          <p:blipFill>
            <a:blip r:embed="rId7"/>
            <a:stretch>
              <a:fillRect/>
            </a:stretch>
          </p:blipFill>
          <p:spPr>
            <a:xfrm>
              <a:off x="3433248" y="2741366"/>
              <a:ext cx="318413" cy="354012"/>
            </a:xfrm>
            <a:prstGeom prst="rect">
              <a:avLst/>
            </a:prstGeom>
          </p:spPr>
        </p:pic>
      </p:grpSp>
      <p:grpSp>
        <p:nvGrpSpPr>
          <p:cNvPr id="32" name="Group 31"/>
          <p:cNvGrpSpPr/>
          <p:nvPr/>
        </p:nvGrpSpPr>
        <p:grpSpPr>
          <a:xfrm>
            <a:off x="8227891" y="749917"/>
            <a:ext cx="3585244" cy="3534402"/>
            <a:chOff x="6170918" y="562438"/>
            <a:chExt cx="2688933" cy="2650801"/>
          </a:xfrm>
        </p:grpSpPr>
        <p:grpSp>
          <p:nvGrpSpPr>
            <p:cNvPr id="33" name="Group 32"/>
            <p:cNvGrpSpPr/>
            <p:nvPr/>
          </p:nvGrpSpPr>
          <p:grpSpPr>
            <a:xfrm>
              <a:off x="6170918" y="562438"/>
              <a:ext cx="2688933" cy="2650801"/>
              <a:chOff x="6170918" y="562439"/>
              <a:chExt cx="2688933" cy="2633409"/>
            </a:xfrm>
          </p:grpSpPr>
          <p:sp>
            <p:nvSpPr>
              <p:cNvPr id="37" name="Rounded Rectangle 36"/>
              <p:cNvSpPr/>
              <p:nvPr/>
            </p:nvSpPr>
            <p:spPr>
              <a:xfrm>
                <a:off x="6283955" y="562439"/>
                <a:ext cx="2356458" cy="54279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defTabSz="609585">
                  <a:defRPr/>
                </a:pPr>
                <a:r>
                  <a:rPr lang="en-US" sz="1400" b="1" dirty="0">
                    <a:solidFill>
                      <a:srgbClr val="FFFFFF"/>
                    </a:solidFill>
                  </a:rPr>
                  <a:t>Build Profitability</a:t>
                </a:r>
              </a:p>
            </p:txBody>
          </p:sp>
          <p:grpSp>
            <p:nvGrpSpPr>
              <p:cNvPr id="38" name="Group 37"/>
              <p:cNvGrpSpPr/>
              <p:nvPr/>
            </p:nvGrpSpPr>
            <p:grpSpPr>
              <a:xfrm>
                <a:off x="6170918" y="796105"/>
                <a:ext cx="2613252" cy="557553"/>
                <a:chOff x="6170918" y="1557287"/>
                <a:chExt cx="2613252" cy="557553"/>
              </a:xfrm>
            </p:grpSpPr>
            <p:sp>
              <p:nvSpPr>
                <p:cNvPr id="45" name="Rectangle 44"/>
                <p:cNvSpPr/>
                <p:nvPr/>
              </p:nvSpPr>
              <p:spPr>
                <a:xfrm>
                  <a:off x="6170918" y="1557287"/>
                  <a:ext cx="2592002" cy="557553"/>
                </a:xfrm>
                <a:prstGeom prst="rect">
                  <a:avLst/>
                </a:prstGeom>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609585">
                    <a:defRPr/>
                  </a:pPr>
                  <a:endParaRPr lang="en-US" dirty="0">
                    <a:solidFill>
                      <a:srgbClr val="FFFFFF"/>
                    </a:solidFill>
                  </a:endParaRPr>
                </a:p>
              </p:txBody>
            </p:sp>
            <p:sp>
              <p:nvSpPr>
                <p:cNvPr id="46" name="Rectangle 45"/>
                <p:cNvSpPr/>
                <p:nvPr/>
              </p:nvSpPr>
              <p:spPr>
                <a:xfrm>
                  <a:off x="6199098" y="1720795"/>
                  <a:ext cx="2585072" cy="220193"/>
                </a:xfrm>
                <a:prstGeom prst="rect">
                  <a:avLst/>
                </a:prstGeom>
              </p:spPr>
              <p:txBody>
                <a:bodyPr wrap="square">
                  <a:spAutoFit/>
                </a:bodyPr>
                <a:lstStyle/>
                <a:p>
                  <a:pPr algn="ctr" defTabSz="888956">
                    <a:lnSpc>
                      <a:spcPct val="90000"/>
                    </a:lnSpc>
                    <a:spcBef>
                      <a:spcPct val="0"/>
                    </a:spcBef>
                    <a:spcAft>
                      <a:spcPts val="600"/>
                    </a:spcAft>
                    <a:defRPr/>
                  </a:pPr>
                  <a:r>
                    <a:rPr lang="en-US" sz="1467" b="1" dirty="0">
                      <a:solidFill>
                        <a:srgbClr val="FFFFFF"/>
                      </a:solidFill>
                    </a:rPr>
                    <a:t>Operations Resilience</a:t>
                  </a:r>
                  <a:endParaRPr lang="en-US" sz="1467" b="1" dirty="0">
                    <a:solidFill>
                      <a:srgbClr val="FFFFFF"/>
                    </a:solidFill>
                    <a:ea typeface="Arial" charset="0"/>
                    <a:cs typeface="Calibri" panose="020F0502020204030204" pitchFamily="34" charset="0"/>
                  </a:endParaRPr>
                </a:p>
              </p:txBody>
            </p:sp>
          </p:grpSp>
          <p:sp>
            <p:nvSpPr>
              <p:cNvPr id="39" name="Rectangle 38"/>
              <p:cNvSpPr/>
              <p:nvPr/>
            </p:nvSpPr>
            <p:spPr>
              <a:xfrm>
                <a:off x="6170918" y="1374174"/>
                <a:ext cx="2601715" cy="182167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0033A0"/>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algn="ctr" defTabSz="609585">
                  <a:defRPr/>
                </a:pPr>
                <a:endParaRPr lang="en-US" sz="1333" dirty="0">
                  <a:solidFill>
                    <a:srgbClr val="FFFFFF">
                      <a:lumMod val="50000"/>
                    </a:srgbClr>
                  </a:solidFill>
                </a:endParaRPr>
              </a:p>
              <a:p>
                <a:pPr defTabSz="609585">
                  <a:defRPr/>
                </a:pPr>
                <a:endParaRPr lang="en-US" sz="1333" dirty="0">
                  <a:solidFill>
                    <a:srgbClr val="0033B4"/>
                  </a:solidFill>
                </a:endParaRPr>
              </a:p>
              <a:p>
                <a:pPr marL="838179" lvl="1" indent="-228594" defTabSz="609585">
                  <a:buFont typeface="Arial" panose="020B0604020202020204" pitchFamily="34" charset="0"/>
                  <a:buChar char="•"/>
                  <a:defRPr/>
                </a:pPr>
                <a:endParaRPr lang="en-GB" sz="1333" dirty="0">
                  <a:solidFill>
                    <a:srgbClr val="0033B4"/>
                  </a:solidFill>
                </a:endParaRPr>
              </a:p>
            </p:txBody>
          </p:sp>
          <p:cxnSp>
            <p:nvCxnSpPr>
              <p:cNvPr id="40" name="Straight Connector 39"/>
              <p:cNvCxnSpPr/>
              <p:nvPr/>
            </p:nvCxnSpPr>
            <p:spPr>
              <a:xfrm>
                <a:off x="6333650" y="2586512"/>
                <a:ext cx="2178177"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321036" y="1969066"/>
                <a:ext cx="2178177"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348146" y="2685406"/>
                <a:ext cx="2511705" cy="509086"/>
              </a:xfrm>
              <a:prstGeom prst="rect">
                <a:avLst/>
              </a:prstGeom>
            </p:spPr>
            <p:txBody>
              <a:bodyPr wrap="square">
                <a:spAutoFit/>
              </a:bodyPr>
              <a:lstStyle/>
              <a:p>
                <a:pPr algn="ctr" defTabSz="1625111">
                  <a:lnSpc>
                    <a:spcPct val="120000"/>
                  </a:lnSpc>
                  <a:spcAft>
                    <a:spcPts val="356"/>
                  </a:spcAft>
                  <a:defRPr/>
                </a:pPr>
                <a:r>
                  <a:rPr lang="en-US" sz="1333" dirty="0">
                    <a:solidFill>
                      <a:srgbClr val="0033A0"/>
                    </a:solidFill>
                  </a:rPr>
                  <a:t>Improved Mean Time to Repair by     </a:t>
                </a:r>
                <a:r>
                  <a:rPr lang="en-US" sz="1867" b="1" dirty="0">
                    <a:solidFill>
                      <a:srgbClr val="0033A0"/>
                    </a:solidFill>
                  </a:rPr>
                  <a:t>30% </a:t>
                </a:r>
                <a:r>
                  <a:rPr lang="en-US" sz="1333" dirty="0">
                    <a:solidFill>
                      <a:srgbClr val="0033A0"/>
                    </a:solidFill>
                  </a:rPr>
                  <a:t>&amp; First Level Resolution by </a:t>
                </a:r>
                <a:r>
                  <a:rPr lang="en-US" sz="1867" b="1" dirty="0">
                    <a:solidFill>
                      <a:srgbClr val="0033A0"/>
                    </a:solidFill>
                  </a:rPr>
                  <a:t>70%</a:t>
                </a:r>
              </a:p>
            </p:txBody>
          </p:sp>
          <p:sp>
            <p:nvSpPr>
              <p:cNvPr id="43" name="Rectangle 42"/>
              <p:cNvSpPr/>
              <p:nvPr/>
            </p:nvSpPr>
            <p:spPr>
              <a:xfrm>
                <a:off x="6641103" y="2073914"/>
                <a:ext cx="2121816" cy="435704"/>
              </a:xfrm>
              <a:prstGeom prst="rect">
                <a:avLst/>
              </a:prstGeom>
            </p:spPr>
            <p:txBody>
              <a:bodyPr wrap="square">
                <a:spAutoFit/>
              </a:bodyPr>
              <a:lstStyle/>
              <a:p>
                <a:pPr algn="ctr" defTabSz="609585">
                  <a:defRPr/>
                </a:pPr>
                <a:r>
                  <a:rPr lang="en-US" sz="1867" b="1" dirty="0">
                    <a:solidFill>
                      <a:srgbClr val="0033A0"/>
                    </a:solidFill>
                  </a:rPr>
                  <a:t>50+</a:t>
                </a:r>
                <a:r>
                  <a:rPr lang="en-US" sz="1867" dirty="0">
                    <a:solidFill>
                      <a:srgbClr val="0033A0"/>
                    </a:solidFill>
                  </a:rPr>
                  <a:t> </a:t>
                </a:r>
                <a:r>
                  <a:rPr lang="en-US" sz="1333" dirty="0">
                    <a:solidFill>
                      <a:srgbClr val="0033A0"/>
                    </a:solidFill>
                  </a:rPr>
                  <a:t>Self Service catalogues and </a:t>
                </a:r>
                <a:r>
                  <a:rPr lang="en-GB" sz="1333" dirty="0">
                    <a:solidFill>
                      <a:srgbClr val="0033A0"/>
                    </a:solidFill>
                  </a:rPr>
                  <a:t> integrated operations</a:t>
                </a:r>
                <a:endParaRPr lang="en-US" sz="1333" dirty="0">
                  <a:solidFill>
                    <a:srgbClr val="0033A0"/>
                  </a:solidFill>
                </a:endParaRPr>
              </a:p>
            </p:txBody>
          </p:sp>
          <p:sp>
            <p:nvSpPr>
              <p:cNvPr id="44" name="Rectangle 43"/>
              <p:cNvSpPr/>
              <p:nvPr/>
            </p:nvSpPr>
            <p:spPr>
              <a:xfrm>
                <a:off x="6590923" y="1456469"/>
                <a:ext cx="2171997" cy="435704"/>
              </a:xfrm>
              <a:prstGeom prst="rect">
                <a:avLst/>
              </a:prstGeom>
            </p:spPr>
            <p:txBody>
              <a:bodyPr wrap="square">
                <a:spAutoFit/>
              </a:bodyPr>
              <a:lstStyle/>
              <a:p>
                <a:pPr algn="ctr" defTabSz="609585">
                  <a:defRPr/>
                </a:pPr>
                <a:r>
                  <a:rPr lang="en-US" sz="1867" b="1" dirty="0">
                    <a:solidFill>
                      <a:srgbClr val="0033A0"/>
                    </a:solidFill>
                  </a:rPr>
                  <a:t>I</a:t>
                </a:r>
                <a:r>
                  <a:rPr lang="en-US" sz="1333" dirty="0">
                    <a:solidFill>
                      <a:srgbClr val="0033A0"/>
                    </a:solidFill>
                  </a:rPr>
                  <a:t>ncreased revenue by Redesigned pricing process</a:t>
                </a:r>
                <a:endParaRPr lang="en-US" sz="1333" b="1" dirty="0">
                  <a:solidFill>
                    <a:srgbClr val="0033A0"/>
                  </a:solidFill>
                </a:endParaRPr>
              </a:p>
            </p:txBody>
          </p:sp>
        </p:grpSp>
        <p:pic>
          <p:nvPicPr>
            <p:cNvPr id="34" name="Picture 33"/>
            <p:cNvPicPr>
              <a:picLocks noChangeAspect="1"/>
            </p:cNvPicPr>
            <p:nvPr/>
          </p:nvPicPr>
          <p:blipFill>
            <a:blip r:embed="rId8"/>
            <a:stretch>
              <a:fillRect/>
            </a:stretch>
          </p:blipFill>
          <p:spPr>
            <a:xfrm>
              <a:off x="6274191" y="1499607"/>
              <a:ext cx="371051" cy="385204"/>
            </a:xfrm>
            <a:prstGeom prst="rect">
              <a:avLst/>
            </a:prstGeom>
          </p:spPr>
        </p:pic>
        <p:pic>
          <p:nvPicPr>
            <p:cNvPr id="35" name="Picture 34"/>
            <p:cNvPicPr>
              <a:picLocks noChangeAspect="1"/>
            </p:cNvPicPr>
            <p:nvPr/>
          </p:nvPicPr>
          <p:blipFill>
            <a:blip r:embed="rId9"/>
            <a:stretch>
              <a:fillRect/>
            </a:stretch>
          </p:blipFill>
          <p:spPr>
            <a:xfrm>
              <a:off x="6261608" y="2132748"/>
              <a:ext cx="379495" cy="314065"/>
            </a:xfrm>
            <a:prstGeom prst="rect">
              <a:avLst/>
            </a:prstGeom>
          </p:spPr>
        </p:pic>
        <p:pic>
          <p:nvPicPr>
            <p:cNvPr id="36" name="Picture 35"/>
            <p:cNvPicPr>
              <a:picLocks noChangeAspect="1"/>
            </p:cNvPicPr>
            <p:nvPr/>
          </p:nvPicPr>
          <p:blipFill>
            <a:blip r:embed="rId10"/>
            <a:stretch>
              <a:fillRect/>
            </a:stretch>
          </p:blipFill>
          <p:spPr>
            <a:xfrm>
              <a:off x="6296836" y="2676457"/>
              <a:ext cx="344267" cy="298831"/>
            </a:xfrm>
            <a:prstGeom prst="rect">
              <a:avLst/>
            </a:prstGeom>
          </p:spPr>
        </p:pic>
      </p:grpSp>
      <p:sp>
        <p:nvSpPr>
          <p:cNvPr id="47" name="Shape 451"/>
          <p:cNvSpPr>
            <a:spLocks noChangeArrowheads="1"/>
          </p:cNvSpPr>
          <p:nvPr/>
        </p:nvSpPr>
        <p:spPr bwMode="auto">
          <a:xfrm>
            <a:off x="728203" y="4372423"/>
            <a:ext cx="11120307" cy="1369031"/>
          </a:xfrm>
          <a:prstGeom prst="rect">
            <a:avLst/>
          </a:prstGeom>
          <a:solidFill>
            <a:srgbClr val="BADAFE">
              <a:alpha val="33000"/>
            </a:srgbClr>
          </a:solidFill>
          <a:ln>
            <a:noFill/>
          </a:ln>
          <a:extLst>
            <a:ext uri="{C572A759-6A51-4108-AA02-DFA0A04FC94B}">
              <ma14:wrappingTextBox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t"/>
          <a:lstStyle>
            <a:lvl1pPr marL="171450" indent="-171450">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marL="465648" lvl="1" indent="-228594" algn="just" defTabSz="2166674">
              <a:lnSpc>
                <a:spcPct val="120000"/>
              </a:lnSpc>
              <a:buFont typeface="Arial" panose="020B0604020202020204" pitchFamily="34" charset="0"/>
              <a:buChar char="•"/>
              <a:defRPr/>
            </a:pPr>
            <a:r>
              <a:rPr lang="en-US" sz="1400" dirty="0">
                <a:solidFill>
                  <a:srgbClr val="000000"/>
                </a:solidFill>
                <a:latin typeface="+mn-lt"/>
                <a:ea typeface="Segoe UI" pitchFamily="34" charset="0"/>
                <a:cs typeface="Segoe UI" pitchFamily="34" charset="0"/>
              </a:rPr>
              <a:t>Migrated customer legacy IT services to a </a:t>
            </a:r>
            <a:r>
              <a:rPr lang="en-US" sz="1400" b="1" dirty="0">
                <a:solidFill>
                  <a:srgbClr val="00B140">
                    <a:lumMod val="50000"/>
                  </a:srgbClr>
                </a:solidFill>
                <a:latin typeface="+mn-lt"/>
                <a:ea typeface="Segoe UI" pitchFamily="34" charset="0"/>
                <a:cs typeface="Segoe UI" pitchFamily="34" charset="0"/>
              </a:rPr>
              <a:t>Hybrid Cloud </a:t>
            </a:r>
            <a:r>
              <a:rPr lang="en-US" sz="1400" dirty="0">
                <a:solidFill>
                  <a:srgbClr val="000000"/>
                </a:solidFill>
                <a:latin typeface="+mn-lt"/>
                <a:ea typeface="Segoe UI" pitchFamily="34" charset="0"/>
                <a:cs typeface="Segoe UI" pitchFamily="34" charset="0"/>
              </a:rPr>
              <a:t>while simultaneously </a:t>
            </a:r>
            <a:r>
              <a:rPr lang="en-US" sz="1400" b="1" dirty="0">
                <a:solidFill>
                  <a:srgbClr val="00B140">
                    <a:lumMod val="50000"/>
                  </a:srgbClr>
                </a:solidFill>
                <a:latin typeface="+mn-lt"/>
                <a:ea typeface="Segoe UI" pitchFamily="34" charset="0"/>
                <a:cs typeface="Segoe UI" pitchFamily="34" charset="0"/>
              </a:rPr>
              <a:t>modernizing</a:t>
            </a:r>
            <a:r>
              <a:rPr lang="en-US" sz="1400" dirty="0">
                <a:solidFill>
                  <a:srgbClr val="000000"/>
                </a:solidFill>
                <a:latin typeface="+mn-lt"/>
                <a:ea typeface="Segoe UI" pitchFamily="34" charset="0"/>
                <a:cs typeface="Segoe UI" pitchFamily="34" charset="0"/>
              </a:rPr>
              <a:t> the estate and maintaining </a:t>
            </a:r>
          </a:p>
          <a:p>
            <a:pPr marL="237054" lvl="1" indent="0" algn="just" defTabSz="2166674">
              <a:lnSpc>
                <a:spcPct val="120000"/>
              </a:lnSpc>
              <a:defRPr/>
            </a:pPr>
            <a:r>
              <a:rPr lang="en-US" sz="1400" dirty="0">
                <a:solidFill>
                  <a:srgbClr val="000000"/>
                </a:solidFill>
                <a:latin typeface="+mn-lt"/>
                <a:ea typeface="Segoe UI" pitchFamily="34" charset="0"/>
                <a:cs typeface="Segoe UI" pitchFamily="34" charset="0"/>
              </a:rPr>
              <a:t>     an evergreen infrastructure. Brought in </a:t>
            </a:r>
            <a:r>
              <a:rPr lang="en-US" sz="1400" b="1" dirty="0">
                <a:solidFill>
                  <a:srgbClr val="00B140">
                    <a:lumMod val="50000"/>
                  </a:srgbClr>
                </a:solidFill>
                <a:latin typeface="+mn-lt"/>
                <a:ea typeface="Segoe UI" pitchFamily="34" charset="0"/>
                <a:cs typeface="Segoe UI" pitchFamily="34" charset="0"/>
              </a:rPr>
              <a:t>managed security </a:t>
            </a:r>
            <a:r>
              <a:rPr lang="en-US" sz="1400" dirty="0">
                <a:solidFill>
                  <a:srgbClr val="000000"/>
                </a:solidFill>
                <a:latin typeface="+mn-lt"/>
                <a:ea typeface="Segoe UI" pitchFamily="34" charset="0"/>
                <a:cs typeface="Segoe UI" pitchFamily="34" charset="0"/>
              </a:rPr>
              <a:t>services.</a:t>
            </a:r>
          </a:p>
          <a:p>
            <a:pPr marL="465648" lvl="1" indent="-228594" algn="just" defTabSz="2166674">
              <a:lnSpc>
                <a:spcPct val="120000"/>
              </a:lnSpc>
              <a:buFont typeface="Arial" panose="020B0604020202020204" pitchFamily="34" charset="0"/>
              <a:buChar char="•"/>
              <a:defRPr/>
            </a:pPr>
            <a:r>
              <a:rPr lang="en-US" sz="1400" dirty="0">
                <a:solidFill>
                  <a:srgbClr val="000000"/>
                </a:solidFill>
                <a:latin typeface="+mn-lt"/>
                <a:ea typeface="Segoe UI" pitchFamily="34" charset="0"/>
                <a:cs typeface="Segoe UI" pitchFamily="34" charset="0"/>
              </a:rPr>
              <a:t>Established an operating model that </a:t>
            </a:r>
            <a:r>
              <a:rPr lang="en-US" sz="1400" b="1" dirty="0">
                <a:solidFill>
                  <a:srgbClr val="00B140">
                    <a:lumMod val="50000"/>
                  </a:srgbClr>
                </a:solidFill>
                <a:latin typeface="+mn-lt"/>
                <a:ea typeface="Segoe UI" pitchFamily="34" charset="0"/>
                <a:cs typeface="Segoe UI" pitchFamily="34" charset="0"/>
              </a:rPr>
              <a:t>integrated</a:t>
            </a:r>
            <a:r>
              <a:rPr lang="en-US" sz="1400" b="1" dirty="0">
                <a:solidFill>
                  <a:srgbClr val="0033A0"/>
                </a:solidFill>
                <a:latin typeface="+mn-lt"/>
                <a:ea typeface="Segoe UI" pitchFamily="34" charset="0"/>
                <a:cs typeface="Segoe UI" pitchFamily="34" charset="0"/>
              </a:rPr>
              <a:t> </a:t>
            </a:r>
            <a:r>
              <a:rPr lang="en-US" sz="1400" dirty="0">
                <a:solidFill>
                  <a:srgbClr val="000000"/>
                </a:solidFill>
                <a:latin typeface="+mn-lt"/>
                <a:ea typeface="Segoe UI" pitchFamily="34" charset="0"/>
                <a:cs typeface="Segoe UI" pitchFamily="34" charset="0"/>
              </a:rPr>
              <a:t>the services end-to-end, </a:t>
            </a:r>
            <a:r>
              <a:rPr lang="en-US" sz="1400" b="1" dirty="0">
                <a:solidFill>
                  <a:srgbClr val="00B140">
                    <a:lumMod val="50000"/>
                  </a:srgbClr>
                </a:solidFill>
                <a:latin typeface="+mn-lt"/>
                <a:ea typeface="Segoe UI" pitchFamily="34" charset="0"/>
                <a:cs typeface="Segoe UI" pitchFamily="34" charset="0"/>
              </a:rPr>
              <a:t>simplified</a:t>
            </a:r>
            <a:r>
              <a:rPr lang="en-US" sz="1400" dirty="0">
                <a:solidFill>
                  <a:srgbClr val="000000"/>
                </a:solidFill>
                <a:latin typeface="+mn-lt"/>
                <a:ea typeface="Segoe UI" pitchFamily="34" charset="0"/>
                <a:cs typeface="Segoe UI" pitchFamily="34" charset="0"/>
              </a:rPr>
              <a:t> service delivery, </a:t>
            </a:r>
            <a:r>
              <a:rPr lang="en-US" sz="1400" b="1" dirty="0">
                <a:solidFill>
                  <a:srgbClr val="00B140">
                    <a:lumMod val="50000"/>
                  </a:srgbClr>
                </a:solidFill>
                <a:latin typeface="+mn-lt"/>
                <a:ea typeface="Segoe UI" pitchFamily="34" charset="0"/>
                <a:cs typeface="Segoe UI" pitchFamily="34" charset="0"/>
              </a:rPr>
              <a:t>standardized</a:t>
            </a:r>
            <a:r>
              <a:rPr lang="en-US" sz="1400" dirty="0">
                <a:solidFill>
                  <a:srgbClr val="000000"/>
                </a:solidFill>
                <a:latin typeface="+mn-lt"/>
                <a:ea typeface="Segoe UI" pitchFamily="34" charset="0"/>
                <a:cs typeface="Segoe UI" pitchFamily="34" charset="0"/>
              </a:rPr>
              <a:t> processes </a:t>
            </a:r>
          </a:p>
          <a:p>
            <a:pPr marL="237054" lvl="1" indent="0" algn="just" defTabSz="2166674">
              <a:lnSpc>
                <a:spcPct val="120000"/>
              </a:lnSpc>
              <a:defRPr/>
            </a:pPr>
            <a:r>
              <a:rPr lang="en-US" sz="1400" dirty="0">
                <a:solidFill>
                  <a:srgbClr val="000000"/>
                </a:solidFill>
                <a:latin typeface="+mn-lt"/>
                <a:ea typeface="Segoe UI" pitchFamily="34" charset="0"/>
                <a:cs typeface="Segoe UI" pitchFamily="34" charset="0"/>
              </a:rPr>
              <a:t>     and delivered consistent and </a:t>
            </a:r>
            <a:r>
              <a:rPr lang="en-US" sz="1400" b="1" dirty="0">
                <a:solidFill>
                  <a:srgbClr val="00B140">
                    <a:lumMod val="50000"/>
                  </a:srgbClr>
                </a:solidFill>
                <a:latin typeface="+mn-lt"/>
                <a:ea typeface="Segoe UI" pitchFamily="34" charset="0"/>
                <a:cs typeface="Segoe UI" pitchFamily="34" charset="0"/>
              </a:rPr>
              <a:t>improved</a:t>
            </a:r>
            <a:r>
              <a:rPr lang="en-US" sz="1400" dirty="0">
                <a:solidFill>
                  <a:srgbClr val="000000"/>
                </a:solidFill>
                <a:latin typeface="+mn-lt"/>
                <a:ea typeface="Segoe UI" pitchFamily="34" charset="0"/>
                <a:cs typeface="Segoe UI" pitchFamily="34" charset="0"/>
              </a:rPr>
              <a:t> customer experience. </a:t>
            </a:r>
          </a:p>
          <a:p>
            <a:pPr marL="465648" lvl="1" indent="-228594" algn="just" defTabSz="2166674">
              <a:lnSpc>
                <a:spcPct val="120000"/>
              </a:lnSpc>
              <a:buFont typeface="Arial" panose="020B0604020202020204" pitchFamily="34" charset="0"/>
              <a:buChar char="•"/>
              <a:defRPr/>
            </a:pPr>
            <a:r>
              <a:rPr lang="en-US" sz="1400" dirty="0">
                <a:solidFill>
                  <a:srgbClr val="000000"/>
                </a:solidFill>
                <a:latin typeface="+mn-lt"/>
                <a:ea typeface="Segoe UI" pitchFamily="34" charset="0"/>
                <a:cs typeface="Segoe UI" pitchFamily="34" charset="0"/>
              </a:rPr>
              <a:t>Established transparent, pay-per-use commercial models that brought in OpEx cost certainty.</a:t>
            </a:r>
          </a:p>
        </p:txBody>
      </p:sp>
      <p:sp>
        <p:nvSpPr>
          <p:cNvPr id="2" name="Title 1"/>
          <p:cNvSpPr>
            <a:spLocks noGrp="1"/>
          </p:cNvSpPr>
          <p:nvPr>
            <p:ph type="title"/>
          </p:nvPr>
        </p:nvSpPr>
        <p:spPr>
          <a:xfrm>
            <a:off x="62454" y="11604"/>
            <a:ext cx="11286649" cy="607259"/>
          </a:xfrm>
        </p:spPr>
        <p:txBody>
          <a:bodyPr>
            <a:noAutofit/>
          </a:bodyPr>
          <a:lstStyle/>
          <a:p>
            <a:r>
              <a:rPr lang="en-US" sz="3067" dirty="0">
                <a:latin typeface="+mn-lt"/>
              </a:rPr>
              <a:t>Program success</a:t>
            </a:r>
          </a:p>
        </p:txBody>
      </p:sp>
      <p:sp>
        <p:nvSpPr>
          <p:cNvPr id="49" name="Rectangle 48"/>
          <p:cNvSpPr/>
          <p:nvPr/>
        </p:nvSpPr>
        <p:spPr>
          <a:xfrm>
            <a:off x="10304802" y="53740"/>
            <a:ext cx="1863367" cy="971401"/>
          </a:xfrm>
          <a:prstGeom prst="rect">
            <a:avLst/>
          </a:prstGeom>
          <a:solidFill>
            <a:srgbClr val="FF0000"/>
          </a:solidFill>
          <a:ln w="12700" cap="flat" cmpd="sng" algn="ctr">
            <a:solidFill>
              <a:srgbClr val="FF0000"/>
            </a:solidFill>
            <a:prstDash val="solid"/>
            <a:miter lim="800000"/>
          </a:ln>
          <a:effectLst/>
        </p:spPr>
        <p:txBody>
          <a:bodyPr rtlCol="0" anchor="ctr"/>
          <a:lstStyle/>
          <a:p>
            <a:pPr algn="ctr" defTabSz="609585">
              <a:defRPr/>
            </a:pPr>
            <a:r>
              <a:rPr lang="en-GB" sz="1400" b="1" kern="0" dirty="0">
                <a:solidFill>
                  <a:srgbClr val="FFFFFF"/>
                </a:solidFill>
              </a:rPr>
              <a:t>Centrica – Cloud Migration (“Cirrus”) – Detailed – 3 of 3</a:t>
            </a:r>
          </a:p>
        </p:txBody>
      </p:sp>
    </p:spTree>
    <p:extLst>
      <p:ext uri="{BB962C8B-B14F-4D97-AF65-F5344CB8AC3E}">
        <p14:creationId xmlns:p14="http://schemas.microsoft.com/office/powerpoint/2010/main" val="353050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par>
                          <p:cTn id="11" fill="hold">
                            <p:stCondLst>
                              <p:cond delay="0"/>
                            </p:stCondLst>
                            <p:childTnLst>
                              <p:par>
                                <p:cTn id="12" presetID="42" presetClass="entr" presetSubtype="0" fill="hold" grpId="0" nodeType="afterEffect">
                                  <p:stCondLst>
                                    <p:cond delay="50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1000"/>
                                        <p:tgtEl>
                                          <p:spTgt spid="47"/>
                                        </p:tgtEl>
                                      </p:cBhvr>
                                    </p:animEffect>
                                    <p:anim calcmode="lin" valueType="num">
                                      <p:cBhvr>
                                        <p:cTn id="15" dur="1000" fill="hold"/>
                                        <p:tgtEl>
                                          <p:spTgt spid="47"/>
                                        </p:tgtEl>
                                        <p:attrNameLst>
                                          <p:attrName>ppt_x</p:attrName>
                                        </p:attrNameLst>
                                      </p:cBhvr>
                                      <p:tavLst>
                                        <p:tav tm="0">
                                          <p:val>
                                            <p:strVal val="#ppt_x"/>
                                          </p:val>
                                        </p:tav>
                                        <p:tav tm="100000">
                                          <p:val>
                                            <p:strVal val="#ppt_x"/>
                                          </p:val>
                                        </p:tav>
                                      </p:tavLst>
                                    </p:anim>
                                    <p:anim calcmode="lin" valueType="num">
                                      <p:cBhvr>
                                        <p:cTn id="1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3865757"/>
            <a:ext cx="5075275" cy="2992244"/>
          </a:xfrm>
          <a:prstGeom prst="rect">
            <a:avLst/>
          </a:prstGeom>
          <a:solidFill>
            <a:srgbClr val="326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prstClr val="white"/>
              </a:solidFill>
              <a:latin typeface="Calibri"/>
            </a:endParaRPr>
          </a:p>
        </p:txBody>
      </p:sp>
      <p:sp>
        <p:nvSpPr>
          <p:cNvPr id="37" name="Rectangle 36"/>
          <p:cNvSpPr/>
          <p:nvPr/>
        </p:nvSpPr>
        <p:spPr>
          <a:xfrm>
            <a:off x="-1" y="3771013"/>
            <a:ext cx="5089452" cy="3086987"/>
          </a:xfrm>
          <a:prstGeom prst="rect">
            <a:avLst/>
          </a:prstGeom>
          <a:solidFill>
            <a:srgbClr val="F2F2F2">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prstClr val="white"/>
              </a:solidFill>
              <a:latin typeface="Calibri"/>
            </a:endParaRPr>
          </a:p>
        </p:txBody>
      </p:sp>
      <p:sp>
        <p:nvSpPr>
          <p:cNvPr id="17" name="object 17"/>
          <p:cNvSpPr/>
          <p:nvPr/>
        </p:nvSpPr>
        <p:spPr>
          <a:xfrm>
            <a:off x="5080000" y="1217043"/>
            <a:ext cx="6908800" cy="101600"/>
          </a:xfrm>
          <a:custGeom>
            <a:avLst/>
            <a:gdLst/>
            <a:ahLst/>
            <a:cxnLst/>
            <a:rect l="l" t="t" r="r" b="b"/>
            <a:pathLst>
              <a:path w="5779770">
                <a:moveTo>
                  <a:pt x="0" y="0"/>
                </a:moveTo>
                <a:lnTo>
                  <a:pt x="5779770" y="0"/>
                </a:lnTo>
              </a:path>
            </a:pathLst>
          </a:custGeom>
          <a:ln w="9144">
            <a:solidFill>
              <a:srgbClr val="447BFF"/>
            </a:solidFill>
          </a:ln>
        </p:spPr>
        <p:txBody>
          <a:bodyPr wrap="square" lIns="0" tIns="0" rIns="0" bIns="0" rtlCol="0"/>
          <a:lstStyle/>
          <a:p>
            <a:pPr defTabSz="1219170">
              <a:defRPr/>
            </a:pPr>
            <a:endParaRPr sz="2400">
              <a:solidFill>
                <a:prstClr val="black"/>
              </a:solidFill>
              <a:latin typeface="Calibri"/>
            </a:endParaRPr>
          </a:p>
        </p:txBody>
      </p:sp>
      <p:sp>
        <p:nvSpPr>
          <p:cNvPr id="23" name="object 23"/>
          <p:cNvSpPr txBox="1">
            <a:spLocks noGrp="1"/>
          </p:cNvSpPr>
          <p:nvPr>
            <p:ph type="title"/>
          </p:nvPr>
        </p:nvSpPr>
        <p:spPr>
          <a:xfrm>
            <a:off x="1869440" y="73065"/>
            <a:ext cx="10322561" cy="1107996"/>
          </a:xfrm>
          <a:prstGeom prst="rect">
            <a:avLst/>
          </a:prstGeom>
        </p:spPr>
        <p:txBody>
          <a:bodyPr vert="horz" wrap="square" lIns="0" tIns="0" rIns="0" bIns="0" rtlCol="0" anchor="t">
            <a:spAutoFit/>
          </a:bodyPr>
          <a:lstStyle/>
          <a:p>
            <a:pPr marL="3358643"/>
            <a:r>
              <a:rPr sz="2133" spc="-7" dirty="0"/>
              <a:t>Case Study: </a:t>
            </a:r>
            <a:r>
              <a:rPr lang="en-US" sz="1867" dirty="0"/>
              <a:t> </a:t>
            </a:r>
            <a:r>
              <a:rPr lang="en-US" sz="1867" dirty="0"/>
              <a:t>Application Portfolio </a:t>
            </a:r>
            <a:r>
              <a:rPr lang="en-US" sz="1867" dirty="0"/>
              <a:t>Transformation- </a:t>
            </a:r>
            <a:r>
              <a:rPr lang="en-US" sz="1867" dirty="0"/>
              <a:t/>
            </a:r>
            <a:br>
              <a:rPr lang="en-US" sz="1867" dirty="0"/>
            </a:br>
            <a:r>
              <a:rPr lang="en-US" sz="1867" dirty="0"/>
              <a:t>Delivering </a:t>
            </a:r>
            <a:r>
              <a:rPr lang="en-US" sz="1867" dirty="0"/>
              <a:t>a multi-year application transformation for 130+ applications to cloud</a:t>
            </a:r>
            <a:r>
              <a:rPr lang="en-US" spc="-7" dirty="0"/>
              <a:t/>
            </a:r>
            <a:br>
              <a:rPr lang="en-US" spc="-7" dirty="0"/>
            </a:br>
            <a:r>
              <a:rPr lang="en-US" sz="1333" i="1" spc="-7" dirty="0"/>
              <a:t>A </a:t>
            </a:r>
            <a:r>
              <a:rPr lang="en-US" sz="1333" i="1" spc="-7" dirty="0"/>
              <a:t>British Multinational  Energy and Utilities Company</a:t>
            </a:r>
            <a:endParaRPr sz="1333" i="1" spc="-7" dirty="0"/>
          </a:p>
        </p:txBody>
      </p:sp>
      <p:grpSp>
        <p:nvGrpSpPr>
          <p:cNvPr id="35" name="Group 34"/>
          <p:cNvGrpSpPr/>
          <p:nvPr/>
        </p:nvGrpSpPr>
        <p:grpSpPr>
          <a:xfrm>
            <a:off x="5440453" y="1266283"/>
            <a:ext cx="6212831" cy="470050"/>
            <a:chOff x="4080734" y="1228835"/>
            <a:chExt cx="4460838" cy="352537"/>
          </a:xfrm>
        </p:grpSpPr>
        <p:sp>
          <p:nvSpPr>
            <p:cNvPr id="55" name="Rectangle 54"/>
            <p:cNvSpPr/>
            <p:nvPr/>
          </p:nvSpPr>
          <p:spPr>
            <a:xfrm>
              <a:off x="4080734" y="1228835"/>
              <a:ext cx="4460838" cy="352537"/>
            </a:xfrm>
            <a:prstGeom prst="rect">
              <a:avLst/>
            </a:prstGeom>
            <a:gradFill flip="none" rotWithShape="1">
              <a:gsLst>
                <a:gs pos="0">
                  <a:srgbClr val="95B3D7">
                    <a:tint val="66000"/>
                    <a:satMod val="160000"/>
                  </a:srgbClr>
                </a:gs>
                <a:gs pos="50000">
                  <a:srgbClr val="95B3D7">
                    <a:tint val="44500"/>
                    <a:satMod val="160000"/>
                  </a:srgbClr>
                </a:gs>
                <a:gs pos="100000">
                  <a:srgbClr val="95B3D7">
                    <a:tint val="23500"/>
                    <a:satMod val="160000"/>
                  </a:srgbClr>
                </a:gs>
              </a:gsLst>
              <a:lin ang="81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prstClr val="white"/>
                </a:solidFill>
                <a:latin typeface="Calibri"/>
              </a:endParaRPr>
            </a:p>
          </p:txBody>
        </p:sp>
        <p:sp>
          <p:nvSpPr>
            <p:cNvPr id="56" name="Rectangle 55"/>
            <p:cNvSpPr/>
            <p:nvPr/>
          </p:nvSpPr>
          <p:spPr>
            <a:xfrm>
              <a:off x="4091745" y="1265148"/>
              <a:ext cx="4438816" cy="227130"/>
            </a:xfrm>
            <a:prstGeom prst="rect">
              <a:avLst/>
            </a:prstGeom>
          </p:spPr>
          <p:txBody>
            <a:bodyPr wrap="square">
              <a:spAutoFit/>
            </a:bodyPr>
            <a:lstStyle/>
            <a:p>
              <a:pPr defTabSz="914377">
                <a:lnSpc>
                  <a:spcPct val="114000"/>
                </a:lnSpc>
                <a:defRPr/>
              </a:pPr>
              <a:r>
                <a:rPr lang="en-US" sz="1200" i="1" dirty="0">
                  <a:solidFill>
                    <a:srgbClr val="141414"/>
                  </a:solidFill>
                  <a:latin typeface="Calibri" panose="020F0502020204030204" pitchFamily="34" charset="0"/>
                  <a:cs typeface="Calibri" panose="020F0502020204030204" pitchFamily="34" charset="0"/>
                </a:rPr>
                <a:t>Delivering </a:t>
              </a:r>
              <a:r>
                <a:rPr lang="en-US" sz="1200" i="1" dirty="0">
                  <a:solidFill>
                    <a:srgbClr val="141414"/>
                  </a:solidFill>
                  <a:latin typeface="Calibri" panose="020F0502020204030204" pitchFamily="34" charset="0"/>
                  <a:cs typeface="Calibri" panose="020F0502020204030204" pitchFamily="34" charset="0"/>
                </a:rPr>
                <a:t>a multi-year application transformation for 130+ applications to cloud</a:t>
              </a:r>
            </a:p>
          </p:txBody>
        </p:sp>
      </p:grpSp>
      <p:grpSp>
        <p:nvGrpSpPr>
          <p:cNvPr id="57" name="Group 56"/>
          <p:cNvGrpSpPr/>
          <p:nvPr/>
        </p:nvGrpSpPr>
        <p:grpSpPr>
          <a:xfrm>
            <a:off x="5455321" y="1776119"/>
            <a:ext cx="6201419" cy="1498709"/>
            <a:chOff x="3962400" y="1200150"/>
            <a:chExt cx="4472495" cy="768501"/>
          </a:xfrm>
        </p:grpSpPr>
        <p:sp>
          <p:nvSpPr>
            <p:cNvPr id="58" name="Rectangle 57"/>
            <p:cNvSpPr/>
            <p:nvPr/>
          </p:nvSpPr>
          <p:spPr>
            <a:xfrm>
              <a:off x="4834908" y="1200150"/>
              <a:ext cx="3599987" cy="76849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37157" indent="-137157" defTabSz="914377">
                <a:buFont typeface="Arial" panose="020B0604020202020204" pitchFamily="34" charset="0"/>
                <a:buChar char="•"/>
              </a:pPr>
              <a:r>
                <a:rPr lang="en-US" sz="1200" dirty="0">
                  <a:solidFill>
                    <a:srgbClr val="141414"/>
                  </a:solidFill>
                  <a:latin typeface="Calibri" panose="020F0502020204030204" pitchFamily="34" charset="0"/>
                  <a:cs typeface="Calibri" panose="020F0502020204030204" pitchFamily="34" charset="0"/>
                </a:rPr>
                <a:t>To drive operational efficiency (flexibility, elasticity, agility) and better alignment with security practices, the client is looking to embrace cloud based solutions for its IT systems.</a:t>
              </a:r>
            </a:p>
            <a:p>
              <a:pPr marL="137157" indent="-137157" defTabSz="914377">
                <a:buFont typeface="Arial" panose="020B0604020202020204" pitchFamily="34" charset="0"/>
                <a:buChar char="•"/>
              </a:pPr>
              <a:r>
                <a:rPr lang="en-US" sz="1200" dirty="0">
                  <a:solidFill>
                    <a:srgbClr val="141414"/>
                  </a:solidFill>
                  <a:latin typeface="Calibri" panose="020F0502020204030204" pitchFamily="34" charset="0"/>
                  <a:cs typeface="Calibri" panose="020F0502020204030204" pitchFamily="34" charset="0"/>
                </a:rPr>
                <a:t>The client is looking to shift from a CAPEX to OPEX based model for better alignment to changing business needs</a:t>
              </a:r>
            </a:p>
          </p:txBody>
        </p:sp>
        <p:sp>
          <p:nvSpPr>
            <p:cNvPr id="59" name="Rectangle 58"/>
            <p:cNvSpPr/>
            <p:nvPr/>
          </p:nvSpPr>
          <p:spPr>
            <a:xfrm>
              <a:off x="3962400" y="1200150"/>
              <a:ext cx="568419" cy="768499"/>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377">
                <a:defRPr/>
              </a:pPr>
              <a:r>
                <a:rPr lang="en-US" sz="1467" dirty="0">
                  <a:solidFill>
                    <a:prstClr val="white"/>
                  </a:solidFill>
                  <a:latin typeface="Calibri" panose="020F0502020204030204" pitchFamily="34" charset="0"/>
                  <a:cs typeface="Calibri" panose="020F0502020204030204" pitchFamily="34" charset="0"/>
                </a:rPr>
                <a:t>BUSINESS CHALLENGE</a:t>
              </a:r>
            </a:p>
          </p:txBody>
        </p:sp>
        <p:sp>
          <p:nvSpPr>
            <p:cNvPr id="60" name="Rectangle 59"/>
            <p:cNvSpPr/>
            <p:nvPr/>
          </p:nvSpPr>
          <p:spPr>
            <a:xfrm rot="5400000">
              <a:off x="4298171" y="1442296"/>
              <a:ext cx="768501" cy="284209"/>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377">
                <a:defRPr/>
              </a:pPr>
              <a:endParaRPr lang="en-US" sz="2133">
                <a:solidFill>
                  <a:prstClr val="white"/>
                </a:solidFill>
                <a:latin typeface="Arial" panose="020B0604020202020204"/>
              </a:endParaRPr>
            </a:p>
          </p:txBody>
        </p:sp>
        <p:sp>
          <p:nvSpPr>
            <p:cNvPr id="61" name="Isosceles Triangle 60"/>
            <p:cNvSpPr/>
            <p:nvPr/>
          </p:nvSpPr>
          <p:spPr>
            <a:xfrm rot="5400000">
              <a:off x="4489657" y="1529029"/>
              <a:ext cx="256168" cy="284209"/>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377">
                <a:defRPr/>
              </a:pPr>
              <a:endParaRPr lang="en-US" sz="2133">
                <a:solidFill>
                  <a:prstClr val="white"/>
                </a:solidFill>
                <a:latin typeface="Arial" panose="020B0604020202020204"/>
              </a:endParaRPr>
            </a:p>
          </p:txBody>
        </p:sp>
      </p:grpSp>
      <p:grpSp>
        <p:nvGrpSpPr>
          <p:cNvPr id="62" name="Group 61"/>
          <p:cNvGrpSpPr/>
          <p:nvPr/>
        </p:nvGrpSpPr>
        <p:grpSpPr>
          <a:xfrm>
            <a:off x="5448772" y="3317359"/>
            <a:ext cx="6223021" cy="1544391"/>
            <a:chOff x="3946198" y="2357240"/>
            <a:chExt cx="4667266" cy="783996"/>
          </a:xfrm>
        </p:grpSpPr>
        <p:sp>
          <p:nvSpPr>
            <p:cNvPr id="63" name="Rectangle 62"/>
            <p:cNvSpPr/>
            <p:nvPr/>
          </p:nvSpPr>
          <p:spPr>
            <a:xfrm>
              <a:off x="4834071" y="2357240"/>
              <a:ext cx="3779393" cy="78399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numCol="1"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914377"/>
              <a:r>
                <a:rPr lang="en-US" sz="1200" dirty="0">
                  <a:solidFill>
                    <a:srgbClr val="141414"/>
                  </a:solidFill>
                  <a:latin typeface="Calibri" panose="020F0502020204030204" pitchFamily="34" charset="0"/>
                  <a:cs typeface="Calibri" panose="020F0502020204030204" pitchFamily="34" charset="0"/>
                </a:rPr>
                <a:t>Cognizant is delivering a multi-year application transformation for 130+ applications to cloud. This includes-</a:t>
              </a:r>
            </a:p>
            <a:p>
              <a:pPr marL="137157" indent="-137157" defTabSz="914377">
                <a:buFont typeface="Arial" panose="020B0604020202020204" pitchFamily="34" charset="0"/>
                <a:buChar char="•"/>
              </a:pPr>
              <a:r>
                <a:rPr lang="en-US" sz="1200" dirty="0">
                  <a:solidFill>
                    <a:srgbClr val="141414"/>
                  </a:solidFill>
                  <a:latin typeface="Calibri" panose="020F0502020204030204" pitchFamily="34" charset="0"/>
                  <a:cs typeface="Calibri" panose="020F0502020204030204" pitchFamily="34" charset="0"/>
                </a:rPr>
                <a:t>Designing a cloud-native platform architecture</a:t>
              </a:r>
            </a:p>
            <a:p>
              <a:pPr marL="137157" indent="-137157" defTabSz="914377">
                <a:buFont typeface="Arial" panose="020B0604020202020204" pitchFamily="34" charset="0"/>
                <a:buChar char="•"/>
              </a:pPr>
              <a:r>
                <a:rPr lang="en-US" sz="1200" dirty="0">
                  <a:solidFill>
                    <a:srgbClr val="141414"/>
                  </a:solidFill>
                  <a:latin typeface="Calibri" panose="020F0502020204030204" pitchFamily="34" charset="0"/>
                  <a:cs typeface="Calibri" panose="020F0502020204030204" pitchFamily="34" charset="0"/>
                </a:rPr>
                <a:t>Implementing a migration factory model covering modernization, remediation and migration of applications to Microsoft Azure</a:t>
              </a:r>
            </a:p>
            <a:p>
              <a:pPr marL="137157" indent="-137157" defTabSz="914377">
                <a:buFont typeface="Arial" panose="020B0604020202020204" pitchFamily="34" charset="0"/>
                <a:buChar char="•"/>
              </a:pPr>
              <a:r>
                <a:rPr lang="en-US" sz="1200" dirty="0">
                  <a:solidFill>
                    <a:srgbClr val="141414"/>
                  </a:solidFill>
                  <a:latin typeface="Calibri" panose="020F0502020204030204" pitchFamily="34" charset="0"/>
                  <a:cs typeface="Calibri" panose="020F0502020204030204" pitchFamily="34" charset="0"/>
                </a:rPr>
                <a:t>Remediating security vulnerabilities and code quality</a:t>
              </a:r>
            </a:p>
            <a:p>
              <a:pPr marL="137157" indent="-137157" defTabSz="914377">
                <a:buFont typeface="Arial" panose="020B0604020202020204" pitchFamily="34" charset="0"/>
                <a:buChar char="•"/>
              </a:pPr>
              <a:r>
                <a:rPr lang="en-US" sz="1200" dirty="0">
                  <a:solidFill>
                    <a:srgbClr val="141414"/>
                  </a:solidFill>
                  <a:latin typeface="Calibri" panose="020F0502020204030204" pitchFamily="34" charset="0"/>
                  <a:cs typeface="Calibri" panose="020F0502020204030204" pitchFamily="34" charset="0"/>
                </a:rPr>
                <a:t>Environment automation using </a:t>
              </a:r>
              <a:r>
                <a:rPr lang="en-US" sz="1200" dirty="0" err="1">
                  <a:solidFill>
                    <a:srgbClr val="141414"/>
                  </a:solidFill>
                  <a:latin typeface="Calibri" panose="020F0502020204030204" pitchFamily="34" charset="0"/>
                  <a:cs typeface="Calibri" panose="020F0502020204030204" pitchFamily="34" charset="0"/>
                </a:rPr>
                <a:t>ServiceNow</a:t>
              </a:r>
              <a:endParaRPr lang="en-US" sz="1200" dirty="0">
                <a:solidFill>
                  <a:srgbClr val="141414"/>
                </a:solidFill>
                <a:latin typeface="Calibri" panose="020F0502020204030204" pitchFamily="34" charset="0"/>
                <a:cs typeface="Calibri" panose="020F0502020204030204" pitchFamily="34" charset="0"/>
              </a:endParaRPr>
            </a:p>
          </p:txBody>
        </p:sp>
        <p:sp>
          <p:nvSpPr>
            <p:cNvPr id="65" name="Rectangle 64"/>
            <p:cNvSpPr/>
            <p:nvPr/>
          </p:nvSpPr>
          <p:spPr>
            <a:xfrm>
              <a:off x="3946198" y="2357241"/>
              <a:ext cx="584622" cy="783992"/>
            </a:xfrm>
            <a:prstGeom prst="rect">
              <a:avLst/>
            </a:prstGeom>
            <a:solidFill>
              <a:srgbClr val="2657AA"/>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377">
                <a:defRPr/>
              </a:pPr>
              <a:r>
                <a:rPr lang="en-US" sz="1467" dirty="0">
                  <a:solidFill>
                    <a:prstClr val="white"/>
                  </a:solidFill>
                  <a:latin typeface="Calibri" panose="020F0502020204030204" pitchFamily="34" charset="0"/>
                  <a:cs typeface="Calibri" panose="020F0502020204030204" pitchFamily="34" charset="0"/>
                </a:rPr>
                <a:t>SOLUTION HIGHLIGHTS</a:t>
              </a:r>
            </a:p>
          </p:txBody>
        </p:sp>
        <p:sp>
          <p:nvSpPr>
            <p:cNvPr id="66" name="Rectangle 65"/>
            <p:cNvSpPr/>
            <p:nvPr/>
          </p:nvSpPr>
          <p:spPr>
            <a:xfrm rot="5400000">
              <a:off x="4290425" y="2607134"/>
              <a:ext cx="783994" cy="284209"/>
            </a:xfrm>
            <a:prstGeom prst="rect">
              <a:avLst/>
            </a:prstGeom>
            <a:solidFill>
              <a:srgbClr val="95B3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377">
                <a:defRPr/>
              </a:pPr>
              <a:endParaRPr lang="en-US" sz="2133">
                <a:solidFill>
                  <a:prstClr val="white"/>
                </a:solidFill>
                <a:latin typeface="Arial" panose="020B0604020202020204"/>
              </a:endParaRPr>
            </a:p>
          </p:txBody>
        </p:sp>
        <p:sp>
          <p:nvSpPr>
            <p:cNvPr id="67" name="Isosceles Triangle 66"/>
            <p:cNvSpPr/>
            <p:nvPr/>
          </p:nvSpPr>
          <p:spPr>
            <a:xfrm rot="5400000">
              <a:off x="4487074" y="2688704"/>
              <a:ext cx="261333" cy="284209"/>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377">
                <a:defRPr/>
              </a:pPr>
              <a:endParaRPr lang="en-US" sz="2133">
                <a:solidFill>
                  <a:prstClr val="white"/>
                </a:solidFill>
                <a:latin typeface="Arial" panose="020B0604020202020204"/>
              </a:endParaRPr>
            </a:p>
          </p:txBody>
        </p:sp>
      </p:grpSp>
      <p:grpSp>
        <p:nvGrpSpPr>
          <p:cNvPr id="68" name="Group 67"/>
          <p:cNvGrpSpPr/>
          <p:nvPr/>
        </p:nvGrpSpPr>
        <p:grpSpPr>
          <a:xfrm>
            <a:off x="5456663" y="4906905"/>
            <a:ext cx="6200077" cy="1309511"/>
            <a:chOff x="3952648" y="3975729"/>
            <a:chExt cx="4650058" cy="818501"/>
          </a:xfrm>
        </p:grpSpPr>
        <p:sp>
          <p:nvSpPr>
            <p:cNvPr id="69" name="Rectangle 68"/>
            <p:cNvSpPr/>
            <p:nvPr/>
          </p:nvSpPr>
          <p:spPr>
            <a:xfrm>
              <a:off x="4834908" y="3976013"/>
              <a:ext cx="3767798" cy="81821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37157" indent="-137157" defTabSz="914377">
                <a:buFont typeface="Arial" panose="020B0604020202020204" pitchFamily="34" charset="0"/>
                <a:buChar char="•"/>
              </a:pPr>
              <a:r>
                <a:rPr lang="en-US" sz="1200" dirty="0">
                  <a:solidFill>
                    <a:srgbClr val="000000"/>
                  </a:solidFill>
                  <a:latin typeface="Calibri" panose="020F0502020204030204" pitchFamily="34" charset="0"/>
                  <a:cs typeface="Calibri" panose="020F0502020204030204" pitchFamily="34" charset="0"/>
                </a:rPr>
                <a:t>A large part of the application portfolio has been modernized to meet new business needs</a:t>
              </a:r>
            </a:p>
            <a:p>
              <a:pPr marL="137157" indent="-137157" defTabSz="914377">
                <a:buFont typeface="Arial" panose="020B0604020202020204" pitchFamily="34" charset="0"/>
                <a:buChar char="•"/>
              </a:pPr>
              <a:r>
                <a:rPr lang="en-US" sz="1200" dirty="0">
                  <a:solidFill>
                    <a:srgbClr val="000000"/>
                  </a:solidFill>
                  <a:latin typeface="Calibri" panose="020F0502020204030204" pitchFamily="34" charset="0"/>
                  <a:cs typeface="Calibri" panose="020F0502020204030204" pitchFamily="34" charset="0"/>
                </a:rPr>
                <a:t>A highly efficient cloud migration factory model leveraging automation delivered a de-risked transformation program</a:t>
              </a:r>
            </a:p>
            <a:p>
              <a:pPr marL="137157" indent="-137157" defTabSz="914377">
                <a:buFont typeface="Arial" panose="020B0604020202020204" pitchFamily="34" charset="0"/>
                <a:buChar char="•"/>
              </a:pPr>
              <a:r>
                <a:rPr lang="en-US" sz="1200" dirty="0">
                  <a:solidFill>
                    <a:srgbClr val="000000"/>
                  </a:solidFill>
                  <a:latin typeface="Calibri" panose="020F0502020204030204" pitchFamily="34" charset="0"/>
                  <a:cs typeface="Calibri" panose="020F0502020204030204" pitchFamily="34" charset="0"/>
                </a:rPr>
                <a:t>Disaster recovery capabilities enhanced using Azure Site Recovery</a:t>
              </a:r>
            </a:p>
          </p:txBody>
        </p:sp>
        <p:sp>
          <p:nvSpPr>
            <p:cNvPr id="70" name="Rectangle 69"/>
            <p:cNvSpPr/>
            <p:nvPr/>
          </p:nvSpPr>
          <p:spPr>
            <a:xfrm>
              <a:off x="3952648" y="3975729"/>
              <a:ext cx="578171" cy="818501"/>
            </a:xfrm>
            <a:prstGeom prst="rect">
              <a:avLst/>
            </a:prstGeom>
            <a:solidFill>
              <a:srgbClr val="0031A1"/>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377">
                <a:defRPr/>
              </a:pPr>
              <a:r>
                <a:rPr lang="en-US" sz="1467" dirty="0">
                  <a:solidFill>
                    <a:prstClr val="white"/>
                  </a:solidFill>
                  <a:latin typeface="Calibri" panose="020F0502020204030204" pitchFamily="34" charset="0"/>
                  <a:cs typeface="Calibri" panose="020F0502020204030204" pitchFamily="34" charset="0"/>
                </a:rPr>
                <a:t>SCALE &amp; COMPLEXITY</a:t>
              </a:r>
            </a:p>
          </p:txBody>
        </p:sp>
        <p:sp>
          <p:nvSpPr>
            <p:cNvPr id="71" name="Rectangle 70"/>
            <p:cNvSpPr/>
            <p:nvPr/>
          </p:nvSpPr>
          <p:spPr>
            <a:xfrm rot="5400000">
              <a:off x="4273612" y="4242875"/>
              <a:ext cx="818500" cy="284209"/>
            </a:xfrm>
            <a:prstGeom prst="rect">
              <a:avLst/>
            </a:prstGeom>
            <a:solidFill>
              <a:srgbClr val="95B3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377">
                <a:defRPr/>
              </a:pPr>
              <a:endParaRPr lang="en-US" sz="2133">
                <a:solidFill>
                  <a:prstClr val="white"/>
                </a:solidFill>
                <a:latin typeface="Arial" panose="020B0604020202020204"/>
              </a:endParaRPr>
            </a:p>
          </p:txBody>
        </p:sp>
        <p:sp>
          <p:nvSpPr>
            <p:cNvPr id="72" name="Isosceles Triangle 71"/>
            <p:cNvSpPr/>
            <p:nvPr/>
          </p:nvSpPr>
          <p:spPr>
            <a:xfrm rot="5400000">
              <a:off x="4481370" y="4252315"/>
              <a:ext cx="272741" cy="284209"/>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377">
                <a:defRPr/>
              </a:pPr>
              <a:endParaRPr lang="en-US" sz="2133">
                <a:solidFill>
                  <a:prstClr val="white"/>
                </a:solidFill>
                <a:latin typeface="Arial" panose="020B0604020202020204"/>
              </a:endParaRPr>
            </a:p>
          </p:txBody>
        </p:sp>
      </p:grpSp>
      <p:sp>
        <p:nvSpPr>
          <p:cNvPr id="40" name="object 11"/>
          <p:cNvSpPr txBox="1"/>
          <p:nvPr/>
        </p:nvSpPr>
        <p:spPr>
          <a:xfrm>
            <a:off x="-1031483" y="4380235"/>
            <a:ext cx="4388500" cy="22576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rtlCol="0">
            <a:spAutoFit/>
          </a:bodyPr>
          <a:lstStyle/>
          <a:p>
            <a:pPr marL="16933" algn="ctr" defTabSz="1219170">
              <a:defRPr/>
            </a:pPr>
            <a:r>
              <a:rPr lang="en-US" sz="1467" b="1" dirty="0">
                <a:solidFill>
                  <a:prstClr val="black"/>
                </a:solidFill>
                <a:latin typeface="Arial"/>
                <a:cs typeface="Arial"/>
              </a:rPr>
              <a:t>Unique Highlights</a:t>
            </a:r>
            <a:endParaRPr lang="en-US" sz="1467" b="1" dirty="0">
              <a:solidFill>
                <a:prstClr val="black"/>
              </a:solidFill>
              <a:latin typeface="Arial"/>
              <a:cs typeface="Arial"/>
            </a:endParaRPr>
          </a:p>
        </p:txBody>
      </p:sp>
      <p:sp>
        <p:nvSpPr>
          <p:cNvPr id="41" name="object 11"/>
          <p:cNvSpPr txBox="1"/>
          <p:nvPr/>
        </p:nvSpPr>
        <p:spPr>
          <a:xfrm>
            <a:off x="513246" y="4648468"/>
            <a:ext cx="4170332" cy="759247"/>
          </a:xfrm>
          <a:prstGeom prst="rect">
            <a:avLst/>
          </a:prstGeom>
        </p:spPr>
        <p:txBody>
          <a:bodyPr wrap="square">
            <a:spAutoFit/>
          </a:bodyPr>
          <a:lstStyle>
            <a:defPPr>
              <a:defRPr lang="en-US"/>
            </a:defPPr>
            <a:lvl1pPr lvl="0" defTabSz="685800">
              <a:lnSpc>
                <a:spcPct val="114000"/>
              </a:lnSpc>
              <a:defRPr kumimoji="0" sz="1000" b="0" i="1" u="none" strike="noStrike" cap="none" spc="0" normalizeH="0" baseline="0">
                <a:ln>
                  <a:noFill/>
                </a:ln>
                <a:solidFill>
                  <a:srgbClr val="141414"/>
                </a:solidFill>
                <a:effectLst/>
                <a:uLnTx/>
                <a:uFillTx/>
                <a:latin typeface="Calibri" panose="020F0502020204030204" pitchFamily="34" charset="0"/>
                <a:cs typeface="Calibri" panose="020F0502020204030204" pitchFamily="34" charset="0"/>
              </a:defRPr>
            </a:lvl1pPr>
          </a:lstStyle>
          <a:p>
            <a:pPr marL="228594" indent="-228594">
              <a:buFont typeface="Arial" panose="020B0604020202020204" pitchFamily="34" charset="0"/>
              <a:buChar char="•"/>
              <a:defRPr/>
            </a:pPr>
            <a:r>
              <a:rPr lang="en-US" sz="1267" i="0" dirty="0">
                <a:latin typeface="Arial" panose="020B0604020202020204"/>
              </a:rPr>
              <a:t>Seamless integration with other existing </a:t>
            </a:r>
            <a:r>
              <a:rPr lang="en-US" sz="1267" i="0" dirty="0">
                <a:latin typeface="Arial" panose="020B0604020202020204"/>
              </a:rPr>
              <a:t>systems</a:t>
            </a:r>
          </a:p>
          <a:p>
            <a:pPr marL="228594" indent="-228594">
              <a:buFont typeface="Arial" panose="020B0604020202020204" pitchFamily="34" charset="0"/>
              <a:buChar char="•"/>
              <a:defRPr/>
            </a:pPr>
            <a:r>
              <a:rPr lang="en-US" sz="1267" i="0" dirty="0">
                <a:latin typeface="Arial" panose="020B0604020202020204"/>
              </a:rPr>
              <a:t>Minimal </a:t>
            </a:r>
            <a:r>
              <a:rPr lang="en-US" sz="1267" i="0" dirty="0">
                <a:latin typeface="Arial" panose="020B0604020202020204"/>
              </a:rPr>
              <a:t>impact to current </a:t>
            </a:r>
            <a:r>
              <a:rPr lang="en-US" sz="1267" i="0" dirty="0">
                <a:latin typeface="Arial" panose="020B0604020202020204"/>
              </a:rPr>
              <a:t>operations</a:t>
            </a:r>
          </a:p>
          <a:p>
            <a:pPr marL="228594" indent="-228594">
              <a:buFont typeface="Arial" panose="020B0604020202020204" pitchFamily="34" charset="0"/>
              <a:buChar char="•"/>
              <a:defRPr/>
            </a:pPr>
            <a:r>
              <a:rPr lang="en-US" sz="1267" i="0" dirty="0">
                <a:latin typeface="Arial" panose="020B0604020202020204"/>
              </a:rPr>
              <a:t>Enhanced disaster recovery capabilities</a:t>
            </a:r>
            <a:endParaRPr lang="en-US" sz="1267" i="0" dirty="0">
              <a:latin typeface="Arial" panose="020B0604020202020204"/>
            </a:endParaRPr>
          </a:p>
        </p:txBody>
      </p:sp>
      <p:pic>
        <p:nvPicPr>
          <p:cNvPr id="2" name="Picture 1"/>
          <p:cNvPicPr>
            <a:picLocks noChangeAspect="1"/>
          </p:cNvPicPr>
          <p:nvPr/>
        </p:nvPicPr>
        <p:blipFill>
          <a:blip r:embed="rId3"/>
          <a:stretch>
            <a:fillRect/>
          </a:stretch>
        </p:blipFill>
        <p:spPr>
          <a:xfrm>
            <a:off x="2" y="-1"/>
            <a:ext cx="5075273" cy="3884428"/>
          </a:xfrm>
          <a:prstGeom prst="rect">
            <a:avLst/>
          </a:prstGeom>
        </p:spPr>
      </p:pic>
      <p:pic>
        <p:nvPicPr>
          <p:cNvPr id="4" name="Picture 3"/>
          <p:cNvPicPr>
            <a:picLocks noChangeAspect="1"/>
          </p:cNvPicPr>
          <p:nvPr/>
        </p:nvPicPr>
        <p:blipFill>
          <a:blip r:embed="rId4"/>
          <a:stretch>
            <a:fillRect/>
          </a:stretch>
        </p:blipFill>
        <p:spPr>
          <a:xfrm>
            <a:off x="3912782" y="1"/>
            <a:ext cx="1162493" cy="362425"/>
          </a:xfrm>
          <a:prstGeom prst="rect">
            <a:avLst/>
          </a:prstGeom>
        </p:spPr>
      </p:pic>
    </p:spTree>
    <p:extLst>
      <p:ext uri="{BB962C8B-B14F-4D97-AF65-F5344CB8AC3E}">
        <p14:creationId xmlns:p14="http://schemas.microsoft.com/office/powerpoint/2010/main" val="1839024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n-lt"/>
              </a:rPr>
              <a:t>Centrica – Digital Agile Success Story</a:t>
            </a:r>
          </a:p>
        </p:txBody>
      </p:sp>
      <p:sp>
        <p:nvSpPr>
          <p:cNvPr id="3" name="Rectangle 2"/>
          <p:cNvSpPr/>
          <p:nvPr/>
        </p:nvSpPr>
        <p:spPr>
          <a:xfrm>
            <a:off x="4399394" y="2618178"/>
            <a:ext cx="7287717" cy="2177996"/>
          </a:xfrm>
          <a:prstGeom prst="rect">
            <a:avLst/>
          </a:prstGeom>
          <a:ln>
            <a:noFill/>
          </a:ln>
        </p:spPr>
        <p:txBody>
          <a:bodyPr wrap="square" lIns="121912" tIns="60956" rIns="121912" bIns="60956">
            <a:noAutofit/>
          </a:bodyPr>
          <a:lstStyle/>
          <a:p>
            <a:pPr fontAlgn="t"/>
            <a:r>
              <a:rPr lang="en-US" sz="1200" dirty="0">
                <a:solidFill>
                  <a:schemeClr val="tx2"/>
                </a:solidFill>
              </a:rPr>
              <a:t>Team members were made sure to interact face to face with stakeholders on daily basis. This improved both team and customer  confidence and also helped in changing the perception of Cognizant's Distributed agile delivery model. </a:t>
            </a:r>
          </a:p>
          <a:p>
            <a:pPr fontAlgn="t"/>
            <a:r>
              <a:rPr lang="en-US" sz="1200" dirty="0">
                <a:solidFill>
                  <a:schemeClr val="tx2"/>
                </a:solidFill>
              </a:rPr>
              <a:t>Following multi prong approach was adopted to improve the collaboration across team members</a:t>
            </a:r>
          </a:p>
          <a:p>
            <a:r>
              <a:rPr lang="en-US" sz="1200" dirty="0">
                <a:solidFill>
                  <a:schemeClr val="tx2"/>
                </a:solidFill>
              </a:rPr>
              <a:t>Maximized face to face  communication to improve team rapport</a:t>
            </a:r>
          </a:p>
          <a:p>
            <a:pPr fontAlgn="t"/>
            <a:r>
              <a:rPr lang="en-US" sz="1200" dirty="0">
                <a:solidFill>
                  <a:schemeClr val="tx2"/>
                </a:solidFill>
              </a:rPr>
              <a:t>Dedicated Video conference room made available for all scrum ceremonies &amp; Enabled Video facility to all the team members’ work station</a:t>
            </a:r>
          </a:p>
          <a:p>
            <a:pPr fontAlgn="t"/>
            <a:r>
              <a:rPr lang="en-US" sz="1200" dirty="0">
                <a:solidFill>
                  <a:schemeClr val="tx2"/>
                </a:solidFill>
              </a:rPr>
              <a:t>Leveraged Jira  as online project management tool for seamless delivery across different geographies &amp; used the Slack, Skype &amp; GitHub for collaboration</a:t>
            </a:r>
          </a:p>
        </p:txBody>
      </p:sp>
      <p:grpSp>
        <p:nvGrpSpPr>
          <p:cNvPr id="12" name="Group 11"/>
          <p:cNvGrpSpPr/>
          <p:nvPr/>
        </p:nvGrpSpPr>
        <p:grpSpPr>
          <a:xfrm>
            <a:off x="4284840" y="4292409"/>
            <a:ext cx="3965693" cy="376091"/>
            <a:chOff x="3290910" y="3214066"/>
            <a:chExt cx="2974270" cy="282068"/>
          </a:xfrm>
        </p:grpSpPr>
        <p:sp>
          <p:nvSpPr>
            <p:cNvPr id="13" name="TextBox 12"/>
            <p:cNvSpPr txBox="1"/>
            <p:nvPr/>
          </p:nvSpPr>
          <p:spPr bwMode="auto">
            <a:xfrm>
              <a:off x="3290910" y="3214066"/>
              <a:ext cx="2352036" cy="111966"/>
            </a:xfrm>
            <a:prstGeom prst="rect">
              <a:avLst/>
            </a:prstGeom>
            <a:noFill/>
            <a:ln w="9525">
              <a:noFill/>
              <a:miter lim="800000"/>
              <a:headEnd/>
              <a:tailEnd/>
            </a:ln>
          </p:spPr>
          <p:txBody>
            <a:bodyPr wrap="square" lIns="121912" tIns="60956" rIns="121912" bIns="60956"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defTabSz="912805">
                <a:defRPr/>
              </a:pPr>
              <a:r>
                <a:rPr lang="en-US" sz="1333" dirty="0">
                  <a:solidFill>
                    <a:srgbClr val="075CA9"/>
                  </a:solidFill>
                  <a:latin typeface="+mn-lt"/>
                </a:rPr>
                <a:t>Best Practices Implemented</a:t>
              </a:r>
            </a:p>
          </p:txBody>
        </p:sp>
        <p:grpSp>
          <p:nvGrpSpPr>
            <p:cNvPr id="14" name="Group 13"/>
            <p:cNvGrpSpPr/>
            <p:nvPr/>
          </p:nvGrpSpPr>
          <p:grpSpPr>
            <a:xfrm>
              <a:off x="3359678" y="3494562"/>
              <a:ext cx="2905502" cy="1572"/>
              <a:chOff x="6105758" y="4017880"/>
              <a:chExt cx="2905502" cy="1572"/>
            </a:xfrm>
          </p:grpSpPr>
          <p:cxnSp>
            <p:nvCxnSpPr>
              <p:cNvPr id="15" name="Straight Connector 14"/>
              <p:cNvCxnSpPr/>
              <p:nvPr/>
            </p:nvCxnSpPr>
            <p:spPr>
              <a:xfrm flipV="1">
                <a:off x="6105758" y="4017880"/>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53200" y="40194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sp>
        <p:nvSpPr>
          <p:cNvPr id="17" name="Rectangle 16"/>
          <p:cNvSpPr/>
          <p:nvPr/>
        </p:nvSpPr>
        <p:spPr>
          <a:xfrm>
            <a:off x="-12973" y="1207558"/>
            <a:ext cx="4309684" cy="1720719"/>
          </a:xfrm>
          <a:prstGeom prst="rect">
            <a:avLst/>
          </a:prstGeom>
          <a:ln>
            <a:noFill/>
          </a:ln>
        </p:spPr>
        <p:txBody>
          <a:bodyPr wrap="square" lIns="121912" tIns="60956" rIns="121912" bIns="60956">
            <a:noAutofit/>
          </a:bodyPr>
          <a:lstStyle/>
          <a:p>
            <a:pPr marL="225420" indent="-173034" defTabSz="457189" fontAlgn="ctr">
              <a:spcBef>
                <a:spcPct val="0"/>
              </a:spcBef>
              <a:spcAft>
                <a:spcPct val="0"/>
              </a:spcAft>
              <a:buFont typeface="Wingdings" panose="05000000000000000000" pitchFamily="2" charset="2"/>
              <a:buChar char="§"/>
              <a:defRPr/>
            </a:pPr>
            <a:r>
              <a:rPr lang="en-US" sz="1067" dirty="0">
                <a:solidFill>
                  <a:srgbClr val="000000"/>
                </a:solidFill>
                <a:ea typeface="MS PGothic" pitchFamily="34" charset="-128"/>
                <a:cs typeface="Arial" pitchFamily="34" charset="0"/>
              </a:rPr>
              <a:t>To move the out of service CQ 5.4 front end implementation of UK Business Digital application to Ember SPAs [Single Page Applications] supported by REST APIs. This will enable to move to cutting edge Digital technology framework which is robust, secure and next gen.</a:t>
            </a:r>
          </a:p>
        </p:txBody>
      </p:sp>
      <p:grpSp>
        <p:nvGrpSpPr>
          <p:cNvPr id="33" name="Group 32"/>
          <p:cNvGrpSpPr/>
          <p:nvPr/>
        </p:nvGrpSpPr>
        <p:grpSpPr>
          <a:xfrm>
            <a:off x="47069" y="806038"/>
            <a:ext cx="4009356" cy="296807"/>
            <a:chOff x="154632" y="819681"/>
            <a:chExt cx="3007017" cy="222605"/>
          </a:xfrm>
        </p:grpSpPr>
        <p:cxnSp>
          <p:nvCxnSpPr>
            <p:cNvPr id="18" name="Straight Connector 17"/>
            <p:cNvCxnSpPr/>
            <p:nvPr/>
          </p:nvCxnSpPr>
          <p:spPr>
            <a:xfrm flipV="1">
              <a:off x="228493" y="1042284"/>
              <a:ext cx="599796"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42649" y="1042285"/>
              <a:ext cx="2519000" cy="1"/>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bwMode="auto">
            <a:xfrm>
              <a:off x="154632" y="819681"/>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defTabSz="912805">
                <a:defRPr/>
              </a:pPr>
              <a:r>
                <a:rPr lang="en-US" sz="1333" dirty="0">
                  <a:solidFill>
                    <a:srgbClr val="075CA9"/>
                  </a:solidFill>
                  <a:latin typeface="+mn-lt"/>
                </a:rPr>
                <a:t>Overview</a:t>
              </a:r>
              <a:endParaRPr lang="en-GB" sz="1333" dirty="0">
                <a:solidFill>
                  <a:srgbClr val="075CA9"/>
                </a:solidFill>
                <a:latin typeface="+mn-lt"/>
              </a:endParaRPr>
            </a:p>
          </p:txBody>
        </p:sp>
      </p:grpSp>
      <p:grpSp>
        <p:nvGrpSpPr>
          <p:cNvPr id="21" name="Group 20"/>
          <p:cNvGrpSpPr/>
          <p:nvPr/>
        </p:nvGrpSpPr>
        <p:grpSpPr>
          <a:xfrm>
            <a:off x="4296711" y="2209801"/>
            <a:ext cx="3620016" cy="345020"/>
            <a:chOff x="3242460" y="1271629"/>
            <a:chExt cx="2715012" cy="258765"/>
          </a:xfrm>
        </p:grpSpPr>
        <p:grpSp>
          <p:nvGrpSpPr>
            <p:cNvPr id="22" name="Group 21"/>
            <p:cNvGrpSpPr/>
            <p:nvPr/>
          </p:nvGrpSpPr>
          <p:grpSpPr>
            <a:xfrm>
              <a:off x="3319472" y="1530393"/>
              <a:ext cx="2638000" cy="1"/>
              <a:chOff x="3319472" y="1530393"/>
              <a:chExt cx="2638000" cy="1"/>
            </a:xfrm>
          </p:grpSpPr>
          <p:cxnSp>
            <p:nvCxnSpPr>
              <p:cNvPr id="24" name="Straight Connector 23"/>
              <p:cNvCxnSpPr/>
              <p:nvPr/>
            </p:nvCxnSpPr>
            <p:spPr>
              <a:xfrm flipV="1">
                <a:off x="3319472" y="1530393"/>
                <a:ext cx="746577"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810000" y="1530393"/>
                <a:ext cx="2147472" cy="1"/>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bwMode="auto">
            <a:xfrm>
              <a:off x="3242460" y="1271629"/>
              <a:ext cx="2292758" cy="206727"/>
            </a:xfrm>
            <a:prstGeom prst="rect">
              <a:avLst/>
            </a:prstGeom>
            <a:noFill/>
            <a:ln w="9525">
              <a:noFill/>
              <a:miter lim="800000"/>
              <a:headEnd/>
              <a:tailEnd/>
            </a:ln>
          </p:spPr>
          <p:txBody>
            <a:bodyPr wrap="square" lIns="121912" tIns="60956" rIns="121912" bIns="60956"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defTabSz="912805">
                <a:defRPr/>
              </a:pPr>
              <a:r>
                <a:rPr lang="en-US" sz="1333" dirty="0">
                  <a:solidFill>
                    <a:srgbClr val="075CA9"/>
                  </a:solidFill>
                  <a:latin typeface="+mn-lt"/>
                </a:rPr>
                <a:t>COGNIZANT’S SOLUTION</a:t>
              </a:r>
            </a:p>
          </p:txBody>
        </p:sp>
      </p:grpSp>
      <p:grpSp>
        <p:nvGrpSpPr>
          <p:cNvPr id="26" name="Group 25"/>
          <p:cNvGrpSpPr/>
          <p:nvPr/>
        </p:nvGrpSpPr>
        <p:grpSpPr>
          <a:xfrm>
            <a:off x="60745" y="3826685"/>
            <a:ext cx="4036961" cy="1110324"/>
            <a:chOff x="182706" y="3331500"/>
            <a:chExt cx="3027721" cy="832743"/>
          </a:xfrm>
        </p:grpSpPr>
        <p:sp>
          <p:nvSpPr>
            <p:cNvPr id="27" name="TextBox 26"/>
            <p:cNvSpPr txBox="1"/>
            <p:nvPr/>
          </p:nvSpPr>
          <p:spPr bwMode="auto">
            <a:xfrm>
              <a:off x="182706" y="3331500"/>
              <a:ext cx="2626338" cy="287627"/>
            </a:xfrm>
            <a:prstGeom prst="rect">
              <a:avLst/>
            </a:prstGeom>
            <a:noFill/>
            <a:ln w="9525">
              <a:noFill/>
              <a:miter lim="800000"/>
              <a:headEnd/>
              <a:tailEnd/>
            </a:ln>
          </p:spPr>
          <p:txBody>
            <a:bodyPr wrap="square" lIns="121912" tIns="60956" rIns="121912" bIns="60956"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defTabSz="912805">
                <a:defRPr/>
              </a:pPr>
              <a:r>
                <a:rPr lang="en-US" sz="1333" dirty="0">
                  <a:solidFill>
                    <a:srgbClr val="075CA9"/>
                  </a:solidFill>
                  <a:latin typeface="+mn-lt"/>
                </a:rPr>
                <a:t>Release timelines / Milestones met</a:t>
              </a:r>
            </a:p>
          </p:txBody>
        </p:sp>
        <p:grpSp>
          <p:nvGrpSpPr>
            <p:cNvPr id="28" name="Group 27"/>
            <p:cNvGrpSpPr/>
            <p:nvPr/>
          </p:nvGrpSpPr>
          <p:grpSpPr>
            <a:xfrm>
              <a:off x="289488" y="3602654"/>
              <a:ext cx="2627817" cy="2"/>
              <a:chOff x="3315783" y="4147758"/>
              <a:chExt cx="2627817" cy="2"/>
            </a:xfrm>
          </p:grpSpPr>
          <p:cxnSp>
            <p:nvCxnSpPr>
              <p:cNvPr id="30" name="Straight Connector 29"/>
              <p:cNvCxnSpPr/>
              <p:nvPr/>
            </p:nvCxnSpPr>
            <p:spPr>
              <a:xfrm flipV="1">
                <a:off x="3315783" y="4147759"/>
                <a:ext cx="599796"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10000" y="4147758"/>
                <a:ext cx="213360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237787" y="3656468"/>
              <a:ext cx="2972640" cy="507775"/>
            </a:xfrm>
            <a:prstGeom prst="rect">
              <a:avLst/>
            </a:prstGeom>
            <a:ln>
              <a:noFill/>
            </a:ln>
          </p:spPr>
          <p:txBody>
            <a:bodyPr wrap="square" lIns="121912" tIns="60956" rIns="121912" bIns="60956">
              <a:noAutofit/>
            </a:bodyPr>
            <a:lstStyle/>
            <a:p>
              <a:pPr algn="just"/>
              <a:r>
                <a:rPr lang="en-US" sz="1200" dirty="0">
                  <a:solidFill>
                    <a:srgbClr val="141414"/>
                  </a:solidFill>
                </a:rPr>
                <a:t>Delivery expectations (Milestones-1) set by the Product owner was met 100% -  4 out of 4 journeys went Live by Dec’17 despite stringent timelines </a:t>
              </a:r>
              <a:r>
                <a:rPr lang="en-US" sz="1200" dirty="0">
                  <a:solidFill>
                    <a:srgbClr val="000000"/>
                  </a:solidFill>
                  <a:ea typeface="ＭＳ Ｐゴシック" pitchFamily="34" charset="-128"/>
                </a:rPr>
                <a:t> </a:t>
              </a:r>
            </a:p>
          </p:txBody>
        </p:sp>
      </p:grpSp>
      <p:graphicFrame>
        <p:nvGraphicFramePr>
          <p:cNvPr id="34" name="Table 33"/>
          <p:cNvGraphicFramePr>
            <a:graphicFrameLocks noGrp="1"/>
          </p:cNvGraphicFramePr>
          <p:nvPr>
            <p:extLst/>
          </p:nvPr>
        </p:nvGraphicFramePr>
        <p:xfrm>
          <a:off x="4376531" y="4749800"/>
          <a:ext cx="7612268" cy="1524000"/>
        </p:xfrm>
        <a:graphic>
          <a:graphicData uri="http://schemas.openxmlformats.org/drawingml/2006/table">
            <a:tbl>
              <a:tblPr firstRow="1" bandRow="1"/>
              <a:tblGrid>
                <a:gridCol w="1733800">
                  <a:extLst>
                    <a:ext uri="{9D8B030D-6E8A-4147-A177-3AD203B41FA5}">
                      <a16:colId xmlns:a16="http://schemas.microsoft.com/office/drawing/2014/main" val="1034111036"/>
                    </a:ext>
                  </a:extLst>
                </a:gridCol>
                <a:gridCol w="1611269">
                  <a:extLst>
                    <a:ext uri="{9D8B030D-6E8A-4147-A177-3AD203B41FA5}">
                      <a16:colId xmlns:a16="http://schemas.microsoft.com/office/drawing/2014/main" val="3858537331"/>
                    </a:ext>
                  </a:extLst>
                </a:gridCol>
                <a:gridCol w="2032000">
                  <a:extLst>
                    <a:ext uri="{9D8B030D-6E8A-4147-A177-3AD203B41FA5}">
                      <a16:colId xmlns:a16="http://schemas.microsoft.com/office/drawing/2014/main" val="1361550106"/>
                    </a:ext>
                  </a:extLst>
                </a:gridCol>
                <a:gridCol w="2235199">
                  <a:extLst>
                    <a:ext uri="{9D8B030D-6E8A-4147-A177-3AD203B41FA5}">
                      <a16:colId xmlns:a16="http://schemas.microsoft.com/office/drawing/2014/main" val="3932833326"/>
                    </a:ext>
                  </a:extLst>
                </a:gridCol>
              </a:tblGrid>
              <a:tr h="304800">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2"/>
                          </a:solidFill>
                          <a:latin typeface="Calibri" panose="020F0502020204030204" pitchFamily="34" charset="0"/>
                        </a:rPr>
                        <a:t>People &amp; Process </a:t>
                      </a:r>
                    </a:p>
                  </a:txBody>
                  <a:tcPr marL="121920" marR="121920" marT="60960" marB="6096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tx2"/>
                          </a:solidFill>
                          <a:latin typeface="Calibri" panose="020F0502020204030204" pitchFamily="34" charset="0"/>
                        </a:rPr>
                        <a:t>Requirements</a:t>
                      </a: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2"/>
                          </a:solidFill>
                          <a:latin typeface="Calibri" panose="020F0502020204030204" pitchFamily="34" charset="0"/>
                        </a:rPr>
                        <a:t>Engineering </a:t>
                      </a:r>
                      <a:endParaRPr lang="en-US" sz="1200" dirty="0">
                        <a:solidFill>
                          <a:schemeClr val="tx2"/>
                        </a:solidFill>
                        <a:latin typeface="Calibri" panose="020F0502020204030204" pitchFamily="34" charset="0"/>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2"/>
                          </a:solidFill>
                          <a:latin typeface="Calibri" panose="020F0502020204030204" pitchFamily="34" charset="0"/>
                        </a:rPr>
                        <a:t>Tools &amp; Metrics</a:t>
                      </a:r>
                    </a:p>
                  </a:txBody>
                  <a:tcPr marL="121920" marR="121920" marT="60960" marB="6096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492123362"/>
                  </a:ext>
                </a:extLst>
              </a:tr>
              <a:tr h="1219200">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dirty="0">
                          <a:solidFill>
                            <a:schemeClr val="tx2"/>
                          </a:solidFill>
                          <a:latin typeface="Calibri" panose="020F0502020204030204" pitchFamily="34" charset="0"/>
                        </a:rPr>
                        <a:t>Retrospection </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dirty="0">
                          <a:solidFill>
                            <a:schemeClr val="tx2"/>
                          </a:solidFill>
                          <a:latin typeface="Calibri" panose="020F0502020204030204" pitchFamily="34" charset="0"/>
                        </a:rPr>
                        <a:t>Stretch goals </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Calibri" panose="020F0502020204030204" pitchFamily="34" charset="0"/>
                        </a:rPr>
                        <a:t>Commitment based approach </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Calibri" panose="020F0502020204030204" pitchFamily="34" charset="0"/>
                        </a:rPr>
                        <a:t>Assessments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tx2"/>
                        </a:solidFill>
                        <a:latin typeface="Calibri" panose="020F0502020204030204" pitchFamily="34" charset="0"/>
                      </a:endParaRPr>
                    </a:p>
                  </a:txBody>
                  <a:tcPr marL="48768" marR="121920" marT="60960" marB="60960">
                    <a:lnL>
                      <a:noFill/>
                    </a:lnL>
                    <a:lnR w="19050" cap="flat" cmpd="sng" algn="ctr">
                      <a:solidFill>
                        <a:srgbClr val="0070C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Calibri" panose="020F0502020204030204" pitchFamily="34" charset="0"/>
                        </a:rPr>
                        <a:t>Relative sizing / Poker planning </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Calibri" panose="020F0502020204030204" pitchFamily="34" charset="0"/>
                        </a:rPr>
                        <a:t>Backlog grooming session </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Calibri" panose="020F0502020204030204" pitchFamily="34" charset="0"/>
                        </a:rPr>
                        <a:t>Reverse KT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tx2"/>
                        </a:solidFill>
                        <a:latin typeface="Calibri" panose="020F0502020204030204" pitchFamily="34" charset="0"/>
                      </a:endParaRPr>
                    </a:p>
                  </a:txBody>
                  <a:tcPr marL="48768" marR="121920" marT="60960" marB="60960">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dirty="0">
                          <a:solidFill>
                            <a:schemeClr val="tx2"/>
                          </a:solidFill>
                          <a:latin typeface="Calibri" panose="020F0502020204030204" pitchFamily="34" charset="0"/>
                        </a:rPr>
                        <a:t>Technical debt clearance</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dirty="0">
                          <a:solidFill>
                            <a:schemeClr val="tx2"/>
                          </a:solidFill>
                          <a:latin typeface="Calibri" panose="020F0502020204030204" pitchFamily="34" charset="0"/>
                        </a:rPr>
                        <a:t>Automation</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dirty="0">
                          <a:solidFill>
                            <a:schemeClr val="tx2"/>
                          </a:solidFill>
                          <a:latin typeface="Calibri" panose="020F0502020204030204" pitchFamily="34" charset="0"/>
                        </a:rPr>
                        <a:t>Coding standards – Rule sets </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kern="1200" dirty="0">
                          <a:solidFill>
                            <a:schemeClr val="tx2"/>
                          </a:solidFill>
                          <a:latin typeface="Calibri" panose="020F0502020204030204" pitchFamily="34" charset="0"/>
                        </a:rPr>
                        <a:t>Code check in policies </a:t>
                      </a:r>
                    </a:p>
                    <a:p>
                      <a:endParaRPr lang="en-US" sz="1200" dirty="0">
                        <a:solidFill>
                          <a:schemeClr val="tx2"/>
                        </a:solidFill>
                        <a:latin typeface="Calibri" panose="020F0502020204030204" pitchFamily="34" charset="0"/>
                      </a:endParaRPr>
                    </a:p>
                  </a:txBody>
                  <a:tcPr marL="48768" marR="121920" marT="60960" marB="60960">
                    <a:lnL w="19050" cap="flat" cmpd="sng" algn="ctr">
                      <a:solidFill>
                        <a:srgbClr val="0070C0"/>
                      </a:solidFill>
                      <a:prstDash val="solid"/>
                      <a:round/>
                      <a:headEnd type="none" w="med" len="med"/>
                      <a:tailEnd type="none" w="med" len="med"/>
                    </a:lnL>
                    <a:lnR w="19050" cap="flat" cmpd="sng" algn="ctr">
                      <a:solidFill>
                        <a:srgbClr val="0070C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dirty="0">
                          <a:solidFill>
                            <a:schemeClr val="tx2"/>
                          </a:solidFill>
                          <a:latin typeface="Calibri" panose="020F0502020204030204" pitchFamily="34" charset="0"/>
                        </a:rPr>
                        <a:t>Design – Swagger, Adobe Photo shop</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dirty="0">
                          <a:solidFill>
                            <a:schemeClr val="tx2"/>
                          </a:solidFill>
                          <a:latin typeface="Calibri" panose="020F0502020204030204" pitchFamily="34" charset="0"/>
                        </a:rPr>
                        <a:t>Code- Fisheye, GitHub, Sonarqube</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dirty="0">
                          <a:solidFill>
                            <a:schemeClr val="tx2"/>
                          </a:solidFill>
                          <a:latin typeface="Calibri" panose="020F0502020204030204" pitchFamily="34" charset="0"/>
                        </a:rPr>
                        <a:t>Metrics :  </a:t>
                      </a:r>
                      <a:r>
                        <a:rPr lang="en-US" altLang="en-US" sz="1200" dirty="0">
                          <a:solidFill>
                            <a:schemeClr val="tx2"/>
                          </a:solidFill>
                          <a:latin typeface="Calibri" panose="020F0502020204030204" pitchFamily="34" charset="0"/>
                          <a:sym typeface="Wingdings" panose="05000000000000000000" pitchFamily="2" charset="2"/>
                        </a:rPr>
                        <a:t>Defect trend , Automation coverage</a:t>
                      </a:r>
                      <a:endParaRPr lang="en-US" altLang="en-US" sz="1200" dirty="0">
                        <a:solidFill>
                          <a:schemeClr val="tx2"/>
                        </a:solidFill>
                        <a:latin typeface="Calibri" panose="020F0502020204030204" pitchFamily="34" charset="0"/>
                      </a:endParaRPr>
                    </a:p>
                  </a:txBody>
                  <a:tcPr marL="48768" marR="121920" marT="60960" marB="60960">
                    <a:lnL w="19050" cap="flat" cmpd="sng" algn="ctr">
                      <a:solidFill>
                        <a:srgbClr val="0070C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602060104"/>
                  </a:ext>
                </a:extLst>
              </a:tr>
            </a:tbl>
          </a:graphicData>
        </a:graphic>
      </p:graphicFrame>
      <p:sp>
        <p:nvSpPr>
          <p:cNvPr id="35" name="Rectangle 34"/>
          <p:cNvSpPr/>
          <p:nvPr/>
        </p:nvSpPr>
        <p:spPr>
          <a:xfrm>
            <a:off x="4376531" y="640715"/>
            <a:ext cx="6668957" cy="318100"/>
          </a:xfrm>
          <a:prstGeom prst="rect">
            <a:avLst/>
          </a:prstGeom>
        </p:spPr>
        <p:txBody>
          <a:bodyPr wrap="square">
            <a:spAutoFit/>
          </a:bodyPr>
          <a:lstStyle/>
          <a:p>
            <a:pPr defTabSz="1219170"/>
            <a:r>
              <a:rPr lang="en-US" sz="1467" b="1" dirty="0">
                <a:solidFill>
                  <a:schemeClr val="accent1">
                    <a:lumMod val="75000"/>
                  </a:schemeClr>
                </a:solidFill>
                <a:cs typeface="Calibri" panose="020F0502020204030204" pitchFamily="34" charset="0"/>
              </a:rPr>
              <a:t>  Distributed Scrum teams: 3 Teams.. 4 Locations… 18 associates</a:t>
            </a:r>
          </a:p>
        </p:txBody>
      </p:sp>
      <p:pic>
        <p:nvPicPr>
          <p:cNvPr id="36" name="Picture 35"/>
          <p:cNvPicPr>
            <a:picLocks noChangeAspect="1"/>
          </p:cNvPicPr>
          <p:nvPr/>
        </p:nvPicPr>
        <p:blipFill>
          <a:blip r:embed="rId2"/>
          <a:stretch>
            <a:fillRect/>
          </a:stretch>
        </p:blipFill>
        <p:spPr>
          <a:xfrm>
            <a:off x="6021853" y="996270"/>
            <a:ext cx="3223748" cy="1273964"/>
          </a:xfrm>
          <a:prstGeom prst="rect">
            <a:avLst/>
          </a:prstGeom>
        </p:spPr>
      </p:pic>
      <p:grpSp>
        <p:nvGrpSpPr>
          <p:cNvPr id="37" name="Group 36"/>
          <p:cNvGrpSpPr/>
          <p:nvPr/>
        </p:nvGrpSpPr>
        <p:grpSpPr>
          <a:xfrm>
            <a:off x="47069" y="2099621"/>
            <a:ext cx="4123908" cy="1938979"/>
            <a:chOff x="182706" y="3331500"/>
            <a:chExt cx="3092931" cy="1454234"/>
          </a:xfrm>
        </p:grpSpPr>
        <p:sp>
          <p:nvSpPr>
            <p:cNvPr id="38" name="TextBox 37"/>
            <p:cNvSpPr txBox="1"/>
            <p:nvPr/>
          </p:nvSpPr>
          <p:spPr bwMode="auto">
            <a:xfrm>
              <a:off x="182706" y="3331500"/>
              <a:ext cx="2626338" cy="287627"/>
            </a:xfrm>
            <a:prstGeom prst="rect">
              <a:avLst/>
            </a:prstGeom>
            <a:noFill/>
            <a:ln w="9525">
              <a:noFill/>
              <a:miter lim="800000"/>
              <a:headEnd/>
              <a:tailEnd/>
            </a:ln>
          </p:spPr>
          <p:txBody>
            <a:bodyPr wrap="square" lIns="121912" tIns="60956" rIns="121912" bIns="60956"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defTabSz="912805">
                <a:defRPr/>
              </a:pPr>
              <a:r>
                <a:rPr lang="en-US" sz="1333" dirty="0">
                  <a:solidFill>
                    <a:srgbClr val="075CA9"/>
                  </a:solidFill>
                  <a:latin typeface="+mn-lt"/>
                </a:rPr>
                <a:t>Challenges</a:t>
              </a:r>
              <a:endParaRPr lang="en-GB" sz="1333" dirty="0">
                <a:solidFill>
                  <a:srgbClr val="075CA9"/>
                </a:solidFill>
                <a:latin typeface="+mn-lt"/>
              </a:endParaRPr>
            </a:p>
          </p:txBody>
        </p:sp>
        <p:grpSp>
          <p:nvGrpSpPr>
            <p:cNvPr id="39" name="Group 38"/>
            <p:cNvGrpSpPr/>
            <p:nvPr/>
          </p:nvGrpSpPr>
          <p:grpSpPr>
            <a:xfrm>
              <a:off x="289488" y="3602654"/>
              <a:ext cx="2627817" cy="2"/>
              <a:chOff x="3315783" y="4147758"/>
              <a:chExt cx="2627817" cy="2"/>
            </a:xfrm>
          </p:grpSpPr>
          <p:cxnSp>
            <p:nvCxnSpPr>
              <p:cNvPr id="41" name="Straight Connector 40"/>
              <p:cNvCxnSpPr/>
              <p:nvPr/>
            </p:nvCxnSpPr>
            <p:spPr>
              <a:xfrm flipV="1">
                <a:off x="3315783" y="4147759"/>
                <a:ext cx="599796"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10000" y="4147758"/>
                <a:ext cx="213360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237787" y="3656468"/>
              <a:ext cx="3037850" cy="1129266"/>
            </a:xfrm>
            <a:prstGeom prst="rect">
              <a:avLst/>
            </a:prstGeom>
            <a:ln>
              <a:noFill/>
            </a:ln>
          </p:spPr>
          <p:txBody>
            <a:bodyPr wrap="square" lIns="121912" tIns="60956" rIns="121912" bIns="60956">
              <a:noAutofit/>
            </a:bodyPr>
            <a:lstStyle/>
            <a:p>
              <a:pPr algn="just"/>
              <a:r>
                <a:rPr lang="en-US" sz="1200" dirty="0">
                  <a:solidFill>
                    <a:srgbClr val="141414"/>
                  </a:solidFill>
                </a:rPr>
                <a:t>This is the first project executed with fully Offshore teams for both Ember technology and UX designs since the customer was reluctant earlier to try onshore/offshore model </a:t>
              </a:r>
              <a:endParaRPr lang="en-US" sz="1200" dirty="0"/>
            </a:p>
            <a:p>
              <a:pPr fontAlgn="t"/>
              <a:r>
                <a:rPr lang="en-US" sz="1200" dirty="0">
                  <a:solidFill>
                    <a:srgbClr val="141414"/>
                  </a:solidFill>
                </a:rPr>
                <a:t>Teams were unable to deliver their best initially due to lack of team cohesiveness / infrastructure support </a:t>
              </a:r>
              <a:endParaRPr lang="en-US" sz="1200" dirty="0"/>
            </a:p>
            <a:p>
              <a:pPr marL="731502" lvl="2" indent="-177796" algn="just">
                <a:lnSpc>
                  <a:spcPct val="150000"/>
                </a:lnSpc>
                <a:buSzPct val="80000"/>
                <a:buFontTx/>
                <a:buChar char="•"/>
                <a:defRPr/>
              </a:pPr>
              <a:r>
                <a:rPr lang="en-US" sz="1200" dirty="0">
                  <a:solidFill>
                    <a:srgbClr val="000000"/>
                  </a:solidFill>
                  <a:ea typeface="ＭＳ Ｐゴシック" pitchFamily="34" charset="-128"/>
                </a:rPr>
                <a:t> </a:t>
              </a:r>
            </a:p>
          </p:txBody>
        </p:sp>
      </p:grpSp>
      <p:pic>
        <p:nvPicPr>
          <p:cNvPr id="45" name="Picture 44"/>
          <p:cNvPicPr>
            <a:picLocks noChangeAspect="1"/>
          </p:cNvPicPr>
          <p:nvPr/>
        </p:nvPicPr>
        <p:blipFill>
          <a:blip r:embed="rId3"/>
          <a:stretch>
            <a:fillRect/>
          </a:stretch>
        </p:blipFill>
        <p:spPr>
          <a:xfrm>
            <a:off x="253565" y="4946301"/>
            <a:ext cx="3708835" cy="1726363"/>
          </a:xfrm>
          <a:prstGeom prst="rect">
            <a:avLst/>
          </a:prstGeom>
        </p:spPr>
      </p:pic>
      <p:sp>
        <p:nvSpPr>
          <p:cNvPr id="46" name="Rectangle 45"/>
          <p:cNvSpPr/>
          <p:nvPr/>
        </p:nvSpPr>
        <p:spPr>
          <a:xfrm>
            <a:off x="10298853" y="153605"/>
            <a:ext cx="1893147" cy="465971"/>
          </a:xfrm>
          <a:prstGeom prst="rect">
            <a:avLst/>
          </a:prstGeom>
          <a:solidFill>
            <a:srgbClr val="FF0000"/>
          </a:solidFill>
          <a:ln w="12700" cap="flat" cmpd="sng" algn="ctr">
            <a:solidFill>
              <a:srgbClr val="FF0000"/>
            </a:solidFill>
            <a:prstDash val="solid"/>
            <a:miter lim="800000"/>
          </a:ln>
          <a:effectLst/>
        </p:spPr>
        <p:txBody>
          <a:bodyPr rtlCol="0" anchor="ctr"/>
          <a:lstStyle/>
          <a:p>
            <a:pPr algn="ctr" defTabSz="609585">
              <a:defRPr/>
            </a:pPr>
            <a:r>
              <a:rPr lang="en-GB" sz="1400" b="1" kern="0" dirty="0">
                <a:solidFill>
                  <a:srgbClr val="FFFFFF"/>
                </a:solidFill>
              </a:rPr>
              <a:t>Centrica – Digital Agile</a:t>
            </a:r>
          </a:p>
        </p:txBody>
      </p:sp>
    </p:spTree>
    <p:extLst>
      <p:ext uri="{BB962C8B-B14F-4D97-AF65-F5344CB8AC3E}">
        <p14:creationId xmlns:p14="http://schemas.microsoft.com/office/powerpoint/2010/main" val="218737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121920" tIns="60960" rIns="121920" bIns="60960" rtlCol="0" anchor="ctr">
            <a:normAutofit fontScale="90000"/>
          </a:bodyPr>
          <a:lstStyle/>
          <a:p>
            <a:r>
              <a:rPr lang="en-US" spc="-7" dirty="0">
                <a:latin typeface="+mn-lt"/>
                <a:cs typeface="Calibri" panose="020F0502020204030204" pitchFamily="34" charset="0"/>
              </a:rPr>
              <a:t>Centrica – Account Journey</a:t>
            </a:r>
          </a:p>
        </p:txBody>
      </p:sp>
      <p:sp>
        <p:nvSpPr>
          <p:cNvPr id="122" name="Rounded Rectangle 23"/>
          <p:cNvSpPr/>
          <p:nvPr/>
        </p:nvSpPr>
        <p:spPr bwMode="gray">
          <a:xfrm rot="10800000" flipH="1" flipV="1">
            <a:off x="306414" y="4045859"/>
            <a:ext cx="11580788" cy="2211109"/>
          </a:xfrm>
          <a:prstGeom prst="rect">
            <a:avLst/>
          </a:prstGeom>
          <a:gradFill flip="none" rotWithShape="1">
            <a:gsLst>
              <a:gs pos="0">
                <a:schemeClr val="accent1">
                  <a:lumMod val="40000"/>
                  <a:lumOff val="60000"/>
                </a:schemeClr>
              </a:gs>
              <a:gs pos="100000">
                <a:schemeClr val="bg1"/>
              </a:gs>
            </a:gsLst>
            <a:lin ang="5400000" scaled="1"/>
            <a:tileRect/>
          </a:gradFill>
          <a:ln w="9525" cap="flat" cmpd="sng" algn="ctr">
            <a:noFill/>
            <a:prstDash val="solid"/>
          </a:ln>
          <a:effectLst>
            <a:innerShdw blurRad="63500" dist="50800" dir="16200000">
              <a:prstClr val="black">
                <a:alpha val="15000"/>
              </a:prstClr>
            </a:innerShdw>
          </a:effectLst>
        </p:spPr>
        <p:txBody>
          <a:bodyPr spcFirstLastPara="0" vert="horz" wrap="square" lIns="0" tIns="0" rIns="0" bIns="0" numCol="1" spcCol="1270" anchor="ctr" anchorCtr="0">
            <a:noAutofit/>
          </a:bodyPr>
          <a:lstStyle/>
          <a:p>
            <a:pPr marL="0" lvl="2" algn="ctr" defTabSz="1185216" fontAlgn="base">
              <a:lnSpc>
                <a:spcPct val="90000"/>
              </a:lnSpc>
            </a:pPr>
            <a:endParaRPr lang="en-US" sz="2400" kern="0" spc="533" dirty="0">
              <a:solidFill>
                <a:srgbClr val="141414"/>
              </a:solidFill>
              <a:latin typeface="Arial"/>
              <a:cs typeface="Calibri" panose="020F0502020204030204" pitchFamily="34" charset="0"/>
            </a:endParaRPr>
          </a:p>
        </p:txBody>
      </p:sp>
      <p:sp>
        <p:nvSpPr>
          <p:cNvPr id="123" name="Rectangle 122"/>
          <p:cNvSpPr/>
          <p:nvPr/>
        </p:nvSpPr>
        <p:spPr>
          <a:xfrm>
            <a:off x="1144122" y="5064160"/>
            <a:ext cx="1239047" cy="985865"/>
          </a:xfrm>
          <a:prstGeom prst="rect">
            <a:avLst/>
          </a:prstGeom>
          <a:noFill/>
          <a:ln w="12700" cap="flat" cmpd="sng" algn="ctr">
            <a:noFill/>
            <a:prstDash val="solid"/>
            <a:miter lim="800000"/>
          </a:ln>
          <a:effectLst/>
        </p:spPr>
        <p:txBody>
          <a:bodyPr rtlCol="0" anchor="ctr"/>
          <a:lstStyle/>
          <a:p>
            <a:pPr algn="ctr" defTabSz="1219140">
              <a:defRPr/>
            </a:pPr>
            <a:r>
              <a:rPr lang="en-US" sz="2133" b="1" kern="0" dirty="0">
                <a:solidFill>
                  <a:srgbClr val="0581C1"/>
                </a:solidFill>
                <a:latin typeface="Arial"/>
              </a:rPr>
              <a:t>60%</a:t>
            </a:r>
            <a:r>
              <a:rPr lang="en-US" sz="2133" b="1" kern="0" dirty="0">
                <a:solidFill>
                  <a:srgbClr val="DF7A1C"/>
                </a:solidFill>
                <a:latin typeface="Arial"/>
              </a:rPr>
              <a:t> </a:t>
            </a:r>
            <a:r>
              <a:rPr lang="en-US" sz="1333" b="1" kern="0" dirty="0">
                <a:solidFill>
                  <a:prstClr val="black"/>
                </a:solidFill>
                <a:latin typeface="Arial"/>
              </a:rPr>
              <a:t>transactions online</a:t>
            </a:r>
            <a:endParaRPr lang="en-GB" sz="1333" b="1" kern="0" dirty="0">
              <a:solidFill>
                <a:prstClr val="black"/>
              </a:solidFill>
              <a:latin typeface="Arial"/>
            </a:endParaRPr>
          </a:p>
        </p:txBody>
      </p:sp>
      <p:sp>
        <p:nvSpPr>
          <p:cNvPr id="124" name="Rectangle 123"/>
          <p:cNvSpPr/>
          <p:nvPr/>
        </p:nvSpPr>
        <p:spPr>
          <a:xfrm>
            <a:off x="9951173" y="5064160"/>
            <a:ext cx="1239816" cy="985865"/>
          </a:xfrm>
          <a:prstGeom prst="rect">
            <a:avLst/>
          </a:prstGeom>
          <a:noFill/>
          <a:ln w="12700" cap="flat" cmpd="sng" algn="ctr">
            <a:noFill/>
            <a:prstDash val="solid"/>
            <a:miter lim="800000"/>
          </a:ln>
          <a:effectLst/>
        </p:spPr>
        <p:txBody>
          <a:bodyPr rtlCol="0" anchor="ctr"/>
          <a:lstStyle/>
          <a:p>
            <a:pPr algn="ctr" defTabSz="1219140">
              <a:defRPr/>
            </a:pPr>
            <a:r>
              <a:rPr lang="en-US" sz="2133" b="1" kern="0" dirty="0">
                <a:solidFill>
                  <a:srgbClr val="0581C1"/>
                </a:solidFill>
                <a:latin typeface="Arial"/>
              </a:rPr>
              <a:t>75%</a:t>
            </a:r>
          </a:p>
          <a:p>
            <a:pPr algn="ctr" defTabSz="1219140">
              <a:defRPr/>
            </a:pPr>
            <a:r>
              <a:rPr lang="en-US" sz="1333" b="1" kern="0" dirty="0">
                <a:solidFill>
                  <a:srgbClr val="141414"/>
                </a:solidFill>
                <a:latin typeface="Arial"/>
              </a:rPr>
              <a:t>Test automation</a:t>
            </a:r>
            <a:endParaRPr lang="en-GB" sz="1333" b="1" kern="0" dirty="0">
              <a:solidFill>
                <a:srgbClr val="141414"/>
              </a:solidFill>
              <a:latin typeface="Arial"/>
            </a:endParaRPr>
          </a:p>
        </p:txBody>
      </p:sp>
      <p:sp>
        <p:nvSpPr>
          <p:cNvPr id="125" name="Rectangle 124"/>
          <p:cNvSpPr/>
          <p:nvPr/>
        </p:nvSpPr>
        <p:spPr>
          <a:xfrm>
            <a:off x="7913604" y="5064160"/>
            <a:ext cx="1111141" cy="985865"/>
          </a:xfrm>
          <a:prstGeom prst="rect">
            <a:avLst/>
          </a:prstGeom>
          <a:noFill/>
          <a:ln w="12700" cap="flat" cmpd="sng" algn="ctr">
            <a:noFill/>
            <a:prstDash val="solid"/>
            <a:miter lim="800000"/>
          </a:ln>
          <a:effectLst/>
        </p:spPr>
        <p:txBody>
          <a:bodyPr rtlCol="0" anchor="ctr"/>
          <a:lstStyle/>
          <a:p>
            <a:pPr algn="ctr" defTabSz="1219140">
              <a:defRPr/>
            </a:pPr>
            <a:r>
              <a:rPr lang="en-US" sz="2133" b="1" kern="0" dirty="0">
                <a:solidFill>
                  <a:srgbClr val="0581C1"/>
                </a:solidFill>
                <a:latin typeface="Arial"/>
              </a:rPr>
              <a:t>35%</a:t>
            </a:r>
          </a:p>
          <a:p>
            <a:pPr algn="ctr" defTabSz="1219140">
              <a:defRPr/>
            </a:pPr>
            <a:r>
              <a:rPr lang="en-US" sz="1333" b="1" kern="0" dirty="0">
                <a:solidFill>
                  <a:prstClr val="black"/>
                </a:solidFill>
                <a:latin typeface="Arial"/>
              </a:rPr>
              <a:t>TCO reduction</a:t>
            </a:r>
            <a:endParaRPr lang="en-GB" sz="1333" b="1" kern="0" dirty="0">
              <a:solidFill>
                <a:prstClr val="black"/>
              </a:solidFill>
              <a:latin typeface="Arial"/>
            </a:endParaRPr>
          </a:p>
        </p:txBody>
      </p:sp>
      <p:sp>
        <p:nvSpPr>
          <p:cNvPr id="126" name="Rectangle 125"/>
          <p:cNvSpPr/>
          <p:nvPr/>
        </p:nvSpPr>
        <p:spPr>
          <a:xfrm>
            <a:off x="6014588" y="5064160"/>
            <a:ext cx="1111141" cy="985865"/>
          </a:xfrm>
          <a:prstGeom prst="rect">
            <a:avLst/>
          </a:prstGeom>
          <a:noFill/>
          <a:ln w="12700" cap="flat" cmpd="sng" algn="ctr">
            <a:noFill/>
            <a:prstDash val="solid"/>
            <a:miter lim="800000"/>
          </a:ln>
          <a:effectLst/>
        </p:spPr>
        <p:txBody>
          <a:bodyPr rtlCol="0" anchor="ctr"/>
          <a:lstStyle/>
          <a:p>
            <a:pPr algn="ctr" defTabSz="1219140">
              <a:defRPr/>
            </a:pPr>
            <a:r>
              <a:rPr lang="en-US" sz="2133" b="1" kern="0" dirty="0">
                <a:solidFill>
                  <a:srgbClr val="0581C1"/>
                </a:solidFill>
                <a:latin typeface="Arial"/>
              </a:rPr>
              <a:t>30%</a:t>
            </a:r>
          </a:p>
          <a:p>
            <a:pPr algn="ctr" defTabSz="1219140">
              <a:defRPr/>
            </a:pPr>
            <a:r>
              <a:rPr lang="en-US" sz="1333" b="1" kern="0" dirty="0">
                <a:solidFill>
                  <a:prstClr val="black"/>
                </a:solidFill>
                <a:latin typeface="Arial"/>
              </a:rPr>
              <a:t>incident reduction</a:t>
            </a:r>
            <a:endParaRPr lang="en-GB" sz="1333" b="1" kern="0" dirty="0">
              <a:solidFill>
                <a:prstClr val="black"/>
              </a:solidFill>
              <a:latin typeface="Arial"/>
            </a:endParaRPr>
          </a:p>
        </p:txBody>
      </p:sp>
      <p:sp>
        <p:nvSpPr>
          <p:cNvPr id="127" name="Rectangle 126"/>
          <p:cNvSpPr/>
          <p:nvPr/>
        </p:nvSpPr>
        <p:spPr>
          <a:xfrm>
            <a:off x="2365528" y="5064160"/>
            <a:ext cx="1111141" cy="985865"/>
          </a:xfrm>
          <a:prstGeom prst="rect">
            <a:avLst/>
          </a:prstGeom>
          <a:noFill/>
          <a:ln w="12700" cap="flat" cmpd="sng" algn="ctr">
            <a:noFill/>
            <a:prstDash val="solid"/>
            <a:miter lim="800000"/>
          </a:ln>
          <a:effectLst/>
        </p:spPr>
        <p:txBody>
          <a:bodyPr rtlCol="0" anchor="ctr"/>
          <a:lstStyle/>
          <a:p>
            <a:pPr algn="ctr" defTabSz="1219140">
              <a:defRPr/>
            </a:pPr>
            <a:r>
              <a:rPr lang="en-US" sz="2133" b="1" kern="0" dirty="0">
                <a:solidFill>
                  <a:srgbClr val="0581C1"/>
                </a:solidFill>
                <a:latin typeface="Arial"/>
              </a:rPr>
              <a:t>5mn</a:t>
            </a:r>
            <a:r>
              <a:rPr lang="en-US" sz="2133" b="1" kern="0" dirty="0">
                <a:solidFill>
                  <a:prstClr val="black"/>
                </a:solidFill>
                <a:latin typeface="Arial"/>
              </a:rPr>
              <a:t> </a:t>
            </a:r>
            <a:r>
              <a:rPr lang="en-US" sz="1333" b="1" kern="0" dirty="0">
                <a:solidFill>
                  <a:prstClr val="black"/>
                </a:solidFill>
                <a:latin typeface="Arial"/>
              </a:rPr>
              <a:t>meters installed</a:t>
            </a:r>
            <a:endParaRPr lang="en-GB" sz="1333" b="1" kern="0" dirty="0">
              <a:solidFill>
                <a:prstClr val="black"/>
              </a:solidFill>
              <a:latin typeface="Arial"/>
            </a:endParaRPr>
          </a:p>
        </p:txBody>
      </p:sp>
      <p:pic>
        <p:nvPicPr>
          <p:cNvPr id="128" name="Picture 127"/>
          <p:cNvPicPr>
            <a:picLocks noChangeAspect="1"/>
          </p:cNvPicPr>
          <p:nvPr/>
        </p:nvPicPr>
        <p:blipFill rotWithShape="1">
          <a:blip r:embed="rId2" cstate="print">
            <a:clrChange>
              <a:clrFrom>
                <a:srgbClr val="FFFFFF"/>
              </a:clrFrom>
              <a:clrTo>
                <a:srgbClr val="FFFFFF">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l="20015" t="5236" r="17547" b="5473"/>
          <a:stretch/>
        </p:blipFill>
        <p:spPr>
          <a:xfrm>
            <a:off x="11517500" y="2239996"/>
            <a:ext cx="656952" cy="939499"/>
          </a:xfrm>
          <a:prstGeom prst="rect">
            <a:avLst/>
          </a:prstGeom>
        </p:spPr>
      </p:pic>
      <p:sp>
        <p:nvSpPr>
          <p:cNvPr id="129" name="Right Arrow 128"/>
          <p:cNvSpPr/>
          <p:nvPr/>
        </p:nvSpPr>
        <p:spPr>
          <a:xfrm>
            <a:off x="9737909" y="2691339"/>
            <a:ext cx="609283" cy="611757"/>
          </a:xfrm>
          <a:prstGeom prst="rightArrow">
            <a:avLst>
              <a:gd name="adj1" fmla="val 61388"/>
              <a:gd name="adj2" fmla="val 50000"/>
            </a:avLst>
          </a:prstGeom>
          <a:solidFill>
            <a:srgbClr val="0581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b="1" dirty="0">
              <a:solidFill>
                <a:srgbClr val="0070C0"/>
              </a:solidFill>
              <a:latin typeface="Arial"/>
            </a:endParaRPr>
          </a:p>
        </p:txBody>
      </p:sp>
      <p:sp>
        <p:nvSpPr>
          <p:cNvPr id="130" name="Rectangle 129"/>
          <p:cNvSpPr/>
          <p:nvPr/>
        </p:nvSpPr>
        <p:spPr>
          <a:xfrm>
            <a:off x="5569788" y="2679182"/>
            <a:ext cx="1179392" cy="461665"/>
          </a:xfrm>
          <a:prstGeom prst="rect">
            <a:avLst/>
          </a:prstGeom>
          <a:noFill/>
        </p:spPr>
        <p:txBody>
          <a:bodyPr wrap="square">
            <a:spAutoFit/>
          </a:bodyPr>
          <a:lstStyle/>
          <a:p>
            <a:pPr algn="ctr" defTabSz="609570">
              <a:defRPr/>
            </a:pPr>
            <a:r>
              <a:rPr lang="en-US" sz="1200" dirty="0">
                <a:solidFill>
                  <a:srgbClr val="141414"/>
                </a:solidFill>
                <a:latin typeface="Arial"/>
              </a:rPr>
              <a:t>One</a:t>
            </a:r>
          </a:p>
          <a:p>
            <a:pPr algn="ctr" defTabSz="609570">
              <a:defRPr/>
            </a:pPr>
            <a:r>
              <a:rPr lang="en-US" sz="1200" dirty="0">
                <a:solidFill>
                  <a:srgbClr val="141414"/>
                </a:solidFill>
                <a:latin typeface="Arial"/>
              </a:rPr>
              <a:t>British Gas</a:t>
            </a:r>
            <a:endParaRPr lang="en-GB" sz="1200" dirty="0">
              <a:solidFill>
                <a:srgbClr val="141414"/>
              </a:solidFill>
              <a:latin typeface="Arial"/>
            </a:endParaRPr>
          </a:p>
        </p:txBody>
      </p:sp>
      <p:sp>
        <p:nvSpPr>
          <p:cNvPr id="131" name="Oval 130"/>
          <p:cNvSpPr/>
          <p:nvPr/>
        </p:nvSpPr>
        <p:spPr>
          <a:xfrm>
            <a:off x="10312628" y="2200632"/>
            <a:ext cx="1174005" cy="1087473"/>
          </a:xfrm>
          <a:prstGeom prst="ellipse">
            <a:avLst/>
          </a:prstGeom>
          <a:solidFill>
            <a:srgbClr val="23D3E0"/>
          </a:solidFill>
          <a:ln>
            <a:noFill/>
          </a:ln>
          <a:effectLst>
            <a:outerShdw blurRad="50800" dist="38100" dir="54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09570">
              <a:defRPr/>
            </a:pPr>
            <a:r>
              <a:rPr lang="en-US" sz="1467" b="1" dirty="0">
                <a:solidFill>
                  <a:prstClr val="white"/>
                </a:solidFill>
                <a:latin typeface="Arial"/>
              </a:rPr>
              <a:t>Next-Gen Programs</a:t>
            </a:r>
            <a:endParaRPr lang="en-GB" sz="1467" b="1" dirty="0">
              <a:solidFill>
                <a:prstClr val="white"/>
              </a:solidFill>
              <a:latin typeface="Arial"/>
            </a:endParaRPr>
          </a:p>
        </p:txBody>
      </p:sp>
      <p:grpSp>
        <p:nvGrpSpPr>
          <p:cNvPr id="132" name="Group 131"/>
          <p:cNvGrpSpPr/>
          <p:nvPr/>
        </p:nvGrpSpPr>
        <p:grpSpPr>
          <a:xfrm>
            <a:off x="304800" y="4047042"/>
            <a:ext cx="11582400" cy="359567"/>
            <a:chOff x="284644" y="2632504"/>
            <a:chExt cx="1815528" cy="358938"/>
          </a:xfrm>
        </p:grpSpPr>
        <p:sp>
          <p:nvSpPr>
            <p:cNvPr id="133" name="Rectangle 132"/>
            <p:cNvSpPr/>
            <p:nvPr/>
          </p:nvSpPr>
          <p:spPr>
            <a:xfrm>
              <a:off x="735010" y="2632504"/>
              <a:ext cx="457397" cy="358938"/>
            </a:xfrm>
            <a:prstGeom prst="rect">
              <a:avLst/>
            </a:prstGeom>
            <a:solidFill>
              <a:srgbClr val="23D3E0"/>
            </a:solidFill>
            <a:ln w="12700" cap="flat" cmpd="sng" algn="ctr">
              <a:noFill/>
              <a:prstDash val="solid"/>
              <a:miter lim="800000"/>
            </a:ln>
            <a:effectLst/>
          </p:spPr>
          <p:txBody>
            <a:bodyPr rtlCol="0" anchor="ctr"/>
            <a:lstStyle/>
            <a:p>
              <a:pPr algn="ctr" defTabSz="1219140">
                <a:defRPr/>
              </a:pPr>
              <a:endParaRPr lang="en-US" sz="2667" b="1" kern="0" dirty="0">
                <a:solidFill>
                  <a:prstClr val="white"/>
                </a:solidFill>
                <a:latin typeface="Arial"/>
              </a:endParaRPr>
            </a:p>
          </p:txBody>
        </p:sp>
        <p:sp>
          <p:nvSpPr>
            <p:cNvPr id="134" name="Rectangle 133"/>
            <p:cNvSpPr/>
            <p:nvPr/>
          </p:nvSpPr>
          <p:spPr>
            <a:xfrm>
              <a:off x="284644" y="2632504"/>
              <a:ext cx="457397" cy="358938"/>
            </a:xfrm>
            <a:prstGeom prst="rect">
              <a:avLst/>
            </a:prstGeom>
            <a:solidFill>
              <a:srgbClr val="0581C1"/>
            </a:solidFill>
            <a:ln w="12700" cap="flat" cmpd="sng" algn="ctr">
              <a:noFill/>
              <a:prstDash val="solid"/>
              <a:miter lim="800000"/>
            </a:ln>
            <a:effectLst/>
          </p:spPr>
          <p:txBody>
            <a:bodyPr rtlCol="0" anchor="ctr"/>
            <a:lstStyle/>
            <a:p>
              <a:pPr algn="ctr" defTabSz="1219140">
                <a:defRPr/>
              </a:pPr>
              <a:endParaRPr lang="en-US" sz="2667" b="1" kern="0" dirty="0">
                <a:solidFill>
                  <a:prstClr val="white"/>
                </a:solidFill>
                <a:latin typeface="Arial"/>
              </a:endParaRPr>
            </a:p>
          </p:txBody>
        </p:sp>
        <p:sp>
          <p:nvSpPr>
            <p:cNvPr id="135" name="Rectangle 134"/>
            <p:cNvSpPr/>
            <p:nvPr/>
          </p:nvSpPr>
          <p:spPr>
            <a:xfrm>
              <a:off x="1192407" y="2632504"/>
              <a:ext cx="457398" cy="358938"/>
            </a:xfrm>
            <a:prstGeom prst="rect">
              <a:avLst/>
            </a:prstGeom>
            <a:solidFill>
              <a:srgbClr val="0581C1"/>
            </a:solidFill>
            <a:ln w="12700" cap="flat" cmpd="sng" algn="ctr">
              <a:noFill/>
              <a:prstDash val="solid"/>
              <a:miter lim="800000"/>
            </a:ln>
            <a:effectLst/>
          </p:spPr>
          <p:txBody>
            <a:bodyPr rtlCol="0" anchor="ctr"/>
            <a:lstStyle/>
            <a:p>
              <a:pPr algn="ctr" defTabSz="1219140">
                <a:defRPr/>
              </a:pPr>
              <a:endParaRPr lang="en-US" sz="2667" b="1" kern="0" dirty="0">
                <a:solidFill>
                  <a:prstClr val="white"/>
                </a:solidFill>
                <a:latin typeface="Arial"/>
              </a:endParaRPr>
            </a:p>
          </p:txBody>
        </p:sp>
        <p:sp>
          <p:nvSpPr>
            <p:cNvPr id="136" name="Rectangle 135"/>
            <p:cNvSpPr/>
            <p:nvPr/>
          </p:nvSpPr>
          <p:spPr>
            <a:xfrm>
              <a:off x="1642774" y="2632504"/>
              <a:ext cx="457398" cy="358938"/>
            </a:xfrm>
            <a:prstGeom prst="rect">
              <a:avLst/>
            </a:prstGeom>
            <a:solidFill>
              <a:srgbClr val="23D3E0"/>
            </a:solidFill>
            <a:ln w="12700" cap="flat" cmpd="sng" algn="ctr">
              <a:noFill/>
              <a:prstDash val="solid"/>
              <a:miter lim="800000"/>
            </a:ln>
            <a:effectLst/>
          </p:spPr>
          <p:txBody>
            <a:bodyPr rtlCol="0" anchor="ctr"/>
            <a:lstStyle/>
            <a:p>
              <a:pPr algn="ctr" defTabSz="1219140">
                <a:defRPr/>
              </a:pPr>
              <a:endParaRPr lang="en-US" sz="2667" b="1" kern="0" dirty="0">
                <a:solidFill>
                  <a:prstClr val="white"/>
                </a:solidFill>
                <a:latin typeface="Arial"/>
              </a:endParaRPr>
            </a:p>
          </p:txBody>
        </p:sp>
      </p:grpSp>
      <p:sp>
        <p:nvSpPr>
          <p:cNvPr id="137" name="Rectangle 136"/>
          <p:cNvSpPr/>
          <p:nvPr/>
        </p:nvSpPr>
        <p:spPr>
          <a:xfrm>
            <a:off x="467879" y="4067775"/>
            <a:ext cx="2585636" cy="318100"/>
          </a:xfrm>
          <a:prstGeom prst="rect">
            <a:avLst/>
          </a:prstGeom>
        </p:spPr>
        <p:txBody>
          <a:bodyPr wrap="square" anchor="ctr">
            <a:spAutoFit/>
          </a:bodyPr>
          <a:lstStyle/>
          <a:p>
            <a:pPr algn="ctr" defTabSz="609570">
              <a:defRPr/>
            </a:pPr>
            <a:r>
              <a:rPr lang="en-US" sz="1467" b="1" dirty="0">
                <a:solidFill>
                  <a:prstClr val="white"/>
                </a:solidFill>
                <a:latin typeface="Arial"/>
              </a:rPr>
              <a:t>SCALE &amp; FLEXIBILITY</a:t>
            </a:r>
            <a:endParaRPr lang="en-GB" sz="1467" b="1" dirty="0">
              <a:solidFill>
                <a:prstClr val="white"/>
              </a:solidFill>
              <a:latin typeface="Arial"/>
            </a:endParaRPr>
          </a:p>
        </p:txBody>
      </p:sp>
      <p:sp>
        <p:nvSpPr>
          <p:cNvPr id="138" name="Rectangle 137"/>
          <p:cNvSpPr/>
          <p:nvPr/>
        </p:nvSpPr>
        <p:spPr>
          <a:xfrm>
            <a:off x="3187535" y="4067777"/>
            <a:ext cx="3009871" cy="318100"/>
          </a:xfrm>
          <a:prstGeom prst="rect">
            <a:avLst/>
          </a:prstGeom>
        </p:spPr>
        <p:txBody>
          <a:bodyPr wrap="square" anchor="ctr">
            <a:spAutoFit/>
          </a:bodyPr>
          <a:lstStyle/>
          <a:p>
            <a:pPr algn="ctr" defTabSz="609570">
              <a:defRPr/>
            </a:pPr>
            <a:r>
              <a:rPr lang="en-US" sz="1467" b="1" dirty="0">
                <a:solidFill>
                  <a:prstClr val="white"/>
                </a:solidFill>
                <a:latin typeface="Arial"/>
              </a:rPr>
              <a:t>DELIVERING TO OUTCOMES</a:t>
            </a:r>
            <a:endParaRPr lang="en-GB" sz="1467" b="1" dirty="0">
              <a:solidFill>
                <a:prstClr val="white"/>
              </a:solidFill>
              <a:latin typeface="Arial"/>
            </a:endParaRPr>
          </a:p>
        </p:txBody>
      </p:sp>
      <p:sp>
        <p:nvSpPr>
          <p:cNvPr id="139" name="Rectangle 138"/>
          <p:cNvSpPr/>
          <p:nvPr/>
        </p:nvSpPr>
        <p:spPr>
          <a:xfrm>
            <a:off x="6137376" y="4067774"/>
            <a:ext cx="2777075" cy="318100"/>
          </a:xfrm>
          <a:prstGeom prst="rect">
            <a:avLst/>
          </a:prstGeom>
        </p:spPr>
        <p:txBody>
          <a:bodyPr wrap="square" anchor="ctr">
            <a:spAutoFit/>
          </a:bodyPr>
          <a:lstStyle/>
          <a:p>
            <a:pPr algn="ctr" defTabSz="609570">
              <a:defRPr/>
            </a:pPr>
            <a:r>
              <a:rPr lang="en-US" sz="1467" b="1" dirty="0">
                <a:solidFill>
                  <a:prstClr val="white"/>
                </a:solidFill>
                <a:latin typeface="Arial"/>
              </a:rPr>
              <a:t>SKIN IN THE GAME</a:t>
            </a:r>
            <a:endParaRPr lang="en-GB" sz="1467" b="1" dirty="0">
              <a:solidFill>
                <a:prstClr val="white"/>
              </a:solidFill>
              <a:latin typeface="Arial"/>
            </a:endParaRPr>
          </a:p>
        </p:txBody>
      </p:sp>
      <p:sp>
        <p:nvSpPr>
          <p:cNvPr id="140" name="Rectangle 139"/>
          <p:cNvSpPr/>
          <p:nvPr/>
        </p:nvSpPr>
        <p:spPr>
          <a:xfrm>
            <a:off x="8856074" y="4067777"/>
            <a:ext cx="3115543" cy="318100"/>
          </a:xfrm>
          <a:prstGeom prst="rect">
            <a:avLst/>
          </a:prstGeom>
        </p:spPr>
        <p:txBody>
          <a:bodyPr wrap="square" anchor="ctr">
            <a:spAutoFit/>
          </a:bodyPr>
          <a:lstStyle/>
          <a:p>
            <a:pPr algn="ctr" defTabSz="609570">
              <a:defRPr/>
            </a:pPr>
            <a:r>
              <a:rPr lang="en-US" sz="1467" b="1" dirty="0">
                <a:solidFill>
                  <a:prstClr val="white"/>
                </a:solidFill>
                <a:latin typeface="Arial"/>
              </a:rPr>
              <a:t>A GLOBAL DIGITAL PARTNER</a:t>
            </a:r>
            <a:endParaRPr lang="en-GB" sz="1467" b="1" dirty="0">
              <a:solidFill>
                <a:prstClr val="white"/>
              </a:solidFill>
              <a:latin typeface="Arial"/>
            </a:endParaRPr>
          </a:p>
        </p:txBody>
      </p:sp>
      <p:sp>
        <p:nvSpPr>
          <p:cNvPr id="141" name="Block Arc 140"/>
          <p:cNvSpPr/>
          <p:nvPr/>
        </p:nvSpPr>
        <p:spPr>
          <a:xfrm>
            <a:off x="5356331" y="2177155"/>
            <a:ext cx="1614416" cy="1614416"/>
          </a:xfrm>
          <a:prstGeom prst="blockArc">
            <a:avLst>
              <a:gd name="adj1" fmla="val 8736719"/>
              <a:gd name="adj2" fmla="val 141916"/>
              <a:gd name="adj3" fmla="val 11442"/>
            </a:avLst>
          </a:prstGeom>
          <a:solidFill>
            <a:srgbClr val="0581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b="1" dirty="0">
              <a:solidFill>
                <a:srgbClr val="0070C0"/>
              </a:solidFill>
              <a:latin typeface="Arial"/>
            </a:endParaRPr>
          </a:p>
        </p:txBody>
      </p:sp>
      <p:sp>
        <p:nvSpPr>
          <p:cNvPr id="142" name="Block Arc 141"/>
          <p:cNvSpPr/>
          <p:nvPr/>
        </p:nvSpPr>
        <p:spPr>
          <a:xfrm flipH="1" flipV="1">
            <a:off x="6785647" y="2225107"/>
            <a:ext cx="1608932" cy="1614416"/>
          </a:xfrm>
          <a:prstGeom prst="blockArc">
            <a:avLst>
              <a:gd name="adj1" fmla="val 10624401"/>
              <a:gd name="adj2" fmla="val 141916"/>
              <a:gd name="adj3" fmla="val 11442"/>
            </a:avLst>
          </a:prstGeom>
          <a:solidFill>
            <a:srgbClr val="0581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b="1" dirty="0">
              <a:solidFill>
                <a:srgbClr val="0070C0"/>
              </a:solidFill>
              <a:latin typeface="Arial"/>
            </a:endParaRPr>
          </a:p>
        </p:txBody>
      </p:sp>
      <p:sp>
        <p:nvSpPr>
          <p:cNvPr id="143" name="Rectangle 142"/>
          <p:cNvSpPr/>
          <p:nvPr/>
        </p:nvSpPr>
        <p:spPr>
          <a:xfrm>
            <a:off x="7077790" y="2703566"/>
            <a:ext cx="997524" cy="461665"/>
          </a:xfrm>
          <a:prstGeom prst="rect">
            <a:avLst/>
          </a:prstGeom>
          <a:noFill/>
        </p:spPr>
        <p:txBody>
          <a:bodyPr wrap="square">
            <a:spAutoFit/>
          </a:bodyPr>
          <a:lstStyle/>
          <a:p>
            <a:pPr algn="ctr" defTabSz="609570">
              <a:defRPr/>
            </a:pPr>
            <a:r>
              <a:rPr lang="en-US" sz="1200" dirty="0">
                <a:solidFill>
                  <a:srgbClr val="141414"/>
                </a:solidFill>
                <a:latin typeface="Arial"/>
              </a:rPr>
              <a:t>Show Me The Value!</a:t>
            </a:r>
          </a:p>
        </p:txBody>
      </p:sp>
      <p:sp>
        <p:nvSpPr>
          <p:cNvPr id="144" name="Block Arc 143"/>
          <p:cNvSpPr/>
          <p:nvPr/>
        </p:nvSpPr>
        <p:spPr>
          <a:xfrm flipH="1">
            <a:off x="8206816" y="2160899"/>
            <a:ext cx="1614416" cy="1614416"/>
          </a:xfrm>
          <a:prstGeom prst="blockArc">
            <a:avLst>
              <a:gd name="adj1" fmla="val 8736719"/>
              <a:gd name="adj2" fmla="val 141916"/>
              <a:gd name="adj3" fmla="val 11442"/>
            </a:avLst>
          </a:prstGeom>
          <a:solidFill>
            <a:srgbClr val="0581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b="1" dirty="0">
              <a:solidFill>
                <a:srgbClr val="0070C0"/>
              </a:solidFill>
              <a:latin typeface="Arial"/>
            </a:endParaRPr>
          </a:p>
        </p:txBody>
      </p:sp>
      <p:sp>
        <p:nvSpPr>
          <p:cNvPr id="145" name="Rectangle 144"/>
          <p:cNvSpPr/>
          <p:nvPr/>
        </p:nvSpPr>
        <p:spPr>
          <a:xfrm>
            <a:off x="8218355" y="2679182"/>
            <a:ext cx="1572616" cy="461665"/>
          </a:xfrm>
          <a:prstGeom prst="rect">
            <a:avLst/>
          </a:prstGeom>
          <a:noFill/>
        </p:spPr>
        <p:txBody>
          <a:bodyPr wrap="square">
            <a:spAutoFit/>
          </a:bodyPr>
          <a:lstStyle/>
          <a:p>
            <a:pPr algn="ctr" defTabSz="609570">
              <a:defRPr/>
            </a:pPr>
            <a:r>
              <a:rPr lang="en-US" sz="1200" dirty="0">
                <a:solidFill>
                  <a:srgbClr val="141414"/>
                </a:solidFill>
                <a:latin typeface="Arial"/>
              </a:rPr>
              <a:t>Transformation Programs</a:t>
            </a:r>
            <a:endParaRPr lang="en-GB" sz="1200" dirty="0">
              <a:solidFill>
                <a:srgbClr val="141414"/>
              </a:solidFill>
              <a:latin typeface="Arial"/>
            </a:endParaRPr>
          </a:p>
        </p:txBody>
      </p:sp>
      <p:sp>
        <p:nvSpPr>
          <p:cNvPr id="146" name="Rectangle 145"/>
          <p:cNvSpPr/>
          <p:nvPr/>
        </p:nvSpPr>
        <p:spPr>
          <a:xfrm>
            <a:off x="243359" y="5064160"/>
            <a:ext cx="1111141" cy="985865"/>
          </a:xfrm>
          <a:prstGeom prst="rect">
            <a:avLst/>
          </a:prstGeom>
          <a:noFill/>
          <a:ln w="12700" cap="flat" cmpd="sng" algn="ctr">
            <a:noFill/>
            <a:prstDash val="solid"/>
            <a:miter lim="800000"/>
          </a:ln>
          <a:effectLst/>
        </p:spPr>
        <p:txBody>
          <a:bodyPr rtlCol="0" anchor="ctr"/>
          <a:lstStyle/>
          <a:p>
            <a:pPr algn="ctr" defTabSz="1219140">
              <a:defRPr/>
            </a:pPr>
            <a:r>
              <a:rPr lang="en-US" sz="2133" b="1" kern="0" dirty="0">
                <a:solidFill>
                  <a:srgbClr val="0581C1"/>
                </a:solidFill>
                <a:latin typeface="Arial"/>
              </a:rPr>
              <a:t>75%</a:t>
            </a:r>
            <a:r>
              <a:rPr lang="en-US" sz="1400" b="1" kern="0" dirty="0">
                <a:solidFill>
                  <a:srgbClr val="0581C1"/>
                </a:solidFill>
                <a:latin typeface="Arial"/>
              </a:rPr>
              <a:t> </a:t>
            </a:r>
            <a:r>
              <a:rPr lang="en-US" sz="1333" b="1" kern="0" dirty="0">
                <a:solidFill>
                  <a:prstClr val="black"/>
                </a:solidFill>
                <a:latin typeface="Arial"/>
              </a:rPr>
              <a:t>positive feedback</a:t>
            </a:r>
            <a:endParaRPr lang="en-GB" sz="1333" b="1" kern="0" dirty="0">
              <a:solidFill>
                <a:prstClr val="black"/>
              </a:solidFill>
              <a:latin typeface="Arial"/>
            </a:endParaRPr>
          </a:p>
        </p:txBody>
      </p:sp>
      <p:cxnSp>
        <p:nvCxnSpPr>
          <p:cNvPr id="147" name="Straight Connector 146"/>
          <p:cNvCxnSpPr/>
          <p:nvPr/>
        </p:nvCxnSpPr>
        <p:spPr>
          <a:xfrm>
            <a:off x="2385576" y="5200082"/>
            <a:ext cx="0" cy="849943"/>
          </a:xfrm>
          <a:prstGeom prst="line">
            <a:avLst/>
          </a:prstGeom>
          <a:ln w="12700">
            <a:solidFill>
              <a:srgbClr val="519DB3"/>
            </a:solidFill>
            <a:prstDash val="sysDash"/>
          </a:ln>
          <a:effectLst/>
        </p:spPr>
        <p:style>
          <a:lnRef idx="2">
            <a:schemeClr val="accent1"/>
          </a:lnRef>
          <a:fillRef idx="0">
            <a:schemeClr val="accent1"/>
          </a:fillRef>
          <a:effectRef idx="1">
            <a:schemeClr val="accent1"/>
          </a:effectRef>
          <a:fontRef idx="minor">
            <a:schemeClr val="tx1"/>
          </a:fontRef>
        </p:style>
      </p:cxnSp>
      <p:sp>
        <p:nvSpPr>
          <p:cNvPr id="148" name="Rectangle 147"/>
          <p:cNvSpPr/>
          <p:nvPr/>
        </p:nvSpPr>
        <p:spPr>
          <a:xfrm>
            <a:off x="3141721" y="5064160"/>
            <a:ext cx="1168243" cy="985865"/>
          </a:xfrm>
          <a:prstGeom prst="rect">
            <a:avLst/>
          </a:prstGeom>
          <a:noFill/>
          <a:ln w="12700" cap="flat" cmpd="sng" algn="ctr">
            <a:noFill/>
            <a:prstDash val="solid"/>
            <a:miter lim="800000"/>
          </a:ln>
          <a:effectLst/>
        </p:spPr>
        <p:txBody>
          <a:bodyPr rtlCol="0" anchor="ctr"/>
          <a:lstStyle/>
          <a:p>
            <a:pPr algn="ctr" defTabSz="1219140">
              <a:defRPr/>
            </a:pPr>
            <a:r>
              <a:rPr lang="en-US" sz="2133" b="1" kern="0" dirty="0">
                <a:solidFill>
                  <a:srgbClr val="0581C1"/>
                </a:solidFill>
                <a:latin typeface="Arial"/>
              </a:rPr>
              <a:t>10k</a:t>
            </a:r>
          </a:p>
          <a:p>
            <a:pPr algn="ctr" defTabSz="1219140">
              <a:defRPr/>
            </a:pPr>
            <a:r>
              <a:rPr lang="en-US" sz="1400" b="1" kern="0" dirty="0">
                <a:solidFill>
                  <a:prstClr val="black"/>
                </a:solidFill>
                <a:latin typeface="Arial"/>
              </a:rPr>
              <a:t> </a:t>
            </a:r>
            <a:r>
              <a:rPr lang="en-US" sz="1333" b="1" kern="0" dirty="0">
                <a:solidFill>
                  <a:prstClr val="black"/>
                </a:solidFill>
                <a:latin typeface="Arial"/>
              </a:rPr>
              <a:t>installs everyday</a:t>
            </a:r>
            <a:endParaRPr lang="en-GB" sz="1333" b="1" kern="0" dirty="0">
              <a:solidFill>
                <a:prstClr val="black"/>
              </a:solidFill>
              <a:latin typeface="Arial"/>
            </a:endParaRPr>
          </a:p>
        </p:txBody>
      </p:sp>
      <p:cxnSp>
        <p:nvCxnSpPr>
          <p:cNvPr id="149" name="Straight Connector 148"/>
          <p:cNvCxnSpPr/>
          <p:nvPr/>
        </p:nvCxnSpPr>
        <p:spPr>
          <a:xfrm>
            <a:off x="4252633" y="5200082"/>
            <a:ext cx="0" cy="849943"/>
          </a:xfrm>
          <a:prstGeom prst="line">
            <a:avLst/>
          </a:prstGeom>
          <a:ln w="12700">
            <a:solidFill>
              <a:srgbClr val="519DB3"/>
            </a:solidFill>
            <a:prstDash val="sysDash"/>
          </a:ln>
          <a:effectLst/>
        </p:spPr>
        <p:style>
          <a:lnRef idx="2">
            <a:schemeClr val="accent1"/>
          </a:lnRef>
          <a:fillRef idx="0">
            <a:schemeClr val="accent1"/>
          </a:fillRef>
          <a:effectRef idx="1">
            <a:schemeClr val="accent1"/>
          </a:effectRef>
          <a:fontRef idx="minor">
            <a:schemeClr val="tx1"/>
          </a:fontRef>
        </p:style>
      </p:cxnSp>
      <p:sp>
        <p:nvSpPr>
          <p:cNvPr id="150" name="Rectangle 149"/>
          <p:cNvSpPr/>
          <p:nvPr/>
        </p:nvSpPr>
        <p:spPr>
          <a:xfrm>
            <a:off x="4169675" y="5064160"/>
            <a:ext cx="1111141" cy="985865"/>
          </a:xfrm>
          <a:prstGeom prst="rect">
            <a:avLst/>
          </a:prstGeom>
          <a:noFill/>
          <a:ln w="12700" cap="flat" cmpd="sng" algn="ctr">
            <a:noFill/>
            <a:prstDash val="solid"/>
            <a:miter lim="800000"/>
          </a:ln>
          <a:effectLst/>
        </p:spPr>
        <p:txBody>
          <a:bodyPr rtlCol="0" anchor="ctr"/>
          <a:lstStyle/>
          <a:p>
            <a:pPr algn="ctr" defTabSz="1219140">
              <a:defRPr/>
            </a:pPr>
            <a:r>
              <a:rPr lang="en-US" sz="2133" b="1" kern="0" dirty="0">
                <a:solidFill>
                  <a:srgbClr val="0581C1"/>
                </a:solidFill>
                <a:latin typeface="Arial"/>
              </a:rPr>
              <a:t>350</a:t>
            </a:r>
          </a:p>
          <a:p>
            <a:pPr algn="ctr" defTabSz="1219140">
              <a:defRPr/>
            </a:pPr>
            <a:r>
              <a:rPr lang="en-US" sz="1333" b="1" kern="0" dirty="0">
                <a:solidFill>
                  <a:prstClr val="black"/>
                </a:solidFill>
                <a:latin typeface="Arial"/>
              </a:rPr>
              <a:t>RPA</a:t>
            </a:r>
          </a:p>
          <a:p>
            <a:pPr algn="ctr" defTabSz="1219140">
              <a:defRPr/>
            </a:pPr>
            <a:r>
              <a:rPr lang="en-US" sz="1333" b="1" kern="0" dirty="0">
                <a:solidFill>
                  <a:prstClr val="black"/>
                </a:solidFill>
                <a:latin typeface="Arial"/>
              </a:rPr>
              <a:t>bots</a:t>
            </a:r>
            <a:endParaRPr lang="en-GB" sz="1333" b="1" kern="0" dirty="0">
              <a:solidFill>
                <a:prstClr val="black"/>
              </a:solidFill>
              <a:latin typeface="Arial"/>
            </a:endParaRPr>
          </a:p>
        </p:txBody>
      </p:sp>
      <p:sp>
        <p:nvSpPr>
          <p:cNvPr id="151" name="Rectangle 150"/>
          <p:cNvSpPr/>
          <p:nvPr/>
        </p:nvSpPr>
        <p:spPr>
          <a:xfrm>
            <a:off x="4935785" y="5064160"/>
            <a:ext cx="1168243" cy="985865"/>
          </a:xfrm>
          <a:prstGeom prst="rect">
            <a:avLst/>
          </a:prstGeom>
          <a:noFill/>
          <a:ln w="12700" cap="flat" cmpd="sng" algn="ctr">
            <a:noFill/>
            <a:prstDash val="solid"/>
            <a:miter lim="800000"/>
          </a:ln>
          <a:effectLst/>
        </p:spPr>
        <p:txBody>
          <a:bodyPr rtlCol="0" anchor="ctr"/>
          <a:lstStyle/>
          <a:p>
            <a:pPr algn="ctr" defTabSz="1219140">
              <a:defRPr/>
            </a:pPr>
            <a:r>
              <a:rPr lang="en-US" sz="2133" b="1" kern="0" dirty="0">
                <a:solidFill>
                  <a:srgbClr val="0581C1"/>
                </a:solidFill>
                <a:latin typeface="Arial"/>
              </a:rPr>
              <a:t>90</a:t>
            </a:r>
          </a:p>
          <a:p>
            <a:pPr algn="ctr" defTabSz="1219140">
              <a:defRPr/>
            </a:pPr>
            <a:r>
              <a:rPr lang="en-US" sz="1333" b="1" kern="0" dirty="0">
                <a:solidFill>
                  <a:prstClr val="black"/>
                </a:solidFill>
                <a:latin typeface="Arial"/>
              </a:rPr>
              <a:t>business processes</a:t>
            </a:r>
            <a:endParaRPr lang="en-GB" sz="1333" b="1" kern="0" dirty="0">
              <a:solidFill>
                <a:prstClr val="black"/>
              </a:solidFill>
              <a:latin typeface="Arial"/>
            </a:endParaRPr>
          </a:p>
        </p:txBody>
      </p:sp>
      <p:cxnSp>
        <p:nvCxnSpPr>
          <p:cNvPr id="152" name="Straight Connector 151"/>
          <p:cNvCxnSpPr/>
          <p:nvPr/>
        </p:nvCxnSpPr>
        <p:spPr>
          <a:xfrm>
            <a:off x="6040172" y="5200082"/>
            <a:ext cx="0" cy="849943"/>
          </a:xfrm>
          <a:prstGeom prst="line">
            <a:avLst/>
          </a:prstGeom>
          <a:ln w="12700">
            <a:solidFill>
              <a:srgbClr val="519DB3"/>
            </a:solidFill>
            <a:prstDash val="sysDash"/>
          </a:ln>
          <a:effectLst/>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846603" y="5064160"/>
            <a:ext cx="1048488" cy="985865"/>
          </a:xfrm>
          <a:prstGeom prst="rect">
            <a:avLst/>
          </a:prstGeom>
          <a:noFill/>
          <a:ln w="12700" cap="flat" cmpd="sng" algn="ctr">
            <a:noFill/>
            <a:prstDash val="solid"/>
            <a:miter lim="800000"/>
          </a:ln>
          <a:effectLst/>
        </p:spPr>
        <p:txBody>
          <a:bodyPr rtlCol="0" anchor="ctr"/>
          <a:lstStyle/>
          <a:p>
            <a:pPr algn="ctr" defTabSz="1219140">
              <a:defRPr/>
            </a:pPr>
            <a:r>
              <a:rPr lang="en-US" sz="2133" b="1" kern="0" dirty="0">
                <a:solidFill>
                  <a:srgbClr val="0581C1"/>
                </a:solidFill>
                <a:latin typeface="Arial"/>
              </a:rPr>
              <a:t>30%</a:t>
            </a:r>
          </a:p>
          <a:p>
            <a:pPr algn="ctr" defTabSz="1219140">
              <a:defRPr/>
            </a:pPr>
            <a:r>
              <a:rPr lang="en-US" sz="1333" b="1" kern="0" dirty="0">
                <a:solidFill>
                  <a:prstClr val="black"/>
                </a:solidFill>
                <a:latin typeface="Arial"/>
              </a:rPr>
              <a:t>TCO reduction</a:t>
            </a:r>
            <a:endParaRPr lang="en-GB" sz="1333" b="1" kern="0" dirty="0">
              <a:solidFill>
                <a:prstClr val="black"/>
              </a:solidFill>
              <a:latin typeface="Arial"/>
            </a:endParaRPr>
          </a:p>
        </p:txBody>
      </p:sp>
      <p:cxnSp>
        <p:nvCxnSpPr>
          <p:cNvPr id="154" name="Straight Connector 153"/>
          <p:cNvCxnSpPr/>
          <p:nvPr/>
        </p:nvCxnSpPr>
        <p:spPr>
          <a:xfrm>
            <a:off x="7953528" y="5200082"/>
            <a:ext cx="0" cy="849943"/>
          </a:xfrm>
          <a:prstGeom prst="line">
            <a:avLst/>
          </a:prstGeom>
          <a:ln w="12700">
            <a:solidFill>
              <a:srgbClr val="519DB3"/>
            </a:solidFill>
            <a:prstDash val="sysDash"/>
          </a:ln>
          <a:effectLst/>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8663129" y="5064160"/>
            <a:ext cx="1359371" cy="985865"/>
          </a:xfrm>
          <a:prstGeom prst="rect">
            <a:avLst/>
          </a:prstGeom>
          <a:noFill/>
          <a:ln w="12700" cap="flat" cmpd="sng" algn="ctr">
            <a:noFill/>
            <a:prstDash val="solid"/>
            <a:miter lim="800000"/>
          </a:ln>
          <a:effectLst/>
        </p:spPr>
        <p:txBody>
          <a:bodyPr rtlCol="0" anchor="ctr"/>
          <a:lstStyle/>
          <a:p>
            <a:pPr algn="ctr" defTabSz="1219140">
              <a:defRPr/>
            </a:pPr>
            <a:r>
              <a:rPr lang="en-US" sz="2133" b="1" kern="0" dirty="0">
                <a:solidFill>
                  <a:srgbClr val="0581C1"/>
                </a:solidFill>
                <a:latin typeface="Arial"/>
              </a:rPr>
              <a:t>139</a:t>
            </a:r>
          </a:p>
          <a:p>
            <a:pPr algn="ctr" defTabSz="1219140">
              <a:defRPr/>
            </a:pPr>
            <a:r>
              <a:rPr lang="en-US" sz="1333" b="1" kern="0" dirty="0">
                <a:solidFill>
                  <a:prstClr val="black"/>
                </a:solidFill>
                <a:latin typeface="Arial"/>
              </a:rPr>
              <a:t>apps in </a:t>
            </a:r>
          </a:p>
          <a:p>
            <a:pPr algn="ctr" defTabSz="1219140">
              <a:defRPr/>
            </a:pPr>
            <a:r>
              <a:rPr lang="en-US" sz="1333" b="1" kern="0" dirty="0">
                <a:solidFill>
                  <a:prstClr val="black"/>
                </a:solidFill>
                <a:latin typeface="Arial"/>
              </a:rPr>
              <a:t>Cloud </a:t>
            </a:r>
            <a:endParaRPr lang="en-GB" sz="1333" b="1" kern="0" dirty="0">
              <a:solidFill>
                <a:prstClr val="black"/>
              </a:solidFill>
              <a:latin typeface="Arial"/>
            </a:endParaRPr>
          </a:p>
        </p:txBody>
      </p:sp>
      <p:cxnSp>
        <p:nvCxnSpPr>
          <p:cNvPr id="156" name="Straight Connector 155"/>
          <p:cNvCxnSpPr/>
          <p:nvPr/>
        </p:nvCxnSpPr>
        <p:spPr>
          <a:xfrm>
            <a:off x="9926880" y="5200082"/>
            <a:ext cx="0" cy="849943"/>
          </a:xfrm>
          <a:prstGeom prst="line">
            <a:avLst/>
          </a:prstGeom>
          <a:ln w="12700">
            <a:solidFill>
              <a:srgbClr val="519DB3"/>
            </a:solidFill>
            <a:prstDash val="sysDash"/>
          </a:ln>
          <a:effectLst/>
        </p:spPr>
        <p:style>
          <a:lnRef idx="2">
            <a:schemeClr val="accent1"/>
          </a:lnRef>
          <a:fillRef idx="0">
            <a:schemeClr val="accent1"/>
          </a:fillRef>
          <a:effectRef idx="1">
            <a:schemeClr val="accent1"/>
          </a:effectRef>
          <a:fontRef idx="minor">
            <a:schemeClr val="tx1"/>
          </a:fontRef>
        </p:style>
      </p:cxnSp>
      <p:sp>
        <p:nvSpPr>
          <p:cNvPr id="157" name="Rectangle 156"/>
          <p:cNvSpPr/>
          <p:nvPr/>
        </p:nvSpPr>
        <p:spPr>
          <a:xfrm>
            <a:off x="10838147" y="5064160"/>
            <a:ext cx="1111144" cy="985865"/>
          </a:xfrm>
          <a:prstGeom prst="rect">
            <a:avLst/>
          </a:prstGeom>
          <a:noFill/>
          <a:ln w="12700" cap="flat" cmpd="sng" algn="ctr">
            <a:noFill/>
            <a:prstDash val="solid"/>
            <a:miter lim="800000"/>
          </a:ln>
          <a:effectLst/>
        </p:spPr>
        <p:txBody>
          <a:bodyPr rtlCol="0" anchor="ctr"/>
          <a:lstStyle/>
          <a:p>
            <a:pPr algn="ctr" defTabSz="1219140">
              <a:defRPr/>
            </a:pPr>
            <a:r>
              <a:rPr lang="en-US" sz="2133" b="1" kern="0" dirty="0">
                <a:solidFill>
                  <a:srgbClr val="0581C1"/>
                </a:solidFill>
                <a:latin typeface="Arial"/>
              </a:rPr>
              <a:t>0%</a:t>
            </a:r>
          </a:p>
          <a:p>
            <a:pPr algn="ctr" defTabSz="1219140">
              <a:defRPr/>
            </a:pPr>
            <a:r>
              <a:rPr lang="en-US" sz="1333" b="1" kern="0" dirty="0">
                <a:solidFill>
                  <a:srgbClr val="141414"/>
                </a:solidFill>
                <a:latin typeface="Arial"/>
              </a:rPr>
              <a:t>defect leakages</a:t>
            </a:r>
            <a:endParaRPr lang="en-GB" sz="1333" b="1" kern="0" dirty="0">
              <a:solidFill>
                <a:srgbClr val="141414"/>
              </a:solidFill>
              <a:latin typeface="Arial"/>
            </a:endParaRPr>
          </a:p>
        </p:txBody>
      </p:sp>
      <p:grpSp>
        <p:nvGrpSpPr>
          <p:cNvPr id="158" name="Group 157"/>
          <p:cNvGrpSpPr/>
          <p:nvPr/>
        </p:nvGrpSpPr>
        <p:grpSpPr>
          <a:xfrm>
            <a:off x="386429" y="4482622"/>
            <a:ext cx="11223432" cy="707696"/>
            <a:chOff x="158015" y="3244858"/>
            <a:chExt cx="8782709" cy="391678"/>
          </a:xfrm>
        </p:grpSpPr>
        <p:sp>
          <p:nvSpPr>
            <p:cNvPr id="159" name="Rectangle 158"/>
            <p:cNvSpPr/>
            <p:nvPr/>
          </p:nvSpPr>
          <p:spPr>
            <a:xfrm>
              <a:off x="158015" y="3244859"/>
              <a:ext cx="1562513" cy="391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defTabSz="609570">
                <a:defRPr/>
              </a:pPr>
              <a:r>
                <a:rPr lang="en-US" sz="1333" b="1" dirty="0">
                  <a:solidFill>
                    <a:srgbClr val="141414"/>
                  </a:solidFill>
                  <a:latin typeface="Arial"/>
                </a:rPr>
                <a:t>An industry leader in </a:t>
              </a:r>
            </a:p>
            <a:p>
              <a:pPr algn="ctr" defTabSz="609570">
                <a:defRPr/>
              </a:pPr>
              <a:r>
                <a:rPr lang="en-US" sz="1333" b="1" u="sng" dirty="0">
                  <a:solidFill>
                    <a:srgbClr val="141414"/>
                  </a:solidFill>
                  <a:latin typeface="Arial"/>
                </a:rPr>
                <a:t>Digital </a:t>
              </a:r>
              <a:r>
                <a:rPr lang="en-US" sz="1333" b="1" dirty="0">
                  <a:solidFill>
                    <a:srgbClr val="141414"/>
                  </a:solidFill>
                  <a:latin typeface="Arial"/>
                </a:rPr>
                <a:t>consumer engagement</a:t>
              </a:r>
              <a:endParaRPr lang="en-GB" sz="1333" b="1" dirty="0">
                <a:solidFill>
                  <a:srgbClr val="141414"/>
                </a:solidFill>
                <a:latin typeface="Arial"/>
              </a:endParaRPr>
            </a:p>
          </p:txBody>
        </p:sp>
        <p:sp>
          <p:nvSpPr>
            <p:cNvPr id="160" name="Rectangle 159"/>
            <p:cNvSpPr/>
            <p:nvPr/>
          </p:nvSpPr>
          <p:spPr>
            <a:xfrm>
              <a:off x="1925186" y="3244859"/>
              <a:ext cx="1149142" cy="391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defTabSz="609570">
                <a:defRPr/>
              </a:pPr>
              <a:r>
                <a:rPr lang="en-US" sz="1333" b="1" dirty="0">
                  <a:solidFill>
                    <a:srgbClr val="141414"/>
                  </a:solidFill>
                  <a:latin typeface="Arial"/>
                </a:rPr>
                <a:t>Leader in </a:t>
              </a:r>
            </a:p>
            <a:p>
              <a:pPr algn="ctr" defTabSz="609570">
                <a:defRPr/>
              </a:pPr>
              <a:r>
                <a:rPr lang="en-US" sz="1333" b="1" u="sng" dirty="0">
                  <a:solidFill>
                    <a:srgbClr val="141414"/>
                  </a:solidFill>
                  <a:latin typeface="Arial"/>
                </a:rPr>
                <a:t>Smart Meter</a:t>
              </a:r>
              <a:r>
                <a:rPr lang="en-US" sz="1333" b="1" dirty="0">
                  <a:solidFill>
                    <a:srgbClr val="141414"/>
                  </a:solidFill>
                  <a:latin typeface="Arial"/>
                </a:rPr>
                <a:t> rollout</a:t>
              </a:r>
              <a:endParaRPr lang="en-GB" sz="1333" b="1" dirty="0">
                <a:solidFill>
                  <a:srgbClr val="141414"/>
                </a:solidFill>
                <a:latin typeface="Arial"/>
              </a:endParaRPr>
            </a:p>
          </p:txBody>
        </p:sp>
        <p:sp>
          <p:nvSpPr>
            <p:cNvPr id="161" name="Rectangle 160"/>
            <p:cNvSpPr/>
            <p:nvPr/>
          </p:nvSpPr>
          <p:spPr>
            <a:xfrm>
              <a:off x="3102973" y="3244858"/>
              <a:ext cx="1447741" cy="391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defTabSz="609570">
                <a:defRPr/>
              </a:pPr>
              <a:r>
                <a:rPr lang="en-US" sz="1333" b="1" dirty="0">
                  <a:solidFill>
                    <a:srgbClr val="141414"/>
                  </a:solidFill>
                  <a:latin typeface="Arial"/>
                </a:rPr>
                <a:t>Making strides in </a:t>
              </a:r>
              <a:r>
                <a:rPr lang="en-US" sz="1333" b="1" u="sng" dirty="0">
                  <a:solidFill>
                    <a:srgbClr val="141414"/>
                  </a:solidFill>
                  <a:latin typeface="Arial"/>
                </a:rPr>
                <a:t>Automation</a:t>
              </a:r>
              <a:r>
                <a:rPr lang="en-US" sz="1333" b="1" dirty="0">
                  <a:solidFill>
                    <a:srgbClr val="141414"/>
                  </a:solidFill>
                  <a:latin typeface="Arial"/>
                </a:rPr>
                <a:t> adoption</a:t>
              </a:r>
              <a:endParaRPr lang="en-GB" sz="1333" b="1" dirty="0">
                <a:solidFill>
                  <a:srgbClr val="141414"/>
                </a:solidFill>
                <a:latin typeface="Arial"/>
              </a:endParaRPr>
            </a:p>
          </p:txBody>
        </p:sp>
        <p:sp>
          <p:nvSpPr>
            <p:cNvPr id="162" name="Rectangle 161"/>
            <p:cNvSpPr/>
            <p:nvPr/>
          </p:nvSpPr>
          <p:spPr>
            <a:xfrm>
              <a:off x="4605433" y="3301623"/>
              <a:ext cx="1316686" cy="27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defTabSz="609570">
                <a:defRPr/>
              </a:pPr>
              <a:r>
                <a:rPr lang="en-US" sz="1333" b="1" dirty="0">
                  <a:solidFill>
                    <a:srgbClr val="141414"/>
                  </a:solidFill>
                  <a:latin typeface="Arial"/>
                </a:rPr>
                <a:t>Mastering </a:t>
              </a:r>
            </a:p>
            <a:p>
              <a:pPr algn="ctr" defTabSz="609570">
                <a:defRPr/>
              </a:pPr>
              <a:r>
                <a:rPr lang="en-US" sz="1333" b="1" u="sng" dirty="0">
                  <a:solidFill>
                    <a:srgbClr val="141414"/>
                  </a:solidFill>
                  <a:latin typeface="Arial"/>
                </a:rPr>
                <a:t>‘Silent Running’</a:t>
              </a:r>
              <a:endParaRPr lang="en-GB" sz="1333" b="1" dirty="0">
                <a:solidFill>
                  <a:srgbClr val="141414"/>
                </a:solidFill>
                <a:latin typeface="Arial"/>
              </a:endParaRPr>
            </a:p>
          </p:txBody>
        </p:sp>
        <p:sp>
          <p:nvSpPr>
            <p:cNvPr id="163" name="Rectangle 162"/>
            <p:cNvSpPr/>
            <p:nvPr/>
          </p:nvSpPr>
          <p:spPr>
            <a:xfrm>
              <a:off x="6060326" y="3301620"/>
              <a:ext cx="1447741" cy="27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defTabSz="609570">
                <a:defRPr/>
              </a:pPr>
              <a:r>
                <a:rPr lang="en-US" sz="1333" b="1" dirty="0">
                  <a:solidFill>
                    <a:srgbClr val="141414"/>
                  </a:solidFill>
                  <a:latin typeface="Arial"/>
                </a:rPr>
                <a:t>Building a next-gen </a:t>
              </a:r>
            </a:p>
            <a:p>
              <a:pPr algn="ctr" defTabSz="609570">
                <a:defRPr/>
              </a:pPr>
              <a:r>
                <a:rPr lang="en-US" sz="1333" b="1" u="sng" dirty="0">
                  <a:solidFill>
                    <a:srgbClr val="141414"/>
                  </a:solidFill>
                  <a:latin typeface="Arial"/>
                </a:rPr>
                <a:t>Cloud</a:t>
              </a:r>
              <a:r>
                <a:rPr lang="en-US" sz="1333" b="1" dirty="0">
                  <a:solidFill>
                    <a:srgbClr val="141414"/>
                  </a:solidFill>
                  <a:latin typeface="Arial"/>
                </a:rPr>
                <a:t> platform </a:t>
              </a:r>
              <a:endParaRPr lang="en-GB" sz="1333" b="1" dirty="0">
                <a:solidFill>
                  <a:srgbClr val="141414"/>
                </a:solidFill>
                <a:latin typeface="Arial"/>
              </a:endParaRPr>
            </a:p>
          </p:txBody>
        </p:sp>
        <p:sp>
          <p:nvSpPr>
            <p:cNvPr id="164" name="Rectangle 163"/>
            <p:cNvSpPr/>
            <p:nvPr/>
          </p:nvSpPr>
          <p:spPr>
            <a:xfrm>
              <a:off x="7587763" y="3301623"/>
              <a:ext cx="1352961" cy="27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defTabSz="609570">
                <a:defRPr/>
              </a:pPr>
              <a:r>
                <a:rPr lang="en-US" sz="1333" b="1" dirty="0">
                  <a:solidFill>
                    <a:srgbClr val="141414"/>
                  </a:solidFill>
                  <a:latin typeface="Arial"/>
                </a:rPr>
                <a:t>An on-demand </a:t>
              </a:r>
            </a:p>
            <a:p>
              <a:pPr algn="ctr" defTabSz="609570">
                <a:defRPr/>
              </a:pPr>
              <a:r>
                <a:rPr lang="en-US" sz="1333" b="1" u="sng" dirty="0">
                  <a:solidFill>
                    <a:srgbClr val="141414"/>
                  </a:solidFill>
                  <a:latin typeface="Arial"/>
                </a:rPr>
                <a:t>Testing CoE</a:t>
              </a:r>
              <a:endParaRPr lang="en-GB" sz="1333" b="1" u="sng" dirty="0">
                <a:solidFill>
                  <a:srgbClr val="141414"/>
                </a:solidFill>
                <a:latin typeface="Arial"/>
              </a:endParaRPr>
            </a:p>
          </p:txBody>
        </p:sp>
      </p:grpSp>
      <p:grpSp>
        <p:nvGrpSpPr>
          <p:cNvPr id="165" name="Group 164"/>
          <p:cNvGrpSpPr/>
          <p:nvPr/>
        </p:nvGrpSpPr>
        <p:grpSpPr>
          <a:xfrm>
            <a:off x="215332" y="734577"/>
            <a:ext cx="4711413" cy="3140584"/>
            <a:chOff x="5174087" y="998672"/>
            <a:chExt cx="2296448" cy="1530791"/>
          </a:xfrm>
        </p:grpSpPr>
        <p:grpSp>
          <p:nvGrpSpPr>
            <p:cNvPr id="166" name="Group 165"/>
            <p:cNvGrpSpPr/>
            <p:nvPr/>
          </p:nvGrpSpPr>
          <p:grpSpPr>
            <a:xfrm>
              <a:off x="5174087" y="1002704"/>
              <a:ext cx="2296448" cy="1526759"/>
              <a:chOff x="4883158" y="2358611"/>
              <a:chExt cx="2680721" cy="1743075"/>
            </a:xfrm>
          </p:grpSpPr>
          <p:pic>
            <p:nvPicPr>
              <p:cNvPr id="170" name="Picture 169"/>
              <p:cNvPicPr>
                <a:picLocks noChangeAspect="1"/>
              </p:cNvPicPr>
              <p:nvPr/>
            </p:nvPicPr>
            <p:blipFill>
              <a:blip r:embed="rId3"/>
              <a:stretch>
                <a:fillRect/>
              </a:stretch>
            </p:blipFill>
            <p:spPr>
              <a:xfrm>
                <a:off x="4944504" y="2358611"/>
                <a:ext cx="2619375" cy="1743075"/>
              </a:xfrm>
              <a:prstGeom prst="rect">
                <a:avLst/>
              </a:prstGeom>
            </p:spPr>
          </p:pic>
          <p:sp>
            <p:nvSpPr>
              <p:cNvPr id="171" name="Rounded Rectangle 170"/>
              <p:cNvSpPr/>
              <p:nvPr/>
            </p:nvSpPr>
            <p:spPr>
              <a:xfrm>
                <a:off x="4989049" y="3378589"/>
                <a:ext cx="1001633" cy="201164"/>
              </a:xfrm>
              <a:prstGeom prst="roundRect">
                <a:avLst/>
              </a:prstGeom>
              <a:solidFill>
                <a:schemeClr val="bg1"/>
              </a:solidFill>
              <a:ln>
                <a:solidFill>
                  <a:schemeClr val="tx1">
                    <a:lumMod val="60000"/>
                    <a:lumOff val="4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defRPr/>
                </a:pPr>
                <a:endParaRPr lang="en-US" sz="2400" b="1" dirty="0">
                  <a:solidFill>
                    <a:srgbClr val="141414"/>
                  </a:solidFill>
                  <a:latin typeface="Arial"/>
                </a:endParaRPr>
              </a:p>
            </p:txBody>
          </p:sp>
          <p:sp>
            <p:nvSpPr>
              <p:cNvPr id="172" name="Rectangle 171"/>
              <p:cNvSpPr/>
              <p:nvPr/>
            </p:nvSpPr>
            <p:spPr>
              <a:xfrm>
                <a:off x="4883158" y="3372675"/>
                <a:ext cx="1222543" cy="188399"/>
              </a:xfrm>
              <a:prstGeom prst="rect">
                <a:avLst/>
              </a:prstGeom>
            </p:spPr>
            <p:txBody>
              <a:bodyPr wrap="square">
                <a:spAutoFit/>
              </a:bodyPr>
              <a:lstStyle/>
              <a:p>
                <a:pPr algn="ctr" defTabSz="609570">
                  <a:defRPr/>
                </a:pPr>
                <a:r>
                  <a:rPr lang="en-US" sz="1600" b="1" dirty="0">
                    <a:solidFill>
                      <a:srgbClr val="294350"/>
                    </a:solidFill>
                    <a:latin typeface="Arial"/>
                  </a:rPr>
                  <a:t>ONE GLOBAL</a:t>
                </a:r>
              </a:p>
            </p:txBody>
          </p:sp>
        </p:grpSp>
        <p:pic>
          <p:nvPicPr>
            <p:cNvPr id="167" name="Picture 166"/>
            <p:cNvPicPr>
              <a:picLocks noChangeAspect="1"/>
            </p:cNvPicPr>
            <p:nvPr/>
          </p:nvPicPr>
          <p:blipFill>
            <a:blip r:embed="rId4" cstate="print">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6726877" y="998672"/>
              <a:ext cx="642605" cy="337885"/>
            </a:xfrm>
            <a:prstGeom prst="rect">
              <a:avLst/>
            </a:prstGeom>
          </p:spPr>
        </p:pic>
        <p:pic>
          <p:nvPicPr>
            <p:cNvPr id="168" name="Picture 167"/>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4978" y="1070315"/>
              <a:ext cx="542264" cy="185474"/>
            </a:xfrm>
            <a:prstGeom prst="rect">
              <a:avLst/>
            </a:prstGeom>
          </p:spPr>
        </p:pic>
        <p:pic>
          <p:nvPicPr>
            <p:cNvPr id="169" name="Picture 168"/>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34974" y="1274520"/>
              <a:ext cx="635068" cy="282671"/>
            </a:xfrm>
            <a:prstGeom prst="rect">
              <a:avLst/>
            </a:prstGeom>
          </p:spPr>
        </p:pic>
      </p:grpSp>
      <p:sp>
        <p:nvSpPr>
          <p:cNvPr id="173" name="Rectangle 172"/>
          <p:cNvSpPr/>
          <p:nvPr/>
        </p:nvSpPr>
        <p:spPr>
          <a:xfrm>
            <a:off x="5034559" y="961066"/>
            <a:ext cx="2585636" cy="297454"/>
          </a:xfrm>
          <a:prstGeom prst="rect">
            <a:avLst/>
          </a:prstGeom>
          <a:noFill/>
        </p:spPr>
        <p:txBody>
          <a:bodyPr wrap="square" anchor="ctr">
            <a:spAutoFit/>
          </a:bodyPr>
          <a:lstStyle/>
          <a:p>
            <a:pPr algn="ctr" defTabSz="609570">
              <a:defRPr/>
            </a:pPr>
            <a:r>
              <a:rPr lang="en-US" sz="1333" b="1" dirty="0">
                <a:solidFill>
                  <a:srgbClr val="141414"/>
                </a:solidFill>
                <a:latin typeface="Arial"/>
              </a:rPr>
              <a:t>INITIAL ENGAGEMENT</a:t>
            </a:r>
            <a:endParaRPr lang="en-GB" sz="1333" b="1" dirty="0">
              <a:solidFill>
                <a:srgbClr val="141414"/>
              </a:solidFill>
              <a:latin typeface="Arial"/>
            </a:endParaRPr>
          </a:p>
        </p:txBody>
      </p:sp>
      <p:sp>
        <p:nvSpPr>
          <p:cNvPr id="174" name="Rectangle 173"/>
          <p:cNvSpPr/>
          <p:nvPr/>
        </p:nvSpPr>
        <p:spPr>
          <a:xfrm>
            <a:off x="5864397" y="1226139"/>
            <a:ext cx="3441483" cy="318100"/>
          </a:xfrm>
          <a:prstGeom prst="rect">
            <a:avLst/>
          </a:prstGeom>
          <a:noFill/>
        </p:spPr>
        <p:txBody>
          <a:bodyPr wrap="square" anchor="ctr">
            <a:spAutoFit/>
          </a:bodyPr>
          <a:lstStyle/>
          <a:p>
            <a:pPr algn="ctr" defTabSz="609570">
              <a:defRPr/>
            </a:pPr>
            <a:r>
              <a:rPr lang="en-US" sz="1467" b="1" dirty="0">
                <a:solidFill>
                  <a:srgbClr val="141414"/>
                </a:solidFill>
                <a:latin typeface="Arial"/>
              </a:rPr>
              <a:t>CHALLENGING THE ‘STATUS-QUO’</a:t>
            </a:r>
            <a:endParaRPr lang="en-GB" sz="1467" b="1" dirty="0">
              <a:solidFill>
                <a:srgbClr val="141414"/>
              </a:solidFill>
              <a:latin typeface="Arial"/>
            </a:endParaRPr>
          </a:p>
        </p:txBody>
      </p:sp>
      <p:sp>
        <p:nvSpPr>
          <p:cNvPr id="175" name="Rectangle 174"/>
          <p:cNvSpPr/>
          <p:nvPr/>
        </p:nvSpPr>
        <p:spPr>
          <a:xfrm>
            <a:off x="7337083" y="1506695"/>
            <a:ext cx="2585636" cy="338554"/>
          </a:xfrm>
          <a:prstGeom prst="rect">
            <a:avLst/>
          </a:prstGeom>
          <a:noFill/>
        </p:spPr>
        <p:txBody>
          <a:bodyPr wrap="square" anchor="ctr">
            <a:spAutoFit/>
          </a:bodyPr>
          <a:lstStyle/>
          <a:p>
            <a:pPr algn="ctr" defTabSz="609570">
              <a:defRPr/>
            </a:pPr>
            <a:r>
              <a:rPr lang="en-US" sz="1600" b="1" dirty="0">
                <a:solidFill>
                  <a:srgbClr val="141414"/>
                </a:solidFill>
                <a:latin typeface="Arial"/>
              </a:rPr>
              <a:t>STRATEGIC PARTNER</a:t>
            </a:r>
            <a:endParaRPr lang="en-GB" sz="1600" b="1" dirty="0">
              <a:solidFill>
                <a:srgbClr val="141414"/>
              </a:solidFill>
              <a:latin typeface="Arial"/>
            </a:endParaRPr>
          </a:p>
        </p:txBody>
      </p:sp>
      <p:sp>
        <p:nvSpPr>
          <p:cNvPr id="176" name="Rectangle 175"/>
          <p:cNvSpPr/>
          <p:nvPr/>
        </p:nvSpPr>
        <p:spPr>
          <a:xfrm>
            <a:off x="8663131" y="1807769"/>
            <a:ext cx="3254736" cy="359009"/>
          </a:xfrm>
          <a:prstGeom prst="rect">
            <a:avLst/>
          </a:prstGeom>
          <a:noFill/>
        </p:spPr>
        <p:txBody>
          <a:bodyPr wrap="square" anchor="ctr">
            <a:spAutoFit/>
          </a:bodyPr>
          <a:lstStyle/>
          <a:p>
            <a:pPr algn="ctr" defTabSz="609570">
              <a:defRPr/>
            </a:pPr>
            <a:r>
              <a:rPr lang="en-US" sz="1733" b="1" dirty="0">
                <a:solidFill>
                  <a:srgbClr val="141414"/>
                </a:solidFill>
                <a:latin typeface="Arial"/>
              </a:rPr>
              <a:t>DIGITAL TRANSFORMATION</a:t>
            </a:r>
            <a:endParaRPr lang="en-GB" sz="1733" b="1" dirty="0">
              <a:solidFill>
                <a:srgbClr val="141414"/>
              </a:solidFill>
              <a:latin typeface="Arial"/>
            </a:endParaRPr>
          </a:p>
        </p:txBody>
      </p:sp>
    </p:spTree>
    <p:extLst>
      <p:ext uri="{BB962C8B-B14F-4D97-AF65-F5344CB8AC3E}">
        <p14:creationId xmlns:p14="http://schemas.microsoft.com/office/powerpoint/2010/main" val="2642380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spcFirstLastPara="1" vert="horz" wrap="square" lIns="91440" tIns="45720" rIns="91440" bIns="45720" rtlCol="0" anchor="ctr" anchorCtr="0">
            <a:normAutofit/>
          </a:bodyPr>
          <a:lstStyle/>
          <a:p>
            <a:r>
              <a:rPr lang="en-US" dirty="0"/>
              <a:t>Centrica</a:t>
            </a:r>
          </a:p>
        </p:txBody>
      </p:sp>
      <p:sp>
        <p:nvSpPr>
          <p:cNvPr id="4" name="Rectangle 3"/>
          <p:cNvSpPr/>
          <p:nvPr/>
        </p:nvSpPr>
        <p:spPr bwMode="auto">
          <a:xfrm>
            <a:off x="4336223" y="1475018"/>
            <a:ext cx="3704167" cy="4701196"/>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just">
              <a:defRPr/>
            </a:pPr>
            <a:endParaRPr lang="en-US" sz="1400" dirty="0">
              <a:latin typeface="Calibri" pitchFamily="34" charset="0"/>
              <a:ea typeface="Verdana" pitchFamily="34" charset="0"/>
              <a:cs typeface="Calibri" pitchFamily="34" charset="0"/>
            </a:endParaRPr>
          </a:p>
          <a:p>
            <a:pPr marL="228589" lvl="1" indent="-228589" algn="just">
              <a:buFont typeface="Arial" panose="020B0604020202020204" pitchFamily="34" charset="0"/>
              <a:buChar char="•"/>
              <a:defRPr/>
            </a:pPr>
            <a:endParaRPr lang="en-US" sz="1400" dirty="0">
              <a:solidFill>
                <a:schemeClr val="tx2"/>
              </a:solidFill>
              <a:latin typeface="Calibri" panose="020F0502020204030204" pitchFamily="34" charset="0"/>
              <a:ea typeface="Verdana" pitchFamily="34" charset="0"/>
              <a:cs typeface="Arial" panose="020B0604020202020204" pitchFamily="34" charset="0"/>
            </a:endParaRPr>
          </a:p>
          <a:p>
            <a:pPr marL="228589" lvl="1" indent="-228589" algn="just">
              <a:buFont typeface="Arial" panose="020B0604020202020204" pitchFamily="34" charset="0"/>
              <a:buChar char="•"/>
              <a:defRPr/>
            </a:pPr>
            <a:r>
              <a:rPr lang="en-US" sz="1400" dirty="0">
                <a:solidFill>
                  <a:schemeClr val="tx2"/>
                </a:solidFill>
                <a:latin typeface="Calibri" panose="020F0502020204030204" pitchFamily="34" charset="0"/>
                <a:ea typeface="Verdana" pitchFamily="34" charset="0"/>
                <a:cs typeface="Arial" panose="020B0604020202020204" pitchFamily="34" charset="0"/>
              </a:rPr>
              <a:t>Centrica and Cognizant over the years have engaged in multiple engagements for the Digital Transformation Programs.</a:t>
            </a:r>
          </a:p>
          <a:p>
            <a:pPr marL="228589" lvl="1" indent="-228589" algn="just">
              <a:buFont typeface="Arial" panose="020B0604020202020204" pitchFamily="34" charset="0"/>
              <a:buChar char="•"/>
              <a:defRPr/>
            </a:pPr>
            <a:endParaRPr lang="en-US" sz="1400" dirty="0">
              <a:solidFill>
                <a:schemeClr val="tx2"/>
              </a:solidFill>
              <a:latin typeface="Calibri" panose="020F0502020204030204" pitchFamily="34" charset="0"/>
              <a:ea typeface="Verdana" pitchFamily="34" charset="0"/>
              <a:cs typeface="Arial" panose="020B0604020202020204" pitchFamily="34" charset="0"/>
            </a:endParaRPr>
          </a:p>
          <a:p>
            <a:pPr marL="228589" lvl="1" indent="-228589" algn="just">
              <a:buFont typeface="Arial" panose="020B0604020202020204" pitchFamily="34" charset="0"/>
              <a:buChar char="•"/>
              <a:defRPr/>
            </a:pPr>
            <a:r>
              <a:rPr lang="en-US" sz="1400" b="1" dirty="0">
                <a:solidFill>
                  <a:schemeClr val="accent6"/>
                </a:solidFill>
                <a:latin typeface="Calibri" panose="020F0502020204030204" pitchFamily="34" charset="0"/>
                <a:ea typeface="Verdana" pitchFamily="34" charset="0"/>
                <a:cs typeface="Arial" panose="020B0604020202020204" pitchFamily="34" charset="0"/>
              </a:rPr>
              <a:t>Cirrus - Digital Transformation Program</a:t>
            </a:r>
            <a:r>
              <a:rPr lang="en-US" sz="1400" dirty="0">
                <a:solidFill>
                  <a:schemeClr val="accent6"/>
                </a:solidFill>
                <a:latin typeface="Calibri" panose="020F0502020204030204" pitchFamily="34" charset="0"/>
                <a:ea typeface="Verdana" pitchFamily="34" charset="0"/>
                <a:cs typeface="Arial" panose="020B0604020202020204" pitchFamily="34" charset="0"/>
              </a:rPr>
              <a:t> </a:t>
            </a:r>
            <a:r>
              <a:rPr lang="en-US" sz="1400" dirty="0">
                <a:solidFill>
                  <a:schemeClr val="tx2"/>
                </a:solidFill>
                <a:latin typeface="Calibri" panose="020F0502020204030204" pitchFamily="34" charset="0"/>
                <a:ea typeface="Verdana" pitchFamily="34" charset="0"/>
                <a:cs typeface="Arial" panose="020B0604020202020204" pitchFamily="34" charset="0"/>
              </a:rPr>
              <a:t>To Drive Business Transformation Across 9 Key Business Units of Centrica, Is Expected To Save $20 Million Per Year By Leveraging Next-gen Digital Technologies</a:t>
            </a:r>
          </a:p>
          <a:p>
            <a:pPr marL="228589" lvl="1" indent="-228589" algn="just">
              <a:buFont typeface="Arial" panose="020B0604020202020204" pitchFamily="34" charset="0"/>
              <a:buChar char="•"/>
              <a:defRPr/>
            </a:pPr>
            <a:endParaRPr lang="en-US" sz="1400" dirty="0">
              <a:solidFill>
                <a:schemeClr val="tx2"/>
              </a:solidFill>
              <a:latin typeface="Calibri" panose="020F0502020204030204" pitchFamily="34" charset="0"/>
              <a:ea typeface="Verdana" pitchFamily="34" charset="0"/>
              <a:cs typeface="Arial" panose="020B0604020202020204" pitchFamily="34" charset="0"/>
            </a:endParaRPr>
          </a:p>
          <a:p>
            <a:pPr marL="228589" lvl="1" indent="-228589" algn="just">
              <a:buFont typeface="Arial" panose="020B0604020202020204" pitchFamily="34" charset="0"/>
              <a:buChar char="•"/>
              <a:defRPr/>
            </a:pPr>
            <a:r>
              <a:rPr lang="en-US" sz="1400" b="1" dirty="0">
                <a:solidFill>
                  <a:schemeClr val="accent6"/>
                </a:solidFill>
                <a:latin typeface="Calibri" panose="020F0502020204030204" pitchFamily="34" charset="0"/>
                <a:ea typeface="Verdana" pitchFamily="34" charset="0"/>
                <a:cs typeface="Arial" panose="020B0604020202020204" pitchFamily="34" charset="0"/>
              </a:rPr>
              <a:t>Hybrid POD model in place </a:t>
            </a:r>
            <a:r>
              <a:rPr lang="en-US" sz="1400" dirty="0">
                <a:solidFill>
                  <a:schemeClr val="tx2"/>
                </a:solidFill>
                <a:latin typeface="Calibri" panose="020F0502020204030204" pitchFamily="34" charset="0"/>
                <a:ea typeface="Verdana" pitchFamily="34" charset="0"/>
                <a:cs typeface="Arial" panose="020B0604020202020204" pitchFamily="34" charset="0"/>
              </a:rPr>
              <a:t>- Cognizant developers pairs with clients  developers in a POD. </a:t>
            </a:r>
          </a:p>
          <a:p>
            <a:pPr marL="228589" lvl="1" indent="-228589" algn="just">
              <a:buFont typeface="Arial" panose="020B0604020202020204" pitchFamily="34" charset="0"/>
              <a:buChar char="•"/>
              <a:defRPr/>
            </a:pPr>
            <a:r>
              <a:rPr lang="en-US" sz="1400" b="1" dirty="0">
                <a:solidFill>
                  <a:schemeClr val="accent6"/>
                </a:solidFill>
                <a:latin typeface="Calibri" panose="020F0502020204030204" pitchFamily="34" charset="0"/>
                <a:ea typeface="Verdana" pitchFamily="34" charset="0"/>
                <a:cs typeface="Arial" panose="020B0604020202020204" pitchFamily="34" charset="0"/>
              </a:rPr>
              <a:t>Agile Contracting </a:t>
            </a:r>
            <a:r>
              <a:rPr lang="en-US" sz="1400" dirty="0">
                <a:solidFill>
                  <a:schemeClr val="tx2"/>
                </a:solidFill>
                <a:latin typeface="Calibri" panose="020F0502020204030204" pitchFamily="34" charset="0"/>
                <a:ea typeface="Verdana" pitchFamily="34" charset="0"/>
                <a:cs typeface="Arial" panose="020B0604020202020204" pitchFamily="34" charset="0"/>
              </a:rPr>
              <a:t>- All PODs are delivering Greenfield Cloud native app (Java, .NET, Mobile - iOS, Angular)</a:t>
            </a:r>
          </a:p>
          <a:p>
            <a:pPr marL="228589" lvl="1" indent="-228589" algn="just">
              <a:buFont typeface="Arial" panose="020B0604020202020204" pitchFamily="34" charset="0"/>
              <a:buChar char="•"/>
              <a:defRPr/>
            </a:pPr>
            <a:r>
              <a:rPr lang="en-US" sz="1400" dirty="0">
                <a:solidFill>
                  <a:schemeClr val="tx2"/>
                </a:solidFill>
                <a:latin typeface="Calibri" panose="020F0502020204030204" pitchFamily="34" charset="0"/>
                <a:ea typeface="Verdana" pitchFamily="34" charset="0"/>
                <a:cs typeface="Arial" panose="020B0604020202020204" pitchFamily="34" charset="0"/>
              </a:rPr>
              <a:t>POD team follows - Pair Programming, DevOps, Agile-XP and Product Management Methodology</a:t>
            </a:r>
          </a:p>
          <a:p>
            <a:pPr marL="228589" lvl="1" indent="-228589" algn="just">
              <a:buFont typeface="Arial" panose="020B0604020202020204" pitchFamily="34" charset="0"/>
              <a:buChar char="•"/>
              <a:defRPr/>
            </a:pPr>
            <a:endParaRPr lang="en-US" sz="1400" dirty="0">
              <a:solidFill>
                <a:schemeClr val="tx2"/>
              </a:solidFill>
              <a:latin typeface="Calibri" panose="020F0502020204030204" pitchFamily="34" charset="0"/>
              <a:ea typeface="Verdana" pitchFamily="34" charset="0"/>
              <a:cs typeface="Arial" panose="020B0604020202020204" pitchFamily="34" charset="0"/>
            </a:endParaRPr>
          </a:p>
          <a:p>
            <a:pPr marL="228589" lvl="1" indent="-228589" algn="just">
              <a:buFont typeface="Arial" panose="020B0604020202020204" pitchFamily="34" charset="0"/>
              <a:buChar char="•"/>
              <a:defRPr/>
            </a:pPr>
            <a:endParaRPr lang="en-US" sz="1400" dirty="0">
              <a:solidFill>
                <a:schemeClr val="tx2"/>
              </a:solidFill>
              <a:latin typeface="Calibri" panose="020F0502020204030204" pitchFamily="34" charset="0"/>
              <a:ea typeface="Verdana" pitchFamily="34" charset="0"/>
              <a:cs typeface="Arial" panose="020B0604020202020204" pitchFamily="34" charset="0"/>
            </a:endParaRPr>
          </a:p>
        </p:txBody>
      </p:sp>
      <p:sp>
        <p:nvSpPr>
          <p:cNvPr id="5" name="Rectangle 4"/>
          <p:cNvSpPr/>
          <p:nvPr/>
        </p:nvSpPr>
        <p:spPr bwMode="auto">
          <a:xfrm>
            <a:off x="288810" y="1475018"/>
            <a:ext cx="3704167" cy="4701196"/>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228589" indent="-228589" algn="just">
              <a:buFont typeface="Arial" panose="020B0604020202020204" pitchFamily="34" charset="0"/>
              <a:buChar char="•"/>
            </a:pPr>
            <a:endParaRPr lang="en-US" sz="1400" dirty="0">
              <a:latin typeface="Calibri" panose="020F0502020204030204" pitchFamily="34" charset="0"/>
              <a:cs typeface="Calibri" pitchFamily="34" charset="0"/>
            </a:endParaRPr>
          </a:p>
          <a:p>
            <a:pPr marL="228589" indent="-228589" algn="just">
              <a:buFont typeface="Arial" panose="020B0604020202020204" pitchFamily="34" charset="0"/>
              <a:buChar char="•"/>
            </a:pPr>
            <a:r>
              <a:rPr lang="en-US" sz="1400" dirty="0">
                <a:solidFill>
                  <a:schemeClr val="tx2"/>
                </a:solidFill>
                <a:latin typeface="Calibri" panose="020F0502020204030204" pitchFamily="34" charset="0"/>
                <a:cs typeface="Calibri" pitchFamily="34" charset="0"/>
              </a:rPr>
              <a:t>Cognizant is a </a:t>
            </a:r>
            <a:r>
              <a:rPr lang="en-US" sz="1400" b="1" dirty="0">
                <a:solidFill>
                  <a:schemeClr val="accent1">
                    <a:lumMod val="50000"/>
                  </a:schemeClr>
                </a:solidFill>
                <a:latin typeface="Calibri" panose="020F0502020204030204" pitchFamily="34" charset="0"/>
                <a:cs typeface="Calibri" pitchFamily="34" charset="0"/>
              </a:rPr>
              <a:t>Strategic IT Partner </a:t>
            </a:r>
            <a:r>
              <a:rPr lang="en-US" sz="1400" dirty="0">
                <a:solidFill>
                  <a:schemeClr val="accent1">
                    <a:lumMod val="50000"/>
                  </a:schemeClr>
                </a:solidFill>
                <a:latin typeface="Calibri" panose="020F0502020204030204" pitchFamily="34" charset="0"/>
                <a:cs typeface="Calibri" pitchFamily="34" charset="0"/>
              </a:rPr>
              <a:t>to </a:t>
            </a:r>
            <a:r>
              <a:rPr lang="en-US" sz="1400" dirty="0">
                <a:solidFill>
                  <a:schemeClr val="tx2"/>
                </a:solidFill>
                <a:latin typeface="Calibri" panose="020F0502020204030204" pitchFamily="34" charset="0"/>
                <a:cs typeface="Calibri" pitchFamily="34" charset="0"/>
              </a:rPr>
              <a:t>Centrica since 2008.</a:t>
            </a:r>
          </a:p>
          <a:p>
            <a:pPr marL="228589" indent="-228589" algn="just">
              <a:buFont typeface="Arial" panose="020B0604020202020204" pitchFamily="34" charset="0"/>
              <a:buChar char="•"/>
            </a:pPr>
            <a:r>
              <a:rPr lang="en-US" sz="1400" dirty="0">
                <a:solidFill>
                  <a:schemeClr val="tx2"/>
                </a:solidFill>
                <a:latin typeface="Calibri" panose="020F0502020204030204" pitchFamily="34" charset="0"/>
                <a:cs typeface="Calibri" pitchFamily="34" charset="0"/>
              </a:rPr>
              <a:t>As a</a:t>
            </a:r>
            <a:r>
              <a:rPr lang="en-US" sz="1400" dirty="0">
                <a:solidFill>
                  <a:schemeClr val="accent1">
                    <a:lumMod val="50000"/>
                  </a:schemeClr>
                </a:solidFill>
                <a:latin typeface="Calibri" panose="020F0502020204030204" pitchFamily="34" charset="0"/>
                <a:cs typeface="Calibri" pitchFamily="34" charset="0"/>
              </a:rPr>
              <a:t> </a:t>
            </a:r>
            <a:r>
              <a:rPr lang="en-US" sz="1400" b="1" dirty="0">
                <a:solidFill>
                  <a:schemeClr val="accent1">
                    <a:lumMod val="50000"/>
                  </a:schemeClr>
                </a:solidFill>
                <a:latin typeface="Calibri" panose="020F0502020204030204" pitchFamily="34" charset="0"/>
                <a:cs typeface="Calibri" pitchFamily="34" charset="0"/>
              </a:rPr>
              <a:t>Digital Transformation Partner –</a:t>
            </a:r>
            <a:r>
              <a:rPr lang="en-US" sz="1400" dirty="0">
                <a:solidFill>
                  <a:schemeClr val="tx2"/>
                </a:solidFill>
                <a:latin typeface="Calibri" panose="020F0502020204030204" pitchFamily="34" charset="0"/>
                <a:cs typeface="Calibri" pitchFamily="34" charset="0"/>
              </a:rPr>
              <a:t>Cognizant has delivered</a:t>
            </a:r>
          </a:p>
          <a:p>
            <a:pPr marL="228589" indent="-228589" algn="just">
              <a:buFont typeface="Arial" panose="020B0604020202020204" pitchFamily="34" charset="0"/>
              <a:buChar char="•"/>
            </a:pP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Data Centre transformation to Nex-Gen Cloud</a:t>
            </a:r>
          </a:p>
          <a:p>
            <a:pPr marL="228589" indent="-228589" algn="just">
              <a:buFont typeface="Arial" panose="020B0604020202020204" pitchFamily="34" charset="0"/>
              <a:buChar char="•"/>
            </a:pPr>
            <a:r>
              <a:rPr lang="en-US" sz="1400" b="1" dirty="0">
                <a:latin typeface="Calibri" panose="020F0502020204030204" pitchFamily="34" charset="0"/>
                <a:ea typeface="Segoe UI" panose="020B0502040204020203" pitchFamily="34" charset="0"/>
                <a:cs typeface="Calibri" panose="020F0502020204030204" pitchFamily="34" charset="0"/>
              </a:rPr>
              <a:t>Transformational</a:t>
            </a:r>
            <a:r>
              <a:rPr lang="en-US" sz="1400" dirty="0">
                <a:latin typeface="Calibri" panose="020F0502020204030204" pitchFamily="34" charset="0"/>
                <a:ea typeface="Segoe UI" panose="020B0502040204020203" pitchFamily="34" charset="0"/>
                <a:cs typeface="Calibri" panose="020F0502020204030204" pitchFamily="34" charset="0"/>
              </a:rPr>
              <a:t>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projects ever evolving </a:t>
            </a:r>
            <a:r>
              <a:rPr lang="en-US" sz="1400" b="1" dirty="0">
                <a:latin typeface="Calibri" panose="020F0502020204030204" pitchFamily="34" charset="0"/>
                <a:ea typeface="Segoe UI" panose="020B0502040204020203" pitchFamily="34" charset="0"/>
                <a:cs typeface="Calibri" panose="020F0502020204030204" pitchFamily="34" charset="0"/>
              </a:rPr>
              <a:t>digital space through Micro-services</a:t>
            </a:r>
          </a:p>
          <a:p>
            <a:pPr marL="228589" indent="-228589" algn="just">
              <a:buFont typeface="Arial" panose="020B0604020202020204" pitchFamily="34" charset="0"/>
              <a:buChar char="•"/>
            </a:pP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Digital transformation to Next-Gen Web</a:t>
            </a:r>
          </a:p>
          <a:p>
            <a:pPr marL="228589" indent="-228589" algn="just">
              <a:buFont typeface="Arial" panose="020B0604020202020204" pitchFamily="34" charset="0"/>
              <a:buChar char="•"/>
            </a:pPr>
            <a:endParaRPr lang="en-US" sz="1400" dirty="0">
              <a:solidFill>
                <a:schemeClr val="accent1">
                  <a:lumMod val="50000"/>
                </a:schemeClr>
              </a:solidFill>
              <a:latin typeface="Calibri" panose="020F0502020204030204" pitchFamily="34" charset="0"/>
              <a:ea typeface="Segoe UI" panose="020B0502040204020203" pitchFamily="34" charset="0"/>
              <a:cs typeface="Calibri" panose="020F0502020204030204" pitchFamily="34" charset="0"/>
            </a:endParaRPr>
          </a:p>
          <a:p>
            <a:pPr marL="228589" indent="-228589" algn="just">
              <a:buFont typeface="Arial" panose="020B0604020202020204" pitchFamily="34" charset="0"/>
              <a:buChar char="•"/>
            </a:pPr>
            <a:r>
              <a:rPr lang="en-US" sz="1400" b="1" dirty="0">
                <a:solidFill>
                  <a:schemeClr val="accent1">
                    <a:lumMod val="50000"/>
                  </a:schemeClr>
                </a:solidFill>
                <a:latin typeface="Calibri" panose="020F0502020204030204" pitchFamily="34" charset="0"/>
                <a:cs typeface="Calibri" pitchFamily="34" charset="0"/>
              </a:rPr>
              <a:t>Areas of Engagements: </a:t>
            </a:r>
          </a:p>
          <a:p>
            <a:pPr marL="385214" lvl="1" indent="-160859" algn="just">
              <a:buFont typeface="Arial" panose="020B0604020202020204" pitchFamily="34" charset="0"/>
              <a:buChar char="•"/>
            </a:pPr>
            <a:r>
              <a:rPr lang="en-US" sz="1400" dirty="0">
                <a:solidFill>
                  <a:schemeClr val="tx2"/>
                </a:solidFill>
                <a:latin typeface="Calibri" panose="020F0502020204030204" pitchFamily="34" charset="0"/>
                <a:cs typeface="Calibri" pitchFamily="34" charset="0"/>
              </a:rPr>
              <a:t>Cognizant has delivered across multiple engagement Comprehensive web and mobility solutions for both internal and external stakeholders</a:t>
            </a:r>
          </a:p>
          <a:p>
            <a:pPr marL="385214" lvl="1" indent="-160859" algn="just">
              <a:buFont typeface="Arial" panose="020B0604020202020204" pitchFamily="34" charset="0"/>
              <a:buChar char="•"/>
            </a:pPr>
            <a:r>
              <a:rPr lang="en-US" sz="1400" dirty="0">
                <a:solidFill>
                  <a:schemeClr val="tx2"/>
                </a:solidFill>
                <a:latin typeface="Calibri" panose="020F0502020204030204" pitchFamily="34" charset="0"/>
                <a:cs typeface="Calibri" pitchFamily="34" charset="0"/>
              </a:rPr>
              <a:t>Mobility solutions available across platforms (iOS, Android)</a:t>
            </a:r>
          </a:p>
          <a:p>
            <a:pPr marL="385214" lvl="1" indent="-160859" algn="just">
              <a:buFont typeface="Arial" panose="020B0604020202020204" pitchFamily="34" charset="0"/>
              <a:buChar char="•"/>
            </a:pPr>
            <a:r>
              <a:rPr lang="en-US" sz="1400" dirty="0">
                <a:solidFill>
                  <a:schemeClr val="tx2"/>
                </a:solidFill>
                <a:latin typeface="Calibri" panose="020F0502020204030204" pitchFamily="34" charset="0"/>
                <a:cs typeface="Calibri" pitchFamily="34" charset="0"/>
              </a:rPr>
              <a:t>Enterprise Application Services for large transformational projects such as core landscape transformation and more..</a:t>
            </a:r>
          </a:p>
          <a:p>
            <a:pPr marL="842403" lvl="2" indent="-160859" algn="just">
              <a:buFont typeface="Arial" panose="020B0604020202020204" pitchFamily="34" charset="0"/>
              <a:buChar char="•"/>
            </a:pPr>
            <a:endParaRPr lang="en-US" sz="1400" dirty="0">
              <a:latin typeface="Calibri" panose="020F0502020204030204" pitchFamily="34" charset="0"/>
              <a:cs typeface="Calibri" pitchFamily="34" charset="0"/>
            </a:endParaRPr>
          </a:p>
          <a:p>
            <a:pPr algn="just"/>
            <a:endParaRPr lang="en-US" sz="1400" dirty="0">
              <a:latin typeface="Calibri" panose="020F0502020204030204" pitchFamily="34" charset="0"/>
              <a:cs typeface="Calibri" pitchFamily="34" charset="0"/>
            </a:endParaRPr>
          </a:p>
        </p:txBody>
      </p:sp>
      <p:sp>
        <p:nvSpPr>
          <p:cNvPr id="6" name="Rectangle 5"/>
          <p:cNvSpPr/>
          <p:nvPr/>
        </p:nvSpPr>
        <p:spPr bwMode="auto">
          <a:xfrm>
            <a:off x="8300789" y="1475015"/>
            <a:ext cx="3704167" cy="4701199"/>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289546" indent="-228589" algn="just">
              <a:buFont typeface="Arial" panose="020B0604020202020204" pitchFamily="34" charset="0"/>
              <a:buChar char="•"/>
            </a:pPr>
            <a:endParaRPr lang="en-US" sz="1400" b="1" dirty="0">
              <a:solidFill>
                <a:schemeClr val="accent6"/>
              </a:solidFill>
              <a:latin typeface="Calibri" pitchFamily="34" charset="0"/>
              <a:cs typeface="Calibri" pitchFamily="34" charset="0"/>
            </a:endParaRPr>
          </a:p>
          <a:p>
            <a:pPr marL="289546" indent="-228589" algn="just">
              <a:buFont typeface="Arial" panose="020B0604020202020204" pitchFamily="34" charset="0"/>
              <a:buChar char="•"/>
            </a:pPr>
            <a:r>
              <a:rPr lang="en-US" sz="1400" b="1" dirty="0">
                <a:solidFill>
                  <a:schemeClr val="accent6"/>
                </a:solidFill>
                <a:latin typeface="Calibri" pitchFamily="34" charset="0"/>
                <a:cs typeface="Calibri" pitchFamily="34" charset="0"/>
              </a:rPr>
              <a:t>Robust Execution</a:t>
            </a:r>
          </a:p>
          <a:p>
            <a:pPr marL="465643" lvl="1" indent="-160859" algn="just">
              <a:buFont typeface="Arial" panose="020B0604020202020204" pitchFamily="34" charset="0"/>
              <a:buChar char="•"/>
            </a:pPr>
            <a:r>
              <a:rPr lang="en-US" sz="1400" b="1" dirty="0">
                <a:solidFill>
                  <a:schemeClr val="accent2"/>
                </a:solidFill>
                <a:latin typeface="Calibri" panose="020F0502020204030204" pitchFamily="34" charset="0"/>
                <a:ea typeface="Helvetica" charset="0"/>
                <a:cs typeface="Avenir Book"/>
              </a:rPr>
              <a:t>30% Improvement </a:t>
            </a:r>
            <a:r>
              <a:rPr lang="en-US" sz="1400" dirty="0">
                <a:solidFill>
                  <a:schemeClr val="tx2"/>
                </a:solidFill>
                <a:latin typeface="Calibri" panose="020F0502020204030204" pitchFamily="34" charset="0"/>
                <a:ea typeface="Helvetica" charset="0"/>
                <a:cs typeface="Avenir Book"/>
              </a:rPr>
              <a:t>in partner efficiency in UK region capturing more than 250,000 more client enquiries through campaigns</a:t>
            </a:r>
          </a:p>
          <a:p>
            <a:pPr marL="465643" lvl="1" indent="-160859" algn="just">
              <a:buFont typeface="Arial" panose="020B0604020202020204" pitchFamily="34" charset="0"/>
              <a:buChar char="•"/>
            </a:pPr>
            <a:r>
              <a:rPr lang="en-US" sz="1400" b="1" dirty="0">
                <a:solidFill>
                  <a:schemeClr val="accent2"/>
                </a:solidFill>
                <a:latin typeface="Calibri" panose="020F0502020204030204" pitchFamily="34" charset="0"/>
                <a:ea typeface="Helvetica" charset="0"/>
                <a:cs typeface="Avenir Book"/>
              </a:rPr>
              <a:t>30% Effort reduction </a:t>
            </a:r>
            <a:r>
              <a:rPr lang="en-US" sz="1400" dirty="0">
                <a:solidFill>
                  <a:schemeClr val="tx2"/>
                </a:solidFill>
                <a:latin typeface="Calibri" panose="020F0502020204030204" pitchFamily="34" charset="0"/>
                <a:ea typeface="Helvetica" charset="0"/>
                <a:cs typeface="Avenir Book"/>
              </a:rPr>
              <a:t>of Talent Acquisition executive and Business manager. Can now create job requisition without any support from HR team within  30 min from current 2-3 days.</a:t>
            </a:r>
            <a:r>
              <a:rPr lang="en-US" sz="1400" dirty="0">
                <a:latin typeface="Calibri" panose="020F0502020204030204" pitchFamily="34" charset="0"/>
                <a:ea typeface="Helvetica" charset="0"/>
                <a:cs typeface="Avenir Book"/>
              </a:rPr>
              <a:t> </a:t>
            </a:r>
          </a:p>
          <a:p>
            <a:pPr marL="465643" lvl="1" indent="-160859" algn="just">
              <a:buFont typeface="Arial" panose="020B0604020202020204" pitchFamily="34" charset="0"/>
              <a:buChar char="•"/>
            </a:pPr>
            <a:r>
              <a:rPr lang="en-US" sz="1400" dirty="0">
                <a:solidFill>
                  <a:schemeClr val="tx2"/>
                </a:solidFill>
                <a:latin typeface="Calibri" panose="020F0502020204030204" pitchFamily="34" charset="0"/>
                <a:ea typeface="Verdana" pitchFamily="34" charset="0"/>
                <a:cs typeface="Arial" panose="020B0604020202020204" pitchFamily="34" charset="0"/>
              </a:rPr>
              <a:t>Cognizant built </a:t>
            </a:r>
            <a:r>
              <a:rPr lang="en-US" sz="1400" b="1" dirty="0">
                <a:solidFill>
                  <a:schemeClr val="accent2"/>
                </a:solidFill>
                <a:latin typeface="Calibri" panose="020F0502020204030204" pitchFamily="34" charset="0"/>
                <a:ea typeface="Verdana" pitchFamily="34" charset="0"/>
                <a:cs typeface="Arial" panose="020B0604020202020204" pitchFamily="34" charset="0"/>
              </a:rPr>
              <a:t>Partner Enablement Platform</a:t>
            </a:r>
            <a:r>
              <a:rPr lang="en-US" sz="1400" b="1" dirty="0">
                <a:latin typeface="Calibri" panose="020F0502020204030204" pitchFamily="34" charset="0"/>
                <a:ea typeface="Verdana" pitchFamily="34" charset="0"/>
                <a:cs typeface="Arial" panose="020B0604020202020204" pitchFamily="34" charset="0"/>
              </a:rPr>
              <a:t> </a:t>
            </a:r>
            <a:r>
              <a:rPr lang="en-US" sz="1400" dirty="0">
                <a:solidFill>
                  <a:schemeClr val="tx2"/>
                </a:solidFill>
                <a:latin typeface="Calibri" panose="020F0502020204030204" pitchFamily="34" charset="0"/>
                <a:ea typeface="Verdana" pitchFamily="34" charset="0"/>
                <a:cs typeface="Arial" panose="020B0604020202020204" pitchFamily="34" charset="0"/>
              </a:rPr>
              <a:t>enabled running 6 campaigns with 5 different partners and 4 different product combinations targeting 700,000 customers and 80,000 sales.</a:t>
            </a:r>
          </a:p>
        </p:txBody>
      </p:sp>
      <p:sp>
        <p:nvSpPr>
          <p:cNvPr id="10" name="Freeform 9"/>
          <p:cNvSpPr/>
          <p:nvPr/>
        </p:nvSpPr>
        <p:spPr bwMode="auto">
          <a:xfrm>
            <a:off x="116305" y="1701501"/>
            <a:ext cx="179879" cy="168275"/>
          </a:xfrm>
          <a:custGeom>
            <a:avLst/>
            <a:gdLst>
              <a:gd name="connsiteX0" fmla="*/ 0 w 128588"/>
              <a:gd name="connsiteY0" fmla="*/ 0 h 157162"/>
              <a:gd name="connsiteX1" fmla="*/ 128588 w 128588"/>
              <a:gd name="connsiteY1" fmla="*/ 157162 h 157162"/>
              <a:gd name="connsiteX2" fmla="*/ 128588 w 128588"/>
              <a:gd name="connsiteY2" fmla="*/ 0 h 157162"/>
              <a:gd name="connsiteX3" fmla="*/ 0 w 128588"/>
              <a:gd name="connsiteY3" fmla="*/ 0 h 157162"/>
            </a:gdLst>
            <a:ahLst/>
            <a:cxnLst>
              <a:cxn ang="0">
                <a:pos x="connsiteX0" y="connsiteY0"/>
              </a:cxn>
              <a:cxn ang="0">
                <a:pos x="connsiteX1" y="connsiteY1"/>
              </a:cxn>
              <a:cxn ang="0">
                <a:pos x="connsiteX2" y="connsiteY2"/>
              </a:cxn>
              <a:cxn ang="0">
                <a:pos x="connsiteX3" y="connsiteY3"/>
              </a:cxn>
            </a:cxnLst>
            <a:rect l="l" t="t" r="r" b="b"/>
            <a:pathLst>
              <a:path w="128588" h="157162">
                <a:moveTo>
                  <a:pt x="0" y="0"/>
                </a:moveTo>
                <a:lnTo>
                  <a:pt x="128588" y="157162"/>
                </a:lnTo>
                <a:lnTo>
                  <a:pt x="128588" y="0"/>
                </a:lnTo>
                <a:lnTo>
                  <a:pt x="0" y="0"/>
                </a:lnTo>
                <a:close/>
              </a:path>
            </a:pathLst>
          </a:custGeom>
          <a:solidFill>
            <a:srgbClr val="00506C"/>
          </a:solidFill>
          <a:ln w="9525" cap="flat" cmpd="sng" algn="ctr">
            <a:noFill/>
            <a:prstDash val="solid"/>
            <a:round/>
            <a:headEnd type="none" w="med" len="med"/>
            <a:tailEnd type="none" w="med" len="med"/>
          </a:ln>
          <a:effectLst>
            <a:outerShdw blurRad="38100" dist="12700" dir="5400000" algn="t" rotWithShape="0">
              <a:schemeClr val="tx1">
                <a:alpha val="60000"/>
              </a:schemeClr>
            </a:outerShdw>
          </a:effectLst>
        </p:spPr>
        <p:txBody>
          <a:bodyPr vert="horz" wrap="square" lIns="121920" tIns="60960" rIns="121920" bIns="60960" numCol="1" rtlCol="0" anchor="t" anchorCtr="0" compatLnSpc="1">
            <a:prstTxWarp prst="textNoShape">
              <a:avLst/>
            </a:prstTxWarp>
          </a:bodyPr>
          <a:lstStyle/>
          <a:p>
            <a:pPr eaLnBrk="0" hangingPunct="0"/>
            <a:endParaRPr lang="en-US" sz="2400" dirty="0">
              <a:latin typeface="Calibri" panose="020F0502020204030204" pitchFamily="34" charset="0"/>
              <a:ea typeface="ＭＳ Ｐゴシック" pitchFamily="-12" charset="-128"/>
              <a:cs typeface="Calibri" pitchFamily="34" charset="0"/>
            </a:endParaRPr>
          </a:p>
        </p:txBody>
      </p:sp>
      <p:grpSp>
        <p:nvGrpSpPr>
          <p:cNvPr id="7" name="Group 6"/>
          <p:cNvGrpSpPr/>
          <p:nvPr/>
        </p:nvGrpSpPr>
        <p:grpSpPr>
          <a:xfrm>
            <a:off x="4167200" y="1282254"/>
            <a:ext cx="3608179" cy="596901"/>
            <a:chOff x="6094086" y="947513"/>
            <a:chExt cx="2706134" cy="447676"/>
          </a:xfrm>
        </p:grpSpPr>
        <p:sp>
          <p:nvSpPr>
            <p:cNvPr id="12" name="Freeform 11"/>
            <p:cNvSpPr/>
            <p:nvPr/>
          </p:nvSpPr>
          <p:spPr bwMode="auto">
            <a:xfrm>
              <a:off x="6094086" y="1268983"/>
              <a:ext cx="134909" cy="126206"/>
            </a:xfrm>
            <a:custGeom>
              <a:avLst/>
              <a:gdLst>
                <a:gd name="connsiteX0" fmla="*/ 0 w 128588"/>
                <a:gd name="connsiteY0" fmla="*/ 0 h 157162"/>
                <a:gd name="connsiteX1" fmla="*/ 128588 w 128588"/>
                <a:gd name="connsiteY1" fmla="*/ 157162 h 157162"/>
                <a:gd name="connsiteX2" fmla="*/ 128588 w 128588"/>
                <a:gd name="connsiteY2" fmla="*/ 0 h 157162"/>
                <a:gd name="connsiteX3" fmla="*/ 0 w 128588"/>
                <a:gd name="connsiteY3" fmla="*/ 0 h 157162"/>
              </a:gdLst>
              <a:ahLst/>
              <a:cxnLst>
                <a:cxn ang="0">
                  <a:pos x="connsiteX0" y="connsiteY0"/>
                </a:cxn>
                <a:cxn ang="0">
                  <a:pos x="connsiteX1" y="connsiteY1"/>
                </a:cxn>
                <a:cxn ang="0">
                  <a:pos x="connsiteX2" y="connsiteY2"/>
                </a:cxn>
                <a:cxn ang="0">
                  <a:pos x="connsiteX3" y="connsiteY3"/>
                </a:cxn>
              </a:cxnLst>
              <a:rect l="l" t="t" r="r" b="b"/>
              <a:pathLst>
                <a:path w="128588" h="157162">
                  <a:moveTo>
                    <a:pt x="0" y="0"/>
                  </a:moveTo>
                  <a:lnTo>
                    <a:pt x="128588" y="157162"/>
                  </a:lnTo>
                  <a:lnTo>
                    <a:pt x="128588" y="0"/>
                  </a:lnTo>
                  <a:lnTo>
                    <a:pt x="0" y="0"/>
                  </a:lnTo>
                  <a:close/>
                </a:path>
              </a:pathLst>
            </a:custGeom>
            <a:solidFill>
              <a:srgbClr val="7A683A"/>
            </a:solidFill>
            <a:ln w="9525" cap="flat" cmpd="sng" algn="ctr">
              <a:noFill/>
              <a:prstDash val="solid"/>
              <a:round/>
              <a:headEnd type="none" w="med" len="med"/>
              <a:tailEnd type="none" w="med" len="med"/>
            </a:ln>
            <a:effectLst>
              <a:outerShdw blurRad="38100" dist="12700" dir="5400000" algn="t" rotWithShape="0">
                <a:schemeClr val="tx1">
                  <a:alpha val="60000"/>
                </a:schemeClr>
              </a:outerShdw>
            </a:effectLst>
          </p:spPr>
          <p:txBody>
            <a:bodyPr vert="horz" wrap="square" lIns="121920" tIns="60960" rIns="121920" bIns="60960" numCol="1" rtlCol="0" anchor="t" anchorCtr="0" compatLnSpc="1">
              <a:prstTxWarp prst="textNoShape">
                <a:avLst/>
              </a:prstTxWarp>
            </a:bodyPr>
            <a:lstStyle/>
            <a:p>
              <a:pPr eaLnBrk="0" hangingPunct="0"/>
              <a:endParaRPr lang="en-US" sz="2400" dirty="0">
                <a:latin typeface="Calibri" panose="020F0502020204030204" pitchFamily="34" charset="0"/>
                <a:ea typeface="ＭＳ Ｐゴシック" pitchFamily="-12" charset="-128"/>
                <a:cs typeface="Calibri" pitchFamily="34" charset="0"/>
              </a:endParaRPr>
            </a:p>
          </p:txBody>
        </p:sp>
        <p:sp>
          <p:nvSpPr>
            <p:cNvPr id="13" name="Freeform 12"/>
            <p:cNvSpPr/>
            <p:nvPr/>
          </p:nvSpPr>
          <p:spPr bwMode="auto">
            <a:xfrm>
              <a:off x="6096213" y="947513"/>
              <a:ext cx="2704007" cy="323850"/>
            </a:xfrm>
            <a:custGeom>
              <a:avLst/>
              <a:gdLst>
                <a:gd name="connsiteX0" fmla="*/ 0 w 2581275"/>
                <a:gd name="connsiteY0" fmla="*/ 73025 h 323850"/>
                <a:gd name="connsiteX1" fmla="*/ 21389 w 2581275"/>
                <a:gd name="connsiteY1" fmla="*/ 21389 h 323850"/>
                <a:gd name="connsiteX2" fmla="*/ 73026 w 2581275"/>
                <a:gd name="connsiteY2" fmla="*/ 1 h 323850"/>
                <a:gd name="connsiteX3" fmla="*/ 2508250 w 2581275"/>
                <a:gd name="connsiteY3" fmla="*/ 0 h 323850"/>
                <a:gd name="connsiteX4" fmla="*/ 2559886 w 2581275"/>
                <a:gd name="connsiteY4" fmla="*/ 21389 h 323850"/>
                <a:gd name="connsiteX5" fmla="*/ 2581274 w 2581275"/>
                <a:gd name="connsiteY5" fmla="*/ 73026 h 323850"/>
                <a:gd name="connsiteX6" fmla="*/ 2581275 w 2581275"/>
                <a:gd name="connsiteY6" fmla="*/ 250825 h 323850"/>
                <a:gd name="connsiteX7" fmla="*/ 2559886 w 2581275"/>
                <a:gd name="connsiteY7" fmla="*/ 302461 h 323850"/>
                <a:gd name="connsiteX8" fmla="*/ 2508249 w 2581275"/>
                <a:gd name="connsiteY8" fmla="*/ 323850 h 323850"/>
                <a:gd name="connsiteX9" fmla="*/ 73025 w 2581275"/>
                <a:gd name="connsiteY9" fmla="*/ 323850 h 323850"/>
                <a:gd name="connsiteX10" fmla="*/ 21389 w 2581275"/>
                <a:gd name="connsiteY10" fmla="*/ 302461 h 323850"/>
                <a:gd name="connsiteX11" fmla="*/ 1 w 2581275"/>
                <a:gd name="connsiteY11" fmla="*/ 250824 h 323850"/>
                <a:gd name="connsiteX12" fmla="*/ 0 w 2581275"/>
                <a:gd name="connsiteY12" fmla="*/ 73025 h 323850"/>
                <a:gd name="connsiteX0" fmla="*/ 15398 w 2596673"/>
                <a:gd name="connsiteY0" fmla="*/ 73025 h 323850"/>
                <a:gd name="connsiteX1" fmla="*/ 36787 w 2596673"/>
                <a:gd name="connsiteY1" fmla="*/ 21389 h 323850"/>
                <a:gd name="connsiteX2" fmla="*/ 19368 w 2596673"/>
                <a:gd name="connsiteY2" fmla="*/ 1 h 323850"/>
                <a:gd name="connsiteX3" fmla="*/ 2523648 w 2596673"/>
                <a:gd name="connsiteY3" fmla="*/ 0 h 323850"/>
                <a:gd name="connsiteX4" fmla="*/ 2575284 w 2596673"/>
                <a:gd name="connsiteY4" fmla="*/ 21389 h 323850"/>
                <a:gd name="connsiteX5" fmla="*/ 2596672 w 2596673"/>
                <a:gd name="connsiteY5" fmla="*/ 73026 h 323850"/>
                <a:gd name="connsiteX6" fmla="*/ 2596673 w 2596673"/>
                <a:gd name="connsiteY6" fmla="*/ 250825 h 323850"/>
                <a:gd name="connsiteX7" fmla="*/ 2575284 w 2596673"/>
                <a:gd name="connsiteY7" fmla="*/ 302461 h 323850"/>
                <a:gd name="connsiteX8" fmla="*/ 2523647 w 2596673"/>
                <a:gd name="connsiteY8" fmla="*/ 323850 h 323850"/>
                <a:gd name="connsiteX9" fmla="*/ 88423 w 2596673"/>
                <a:gd name="connsiteY9" fmla="*/ 323850 h 323850"/>
                <a:gd name="connsiteX10" fmla="*/ 36787 w 2596673"/>
                <a:gd name="connsiteY10" fmla="*/ 302461 h 323850"/>
                <a:gd name="connsiteX11" fmla="*/ 15399 w 2596673"/>
                <a:gd name="connsiteY11" fmla="*/ 250824 h 323850"/>
                <a:gd name="connsiteX12" fmla="*/ 15398 w 2596673"/>
                <a:gd name="connsiteY12" fmla="*/ 73025 h 323850"/>
                <a:gd name="connsiteX0" fmla="*/ 414071 w 2995346"/>
                <a:gd name="connsiteY0" fmla="*/ 73025 h 323850"/>
                <a:gd name="connsiteX1" fmla="*/ 418041 w 2995346"/>
                <a:gd name="connsiteY1" fmla="*/ 1 h 323850"/>
                <a:gd name="connsiteX2" fmla="*/ 2922321 w 2995346"/>
                <a:gd name="connsiteY2" fmla="*/ 0 h 323850"/>
                <a:gd name="connsiteX3" fmla="*/ 2973957 w 2995346"/>
                <a:gd name="connsiteY3" fmla="*/ 21389 h 323850"/>
                <a:gd name="connsiteX4" fmla="*/ 2995345 w 2995346"/>
                <a:gd name="connsiteY4" fmla="*/ 73026 h 323850"/>
                <a:gd name="connsiteX5" fmla="*/ 2995346 w 2995346"/>
                <a:gd name="connsiteY5" fmla="*/ 250825 h 323850"/>
                <a:gd name="connsiteX6" fmla="*/ 2973957 w 2995346"/>
                <a:gd name="connsiteY6" fmla="*/ 302461 h 323850"/>
                <a:gd name="connsiteX7" fmla="*/ 2922320 w 2995346"/>
                <a:gd name="connsiteY7" fmla="*/ 323850 h 323850"/>
                <a:gd name="connsiteX8" fmla="*/ 487096 w 2995346"/>
                <a:gd name="connsiteY8" fmla="*/ 323850 h 323850"/>
                <a:gd name="connsiteX9" fmla="*/ 435460 w 2995346"/>
                <a:gd name="connsiteY9" fmla="*/ 302461 h 323850"/>
                <a:gd name="connsiteX10" fmla="*/ 414072 w 2995346"/>
                <a:gd name="connsiteY10" fmla="*/ 250824 h 323850"/>
                <a:gd name="connsiteX11" fmla="*/ 414071 w 2995346"/>
                <a:gd name="connsiteY11" fmla="*/ 73025 h 323850"/>
                <a:gd name="connsiteX0" fmla="*/ 414072 w 2995346"/>
                <a:gd name="connsiteY0" fmla="*/ 250824 h 323850"/>
                <a:gd name="connsiteX1" fmla="*/ 418041 w 2995346"/>
                <a:gd name="connsiteY1" fmla="*/ 1 h 323850"/>
                <a:gd name="connsiteX2" fmla="*/ 2922321 w 2995346"/>
                <a:gd name="connsiteY2" fmla="*/ 0 h 323850"/>
                <a:gd name="connsiteX3" fmla="*/ 2973957 w 2995346"/>
                <a:gd name="connsiteY3" fmla="*/ 21389 h 323850"/>
                <a:gd name="connsiteX4" fmla="*/ 2995345 w 2995346"/>
                <a:gd name="connsiteY4" fmla="*/ 73026 h 323850"/>
                <a:gd name="connsiteX5" fmla="*/ 2995346 w 2995346"/>
                <a:gd name="connsiteY5" fmla="*/ 250825 h 323850"/>
                <a:gd name="connsiteX6" fmla="*/ 2973957 w 2995346"/>
                <a:gd name="connsiteY6" fmla="*/ 302461 h 323850"/>
                <a:gd name="connsiteX7" fmla="*/ 2922320 w 2995346"/>
                <a:gd name="connsiteY7" fmla="*/ 323850 h 323850"/>
                <a:gd name="connsiteX8" fmla="*/ 487096 w 2995346"/>
                <a:gd name="connsiteY8" fmla="*/ 323850 h 323850"/>
                <a:gd name="connsiteX9" fmla="*/ 435460 w 2995346"/>
                <a:gd name="connsiteY9" fmla="*/ 302461 h 323850"/>
                <a:gd name="connsiteX10" fmla="*/ 414072 w 2995346"/>
                <a:gd name="connsiteY10" fmla="*/ 250824 h 323850"/>
                <a:gd name="connsiteX0" fmla="*/ 414072 w 2995346"/>
                <a:gd name="connsiteY0" fmla="*/ 250824 h 323850"/>
                <a:gd name="connsiteX1" fmla="*/ 418041 w 2995346"/>
                <a:gd name="connsiteY1" fmla="*/ 1 h 323850"/>
                <a:gd name="connsiteX2" fmla="*/ 2922321 w 2995346"/>
                <a:gd name="connsiteY2" fmla="*/ 0 h 323850"/>
                <a:gd name="connsiteX3" fmla="*/ 2973957 w 2995346"/>
                <a:gd name="connsiteY3" fmla="*/ 21389 h 323850"/>
                <a:gd name="connsiteX4" fmla="*/ 2995345 w 2995346"/>
                <a:gd name="connsiteY4" fmla="*/ 73026 h 323850"/>
                <a:gd name="connsiteX5" fmla="*/ 2995346 w 2995346"/>
                <a:gd name="connsiteY5" fmla="*/ 250825 h 323850"/>
                <a:gd name="connsiteX6" fmla="*/ 2973957 w 2995346"/>
                <a:gd name="connsiteY6" fmla="*/ 302461 h 323850"/>
                <a:gd name="connsiteX7" fmla="*/ 2922320 w 2995346"/>
                <a:gd name="connsiteY7" fmla="*/ 323850 h 323850"/>
                <a:gd name="connsiteX8" fmla="*/ 487096 w 2995346"/>
                <a:gd name="connsiteY8" fmla="*/ 323850 h 323850"/>
                <a:gd name="connsiteX9" fmla="*/ 414072 w 2995346"/>
                <a:gd name="connsiteY9" fmla="*/ 250824 h 323850"/>
                <a:gd name="connsiteX0" fmla="*/ 418836 w 3000110"/>
                <a:gd name="connsiteY0" fmla="*/ 250824 h 323850"/>
                <a:gd name="connsiteX1" fmla="*/ 422805 w 3000110"/>
                <a:gd name="connsiteY1" fmla="*/ 1 h 323850"/>
                <a:gd name="connsiteX2" fmla="*/ 2927085 w 3000110"/>
                <a:gd name="connsiteY2" fmla="*/ 0 h 323850"/>
                <a:gd name="connsiteX3" fmla="*/ 2978721 w 3000110"/>
                <a:gd name="connsiteY3" fmla="*/ 21389 h 323850"/>
                <a:gd name="connsiteX4" fmla="*/ 3000109 w 3000110"/>
                <a:gd name="connsiteY4" fmla="*/ 73026 h 323850"/>
                <a:gd name="connsiteX5" fmla="*/ 3000110 w 3000110"/>
                <a:gd name="connsiteY5" fmla="*/ 250825 h 323850"/>
                <a:gd name="connsiteX6" fmla="*/ 2978721 w 3000110"/>
                <a:gd name="connsiteY6" fmla="*/ 302461 h 323850"/>
                <a:gd name="connsiteX7" fmla="*/ 2927084 w 3000110"/>
                <a:gd name="connsiteY7" fmla="*/ 323850 h 323850"/>
                <a:gd name="connsiteX8" fmla="*/ 418041 w 3000110"/>
                <a:gd name="connsiteY8" fmla="*/ 323850 h 323850"/>
                <a:gd name="connsiteX9" fmla="*/ 418836 w 3000110"/>
                <a:gd name="connsiteY9" fmla="*/ 250824 h 323850"/>
                <a:gd name="connsiteX0" fmla="*/ 417380 w 2999449"/>
                <a:gd name="connsiteY0" fmla="*/ 323850 h 323850"/>
                <a:gd name="connsiteX1" fmla="*/ 422144 w 2999449"/>
                <a:gd name="connsiteY1" fmla="*/ 1 h 323850"/>
                <a:gd name="connsiteX2" fmla="*/ 2926424 w 2999449"/>
                <a:gd name="connsiteY2" fmla="*/ 0 h 323850"/>
                <a:gd name="connsiteX3" fmla="*/ 2978060 w 2999449"/>
                <a:gd name="connsiteY3" fmla="*/ 21389 h 323850"/>
                <a:gd name="connsiteX4" fmla="*/ 2999448 w 2999449"/>
                <a:gd name="connsiteY4" fmla="*/ 73026 h 323850"/>
                <a:gd name="connsiteX5" fmla="*/ 2999449 w 2999449"/>
                <a:gd name="connsiteY5" fmla="*/ 250825 h 323850"/>
                <a:gd name="connsiteX6" fmla="*/ 2978060 w 2999449"/>
                <a:gd name="connsiteY6" fmla="*/ 302461 h 323850"/>
                <a:gd name="connsiteX7" fmla="*/ 2926423 w 2999449"/>
                <a:gd name="connsiteY7" fmla="*/ 323850 h 323850"/>
                <a:gd name="connsiteX8" fmla="*/ 417380 w 2999449"/>
                <a:gd name="connsiteY8" fmla="*/ 323850 h 323850"/>
                <a:gd name="connsiteX0" fmla="*/ 413410 w 2995479"/>
                <a:gd name="connsiteY0" fmla="*/ 323850 h 323850"/>
                <a:gd name="connsiteX1" fmla="*/ 418174 w 2995479"/>
                <a:gd name="connsiteY1" fmla="*/ 1 h 323850"/>
                <a:gd name="connsiteX2" fmla="*/ 2922454 w 2995479"/>
                <a:gd name="connsiteY2" fmla="*/ 0 h 323850"/>
                <a:gd name="connsiteX3" fmla="*/ 2974090 w 2995479"/>
                <a:gd name="connsiteY3" fmla="*/ 21389 h 323850"/>
                <a:gd name="connsiteX4" fmla="*/ 2995478 w 2995479"/>
                <a:gd name="connsiteY4" fmla="*/ 73026 h 323850"/>
                <a:gd name="connsiteX5" fmla="*/ 2995479 w 2995479"/>
                <a:gd name="connsiteY5" fmla="*/ 250825 h 323850"/>
                <a:gd name="connsiteX6" fmla="*/ 2974090 w 2995479"/>
                <a:gd name="connsiteY6" fmla="*/ 302461 h 323850"/>
                <a:gd name="connsiteX7" fmla="*/ 2922453 w 2995479"/>
                <a:gd name="connsiteY7" fmla="*/ 323850 h 323850"/>
                <a:gd name="connsiteX8" fmla="*/ 413410 w 2995479"/>
                <a:gd name="connsiteY8" fmla="*/ 323850 h 323850"/>
                <a:gd name="connsiteX0" fmla="*/ 413410 w 2995479"/>
                <a:gd name="connsiteY0" fmla="*/ 323850 h 323850"/>
                <a:gd name="connsiteX1" fmla="*/ 418174 w 2995479"/>
                <a:gd name="connsiteY1" fmla="*/ 1 h 323850"/>
                <a:gd name="connsiteX2" fmla="*/ 2922454 w 2995479"/>
                <a:gd name="connsiteY2" fmla="*/ 0 h 323850"/>
                <a:gd name="connsiteX3" fmla="*/ 2974090 w 2995479"/>
                <a:gd name="connsiteY3" fmla="*/ 21389 h 323850"/>
                <a:gd name="connsiteX4" fmla="*/ 2995478 w 2995479"/>
                <a:gd name="connsiteY4" fmla="*/ 73026 h 323850"/>
                <a:gd name="connsiteX5" fmla="*/ 2995479 w 2995479"/>
                <a:gd name="connsiteY5" fmla="*/ 250825 h 323850"/>
                <a:gd name="connsiteX6" fmla="*/ 2974090 w 2995479"/>
                <a:gd name="connsiteY6" fmla="*/ 302461 h 323850"/>
                <a:gd name="connsiteX7" fmla="*/ 2922453 w 2995479"/>
                <a:gd name="connsiteY7" fmla="*/ 323850 h 323850"/>
                <a:gd name="connsiteX8" fmla="*/ 413410 w 2995479"/>
                <a:gd name="connsiteY8" fmla="*/ 323850 h 323850"/>
                <a:gd name="connsiteX0" fmla="*/ 0 w 2582069"/>
                <a:gd name="connsiteY0" fmla="*/ 323850 h 323850"/>
                <a:gd name="connsiteX1" fmla="*/ 4764 w 2582069"/>
                <a:gd name="connsiteY1" fmla="*/ 1 h 323850"/>
                <a:gd name="connsiteX2" fmla="*/ 2509044 w 2582069"/>
                <a:gd name="connsiteY2" fmla="*/ 0 h 323850"/>
                <a:gd name="connsiteX3" fmla="*/ 2560680 w 2582069"/>
                <a:gd name="connsiteY3" fmla="*/ 21389 h 323850"/>
                <a:gd name="connsiteX4" fmla="*/ 2582068 w 2582069"/>
                <a:gd name="connsiteY4" fmla="*/ 73026 h 323850"/>
                <a:gd name="connsiteX5" fmla="*/ 2582069 w 2582069"/>
                <a:gd name="connsiteY5" fmla="*/ 250825 h 323850"/>
                <a:gd name="connsiteX6" fmla="*/ 2560680 w 2582069"/>
                <a:gd name="connsiteY6" fmla="*/ 302461 h 323850"/>
                <a:gd name="connsiteX7" fmla="*/ 2509043 w 2582069"/>
                <a:gd name="connsiteY7" fmla="*/ 323850 h 323850"/>
                <a:gd name="connsiteX8" fmla="*/ 0 w 2582069"/>
                <a:gd name="connsiteY8" fmla="*/ 323850 h 323850"/>
                <a:gd name="connsiteX0" fmla="*/ 0 w 2577306"/>
                <a:gd name="connsiteY0" fmla="*/ 326231 h 326231"/>
                <a:gd name="connsiteX1" fmla="*/ 1 w 2577306"/>
                <a:gd name="connsiteY1" fmla="*/ 1 h 326231"/>
                <a:gd name="connsiteX2" fmla="*/ 2504281 w 2577306"/>
                <a:gd name="connsiteY2" fmla="*/ 0 h 326231"/>
                <a:gd name="connsiteX3" fmla="*/ 2555917 w 2577306"/>
                <a:gd name="connsiteY3" fmla="*/ 21389 h 326231"/>
                <a:gd name="connsiteX4" fmla="*/ 2577305 w 2577306"/>
                <a:gd name="connsiteY4" fmla="*/ 73026 h 326231"/>
                <a:gd name="connsiteX5" fmla="*/ 2577306 w 2577306"/>
                <a:gd name="connsiteY5" fmla="*/ 250825 h 326231"/>
                <a:gd name="connsiteX6" fmla="*/ 2555917 w 2577306"/>
                <a:gd name="connsiteY6" fmla="*/ 302461 h 326231"/>
                <a:gd name="connsiteX7" fmla="*/ 2504280 w 2577306"/>
                <a:gd name="connsiteY7" fmla="*/ 323850 h 326231"/>
                <a:gd name="connsiteX8" fmla="*/ 0 w 2577306"/>
                <a:gd name="connsiteY8" fmla="*/ 326231 h 326231"/>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879333"/>
                <a:gd name="connsiteY0" fmla="*/ 323850 h 325438"/>
                <a:gd name="connsiteX1" fmla="*/ 0 w 2879333"/>
                <a:gd name="connsiteY1" fmla="*/ 1 h 325438"/>
                <a:gd name="connsiteX2" fmla="*/ 2504280 w 2879333"/>
                <a:gd name="connsiteY2" fmla="*/ 0 h 325438"/>
                <a:gd name="connsiteX3" fmla="*/ 2555916 w 2879333"/>
                <a:gd name="connsiteY3" fmla="*/ 21389 h 325438"/>
                <a:gd name="connsiteX4" fmla="*/ 2577304 w 2879333"/>
                <a:gd name="connsiteY4" fmla="*/ 73026 h 325438"/>
                <a:gd name="connsiteX5" fmla="*/ 2577305 w 2879333"/>
                <a:gd name="connsiteY5" fmla="*/ 250825 h 325438"/>
                <a:gd name="connsiteX6" fmla="*/ 2555916 w 2879333"/>
                <a:gd name="connsiteY6" fmla="*/ 302461 h 325438"/>
                <a:gd name="connsiteX7" fmla="*/ 2504279 w 2879333"/>
                <a:gd name="connsiteY7" fmla="*/ 323850 h 325438"/>
                <a:gd name="connsiteX8" fmla="*/ 305592 w 2879333"/>
                <a:gd name="connsiteY8" fmla="*/ 325438 h 325438"/>
                <a:gd name="connsiteX9" fmla="*/ 2380 w 2879333"/>
                <a:gd name="connsiteY9" fmla="*/ 323850 h 325438"/>
                <a:gd name="connsiteX0" fmla="*/ 2380 w 2853139"/>
                <a:gd name="connsiteY0" fmla="*/ 323850 h 325438"/>
                <a:gd name="connsiteX1" fmla="*/ 0 w 2853139"/>
                <a:gd name="connsiteY1" fmla="*/ 1 h 325438"/>
                <a:gd name="connsiteX2" fmla="*/ 2504280 w 2853139"/>
                <a:gd name="connsiteY2" fmla="*/ 0 h 325438"/>
                <a:gd name="connsiteX3" fmla="*/ 2555916 w 2853139"/>
                <a:gd name="connsiteY3" fmla="*/ 21389 h 325438"/>
                <a:gd name="connsiteX4" fmla="*/ 2577304 w 2853139"/>
                <a:gd name="connsiteY4" fmla="*/ 73026 h 325438"/>
                <a:gd name="connsiteX5" fmla="*/ 2577305 w 2853139"/>
                <a:gd name="connsiteY5" fmla="*/ 250825 h 325438"/>
                <a:gd name="connsiteX6" fmla="*/ 2555916 w 2853139"/>
                <a:gd name="connsiteY6" fmla="*/ 302461 h 325438"/>
                <a:gd name="connsiteX7" fmla="*/ 2504279 w 2853139"/>
                <a:gd name="connsiteY7" fmla="*/ 323850 h 325438"/>
                <a:gd name="connsiteX8" fmla="*/ 462754 w 2853139"/>
                <a:gd name="connsiteY8" fmla="*/ 320675 h 325438"/>
                <a:gd name="connsiteX9" fmla="*/ 305592 w 2853139"/>
                <a:gd name="connsiteY9" fmla="*/ 325438 h 325438"/>
                <a:gd name="connsiteX10" fmla="*/ 2380 w 2853139"/>
                <a:gd name="connsiteY10" fmla="*/ 323850 h 325438"/>
                <a:gd name="connsiteX0" fmla="*/ 2380 w 2853139"/>
                <a:gd name="connsiteY0" fmla="*/ 323850 h 325438"/>
                <a:gd name="connsiteX1" fmla="*/ 0 w 2853139"/>
                <a:gd name="connsiteY1" fmla="*/ 1 h 325438"/>
                <a:gd name="connsiteX2" fmla="*/ 2504280 w 2853139"/>
                <a:gd name="connsiteY2" fmla="*/ 0 h 325438"/>
                <a:gd name="connsiteX3" fmla="*/ 2555916 w 2853139"/>
                <a:gd name="connsiteY3" fmla="*/ 21389 h 325438"/>
                <a:gd name="connsiteX4" fmla="*/ 2577304 w 2853139"/>
                <a:gd name="connsiteY4" fmla="*/ 73026 h 325438"/>
                <a:gd name="connsiteX5" fmla="*/ 2577305 w 2853139"/>
                <a:gd name="connsiteY5" fmla="*/ 250825 h 325438"/>
                <a:gd name="connsiteX6" fmla="*/ 2555916 w 2853139"/>
                <a:gd name="connsiteY6" fmla="*/ 302461 h 325438"/>
                <a:gd name="connsiteX7" fmla="*/ 2504279 w 2853139"/>
                <a:gd name="connsiteY7" fmla="*/ 323850 h 325438"/>
                <a:gd name="connsiteX8" fmla="*/ 462754 w 2853139"/>
                <a:gd name="connsiteY8" fmla="*/ 320675 h 325438"/>
                <a:gd name="connsiteX9" fmla="*/ 367504 w 2853139"/>
                <a:gd name="connsiteY9" fmla="*/ 325438 h 325438"/>
                <a:gd name="connsiteX10" fmla="*/ 305592 w 2853139"/>
                <a:gd name="connsiteY10" fmla="*/ 325438 h 325438"/>
                <a:gd name="connsiteX11" fmla="*/ 2380 w 2853139"/>
                <a:gd name="connsiteY11" fmla="*/ 323850 h 325438"/>
                <a:gd name="connsiteX0" fmla="*/ 2380 w 2853139"/>
                <a:gd name="connsiteY0" fmla="*/ 323850 h 482601"/>
                <a:gd name="connsiteX1" fmla="*/ 0 w 2853139"/>
                <a:gd name="connsiteY1" fmla="*/ 1 h 482601"/>
                <a:gd name="connsiteX2" fmla="*/ 2504280 w 2853139"/>
                <a:gd name="connsiteY2" fmla="*/ 0 h 482601"/>
                <a:gd name="connsiteX3" fmla="*/ 2555916 w 2853139"/>
                <a:gd name="connsiteY3" fmla="*/ 21389 h 482601"/>
                <a:gd name="connsiteX4" fmla="*/ 2577304 w 2853139"/>
                <a:gd name="connsiteY4" fmla="*/ 73026 h 482601"/>
                <a:gd name="connsiteX5" fmla="*/ 2577305 w 2853139"/>
                <a:gd name="connsiteY5" fmla="*/ 250825 h 482601"/>
                <a:gd name="connsiteX6" fmla="*/ 2555916 w 2853139"/>
                <a:gd name="connsiteY6" fmla="*/ 302461 h 482601"/>
                <a:gd name="connsiteX7" fmla="*/ 2504279 w 2853139"/>
                <a:gd name="connsiteY7" fmla="*/ 323850 h 482601"/>
                <a:gd name="connsiteX8" fmla="*/ 462754 w 2853139"/>
                <a:gd name="connsiteY8" fmla="*/ 320675 h 482601"/>
                <a:gd name="connsiteX9" fmla="*/ 462754 w 2853139"/>
                <a:gd name="connsiteY9" fmla="*/ 482601 h 482601"/>
                <a:gd name="connsiteX10" fmla="*/ 305592 w 2853139"/>
                <a:gd name="connsiteY10" fmla="*/ 325438 h 482601"/>
                <a:gd name="connsiteX11" fmla="*/ 2380 w 2853139"/>
                <a:gd name="connsiteY11" fmla="*/ 323850 h 482601"/>
                <a:gd name="connsiteX0" fmla="*/ 2380 w 2853139"/>
                <a:gd name="connsiteY0" fmla="*/ 323850 h 477839"/>
                <a:gd name="connsiteX1" fmla="*/ 0 w 2853139"/>
                <a:gd name="connsiteY1" fmla="*/ 1 h 477839"/>
                <a:gd name="connsiteX2" fmla="*/ 2504280 w 2853139"/>
                <a:gd name="connsiteY2" fmla="*/ 0 h 477839"/>
                <a:gd name="connsiteX3" fmla="*/ 2555916 w 2853139"/>
                <a:gd name="connsiteY3" fmla="*/ 21389 h 477839"/>
                <a:gd name="connsiteX4" fmla="*/ 2577304 w 2853139"/>
                <a:gd name="connsiteY4" fmla="*/ 73026 h 477839"/>
                <a:gd name="connsiteX5" fmla="*/ 2577305 w 2853139"/>
                <a:gd name="connsiteY5" fmla="*/ 250825 h 477839"/>
                <a:gd name="connsiteX6" fmla="*/ 2555916 w 2853139"/>
                <a:gd name="connsiteY6" fmla="*/ 302461 h 477839"/>
                <a:gd name="connsiteX7" fmla="*/ 2504279 w 2853139"/>
                <a:gd name="connsiteY7" fmla="*/ 323850 h 477839"/>
                <a:gd name="connsiteX8" fmla="*/ 462754 w 2853139"/>
                <a:gd name="connsiteY8" fmla="*/ 320675 h 477839"/>
                <a:gd name="connsiteX9" fmla="*/ 460373 w 2853139"/>
                <a:gd name="connsiteY9" fmla="*/ 477839 h 477839"/>
                <a:gd name="connsiteX10" fmla="*/ 305592 w 2853139"/>
                <a:gd name="connsiteY10" fmla="*/ 325438 h 477839"/>
                <a:gd name="connsiteX11" fmla="*/ 2380 w 2853139"/>
                <a:gd name="connsiteY11" fmla="*/ 323850 h 477839"/>
                <a:gd name="connsiteX0" fmla="*/ 2380 w 2592789"/>
                <a:gd name="connsiteY0" fmla="*/ 323850 h 477839"/>
                <a:gd name="connsiteX1" fmla="*/ 0 w 2592789"/>
                <a:gd name="connsiteY1" fmla="*/ 1 h 477839"/>
                <a:gd name="connsiteX2" fmla="*/ 2504280 w 2592789"/>
                <a:gd name="connsiteY2" fmla="*/ 0 h 477839"/>
                <a:gd name="connsiteX3" fmla="*/ 2555916 w 2592789"/>
                <a:gd name="connsiteY3" fmla="*/ 21389 h 477839"/>
                <a:gd name="connsiteX4" fmla="*/ 2577304 w 2592789"/>
                <a:gd name="connsiteY4" fmla="*/ 73026 h 477839"/>
                <a:gd name="connsiteX5" fmla="*/ 2577305 w 2592789"/>
                <a:gd name="connsiteY5" fmla="*/ 250825 h 477839"/>
                <a:gd name="connsiteX6" fmla="*/ 2555916 w 2592789"/>
                <a:gd name="connsiteY6" fmla="*/ 302461 h 477839"/>
                <a:gd name="connsiteX7" fmla="*/ 2504279 w 2592789"/>
                <a:gd name="connsiteY7" fmla="*/ 323850 h 477839"/>
                <a:gd name="connsiteX8" fmla="*/ 462754 w 2592789"/>
                <a:gd name="connsiteY8" fmla="*/ 320675 h 477839"/>
                <a:gd name="connsiteX9" fmla="*/ 460373 w 2592789"/>
                <a:gd name="connsiteY9" fmla="*/ 477839 h 477839"/>
                <a:gd name="connsiteX10" fmla="*/ 305592 w 2592789"/>
                <a:gd name="connsiteY10" fmla="*/ 325438 h 477839"/>
                <a:gd name="connsiteX11" fmla="*/ 2380 w 2592789"/>
                <a:gd name="connsiteY11" fmla="*/ 323850 h 477839"/>
                <a:gd name="connsiteX0" fmla="*/ 2380 w 2577305"/>
                <a:gd name="connsiteY0" fmla="*/ 323850 h 477839"/>
                <a:gd name="connsiteX1" fmla="*/ 0 w 2577305"/>
                <a:gd name="connsiteY1" fmla="*/ 1 h 477839"/>
                <a:gd name="connsiteX2" fmla="*/ 2504280 w 2577305"/>
                <a:gd name="connsiteY2" fmla="*/ 0 h 477839"/>
                <a:gd name="connsiteX3" fmla="*/ 2555916 w 2577305"/>
                <a:gd name="connsiteY3" fmla="*/ 21389 h 477839"/>
                <a:gd name="connsiteX4" fmla="*/ 2577304 w 2577305"/>
                <a:gd name="connsiteY4" fmla="*/ 73026 h 477839"/>
                <a:gd name="connsiteX5" fmla="*/ 2577305 w 2577305"/>
                <a:gd name="connsiteY5" fmla="*/ 250825 h 477839"/>
                <a:gd name="connsiteX6" fmla="*/ 2555916 w 2577305"/>
                <a:gd name="connsiteY6" fmla="*/ 302461 h 477839"/>
                <a:gd name="connsiteX7" fmla="*/ 2504279 w 2577305"/>
                <a:gd name="connsiteY7" fmla="*/ 323850 h 477839"/>
                <a:gd name="connsiteX8" fmla="*/ 462754 w 2577305"/>
                <a:gd name="connsiteY8" fmla="*/ 320675 h 477839"/>
                <a:gd name="connsiteX9" fmla="*/ 460373 w 2577305"/>
                <a:gd name="connsiteY9" fmla="*/ 477839 h 477839"/>
                <a:gd name="connsiteX10" fmla="*/ 305592 w 2577305"/>
                <a:gd name="connsiteY10" fmla="*/ 325438 h 477839"/>
                <a:gd name="connsiteX11" fmla="*/ 2380 w 2577305"/>
                <a:gd name="connsiteY11" fmla="*/ 323850 h 477839"/>
                <a:gd name="connsiteX0" fmla="*/ 2380 w 2577305"/>
                <a:gd name="connsiteY0" fmla="*/ 323850 h 477839"/>
                <a:gd name="connsiteX1" fmla="*/ 0 w 2577305"/>
                <a:gd name="connsiteY1" fmla="*/ 1 h 477839"/>
                <a:gd name="connsiteX2" fmla="*/ 2504280 w 2577305"/>
                <a:gd name="connsiteY2" fmla="*/ 0 h 477839"/>
                <a:gd name="connsiteX3" fmla="*/ 2555916 w 2577305"/>
                <a:gd name="connsiteY3" fmla="*/ 21389 h 477839"/>
                <a:gd name="connsiteX4" fmla="*/ 2577304 w 2577305"/>
                <a:gd name="connsiteY4" fmla="*/ 73026 h 477839"/>
                <a:gd name="connsiteX5" fmla="*/ 2577305 w 2577305"/>
                <a:gd name="connsiteY5" fmla="*/ 250825 h 477839"/>
                <a:gd name="connsiteX6" fmla="*/ 2555916 w 2577305"/>
                <a:gd name="connsiteY6" fmla="*/ 302461 h 477839"/>
                <a:gd name="connsiteX7" fmla="*/ 2504279 w 2577305"/>
                <a:gd name="connsiteY7" fmla="*/ 323850 h 477839"/>
                <a:gd name="connsiteX8" fmla="*/ 462754 w 2577305"/>
                <a:gd name="connsiteY8" fmla="*/ 320675 h 477839"/>
                <a:gd name="connsiteX9" fmla="*/ 460373 w 2577305"/>
                <a:gd name="connsiteY9" fmla="*/ 477839 h 477839"/>
                <a:gd name="connsiteX10" fmla="*/ 305592 w 2577305"/>
                <a:gd name="connsiteY10" fmla="*/ 325438 h 477839"/>
                <a:gd name="connsiteX11" fmla="*/ 2380 w 2577305"/>
                <a:gd name="connsiteY11" fmla="*/ 323850 h 477839"/>
                <a:gd name="connsiteX0" fmla="*/ 2380 w 2577305"/>
                <a:gd name="connsiteY0" fmla="*/ 323850 h 477839"/>
                <a:gd name="connsiteX1" fmla="*/ 0 w 2577305"/>
                <a:gd name="connsiteY1" fmla="*/ 1 h 477839"/>
                <a:gd name="connsiteX2" fmla="*/ 2504280 w 2577305"/>
                <a:gd name="connsiteY2" fmla="*/ 0 h 477839"/>
                <a:gd name="connsiteX3" fmla="*/ 2555916 w 2577305"/>
                <a:gd name="connsiteY3" fmla="*/ 21389 h 477839"/>
                <a:gd name="connsiteX4" fmla="*/ 2577304 w 2577305"/>
                <a:gd name="connsiteY4" fmla="*/ 73026 h 477839"/>
                <a:gd name="connsiteX5" fmla="*/ 2577305 w 2577305"/>
                <a:gd name="connsiteY5" fmla="*/ 250825 h 477839"/>
                <a:gd name="connsiteX6" fmla="*/ 2555916 w 2577305"/>
                <a:gd name="connsiteY6" fmla="*/ 302461 h 477839"/>
                <a:gd name="connsiteX7" fmla="*/ 2504279 w 2577305"/>
                <a:gd name="connsiteY7" fmla="*/ 323850 h 477839"/>
                <a:gd name="connsiteX8" fmla="*/ 462754 w 2577305"/>
                <a:gd name="connsiteY8" fmla="*/ 320675 h 477839"/>
                <a:gd name="connsiteX9" fmla="*/ 460373 w 2577305"/>
                <a:gd name="connsiteY9" fmla="*/ 477839 h 477839"/>
                <a:gd name="connsiteX10" fmla="*/ 305592 w 2577305"/>
                <a:gd name="connsiteY10" fmla="*/ 325438 h 477839"/>
                <a:gd name="connsiteX11" fmla="*/ 2380 w 2577305"/>
                <a:gd name="connsiteY11" fmla="*/ 323850 h 477839"/>
                <a:gd name="connsiteX0" fmla="*/ 2380 w 2577305"/>
                <a:gd name="connsiteY0" fmla="*/ 323850 h 477839"/>
                <a:gd name="connsiteX1" fmla="*/ 0 w 2577305"/>
                <a:gd name="connsiteY1" fmla="*/ 1 h 477839"/>
                <a:gd name="connsiteX2" fmla="*/ 2504280 w 2577305"/>
                <a:gd name="connsiteY2" fmla="*/ 0 h 477839"/>
                <a:gd name="connsiteX3" fmla="*/ 2555916 w 2577305"/>
                <a:gd name="connsiteY3" fmla="*/ 21389 h 477839"/>
                <a:gd name="connsiteX4" fmla="*/ 2577304 w 2577305"/>
                <a:gd name="connsiteY4" fmla="*/ 73026 h 477839"/>
                <a:gd name="connsiteX5" fmla="*/ 2577305 w 2577305"/>
                <a:gd name="connsiteY5" fmla="*/ 250825 h 477839"/>
                <a:gd name="connsiteX6" fmla="*/ 2555916 w 2577305"/>
                <a:gd name="connsiteY6" fmla="*/ 302461 h 477839"/>
                <a:gd name="connsiteX7" fmla="*/ 2504279 w 2577305"/>
                <a:gd name="connsiteY7" fmla="*/ 323850 h 477839"/>
                <a:gd name="connsiteX8" fmla="*/ 469898 w 2577305"/>
                <a:gd name="connsiteY8" fmla="*/ 323056 h 477839"/>
                <a:gd name="connsiteX9" fmla="*/ 460373 w 2577305"/>
                <a:gd name="connsiteY9" fmla="*/ 477839 h 477839"/>
                <a:gd name="connsiteX10" fmla="*/ 305592 w 2577305"/>
                <a:gd name="connsiteY10" fmla="*/ 325438 h 477839"/>
                <a:gd name="connsiteX11" fmla="*/ 2380 w 2577305"/>
                <a:gd name="connsiteY11" fmla="*/ 323850 h 477839"/>
                <a:gd name="connsiteX0" fmla="*/ 2380 w 2577305"/>
                <a:gd name="connsiteY0" fmla="*/ 323850 h 477839"/>
                <a:gd name="connsiteX1" fmla="*/ 0 w 2577305"/>
                <a:gd name="connsiteY1" fmla="*/ 1 h 477839"/>
                <a:gd name="connsiteX2" fmla="*/ 2504280 w 2577305"/>
                <a:gd name="connsiteY2" fmla="*/ 0 h 477839"/>
                <a:gd name="connsiteX3" fmla="*/ 2555916 w 2577305"/>
                <a:gd name="connsiteY3" fmla="*/ 21389 h 477839"/>
                <a:gd name="connsiteX4" fmla="*/ 2577304 w 2577305"/>
                <a:gd name="connsiteY4" fmla="*/ 73026 h 477839"/>
                <a:gd name="connsiteX5" fmla="*/ 2577305 w 2577305"/>
                <a:gd name="connsiteY5" fmla="*/ 250825 h 477839"/>
                <a:gd name="connsiteX6" fmla="*/ 2555916 w 2577305"/>
                <a:gd name="connsiteY6" fmla="*/ 302461 h 477839"/>
                <a:gd name="connsiteX7" fmla="*/ 2504279 w 2577305"/>
                <a:gd name="connsiteY7" fmla="*/ 323850 h 477839"/>
                <a:gd name="connsiteX8" fmla="*/ 429417 w 2577305"/>
                <a:gd name="connsiteY8" fmla="*/ 323056 h 477839"/>
                <a:gd name="connsiteX9" fmla="*/ 460373 w 2577305"/>
                <a:gd name="connsiteY9" fmla="*/ 477839 h 477839"/>
                <a:gd name="connsiteX10" fmla="*/ 305592 w 2577305"/>
                <a:gd name="connsiteY10" fmla="*/ 325438 h 477839"/>
                <a:gd name="connsiteX11" fmla="*/ 2380 w 2577305"/>
                <a:gd name="connsiteY11" fmla="*/ 323850 h 477839"/>
                <a:gd name="connsiteX0" fmla="*/ 2380 w 2577305"/>
                <a:gd name="connsiteY0" fmla="*/ 323850 h 473077"/>
                <a:gd name="connsiteX1" fmla="*/ 0 w 2577305"/>
                <a:gd name="connsiteY1" fmla="*/ 1 h 473077"/>
                <a:gd name="connsiteX2" fmla="*/ 2504280 w 2577305"/>
                <a:gd name="connsiteY2" fmla="*/ 0 h 473077"/>
                <a:gd name="connsiteX3" fmla="*/ 2555916 w 2577305"/>
                <a:gd name="connsiteY3" fmla="*/ 21389 h 473077"/>
                <a:gd name="connsiteX4" fmla="*/ 2577304 w 2577305"/>
                <a:gd name="connsiteY4" fmla="*/ 73026 h 473077"/>
                <a:gd name="connsiteX5" fmla="*/ 2577305 w 2577305"/>
                <a:gd name="connsiteY5" fmla="*/ 250825 h 473077"/>
                <a:gd name="connsiteX6" fmla="*/ 2555916 w 2577305"/>
                <a:gd name="connsiteY6" fmla="*/ 302461 h 473077"/>
                <a:gd name="connsiteX7" fmla="*/ 2504279 w 2577305"/>
                <a:gd name="connsiteY7" fmla="*/ 323850 h 473077"/>
                <a:gd name="connsiteX8" fmla="*/ 429417 w 2577305"/>
                <a:gd name="connsiteY8" fmla="*/ 323056 h 473077"/>
                <a:gd name="connsiteX9" fmla="*/ 427036 w 2577305"/>
                <a:gd name="connsiteY9" fmla="*/ 473077 h 473077"/>
                <a:gd name="connsiteX10" fmla="*/ 305592 w 2577305"/>
                <a:gd name="connsiteY10" fmla="*/ 325438 h 473077"/>
                <a:gd name="connsiteX11" fmla="*/ 2380 w 2577305"/>
                <a:gd name="connsiteY11" fmla="*/ 323850 h 473077"/>
                <a:gd name="connsiteX0" fmla="*/ 2380 w 2577305"/>
                <a:gd name="connsiteY0" fmla="*/ 323850 h 325438"/>
                <a:gd name="connsiteX1" fmla="*/ 0 w 2577305"/>
                <a:gd name="connsiteY1" fmla="*/ 1 h 325438"/>
                <a:gd name="connsiteX2" fmla="*/ 2504280 w 2577305"/>
                <a:gd name="connsiteY2" fmla="*/ 0 h 325438"/>
                <a:gd name="connsiteX3" fmla="*/ 2555916 w 2577305"/>
                <a:gd name="connsiteY3" fmla="*/ 21389 h 325438"/>
                <a:gd name="connsiteX4" fmla="*/ 2577304 w 2577305"/>
                <a:gd name="connsiteY4" fmla="*/ 73026 h 325438"/>
                <a:gd name="connsiteX5" fmla="*/ 2577305 w 2577305"/>
                <a:gd name="connsiteY5" fmla="*/ 250825 h 325438"/>
                <a:gd name="connsiteX6" fmla="*/ 2555916 w 2577305"/>
                <a:gd name="connsiteY6" fmla="*/ 302461 h 325438"/>
                <a:gd name="connsiteX7" fmla="*/ 2504279 w 2577305"/>
                <a:gd name="connsiteY7" fmla="*/ 323850 h 325438"/>
                <a:gd name="connsiteX8" fmla="*/ 429417 w 2577305"/>
                <a:gd name="connsiteY8" fmla="*/ 323056 h 325438"/>
                <a:gd name="connsiteX9" fmla="*/ 305592 w 2577305"/>
                <a:gd name="connsiteY9" fmla="*/ 325438 h 325438"/>
                <a:gd name="connsiteX10" fmla="*/ 2380 w 2577305"/>
                <a:gd name="connsiteY10" fmla="*/ 323850 h 325438"/>
                <a:gd name="connsiteX0" fmla="*/ 2380 w 2577305"/>
                <a:gd name="connsiteY0" fmla="*/ 323850 h 325438"/>
                <a:gd name="connsiteX1" fmla="*/ 0 w 2577305"/>
                <a:gd name="connsiteY1" fmla="*/ 1 h 325438"/>
                <a:gd name="connsiteX2" fmla="*/ 2504280 w 2577305"/>
                <a:gd name="connsiteY2" fmla="*/ 0 h 325438"/>
                <a:gd name="connsiteX3" fmla="*/ 2555916 w 2577305"/>
                <a:gd name="connsiteY3" fmla="*/ 21389 h 325438"/>
                <a:gd name="connsiteX4" fmla="*/ 2577304 w 2577305"/>
                <a:gd name="connsiteY4" fmla="*/ 73026 h 325438"/>
                <a:gd name="connsiteX5" fmla="*/ 2577305 w 2577305"/>
                <a:gd name="connsiteY5" fmla="*/ 250825 h 325438"/>
                <a:gd name="connsiteX6" fmla="*/ 2555916 w 2577305"/>
                <a:gd name="connsiteY6" fmla="*/ 302461 h 325438"/>
                <a:gd name="connsiteX7" fmla="*/ 2504279 w 2577305"/>
                <a:gd name="connsiteY7" fmla="*/ 323850 h 325438"/>
                <a:gd name="connsiteX8" fmla="*/ 305592 w 2577305"/>
                <a:gd name="connsiteY8" fmla="*/ 325438 h 325438"/>
                <a:gd name="connsiteX9" fmla="*/ 2380 w 2577305"/>
                <a:gd name="connsiteY9" fmla="*/ 323850 h 325438"/>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7305" h="323850">
                  <a:moveTo>
                    <a:pt x="2380" y="323850"/>
                  </a:moveTo>
                  <a:cubicBezTo>
                    <a:pt x="1720" y="181769"/>
                    <a:pt x="926" y="168276"/>
                    <a:pt x="0" y="1"/>
                  </a:cubicBezTo>
                  <a:lnTo>
                    <a:pt x="2504280" y="0"/>
                  </a:lnTo>
                  <a:cubicBezTo>
                    <a:pt x="2523647" y="0"/>
                    <a:pt x="2542222" y="7694"/>
                    <a:pt x="2555916" y="21389"/>
                  </a:cubicBezTo>
                  <a:cubicBezTo>
                    <a:pt x="2569611" y="35084"/>
                    <a:pt x="2577304" y="53658"/>
                    <a:pt x="2577304" y="73026"/>
                  </a:cubicBezTo>
                  <a:cubicBezTo>
                    <a:pt x="2577304" y="132292"/>
                    <a:pt x="2577305" y="191559"/>
                    <a:pt x="2577305" y="250825"/>
                  </a:cubicBezTo>
                  <a:cubicBezTo>
                    <a:pt x="2577305" y="270192"/>
                    <a:pt x="2569611" y="288767"/>
                    <a:pt x="2555916" y="302461"/>
                  </a:cubicBezTo>
                  <a:cubicBezTo>
                    <a:pt x="2542221" y="316156"/>
                    <a:pt x="2526114" y="321608"/>
                    <a:pt x="2504279" y="323850"/>
                  </a:cubicBezTo>
                  <a:lnTo>
                    <a:pt x="2380" y="323850"/>
                  </a:lnTo>
                  <a:close/>
                </a:path>
              </a:pathLst>
            </a:custGeom>
            <a:solidFill>
              <a:srgbClr val="E1AD00"/>
            </a:solidFill>
            <a:ln w="9525">
              <a:noFill/>
              <a:round/>
              <a:headEnd/>
              <a:tailEnd/>
            </a:ln>
          </p:spPr>
          <p:txBody>
            <a:bodyPr lIns="0" tIns="0" rIns="0" bIns="0"/>
            <a:lstStyle/>
            <a:p>
              <a:endParaRPr lang="en-US" sz="2400" dirty="0">
                <a:latin typeface="Calibri" panose="020F0502020204030204" pitchFamily="34" charset="0"/>
                <a:cs typeface="Calibri" pitchFamily="34" charset="0"/>
              </a:endParaRPr>
            </a:p>
          </p:txBody>
        </p:sp>
      </p:grpSp>
      <p:grpSp>
        <p:nvGrpSpPr>
          <p:cNvPr id="2" name="Group 1"/>
          <p:cNvGrpSpPr/>
          <p:nvPr/>
        </p:nvGrpSpPr>
        <p:grpSpPr>
          <a:xfrm>
            <a:off x="8118625" y="1277205"/>
            <a:ext cx="3607467" cy="592571"/>
            <a:chOff x="3121196" y="947513"/>
            <a:chExt cx="2705600" cy="444428"/>
          </a:xfrm>
        </p:grpSpPr>
        <p:sp>
          <p:nvSpPr>
            <p:cNvPr id="11" name="Freeform 10"/>
            <p:cNvSpPr/>
            <p:nvPr/>
          </p:nvSpPr>
          <p:spPr bwMode="auto">
            <a:xfrm>
              <a:off x="3121196" y="1265735"/>
              <a:ext cx="134909" cy="126206"/>
            </a:xfrm>
            <a:custGeom>
              <a:avLst/>
              <a:gdLst>
                <a:gd name="connsiteX0" fmla="*/ 0 w 128588"/>
                <a:gd name="connsiteY0" fmla="*/ 0 h 157162"/>
                <a:gd name="connsiteX1" fmla="*/ 128588 w 128588"/>
                <a:gd name="connsiteY1" fmla="*/ 157162 h 157162"/>
                <a:gd name="connsiteX2" fmla="*/ 128588 w 128588"/>
                <a:gd name="connsiteY2" fmla="*/ 0 h 157162"/>
                <a:gd name="connsiteX3" fmla="*/ 0 w 128588"/>
                <a:gd name="connsiteY3" fmla="*/ 0 h 157162"/>
              </a:gdLst>
              <a:ahLst/>
              <a:cxnLst>
                <a:cxn ang="0">
                  <a:pos x="connsiteX0" y="connsiteY0"/>
                </a:cxn>
                <a:cxn ang="0">
                  <a:pos x="connsiteX1" y="connsiteY1"/>
                </a:cxn>
                <a:cxn ang="0">
                  <a:pos x="connsiteX2" y="connsiteY2"/>
                </a:cxn>
                <a:cxn ang="0">
                  <a:pos x="connsiteX3" y="connsiteY3"/>
                </a:cxn>
              </a:cxnLst>
              <a:rect l="l" t="t" r="r" b="b"/>
              <a:pathLst>
                <a:path w="128588" h="157162">
                  <a:moveTo>
                    <a:pt x="0" y="0"/>
                  </a:moveTo>
                  <a:lnTo>
                    <a:pt x="128588" y="157162"/>
                  </a:lnTo>
                  <a:lnTo>
                    <a:pt x="128588" y="0"/>
                  </a:lnTo>
                  <a:lnTo>
                    <a:pt x="0" y="0"/>
                  </a:lnTo>
                  <a:close/>
                </a:path>
              </a:pathLst>
            </a:custGeom>
            <a:solidFill>
              <a:srgbClr val="375517"/>
            </a:solidFill>
            <a:ln w="9525" cap="flat" cmpd="sng" algn="ctr">
              <a:noFill/>
              <a:prstDash val="solid"/>
              <a:round/>
              <a:headEnd type="none" w="med" len="med"/>
              <a:tailEnd type="none" w="med" len="med"/>
            </a:ln>
            <a:effectLst>
              <a:outerShdw blurRad="38100" dist="12700" dir="5400000" algn="t" rotWithShape="0">
                <a:schemeClr val="tx1">
                  <a:alpha val="60000"/>
                </a:schemeClr>
              </a:outerShdw>
            </a:effectLst>
          </p:spPr>
          <p:txBody>
            <a:bodyPr vert="horz" wrap="square" lIns="121920" tIns="60960" rIns="121920" bIns="60960" numCol="1" rtlCol="0" anchor="t" anchorCtr="0" compatLnSpc="1">
              <a:prstTxWarp prst="textNoShape">
                <a:avLst/>
              </a:prstTxWarp>
            </a:bodyPr>
            <a:lstStyle/>
            <a:p>
              <a:pPr eaLnBrk="0" hangingPunct="0"/>
              <a:endParaRPr lang="en-US" sz="2400" dirty="0">
                <a:latin typeface="Calibri" panose="020F0502020204030204" pitchFamily="34" charset="0"/>
                <a:ea typeface="ＭＳ Ｐゴシック" pitchFamily="-12" charset="-128"/>
                <a:cs typeface="Calibri" pitchFamily="34" charset="0"/>
              </a:endParaRPr>
            </a:p>
          </p:txBody>
        </p:sp>
        <p:sp>
          <p:nvSpPr>
            <p:cNvPr id="14" name="Freeform 13"/>
            <p:cNvSpPr/>
            <p:nvPr/>
          </p:nvSpPr>
          <p:spPr bwMode="auto">
            <a:xfrm>
              <a:off x="3122789" y="947513"/>
              <a:ext cx="2704007" cy="323850"/>
            </a:xfrm>
            <a:custGeom>
              <a:avLst/>
              <a:gdLst>
                <a:gd name="connsiteX0" fmla="*/ 0 w 2581275"/>
                <a:gd name="connsiteY0" fmla="*/ 73025 h 323850"/>
                <a:gd name="connsiteX1" fmla="*/ 21389 w 2581275"/>
                <a:gd name="connsiteY1" fmla="*/ 21389 h 323850"/>
                <a:gd name="connsiteX2" fmla="*/ 73026 w 2581275"/>
                <a:gd name="connsiteY2" fmla="*/ 1 h 323850"/>
                <a:gd name="connsiteX3" fmla="*/ 2508250 w 2581275"/>
                <a:gd name="connsiteY3" fmla="*/ 0 h 323850"/>
                <a:gd name="connsiteX4" fmla="*/ 2559886 w 2581275"/>
                <a:gd name="connsiteY4" fmla="*/ 21389 h 323850"/>
                <a:gd name="connsiteX5" fmla="*/ 2581274 w 2581275"/>
                <a:gd name="connsiteY5" fmla="*/ 73026 h 323850"/>
                <a:gd name="connsiteX6" fmla="*/ 2581275 w 2581275"/>
                <a:gd name="connsiteY6" fmla="*/ 250825 h 323850"/>
                <a:gd name="connsiteX7" fmla="*/ 2559886 w 2581275"/>
                <a:gd name="connsiteY7" fmla="*/ 302461 h 323850"/>
                <a:gd name="connsiteX8" fmla="*/ 2508249 w 2581275"/>
                <a:gd name="connsiteY8" fmla="*/ 323850 h 323850"/>
                <a:gd name="connsiteX9" fmla="*/ 73025 w 2581275"/>
                <a:gd name="connsiteY9" fmla="*/ 323850 h 323850"/>
                <a:gd name="connsiteX10" fmla="*/ 21389 w 2581275"/>
                <a:gd name="connsiteY10" fmla="*/ 302461 h 323850"/>
                <a:gd name="connsiteX11" fmla="*/ 1 w 2581275"/>
                <a:gd name="connsiteY11" fmla="*/ 250824 h 323850"/>
                <a:gd name="connsiteX12" fmla="*/ 0 w 2581275"/>
                <a:gd name="connsiteY12" fmla="*/ 73025 h 323850"/>
                <a:gd name="connsiteX0" fmla="*/ 15398 w 2596673"/>
                <a:gd name="connsiteY0" fmla="*/ 73025 h 323850"/>
                <a:gd name="connsiteX1" fmla="*/ 36787 w 2596673"/>
                <a:gd name="connsiteY1" fmla="*/ 21389 h 323850"/>
                <a:gd name="connsiteX2" fmla="*/ 19368 w 2596673"/>
                <a:gd name="connsiteY2" fmla="*/ 1 h 323850"/>
                <a:gd name="connsiteX3" fmla="*/ 2523648 w 2596673"/>
                <a:gd name="connsiteY3" fmla="*/ 0 h 323850"/>
                <a:gd name="connsiteX4" fmla="*/ 2575284 w 2596673"/>
                <a:gd name="connsiteY4" fmla="*/ 21389 h 323850"/>
                <a:gd name="connsiteX5" fmla="*/ 2596672 w 2596673"/>
                <a:gd name="connsiteY5" fmla="*/ 73026 h 323850"/>
                <a:gd name="connsiteX6" fmla="*/ 2596673 w 2596673"/>
                <a:gd name="connsiteY6" fmla="*/ 250825 h 323850"/>
                <a:gd name="connsiteX7" fmla="*/ 2575284 w 2596673"/>
                <a:gd name="connsiteY7" fmla="*/ 302461 h 323850"/>
                <a:gd name="connsiteX8" fmla="*/ 2523647 w 2596673"/>
                <a:gd name="connsiteY8" fmla="*/ 323850 h 323850"/>
                <a:gd name="connsiteX9" fmla="*/ 88423 w 2596673"/>
                <a:gd name="connsiteY9" fmla="*/ 323850 h 323850"/>
                <a:gd name="connsiteX10" fmla="*/ 36787 w 2596673"/>
                <a:gd name="connsiteY10" fmla="*/ 302461 h 323850"/>
                <a:gd name="connsiteX11" fmla="*/ 15399 w 2596673"/>
                <a:gd name="connsiteY11" fmla="*/ 250824 h 323850"/>
                <a:gd name="connsiteX12" fmla="*/ 15398 w 2596673"/>
                <a:gd name="connsiteY12" fmla="*/ 73025 h 323850"/>
                <a:gd name="connsiteX0" fmla="*/ 414071 w 2995346"/>
                <a:gd name="connsiteY0" fmla="*/ 73025 h 323850"/>
                <a:gd name="connsiteX1" fmla="*/ 418041 w 2995346"/>
                <a:gd name="connsiteY1" fmla="*/ 1 h 323850"/>
                <a:gd name="connsiteX2" fmla="*/ 2922321 w 2995346"/>
                <a:gd name="connsiteY2" fmla="*/ 0 h 323850"/>
                <a:gd name="connsiteX3" fmla="*/ 2973957 w 2995346"/>
                <a:gd name="connsiteY3" fmla="*/ 21389 h 323850"/>
                <a:gd name="connsiteX4" fmla="*/ 2995345 w 2995346"/>
                <a:gd name="connsiteY4" fmla="*/ 73026 h 323850"/>
                <a:gd name="connsiteX5" fmla="*/ 2995346 w 2995346"/>
                <a:gd name="connsiteY5" fmla="*/ 250825 h 323850"/>
                <a:gd name="connsiteX6" fmla="*/ 2973957 w 2995346"/>
                <a:gd name="connsiteY6" fmla="*/ 302461 h 323850"/>
                <a:gd name="connsiteX7" fmla="*/ 2922320 w 2995346"/>
                <a:gd name="connsiteY7" fmla="*/ 323850 h 323850"/>
                <a:gd name="connsiteX8" fmla="*/ 487096 w 2995346"/>
                <a:gd name="connsiteY8" fmla="*/ 323850 h 323850"/>
                <a:gd name="connsiteX9" fmla="*/ 435460 w 2995346"/>
                <a:gd name="connsiteY9" fmla="*/ 302461 h 323850"/>
                <a:gd name="connsiteX10" fmla="*/ 414072 w 2995346"/>
                <a:gd name="connsiteY10" fmla="*/ 250824 h 323850"/>
                <a:gd name="connsiteX11" fmla="*/ 414071 w 2995346"/>
                <a:gd name="connsiteY11" fmla="*/ 73025 h 323850"/>
                <a:gd name="connsiteX0" fmla="*/ 414072 w 2995346"/>
                <a:gd name="connsiteY0" fmla="*/ 250824 h 323850"/>
                <a:gd name="connsiteX1" fmla="*/ 418041 w 2995346"/>
                <a:gd name="connsiteY1" fmla="*/ 1 h 323850"/>
                <a:gd name="connsiteX2" fmla="*/ 2922321 w 2995346"/>
                <a:gd name="connsiteY2" fmla="*/ 0 h 323850"/>
                <a:gd name="connsiteX3" fmla="*/ 2973957 w 2995346"/>
                <a:gd name="connsiteY3" fmla="*/ 21389 h 323850"/>
                <a:gd name="connsiteX4" fmla="*/ 2995345 w 2995346"/>
                <a:gd name="connsiteY4" fmla="*/ 73026 h 323850"/>
                <a:gd name="connsiteX5" fmla="*/ 2995346 w 2995346"/>
                <a:gd name="connsiteY5" fmla="*/ 250825 h 323850"/>
                <a:gd name="connsiteX6" fmla="*/ 2973957 w 2995346"/>
                <a:gd name="connsiteY6" fmla="*/ 302461 h 323850"/>
                <a:gd name="connsiteX7" fmla="*/ 2922320 w 2995346"/>
                <a:gd name="connsiteY7" fmla="*/ 323850 h 323850"/>
                <a:gd name="connsiteX8" fmla="*/ 487096 w 2995346"/>
                <a:gd name="connsiteY8" fmla="*/ 323850 h 323850"/>
                <a:gd name="connsiteX9" fmla="*/ 435460 w 2995346"/>
                <a:gd name="connsiteY9" fmla="*/ 302461 h 323850"/>
                <a:gd name="connsiteX10" fmla="*/ 414072 w 2995346"/>
                <a:gd name="connsiteY10" fmla="*/ 250824 h 323850"/>
                <a:gd name="connsiteX0" fmla="*/ 414072 w 2995346"/>
                <a:gd name="connsiteY0" fmla="*/ 250824 h 323850"/>
                <a:gd name="connsiteX1" fmla="*/ 418041 w 2995346"/>
                <a:gd name="connsiteY1" fmla="*/ 1 h 323850"/>
                <a:gd name="connsiteX2" fmla="*/ 2922321 w 2995346"/>
                <a:gd name="connsiteY2" fmla="*/ 0 h 323850"/>
                <a:gd name="connsiteX3" fmla="*/ 2973957 w 2995346"/>
                <a:gd name="connsiteY3" fmla="*/ 21389 h 323850"/>
                <a:gd name="connsiteX4" fmla="*/ 2995345 w 2995346"/>
                <a:gd name="connsiteY4" fmla="*/ 73026 h 323850"/>
                <a:gd name="connsiteX5" fmla="*/ 2995346 w 2995346"/>
                <a:gd name="connsiteY5" fmla="*/ 250825 h 323850"/>
                <a:gd name="connsiteX6" fmla="*/ 2973957 w 2995346"/>
                <a:gd name="connsiteY6" fmla="*/ 302461 h 323850"/>
                <a:gd name="connsiteX7" fmla="*/ 2922320 w 2995346"/>
                <a:gd name="connsiteY7" fmla="*/ 323850 h 323850"/>
                <a:gd name="connsiteX8" fmla="*/ 487096 w 2995346"/>
                <a:gd name="connsiteY8" fmla="*/ 323850 h 323850"/>
                <a:gd name="connsiteX9" fmla="*/ 414072 w 2995346"/>
                <a:gd name="connsiteY9" fmla="*/ 250824 h 323850"/>
                <a:gd name="connsiteX0" fmla="*/ 418836 w 3000110"/>
                <a:gd name="connsiteY0" fmla="*/ 250824 h 323850"/>
                <a:gd name="connsiteX1" fmla="*/ 422805 w 3000110"/>
                <a:gd name="connsiteY1" fmla="*/ 1 h 323850"/>
                <a:gd name="connsiteX2" fmla="*/ 2927085 w 3000110"/>
                <a:gd name="connsiteY2" fmla="*/ 0 h 323850"/>
                <a:gd name="connsiteX3" fmla="*/ 2978721 w 3000110"/>
                <a:gd name="connsiteY3" fmla="*/ 21389 h 323850"/>
                <a:gd name="connsiteX4" fmla="*/ 3000109 w 3000110"/>
                <a:gd name="connsiteY4" fmla="*/ 73026 h 323850"/>
                <a:gd name="connsiteX5" fmla="*/ 3000110 w 3000110"/>
                <a:gd name="connsiteY5" fmla="*/ 250825 h 323850"/>
                <a:gd name="connsiteX6" fmla="*/ 2978721 w 3000110"/>
                <a:gd name="connsiteY6" fmla="*/ 302461 h 323850"/>
                <a:gd name="connsiteX7" fmla="*/ 2927084 w 3000110"/>
                <a:gd name="connsiteY7" fmla="*/ 323850 h 323850"/>
                <a:gd name="connsiteX8" fmla="*/ 418041 w 3000110"/>
                <a:gd name="connsiteY8" fmla="*/ 323850 h 323850"/>
                <a:gd name="connsiteX9" fmla="*/ 418836 w 3000110"/>
                <a:gd name="connsiteY9" fmla="*/ 250824 h 323850"/>
                <a:gd name="connsiteX0" fmla="*/ 417380 w 2999449"/>
                <a:gd name="connsiteY0" fmla="*/ 323850 h 323850"/>
                <a:gd name="connsiteX1" fmla="*/ 422144 w 2999449"/>
                <a:gd name="connsiteY1" fmla="*/ 1 h 323850"/>
                <a:gd name="connsiteX2" fmla="*/ 2926424 w 2999449"/>
                <a:gd name="connsiteY2" fmla="*/ 0 h 323850"/>
                <a:gd name="connsiteX3" fmla="*/ 2978060 w 2999449"/>
                <a:gd name="connsiteY3" fmla="*/ 21389 h 323850"/>
                <a:gd name="connsiteX4" fmla="*/ 2999448 w 2999449"/>
                <a:gd name="connsiteY4" fmla="*/ 73026 h 323850"/>
                <a:gd name="connsiteX5" fmla="*/ 2999449 w 2999449"/>
                <a:gd name="connsiteY5" fmla="*/ 250825 h 323850"/>
                <a:gd name="connsiteX6" fmla="*/ 2978060 w 2999449"/>
                <a:gd name="connsiteY6" fmla="*/ 302461 h 323850"/>
                <a:gd name="connsiteX7" fmla="*/ 2926423 w 2999449"/>
                <a:gd name="connsiteY7" fmla="*/ 323850 h 323850"/>
                <a:gd name="connsiteX8" fmla="*/ 417380 w 2999449"/>
                <a:gd name="connsiteY8" fmla="*/ 323850 h 323850"/>
                <a:gd name="connsiteX0" fmla="*/ 413410 w 2995479"/>
                <a:gd name="connsiteY0" fmla="*/ 323850 h 323850"/>
                <a:gd name="connsiteX1" fmla="*/ 418174 w 2995479"/>
                <a:gd name="connsiteY1" fmla="*/ 1 h 323850"/>
                <a:gd name="connsiteX2" fmla="*/ 2922454 w 2995479"/>
                <a:gd name="connsiteY2" fmla="*/ 0 h 323850"/>
                <a:gd name="connsiteX3" fmla="*/ 2974090 w 2995479"/>
                <a:gd name="connsiteY3" fmla="*/ 21389 h 323850"/>
                <a:gd name="connsiteX4" fmla="*/ 2995478 w 2995479"/>
                <a:gd name="connsiteY4" fmla="*/ 73026 h 323850"/>
                <a:gd name="connsiteX5" fmla="*/ 2995479 w 2995479"/>
                <a:gd name="connsiteY5" fmla="*/ 250825 h 323850"/>
                <a:gd name="connsiteX6" fmla="*/ 2974090 w 2995479"/>
                <a:gd name="connsiteY6" fmla="*/ 302461 h 323850"/>
                <a:gd name="connsiteX7" fmla="*/ 2922453 w 2995479"/>
                <a:gd name="connsiteY7" fmla="*/ 323850 h 323850"/>
                <a:gd name="connsiteX8" fmla="*/ 413410 w 2995479"/>
                <a:gd name="connsiteY8" fmla="*/ 323850 h 323850"/>
                <a:gd name="connsiteX0" fmla="*/ 413410 w 2995479"/>
                <a:gd name="connsiteY0" fmla="*/ 323850 h 323850"/>
                <a:gd name="connsiteX1" fmla="*/ 418174 w 2995479"/>
                <a:gd name="connsiteY1" fmla="*/ 1 h 323850"/>
                <a:gd name="connsiteX2" fmla="*/ 2922454 w 2995479"/>
                <a:gd name="connsiteY2" fmla="*/ 0 h 323850"/>
                <a:gd name="connsiteX3" fmla="*/ 2974090 w 2995479"/>
                <a:gd name="connsiteY3" fmla="*/ 21389 h 323850"/>
                <a:gd name="connsiteX4" fmla="*/ 2995478 w 2995479"/>
                <a:gd name="connsiteY4" fmla="*/ 73026 h 323850"/>
                <a:gd name="connsiteX5" fmla="*/ 2995479 w 2995479"/>
                <a:gd name="connsiteY5" fmla="*/ 250825 h 323850"/>
                <a:gd name="connsiteX6" fmla="*/ 2974090 w 2995479"/>
                <a:gd name="connsiteY6" fmla="*/ 302461 h 323850"/>
                <a:gd name="connsiteX7" fmla="*/ 2922453 w 2995479"/>
                <a:gd name="connsiteY7" fmla="*/ 323850 h 323850"/>
                <a:gd name="connsiteX8" fmla="*/ 413410 w 2995479"/>
                <a:gd name="connsiteY8" fmla="*/ 323850 h 323850"/>
                <a:gd name="connsiteX0" fmla="*/ 0 w 2582069"/>
                <a:gd name="connsiteY0" fmla="*/ 323850 h 323850"/>
                <a:gd name="connsiteX1" fmla="*/ 4764 w 2582069"/>
                <a:gd name="connsiteY1" fmla="*/ 1 h 323850"/>
                <a:gd name="connsiteX2" fmla="*/ 2509044 w 2582069"/>
                <a:gd name="connsiteY2" fmla="*/ 0 h 323850"/>
                <a:gd name="connsiteX3" fmla="*/ 2560680 w 2582069"/>
                <a:gd name="connsiteY3" fmla="*/ 21389 h 323850"/>
                <a:gd name="connsiteX4" fmla="*/ 2582068 w 2582069"/>
                <a:gd name="connsiteY4" fmla="*/ 73026 h 323850"/>
                <a:gd name="connsiteX5" fmla="*/ 2582069 w 2582069"/>
                <a:gd name="connsiteY5" fmla="*/ 250825 h 323850"/>
                <a:gd name="connsiteX6" fmla="*/ 2560680 w 2582069"/>
                <a:gd name="connsiteY6" fmla="*/ 302461 h 323850"/>
                <a:gd name="connsiteX7" fmla="*/ 2509043 w 2582069"/>
                <a:gd name="connsiteY7" fmla="*/ 323850 h 323850"/>
                <a:gd name="connsiteX8" fmla="*/ 0 w 2582069"/>
                <a:gd name="connsiteY8" fmla="*/ 323850 h 323850"/>
                <a:gd name="connsiteX0" fmla="*/ 0 w 2577306"/>
                <a:gd name="connsiteY0" fmla="*/ 326231 h 326231"/>
                <a:gd name="connsiteX1" fmla="*/ 1 w 2577306"/>
                <a:gd name="connsiteY1" fmla="*/ 1 h 326231"/>
                <a:gd name="connsiteX2" fmla="*/ 2504281 w 2577306"/>
                <a:gd name="connsiteY2" fmla="*/ 0 h 326231"/>
                <a:gd name="connsiteX3" fmla="*/ 2555917 w 2577306"/>
                <a:gd name="connsiteY3" fmla="*/ 21389 h 326231"/>
                <a:gd name="connsiteX4" fmla="*/ 2577305 w 2577306"/>
                <a:gd name="connsiteY4" fmla="*/ 73026 h 326231"/>
                <a:gd name="connsiteX5" fmla="*/ 2577306 w 2577306"/>
                <a:gd name="connsiteY5" fmla="*/ 250825 h 326231"/>
                <a:gd name="connsiteX6" fmla="*/ 2555917 w 2577306"/>
                <a:gd name="connsiteY6" fmla="*/ 302461 h 326231"/>
                <a:gd name="connsiteX7" fmla="*/ 2504280 w 2577306"/>
                <a:gd name="connsiteY7" fmla="*/ 323850 h 326231"/>
                <a:gd name="connsiteX8" fmla="*/ 0 w 2577306"/>
                <a:gd name="connsiteY8" fmla="*/ 326231 h 326231"/>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879333"/>
                <a:gd name="connsiteY0" fmla="*/ 323850 h 325438"/>
                <a:gd name="connsiteX1" fmla="*/ 0 w 2879333"/>
                <a:gd name="connsiteY1" fmla="*/ 1 h 325438"/>
                <a:gd name="connsiteX2" fmla="*/ 2504280 w 2879333"/>
                <a:gd name="connsiteY2" fmla="*/ 0 h 325438"/>
                <a:gd name="connsiteX3" fmla="*/ 2555916 w 2879333"/>
                <a:gd name="connsiteY3" fmla="*/ 21389 h 325438"/>
                <a:gd name="connsiteX4" fmla="*/ 2577304 w 2879333"/>
                <a:gd name="connsiteY4" fmla="*/ 73026 h 325438"/>
                <a:gd name="connsiteX5" fmla="*/ 2577305 w 2879333"/>
                <a:gd name="connsiteY5" fmla="*/ 250825 h 325438"/>
                <a:gd name="connsiteX6" fmla="*/ 2555916 w 2879333"/>
                <a:gd name="connsiteY6" fmla="*/ 302461 h 325438"/>
                <a:gd name="connsiteX7" fmla="*/ 2504279 w 2879333"/>
                <a:gd name="connsiteY7" fmla="*/ 323850 h 325438"/>
                <a:gd name="connsiteX8" fmla="*/ 305592 w 2879333"/>
                <a:gd name="connsiteY8" fmla="*/ 325438 h 325438"/>
                <a:gd name="connsiteX9" fmla="*/ 2380 w 2879333"/>
                <a:gd name="connsiteY9" fmla="*/ 323850 h 325438"/>
                <a:gd name="connsiteX0" fmla="*/ 2380 w 2853139"/>
                <a:gd name="connsiteY0" fmla="*/ 323850 h 325438"/>
                <a:gd name="connsiteX1" fmla="*/ 0 w 2853139"/>
                <a:gd name="connsiteY1" fmla="*/ 1 h 325438"/>
                <a:gd name="connsiteX2" fmla="*/ 2504280 w 2853139"/>
                <a:gd name="connsiteY2" fmla="*/ 0 h 325438"/>
                <a:gd name="connsiteX3" fmla="*/ 2555916 w 2853139"/>
                <a:gd name="connsiteY3" fmla="*/ 21389 h 325438"/>
                <a:gd name="connsiteX4" fmla="*/ 2577304 w 2853139"/>
                <a:gd name="connsiteY4" fmla="*/ 73026 h 325438"/>
                <a:gd name="connsiteX5" fmla="*/ 2577305 w 2853139"/>
                <a:gd name="connsiteY5" fmla="*/ 250825 h 325438"/>
                <a:gd name="connsiteX6" fmla="*/ 2555916 w 2853139"/>
                <a:gd name="connsiteY6" fmla="*/ 302461 h 325438"/>
                <a:gd name="connsiteX7" fmla="*/ 2504279 w 2853139"/>
                <a:gd name="connsiteY7" fmla="*/ 323850 h 325438"/>
                <a:gd name="connsiteX8" fmla="*/ 462754 w 2853139"/>
                <a:gd name="connsiteY8" fmla="*/ 320675 h 325438"/>
                <a:gd name="connsiteX9" fmla="*/ 305592 w 2853139"/>
                <a:gd name="connsiteY9" fmla="*/ 325438 h 325438"/>
                <a:gd name="connsiteX10" fmla="*/ 2380 w 2853139"/>
                <a:gd name="connsiteY10" fmla="*/ 323850 h 325438"/>
                <a:gd name="connsiteX0" fmla="*/ 2380 w 2853139"/>
                <a:gd name="connsiteY0" fmla="*/ 323850 h 325438"/>
                <a:gd name="connsiteX1" fmla="*/ 0 w 2853139"/>
                <a:gd name="connsiteY1" fmla="*/ 1 h 325438"/>
                <a:gd name="connsiteX2" fmla="*/ 2504280 w 2853139"/>
                <a:gd name="connsiteY2" fmla="*/ 0 h 325438"/>
                <a:gd name="connsiteX3" fmla="*/ 2555916 w 2853139"/>
                <a:gd name="connsiteY3" fmla="*/ 21389 h 325438"/>
                <a:gd name="connsiteX4" fmla="*/ 2577304 w 2853139"/>
                <a:gd name="connsiteY4" fmla="*/ 73026 h 325438"/>
                <a:gd name="connsiteX5" fmla="*/ 2577305 w 2853139"/>
                <a:gd name="connsiteY5" fmla="*/ 250825 h 325438"/>
                <a:gd name="connsiteX6" fmla="*/ 2555916 w 2853139"/>
                <a:gd name="connsiteY6" fmla="*/ 302461 h 325438"/>
                <a:gd name="connsiteX7" fmla="*/ 2504279 w 2853139"/>
                <a:gd name="connsiteY7" fmla="*/ 323850 h 325438"/>
                <a:gd name="connsiteX8" fmla="*/ 462754 w 2853139"/>
                <a:gd name="connsiteY8" fmla="*/ 320675 h 325438"/>
                <a:gd name="connsiteX9" fmla="*/ 367504 w 2853139"/>
                <a:gd name="connsiteY9" fmla="*/ 325438 h 325438"/>
                <a:gd name="connsiteX10" fmla="*/ 305592 w 2853139"/>
                <a:gd name="connsiteY10" fmla="*/ 325438 h 325438"/>
                <a:gd name="connsiteX11" fmla="*/ 2380 w 2853139"/>
                <a:gd name="connsiteY11" fmla="*/ 323850 h 325438"/>
                <a:gd name="connsiteX0" fmla="*/ 2380 w 2853139"/>
                <a:gd name="connsiteY0" fmla="*/ 323850 h 482601"/>
                <a:gd name="connsiteX1" fmla="*/ 0 w 2853139"/>
                <a:gd name="connsiteY1" fmla="*/ 1 h 482601"/>
                <a:gd name="connsiteX2" fmla="*/ 2504280 w 2853139"/>
                <a:gd name="connsiteY2" fmla="*/ 0 h 482601"/>
                <a:gd name="connsiteX3" fmla="*/ 2555916 w 2853139"/>
                <a:gd name="connsiteY3" fmla="*/ 21389 h 482601"/>
                <a:gd name="connsiteX4" fmla="*/ 2577304 w 2853139"/>
                <a:gd name="connsiteY4" fmla="*/ 73026 h 482601"/>
                <a:gd name="connsiteX5" fmla="*/ 2577305 w 2853139"/>
                <a:gd name="connsiteY5" fmla="*/ 250825 h 482601"/>
                <a:gd name="connsiteX6" fmla="*/ 2555916 w 2853139"/>
                <a:gd name="connsiteY6" fmla="*/ 302461 h 482601"/>
                <a:gd name="connsiteX7" fmla="*/ 2504279 w 2853139"/>
                <a:gd name="connsiteY7" fmla="*/ 323850 h 482601"/>
                <a:gd name="connsiteX8" fmla="*/ 462754 w 2853139"/>
                <a:gd name="connsiteY8" fmla="*/ 320675 h 482601"/>
                <a:gd name="connsiteX9" fmla="*/ 462754 w 2853139"/>
                <a:gd name="connsiteY9" fmla="*/ 482601 h 482601"/>
                <a:gd name="connsiteX10" fmla="*/ 305592 w 2853139"/>
                <a:gd name="connsiteY10" fmla="*/ 325438 h 482601"/>
                <a:gd name="connsiteX11" fmla="*/ 2380 w 2853139"/>
                <a:gd name="connsiteY11" fmla="*/ 323850 h 482601"/>
                <a:gd name="connsiteX0" fmla="*/ 2380 w 2853139"/>
                <a:gd name="connsiteY0" fmla="*/ 323850 h 477839"/>
                <a:gd name="connsiteX1" fmla="*/ 0 w 2853139"/>
                <a:gd name="connsiteY1" fmla="*/ 1 h 477839"/>
                <a:gd name="connsiteX2" fmla="*/ 2504280 w 2853139"/>
                <a:gd name="connsiteY2" fmla="*/ 0 h 477839"/>
                <a:gd name="connsiteX3" fmla="*/ 2555916 w 2853139"/>
                <a:gd name="connsiteY3" fmla="*/ 21389 h 477839"/>
                <a:gd name="connsiteX4" fmla="*/ 2577304 w 2853139"/>
                <a:gd name="connsiteY4" fmla="*/ 73026 h 477839"/>
                <a:gd name="connsiteX5" fmla="*/ 2577305 w 2853139"/>
                <a:gd name="connsiteY5" fmla="*/ 250825 h 477839"/>
                <a:gd name="connsiteX6" fmla="*/ 2555916 w 2853139"/>
                <a:gd name="connsiteY6" fmla="*/ 302461 h 477839"/>
                <a:gd name="connsiteX7" fmla="*/ 2504279 w 2853139"/>
                <a:gd name="connsiteY7" fmla="*/ 323850 h 477839"/>
                <a:gd name="connsiteX8" fmla="*/ 462754 w 2853139"/>
                <a:gd name="connsiteY8" fmla="*/ 320675 h 477839"/>
                <a:gd name="connsiteX9" fmla="*/ 460373 w 2853139"/>
                <a:gd name="connsiteY9" fmla="*/ 477839 h 477839"/>
                <a:gd name="connsiteX10" fmla="*/ 305592 w 2853139"/>
                <a:gd name="connsiteY10" fmla="*/ 325438 h 477839"/>
                <a:gd name="connsiteX11" fmla="*/ 2380 w 2853139"/>
                <a:gd name="connsiteY11" fmla="*/ 323850 h 477839"/>
                <a:gd name="connsiteX0" fmla="*/ 2380 w 2592789"/>
                <a:gd name="connsiteY0" fmla="*/ 323850 h 477839"/>
                <a:gd name="connsiteX1" fmla="*/ 0 w 2592789"/>
                <a:gd name="connsiteY1" fmla="*/ 1 h 477839"/>
                <a:gd name="connsiteX2" fmla="*/ 2504280 w 2592789"/>
                <a:gd name="connsiteY2" fmla="*/ 0 h 477839"/>
                <a:gd name="connsiteX3" fmla="*/ 2555916 w 2592789"/>
                <a:gd name="connsiteY3" fmla="*/ 21389 h 477839"/>
                <a:gd name="connsiteX4" fmla="*/ 2577304 w 2592789"/>
                <a:gd name="connsiteY4" fmla="*/ 73026 h 477839"/>
                <a:gd name="connsiteX5" fmla="*/ 2577305 w 2592789"/>
                <a:gd name="connsiteY5" fmla="*/ 250825 h 477839"/>
                <a:gd name="connsiteX6" fmla="*/ 2555916 w 2592789"/>
                <a:gd name="connsiteY6" fmla="*/ 302461 h 477839"/>
                <a:gd name="connsiteX7" fmla="*/ 2504279 w 2592789"/>
                <a:gd name="connsiteY7" fmla="*/ 323850 h 477839"/>
                <a:gd name="connsiteX8" fmla="*/ 462754 w 2592789"/>
                <a:gd name="connsiteY8" fmla="*/ 320675 h 477839"/>
                <a:gd name="connsiteX9" fmla="*/ 460373 w 2592789"/>
                <a:gd name="connsiteY9" fmla="*/ 477839 h 477839"/>
                <a:gd name="connsiteX10" fmla="*/ 305592 w 2592789"/>
                <a:gd name="connsiteY10" fmla="*/ 325438 h 477839"/>
                <a:gd name="connsiteX11" fmla="*/ 2380 w 2592789"/>
                <a:gd name="connsiteY11" fmla="*/ 323850 h 477839"/>
                <a:gd name="connsiteX0" fmla="*/ 2380 w 2577305"/>
                <a:gd name="connsiteY0" fmla="*/ 323850 h 477839"/>
                <a:gd name="connsiteX1" fmla="*/ 0 w 2577305"/>
                <a:gd name="connsiteY1" fmla="*/ 1 h 477839"/>
                <a:gd name="connsiteX2" fmla="*/ 2504280 w 2577305"/>
                <a:gd name="connsiteY2" fmla="*/ 0 h 477839"/>
                <a:gd name="connsiteX3" fmla="*/ 2555916 w 2577305"/>
                <a:gd name="connsiteY3" fmla="*/ 21389 h 477839"/>
                <a:gd name="connsiteX4" fmla="*/ 2577304 w 2577305"/>
                <a:gd name="connsiteY4" fmla="*/ 73026 h 477839"/>
                <a:gd name="connsiteX5" fmla="*/ 2577305 w 2577305"/>
                <a:gd name="connsiteY5" fmla="*/ 250825 h 477839"/>
                <a:gd name="connsiteX6" fmla="*/ 2555916 w 2577305"/>
                <a:gd name="connsiteY6" fmla="*/ 302461 h 477839"/>
                <a:gd name="connsiteX7" fmla="*/ 2504279 w 2577305"/>
                <a:gd name="connsiteY7" fmla="*/ 323850 h 477839"/>
                <a:gd name="connsiteX8" fmla="*/ 462754 w 2577305"/>
                <a:gd name="connsiteY8" fmla="*/ 320675 h 477839"/>
                <a:gd name="connsiteX9" fmla="*/ 460373 w 2577305"/>
                <a:gd name="connsiteY9" fmla="*/ 477839 h 477839"/>
                <a:gd name="connsiteX10" fmla="*/ 305592 w 2577305"/>
                <a:gd name="connsiteY10" fmla="*/ 325438 h 477839"/>
                <a:gd name="connsiteX11" fmla="*/ 2380 w 2577305"/>
                <a:gd name="connsiteY11" fmla="*/ 323850 h 477839"/>
                <a:gd name="connsiteX0" fmla="*/ 2380 w 2577305"/>
                <a:gd name="connsiteY0" fmla="*/ 323850 h 477839"/>
                <a:gd name="connsiteX1" fmla="*/ 0 w 2577305"/>
                <a:gd name="connsiteY1" fmla="*/ 1 h 477839"/>
                <a:gd name="connsiteX2" fmla="*/ 2504280 w 2577305"/>
                <a:gd name="connsiteY2" fmla="*/ 0 h 477839"/>
                <a:gd name="connsiteX3" fmla="*/ 2555916 w 2577305"/>
                <a:gd name="connsiteY3" fmla="*/ 21389 h 477839"/>
                <a:gd name="connsiteX4" fmla="*/ 2577304 w 2577305"/>
                <a:gd name="connsiteY4" fmla="*/ 73026 h 477839"/>
                <a:gd name="connsiteX5" fmla="*/ 2577305 w 2577305"/>
                <a:gd name="connsiteY5" fmla="*/ 250825 h 477839"/>
                <a:gd name="connsiteX6" fmla="*/ 2555916 w 2577305"/>
                <a:gd name="connsiteY6" fmla="*/ 302461 h 477839"/>
                <a:gd name="connsiteX7" fmla="*/ 2504279 w 2577305"/>
                <a:gd name="connsiteY7" fmla="*/ 323850 h 477839"/>
                <a:gd name="connsiteX8" fmla="*/ 462754 w 2577305"/>
                <a:gd name="connsiteY8" fmla="*/ 320675 h 477839"/>
                <a:gd name="connsiteX9" fmla="*/ 460373 w 2577305"/>
                <a:gd name="connsiteY9" fmla="*/ 477839 h 477839"/>
                <a:gd name="connsiteX10" fmla="*/ 305592 w 2577305"/>
                <a:gd name="connsiteY10" fmla="*/ 325438 h 477839"/>
                <a:gd name="connsiteX11" fmla="*/ 2380 w 2577305"/>
                <a:gd name="connsiteY11" fmla="*/ 323850 h 477839"/>
                <a:gd name="connsiteX0" fmla="*/ 2380 w 2577305"/>
                <a:gd name="connsiteY0" fmla="*/ 323850 h 477839"/>
                <a:gd name="connsiteX1" fmla="*/ 0 w 2577305"/>
                <a:gd name="connsiteY1" fmla="*/ 1 h 477839"/>
                <a:gd name="connsiteX2" fmla="*/ 2504280 w 2577305"/>
                <a:gd name="connsiteY2" fmla="*/ 0 h 477839"/>
                <a:gd name="connsiteX3" fmla="*/ 2555916 w 2577305"/>
                <a:gd name="connsiteY3" fmla="*/ 21389 h 477839"/>
                <a:gd name="connsiteX4" fmla="*/ 2577304 w 2577305"/>
                <a:gd name="connsiteY4" fmla="*/ 73026 h 477839"/>
                <a:gd name="connsiteX5" fmla="*/ 2577305 w 2577305"/>
                <a:gd name="connsiteY5" fmla="*/ 250825 h 477839"/>
                <a:gd name="connsiteX6" fmla="*/ 2555916 w 2577305"/>
                <a:gd name="connsiteY6" fmla="*/ 302461 h 477839"/>
                <a:gd name="connsiteX7" fmla="*/ 2504279 w 2577305"/>
                <a:gd name="connsiteY7" fmla="*/ 323850 h 477839"/>
                <a:gd name="connsiteX8" fmla="*/ 462754 w 2577305"/>
                <a:gd name="connsiteY8" fmla="*/ 320675 h 477839"/>
                <a:gd name="connsiteX9" fmla="*/ 460373 w 2577305"/>
                <a:gd name="connsiteY9" fmla="*/ 477839 h 477839"/>
                <a:gd name="connsiteX10" fmla="*/ 305592 w 2577305"/>
                <a:gd name="connsiteY10" fmla="*/ 325438 h 477839"/>
                <a:gd name="connsiteX11" fmla="*/ 2380 w 2577305"/>
                <a:gd name="connsiteY11" fmla="*/ 323850 h 477839"/>
                <a:gd name="connsiteX0" fmla="*/ 2380 w 2577305"/>
                <a:gd name="connsiteY0" fmla="*/ 323850 h 477839"/>
                <a:gd name="connsiteX1" fmla="*/ 0 w 2577305"/>
                <a:gd name="connsiteY1" fmla="*/ 1 h 477839"/>
                <a:gd name="connsiteX2" fmla="*/ 2504280 w 2577305"/>
                <a:gd name="connsiteY2" fmla="*/ 0 h 477839"/>
                <a:gd name="connsiteX3" fmla="*/ 2555916 w 2577305"/>
                <a:gd name="connsiteY3" fmla="*/ 21389 h 477839"/>
                <a:gd name="connsiteX4" fmla="*/ 2577304 w 2577305"/>
                <a:gd name="connsiteY4" fmla="*/ 73026 h 477839"/>
                <a:gd name="connsiteX5" fmla="*/ 2577305 w 2577305"/>
                <a:gd name="connsiteY5" fmla="*/ 250825 h 477839"/>
                <a:gd name="connsiteX6" fmla="*/ 2555916 w 2577305"/>
                <a:gd name="connsiteY6" fmla="*/ 302461 h 477839"/>
                <a:gd name="connsiteX7" fmla="*/ 2504279 w 2577305"/>
                <a:gd name="connsiteY7" fmla="*/ 323850 h 477839"/>
                <a:gd name="connsiteX8" fmla="*/ 469898 w 2577305"/>
                <a:gd name="connsiteY8" fmla="*/ 323056 h 477839"/>
                <a:gd name="connsiteX9" fmla="*/ 460373 w 2577305"/>
                <a:gd name="connsiteY9" fmla="*/ 477839 h 477839"/>
                <a:gd name="connsiteX10" fmla="*/ 305592 w 2577305"/>
                <a:gd name="connsiteY10" fmla="*/ 325438 h 477839"/>
                <a:gd name="connsiteX11" fmla="*/ 2380 w 2577305"/>
                <a:gd name="connsiteY11" fmla="*/ 323850 h 477839"/>
                <a:gd name="connsiteX0" fmla="*/ 2380 w 2577305"/>
                <a:gd name="connsiteY0" fmla="*/ 323850 h 477839"/>
                <a:gd name="connsiteX1" fmla="*/ 0 w 2577305"/>
                <a:gd name="connsiteY1" fmla="*/ 1 h 477839"/>
                <a:gd name="connsiteX2" fmla="*/ 2504280 w 2577305"/>
                <a:gd name="connsiteY2" fmla="*/ 0 h 477839"/>
                <a:gd name="connsiteX3" fmla="*/ 2555916 w 2577305"/>
                <a:gd name="connsiteY3" fmla="*/ 21389 h 477839"/>
                <a:gd name="connsiteX4" fmla="*/ 2577304 w 2577305"/>
                <a:gd name="connsiteY4" fmla="*/ 73026 h 477839"/>
                <a:gd name="connsiteX5" fmla="*/ 2577305 w 2577305"/>
                <a:gd name="connsiteY5" fmla="*/ 250825 h 477839"/>
                <a:gd name="connsiteX6" fmla="*/ 2555916 w 2577305"/>
                <a:gd name="connsiteY6" fmla="*/ 302461 h 477839"/>
                <a:gd name="connsiteX7" fmla="*/ 2504279 w 2577305"/>
                <a:gd name="connsiteY7" fmla="*/ 323850 h 477839"/>
                <a:gd name="connsiteX8" fmla="*/ 429417 w 2577305"/>
                <a:gd name="connsiteY8" fmla="*/ 323056 h 477839"/>
                <a:gd name="connsiteX9" fmla="*/ 460373 w 2577305"/>
                <a:gd name="connsiteY9" fmla="*/ 477839 h 477839"/>
                <a:gd name="connsiteX10" fmla="*/ 305592 w 2577305"/>
                <a:gd name="connsiteY10" fmla="*/ 325438 h 477839"/>
                <a:gd name="connsiteX11" fmla="*/ 2380 w 2577305"/>
                <a:gd name="connsiteY11" fmla="*/ 323850 h 477839"/>
                <a:gd name="connsiteX0" fmla="*/ 2380 w 2577305"/>
                <a:gd name="connsiteY0" fmla="*/ 323850 h 473077"/>
                <a:gd name="connsiteX1" fmla="*/ 0 w 2577305"/>
                <a:gd name="connsiteY1" fmla="*/ 1 h 473077"/>
                <a:gd name="connsiteX2" fmla="*/ 2504280 w 2577305"/>
                <a:gd name="connsiteY2" fmla="*/ 0 h 473077"/>
                <a:gd name="connsiteX3" fmla="*/ 2555916 w 2577305"/>
                <a:gd name="connsiteY3" fmla="*/ 21389 h 473077"/>
                <a:gd name="connsiteX4" fmla="*/ 2577304 w 2577305"/>
                <a:gd name="connsiteY4" fmla="*/ 73026 h 473077"/>
                <a:gd name="connsiteX5" fmla="*/ 2577305 w 2577305"/>
                <a:gd name="connsiteY5" fmla="*/ 250825 h 473077"/>
                <a:gd name="connsiteX6" fmla="*/ 2555916 w 2577305"/>
                <a:gd name="connsiteY6" fmla="*/ 302461 h 473077"/>
                <a:gd name="connsiteX7" fmla="*/ 2504279 w 2577305"/>
                <a:gd name="connsiteY7" fmla="*/ 323850 h 473077"/>
                <a:gd name="connsiteX8" fmla="*/ 429417 w 2577305"/>
                <a:gd name="connsiteY8" fmla="*/ 323056 h 473077"/>
                <a:gd name="connsiteX9" fmla="*/ 427036 w 2577305"/>
                <a:gd name="connsiteY9" fmla="*/ 473077 h 473077"/>
                <a:gd name="connsiteX10" fmla="*/ 305592 w 2577305"/>
                <a:gd name="connsiteY10" fmla="*/ 325438 h 473077"/>
                <a:gd name="connsiteX11" fmla="*/ 2380 w 2577305"/>
                <a:gd name="connsiteY11" fmla="*/ 323850 h 473077"/>
                <a:gd name="connsiteX0" fmla="*/ 2380 w 2577305"/>
                <a:gd name="connsiteY0" fmla="*/ 323850 h 325438"/>
                <a:gd name="connsiteX1" fmla="*/ 0 w 2577305"/>
                <a:gd name="connsiteY1" fmla="*/ 1 h 325438"/>
                <a:gd name="connsiteX2" fmla="*/ 2504280 w 2577305"/>
                <a:gd name="connsiteY2" fmla="*/ 0 h 325438"/>
                <a:gd name="connsiteX3" fmla="*/ 2555916 w 2577305"/>
                <a:gd name="connsiteY3" fmla="*/ 21389 h 325438"/>
                <a:gd name="connsiteX4" fmla="*/ 2577304 w 2577305"/>
                <a:gd name="connsiteY4" fmla="*/ 73026 h 325438"/>
                <a:gd name="connsiteX5" fmla="*/ 2577305 w 2577305"/>
                <a:gd name="connsiteY5" fmla="*/ 250825 h 325438"/>
                <a:gd name="connsiteX6" fmla="*/ 2555916 w 2577305"/>
                <a:gd name="connsiteY6" fmla="*/ 302461 h 325438"/>
                <a:gd name="connsiteX7" fmla="*/ 2504279 w 2577305"/>
                <a:gd name="connsiteY7" fmla="*/ 323850 h 325438"/>
                <a:gd name="connsiteX8" fmla="*/ 429417 w 2577305"/>
                <a:gd name="connsiteY8" fmla="*/ 323056 h 325438"/>
                <a:gd name="connsiteX9" fmla="*/ 305592 w 2577305"/>
                <a:gd name="connsiteY9" fmla="*/ 325438 h 325438"/>
                <a:gd name="connsiteX10" fmla="*/ 2380 w 2577305"/>
                <a:gd name="connsiteY10" fmla="*/ 323850 h 325438"/>
                <a:gd name="connsiteX0" fmla="*/ 2380 w 2577305"/>
                <a:gd name="connsiteY0" fmla="*/ 323850 h 325438"/>
                <a:gd name="connsiteX1" fmla="*/ 0 w 2577305"/>
                <a:gd name="connsiteY1" fmla="*/ 1 h 325438"/>
                <a:gd name="connsiteX2" fmla="*/ 2504280 w 2577305"/>
                <a:gd name="connsiteY2" fmla="*/ 0 h 325438"/>
                <a:gd name="connsiteX3" fmla="*/ 2555916 w 2577305"/>
                <a:gd name="connsiteY3" fmla="*/ 21389 h 325438"/>
                <a:gd name="connsiteX4" fmla="*/ 2577304 w 2577305"/>
                <a:gd name="connsiteY4" fmla="*/ 73026 h 325438"/>
                <a:gd name="connsiteX5" fmla="*/ 2577305 w 2577305"/>
                <a:gd name="connsiteY5" fmla="*/ 250825 h 325438"/>
                <a:gd name="connsiteX6" fmla="*/ 2555916 w 2577305"/>
                <a:gd name="connsiteY6" fmla="*/ 302461 h 325438"/>
                <a:gd name="connsiteX7" fmla="*/ 2504279 w 2577305"/>
                <a:gd name="connsiteY7" fmla="*/ 323850 h 325438"/>
                <a:gd name="connsiteX8" fmla="*/ 305592 w 2577305"/>
                <a:gd name="connsiteY8" fmla="*/ 325438 h 325438"/>
                <a:gd name="connsiteX9" fmla="*/ 2380 w 2577305"/>
                <a:gd name="connsiteY9" fmla="*/ 323850 h 325438"/>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7305" h="323850">
                  <a:moveTo>
                    <a:pt x="2380" y="323850"/>
                  </a:moveTo>
                  <a:cubicBezTo>
                    <a:pt x="1720" y="181769"/>
                    <a:pt x="926" y="168276"/>
                    <a:pt x="0" y="1"/>
                  </a:cubicBezTo>
                  <a:lnTo>
                    <a:pt x="2504280" y="0"/>
                  </a:lnTo>
                  <a:cubicBezTo>
                    <a:pt x="2523647" y="0"/>
                    <a:pt x="2542222" y="7694"/>
                    <a:pt x="2555916" y="21389"/>
                  </a:cubicBezTo>
                  <a:cubicBezTo>
                    <a:pt x="2569611" y="35084"/>
                    <a:pt x="2577304" y="53658"/>
                    <a:pt x="2577304" y="73026"/>
                  </a:cubicBezTo>
                  <a:cubicBezTo>
                    <a:pt x="2577304" y="132292"/>
                    <a:pt x="2577305" y="191559"/>
                    <a:pt x="2577305" y="250825"/>
                  </a:cubicBezTo>
                  <a:cubicBezTo>
                    <a:pt x="2577305" y="270192"/>
                    <a:pt x="2569611" y="288767"/>
                    <a:pt x="2555916" y="302461"/>
                  </a:cubicBezTo>
                  <a:cubicBezTo>
                    <a:pt x="2542221" y="316156"/>
                    <a:pt x="2526114" y="321608"/>
                    <a:pt x="2504279" y="323850"/>
                  </a:cubicBezTo>
                  <a:lnTo>
                    <a:pt x="2380" y="323850"/>
                  </a:lnTo>
                  <a:close/>
                </a:path>
              </a:pathLst>
            </a:custGeom>
            <a:solidFill>
              <a:srgbClr val="2D9F01"/>
            </a:solidFill>
            <a:ln w="9525">
              <a:noFill/>
              <a:round/>
              <a:headEnd/>
              <a:tailEnd/>
            </a:ln>
          </p:spPr>
          <p:txBody>
            <a:bodyPr lIns="0" tIns="0" rIns="0" bIns="0"/>
            <a:lstStyle/>
            <a:p>
              <a:endParaRPr lang="en-US" sz="2400" dirty="0">
                <a:latin typeface="Calibri" panose="020F0502020204030204" pitchFamily="34" charset="0"/>
                <a:cs typeface="Calibri" pitchFamily="34" charset="0"/>
              </a:endParaRPr>
            </a:p>
          </p:txBody>
        </p:sp>
      </p:grpSp>
      <p:sp>
        <p:nvSpPr>
          <p:cNvPr id="15" name="TextBox 26"/>
          <p:cNvSpPr txBox="1">
            <a:spLocks noChangeArrowheads="1"/>
          </p:cNvSpPr>
          <p:nvPr/>
        </p:nvSpPr>
        <p:spPr bwMode="auto">
          <a:xfrm>
            <a:off x="4436789" y="1236312"/>
            <a:ext cx="3091247" cy="420564"/>
          </a:xfrm>
          <a:prstGeom prst="rect">
            <a:avLst/>
          </a:prstGeom>
          <a:noFill/>
          <a:ln w="9525">
            <a:noFill/>
            <a:miter lim="800000"/>
            <a:headEnd/>
            <a:tailEnd/>
          </a:ln>
        </p:spPr>
        <p:txBody>
          <a:bodyPr wrap="square">
            <a:spAutoFit/>
          </a:bodyPr>
          <a:lstStyle/>
          <a:p>
            <a:pPr algn="ctr"/>
            <a:r>
              <a:rPr lang="en-US" sz="2133" dirty="0">
                <a:solidFill>
                  <a:srgbClr val="FFFFFF"/>
                </a:solidFill>
                <a:latin typeface="Calibri" panose="020F0502020204030204" pitchFamily="34" charset="0"/>
                <a:cs typeface="Calibri" pitchFamily="34" charset="0"/>
              </a:rPr>
              <a:t>Cognizant Solution</a:t>
            </a:r>
          </a:p>
        </p:txBody>
      </p:sp>
      <p:sp>
        <p:nvSpPr>
          <p:cNvPr id="16" name="TextBox 26"/>
          <p:cNvSpPr txBox="1">
            <a:spLocks noChangeArrowheads="1"/>
          </p:cNvSpPr>
          <p:nvPr/>
        </p:nvSpPr>
        <p:spPr bwMode="auto">
          <a:xfrm>
            <a:off x="8383637" y="1206414"/>
            <a:ext cx="3091247" cy="420564"/>
          </a:xfrm>
          <a:prstGeom prst="rect">
            <a:avLst/>
          </a:prstGeom>
          <a:noFill/>
          <a:ln w="9525">
            <a:noFill/>
            <a:miter lim="800000"/>
            <a:headEnd/>
            <a:tailEnd/>
          </a:ln>
        </p:spPr>
        <p:txBody>
          <a:bodyPr wrap="square">
            <a:spAutoFit/>
          </a:bodyPr>
          <a:lstStyle/>
          <a:p>
            <a:pPr algn="ctr"/>
            <a:r>
              <a:rPr lang="en-US" sz="2133" dirty="0">
                <a:solidFill>
                  <a:srgbClr val="FFFFFF"/>
                </a:solidFill>
                <a:latin typeface="Calibri" panose="020F0502020204030204" pitchFamily="34" charset="0"/>
                <a:cs typeface="Calibri" pitchFamily="34" charset="0"/>
              </a:rPr>
              <a:t>Outcomes Delivered</a:t>
            </a:r>
          </a:p>
        </p:txBody>
      </p:sp>
      <p:sp>
        <p:nvSpPr>
          <p:cNvPr id="17" name="Freeform 16"/>
          <p:cNvSpPr/>
          <p:nvPr/>
        </p:nvSpPr>
        <p:spPr bwMode="auto">
          <a:xfrm>
            <a:off x="116306" y="1263351"/>
            <a:ext cx="3605343" cy="438151"/>
          </a:xfrm>
          <a:custGeom>
            <a:avLst/>
            <a:gdLst>
              <a:gd name="connsiteX0" fmla="*/ 0 w 2581275"/>
              <a:gd name="connsiteY0" fmla="*/ 73025 h 323850"/>
              <a:gd name="connsiteX1" fmla="*/ 21389 w 2581275"/>
              <a:gd name="connsiteY1" fmla="*/ 21389 h 323850"/>
              <a:gd name="connsiteX2" fmla="*/ 73026 w 2581275"/>
              <a:gd name="connsiteY2" fmla="*/ 1 h 323850"/>
              <a:gd name="connsiteX3" fmla="*/ 2508250 w 2581275"/>
              <a:gd name="connsiteY3" fmla="*/ 0 h 323850"/>
              <a:gd name="connsiteX4" fmla="*/ 2559886 w 2581275"/>
              <a:gd name="connsiteY4" fmla="*/ 21389 h 323850"/>
              <a:gd name="connsiteX5" fmla="*/ 2581274 w 2581275"/>
              <a:gd name="connsiteY5" fmla="*/ 73026 h 323850"/>
              <a:gd name="connsiteX6" fmla="*/ 2581275 w 2581275"/>
              <a:gd name="connsiteY6" fmla="*/ 250825 h 323850"/>
              <a:gd name="connsiteX7" fmla="*/ 2559886 w 2581275"/>
              <a:gd name="connsiteY7" fmla="*/ 302461 h 323850"/>
              <a:gd name="connsiteX8" fmla="*/ 2508249 w 2581275"/>
              <a:gd name="connsiteY8" fmla="*/ 323850 h 323850"/>
              <a:gd name="connsiteX9" fmla="*/ 73025 w 2581275"/>
              <a:gd name="connsiteY9" fmla="*/ 323850 h 323850"/>
              <a:gd name="connsiteX10" fmla="*/ 21389 w 2581275"/>
              <a:gd name="connsiteY10" fmla="*/ 302461 h 323850"/>
              <a:gd name="connsiteX11" fmla="*/ 1 w 2581275"/>
              <a:gd name="connsiteY11" fmla="*/ 250824 h 323850"/>
              <a:gd name="connsiteX12" fmla="*/ 0 w 2581275"/>
              <a:gd name="connsiteY12" fmla="*/ 73025 h 323850"/>
              <a:gd name="connsiteX0" fmla="*/ 15398 w 2596673"/>
              <a:gd name="connsiteY0" fmla="*/ 73025 h 323850"/>
              <a:gd name="connsiteX1" fmla="*/ 36787 w 2596673"/>
              <a:gd name="connsiteY1" fmla="*/ 21389 h 323850"/>
              <a:gd name="connsiteX2" fmla="*/ 19368 w 2596673"/>
              <a:gd name="connsiteY2" fmla="*/ 1 h 323850"/>
              <a:gd name="connsiteX3" fmla="*/ 2523648 w 2596673"/>
              <a:gd name="connsiteY3" fmla="*/ 0 h 323850"/>
              <a:gd name="connsiteX4" fmla="*/ 2575284 w 2596673"/>
              <a:gd name="connsiteY4" fmla="*/ 21389 h 323850"/>
              <a:gd name="connsiteX5" fmla="*/ 2596672 w 2596673"/>
              <a:gd name="connsiteY5" fmla="*/ 73026 h 323850"/>
              <a:gd name="connsiteX6" fmla="*/ 2596673 w 2596673"/>
              <a:gd name="connsiteY6" fmla="*/ 250825 h 323850"/>
              <a:gd name="connsiteX7" fmla="*/ 2575284 w 2596673"/>
              <a:gd name="connsiteY7" fmla="*/ 302461 h 323850"/>
              <a:gd name="connsiteX8" fmla="*/ 2523647 w 2596673"/>
              <a:gd name="connsiteY8" fmla="*/ 323850 h 323850"/>
              <a:gd name="connsiteX9" fmla="*/ 88423 w 2596673"/>
              <a:gd name="connsiteY9" fmla="*/ 323850 h 323850"/>
              <a:gd name="connsiteX10" fmla="*/ 36787 w 2596673"/>
              <a:gd name="connsiteY10" fmla="*/ 302461 h 323850"/>
              <a:gd name="connsiteX11" fmla="*/ 15399 w 2596673"/>
              <a:gd name="connsiteY11" fmla="*/ 250824 h 323850"/>
              <a:gd name="connsiteX12" fmla="*/ 15398 w 2596673"/>
              <a:gd name="connsiteY12" fmla="*/ 73025 h 323850"/>
              <a:gd name="connsiteX0" fmla="*/ 414071 w 2995346"/>
              <a:gd name="connsiteY0" fmla="*/ 73025 h 323850"/>
              <a:gd name="connsiteX1" fmla="*/ 418041 w 2995346"/>
              <a:gd name="connsiteY1" fmla="*/ 1 h 323850"/>
              <a:gd name="connsiteX2" fmla="*/ 2922321 w 2995346"/>
              <a:gd name="connsiteY2" fmla="*/ 0 h 323850"/>
              <a:gd name="connsiteX3" fmla="*/ 2973957 w 2995346"/>
              <a:gd name="connsiteY3" fmla="*/ 21389 h 323850"/>
              <a:gd name="connsiteX4" fmla="*/ 2995345 w 2995346"/>
              <a:gd name="connsiteY4" fmla="*/ 73026 h 323850"/>
              <a:gd name="connsiteX5" fmla="*/ 2995346 w 2995346"/>
              <a:gd name="connsiteY5" fmla="*/ 250825 h 323850"/>
              <a:gd name="connsiteX6" fmla="*/ 2973957 w 2995346"/>
              <a:gd name="connsiteY6" fmla="*/ 302461 h 323850"/>
              <a:gd name="connsiteX7" fmla="*/ 2922320 w 2995346"/>
              <a:gd name="connsiteY7" fmla="*/ 323850 h 323850"/>
              <a:gd name="connsiteX8" fmla="*/ 487096 w 2995346"/>
              <a:gd name="connsiteY8" fmla="*/ 323850 h 323850"/>
              <a:gd name="connsiteX9" fmla="*/ 435460 w 2995346"/>
              <a:gd name="connsiteY9" fmla="*/ 302461 h 323850"/>
              <a:gd name="connsiteX10" fmla="*/ 414072 w 2995346"/>
              <a:gd name="connsiteY10" fmla="*/ 250824 h 323850"/>
              <a:gd name="connsiteX11" fmla="*/ 414071 w 2995346"/>
              <a:gd name="connsiteY11" fmla="*/ 73025 h 323850"/>
              <a:gd name="connsiteX0" fmla="*/ 414072 w 2995346"/>
              <a:gd name="connsiteY0" fmla="*/ 250824 h 323850"/>
              <a:gd name="connsiteX1" fmla="*/ 418041 w 2995346"/>
              <a:gd name="connsiteY1" fmla="*/ 1 h 323850"/>
              <a:gd name="connsiteX2" fmla="*/ 2922321 w 2995346"/>
              <a:gd name="connsiteY2" fmla="*/ 0 h 323850"/>
              <a:gd name="connsiteX3" fmla="*/ 2973957 w 2995346"/>
              <a:gd name="connsiteY3" fmla="*/ 21389 h 323850"/>
              <a:gd name="connsiteX4" fmla="*/ 2995345 w 2995346"/>
              <a:gd name="connsiteY4" fmla="*/ 73026 h 323850"/>
              <a:gd name="connsiteX5" fmla="*/ 2995346 w 2995346"/>
              <a:gd name="connsiteY5" fmla="*/ 250825 h 323850"/>
              <a:gd name="connsiteX6" fmla="*/ 2973957 w 2995346"/>
              <a:gd name="connsiteY6" fmla="*/ 302461 h 323850"/>
              <a:gd name="connsiteX7" fmla="*/ 2922320 w 2995346"/>
              <a:gd name="connsiteY7" fmla="*/ 323850 h 323850"/>
              <a:gd name="connsiteX8" fmla="*/ 487096 w 2995346"/>
              <a:gd name="connsiteY8" fmla="*/ 323850 h 323850"/>
              <a:gd name="connsiteX9" fmla="*/ 435460 w 2995346"/>
              <a:gd name="connsiteY9" fmla="*/ 302461 h 323850"/>
              <a:gd name="connsiteX10" fmla="*/ 414072 w 2995346"/>
              <a:gd name="connsiteY10" fmla="*/ 250824 h 323850"/>
              <a:gd name="connsiteX0" fmla="*/ 414072 w 2995346"/>
              <a:gd name="connsiteY0" fmla="*/ 250824 h 323850"/>
              <a:gd name="connsiteX1" fmla="*/ 418041 w 2995346"/>
              <a:gd name="connsiteY1" fmla="*/ 1 h 323850"/>
              <a:gd name="connsiteX2" fmla="*/ 2922321 w 2995346"/>
              <a:gd name="connsiteY2" fmla="*/ 0 h 323850"/>
              <a:gd name="connsiteX3" fmla="*/ 2973957 w 2995346"/>
              <a:gd name="connsiteY3" fmla="*/ 21389 h 323850"/>
              <a:gd name="connsiteX4" fmla="*/ 2995345 w 2995346"/>
              <a:gd name="connsiteY4" fmla="*/ 73026 h 323850"/>
              <a:gd name="connsiteX5" fmla="*/ 2995346 w 2995346"/>
              <a:gd name="connsiteY5" fmla="*/ 250825 h 323850"/>
              <a:gd name="connsiteX6" fmla="*/ 2973957 w 2995346"/>
              <a:gd name="connsiteY6" fmla="*/ 302461 h 323850"/>
              <a:gd name="connsiteX7" fmla="*/ 2922320 w 2995346"/>
              <a:gd name="connsiteY7" fmla="*/ 323850 h 323850"/>
              <a:gd name="connsiteX8" fmla="*/ 487096 w 2995346"/>
              <a:gd name="connsiteY8" fmla="*/ 323850 h 323850"/>
              <a:gd name="connsiteX9" fmla="*/ 414072 w 2995346"/>
              <a:gd name="connsiteY9" fmla="*/ 250824 h 323850"/>
              <a:gd name="connsiteX0" fmla="*/ 418836 w 3000110"/>
              <a:gd name="connsiteY0" fmla="*/ 250824 h 323850"/>
              <a:gd name="connsiteX1" fmla="*/ 422805 w 3000110"/>
              <a:gd name="connsiteY1" fmla="*/ 1 h 323850"/>
              <a:gd name="connsiteX2" fmla="*/ 2927085 w 3000110"/>
              <a:gd name="connsiteY2" fmla="*/ 0 h 323850"/>
              <a:gd name="connsiteX3" fmla="*/ 2978721 w 3000110"/>
              <a:gd name="connsiteY3" fmla="*/ 21389 h 323850"/>
              <a:gd name="connsiteX4" fmla="*/ 3000109 w 3000110"/>
              <a:gd name="connsiteY4" fmla="*/ 73026 h 323850"/>
              <a:gd name="connsiteX5" fmla="*/ 3000110 w 3000110"/>
              <a:gd name="connsiteY5" fmla="*/ 250825 h 323850"/>
              <a:gd name="connsiteX6" fmla="*/ 2978721 w 3000110"/>
              <a:gd name="connsiteY6" fmla="*/ 302461 h 323850"/>
              <a:gd name="connsiteX7" fmla="*/ 2927084 w 3000110"/>
              <a:gd name="connsiteY7" fmla="*/ 323850 h 323850"/>
              <a:gd name="connsiteX8" fmla="*/ 418041 w 3000110"/>
              <a:gd name="connsiteY8" fmla="*/ 323850 h 323850"/>
              <a:gd name="connsiteX9" fmla="*/ 418836 w 3000110"/>
              <a:gd name="connsiteY9" fmla="*/ 250824 h 323850"/>
              <a:gd name="connsiteX0" fmla="*/ 417380 w 2999449"/>
              <a:gd name="connsiteY0" fmla="*/ 323850 h 323850"/>
              <a:gd name="connsiteX1" fmla="*/ 422144 w 2999449"/>
              <a:gd name="connsiteY1" fmla="*/ 1 h 323850"/>
              <a:gd name="connsiteX2" fmla="*/ 2926424 w 2999449"/>
              <a:gd name="connsiteY2" fmla="*/ 0 h 323850"/>
              <a:gd name="connsiteX3" fmla="*/ 2978060 w 2999449"/>
              <a:gd name="connsiteY3" fmla="*/ 21389 h 323850"/>
              <a:gd name="connsiteX4" fmla="*/ 2999448 w 2999449"/>
              <a:gd name="connsiteY4" fmla="*/ 73026 h 323850"/>
              <a:gd name="connsiteX5" fmla="*/ 2999449 w 2999449"/>
              <a:gd name="connsiteY5" fmla="*/ 250825 h 323850"/>
              <a:gd name="connsiteX6" fmla="*/ 2978060 w 2999449"/>
              <a:gd name="connsiteY6" fmla="*/ 302461 h 323850"/>
              <a:gd name="connsiteX7" fmla="*/ 2926423 w 2999449"/>
              <a:gd name="connsiteY7" fmla="*/ 323850 h 323850"/>
              <a:gd name="connsiteX8" fmla="*/ 417380 w 2999449"/>
              <a:gd name="connsiteY8" fmla="*/ 323850 h 323850"/>
              <a:gd name="connsiteX0" fmla="*/ 413410 w 2995479"/>
              <a:gd name="connsiteY0" fmla="*/ 323850 h 323850"/>
              <a:gd name="connsiteX1" fmla="*/ 418174 w 2995479"/>
              <a:gd name="connsiteY1" fmla="*/ 1 h 323850"/>
              <a:gd name="connsiteX2" fmla="*/ 2922454 w 2995479"/>
              <a:gd name="connsiteY2" fmla="*/ 0 h 323850"/>
              <a:gd name="connsiteX3" fmla="*/ 2974090 w 2995479"/>
              <a:gd name="connsiteY3" fmla="*/ 21389 h 323850"/>
              <a:gd name="connsiteX4" fmla="*/ 2995478 w 2995479"/>
              <a:gd name="connsiteY4" fmla="*/ 73026 h 323850"/>
              <a:gd name="connsiteX5" fmla="*/ 2995479 w 2995479"/>
              <a:gd name="connsiteY5" fmla="*/ 250825 h 323850"/>
              <a:gd name="connsiteX6" fmla="*/ 2974090 w 2995479"/>
              <a:gd name="connsiteY6" fmla="*/ 302461 h 323850"/>
              <a:gd name="connsiteX7" fmla="*/ 2922453 w 2995479"/>
              <a:gd name="connsiteY7" fmla="*/ 323850 h 323850"/>
              <a:gd name="connsiteX8" fmla="*/ 413410 w 2995479"/>
              <a:gd name="connsiteY8" fmla="*/ 323850 h 323850"/>
              <a:gd name="connsiteX0" fmla="*/ 413410 w 2995479"/>
              <a:gd name="connsiteY0" fmla="*/ 323850 h 323850"/>
              <a:gd name="connsiteX1" fmla="*/ 418174 w 2995479"/>
              <a:gd name="connsiteY1" fmla="*/ 1 h 323850"/>
              <a:gd name="connsiteX2" fmla="*/ 2922454 w 2995479"/>
              <a:gd name="connsiteY2" fmla="*/ 0 h 323850"/>
              <a:gd name="connsiteX3" fmla="*/ 2974090 w 2995479"/>
              <a:gd name="connsiteY3" fmla="*/ 21389 h 323850"/>
              <a:gd name="connsiteX4" fmla="*/ 2995478 w 2995479"/>
              <a:gd name="connsiteY4" fmla="*/ 73026 h 323850"/>
              <a:gd name="connsiteX5" fmla="*/ 2995479 w 2995479"/>
              <a:gd name="connsiteY5" fmla="*/ 250825 h 323850"/>
              <a:gd name="connsiteX6" fmla="*/ 2974090 w 2995479"/>
              <a:gd name="connsiteY6" fmla="*/ 302461 h 323850"/>
              <a:gd name="connsiteX7" fmla="*/ 2922453 w 2995479"/>
              <a:gd name="connsiteY7" fmla="*/ 323850 h 323850"/>
              <a:gd name="connsiteX8" fmla="*/ 413410 w 2995479"/>
              <a:gd name="connsiteY8" fmla="*/ 323850 h 323850"/>
              <a:gd name="connsiteX0" fmla="*/ 0 w 2582069"/>
              <a:gd name="connsiteY0" fmla="*/ 323850 h 323850"/>
              <a:gd name="connsiteX1" fmla="*/ 4764 w 2582069"/>
              <a:gd name="connsiteY1" fmla="*/ 1 h 323850"/>
              <a:gd name="connsiteX2" fmla="*/ 2509044 w 2582069"/>
              <a:gd name="connsiteY2" fmla="*/ 0 h 323850"/>
              <a:gd name="connsiteX3" fmla="*/ 2560680 w 2582069"/>
              <a:gd name="connsiteY3" fmla="*/ 21389 h 323850"/>
              <a:gd name="connsiteX4" fmla="*/ 2582068 w 2582069"/>
              <a:gd name="connsiteY4" fmla="*/ 73026 h 323850"/>
              <a:gd name="connsiteX5" fmla="*/ 2582069 w 2582069"/>
              <a:gd name="connsiteY5" fmla="*/ 250825 h 323850"/>
              <a:gd name="connsiteX6" fmla="*/ 2560680 w 2582069"/>
              <a:gd name="connsiteY6" fmla="*/ 302461 h 323850"/>
              <a:gd name="connsiteX7" fmla="*/ 2509043 w 2582069"/>
              <a:gd name="connsiteY7" fmla="*/ 323850 h 323850"/>
              <a:gd name="connsiteX8" fmla="*/ 0 w 2582069"/>
              <a:gd name="connsiteY8" fmla="*/ 323850 h 323850"/>
              <a:gd name="connsiteX0" fmla="*/ 0 w 2577306"/>
              <a:gd name="connsiteY0" fmla="*/ 326231 h 326231"/>
              <a:gd name="connsiteX1" fmla="*/ 1 w 2577306"/>
              <a:gd name="connsiteY1" fmla="*/ 1 h 326231"/>
              <a:gd name="connsiteX2" fmla="*/ 2504281 w 2577306"/>
              <a:gd name="connsiteY2" fmla="*/ 0 h 326231"/>
              <a:gd name="connsiteX3" fmla="*/ 2555917 w 2577306"/>
              <a:gd name="connsiteY3" fmla="*/ 21389 h 326231"/>
              <a:gd name="connsiteX4" fmla="*/ 2577305 w 2577306"/>
              <a:gd name="connsiteY4" fmla="*/ 73026 h 326231"/>
              <a:gd name="connsiteX5" fmla="*/ 2577306 w 2577306"/>
              <a:gd name="connsiteY5" fmla="*/ 250825 h 326231"/>
              <a:gd name="connsiteX6" fmla="*/ 2555917 w 2577306"/>
              <a:gd name="connsiteY6" fmla="*/ 302461 h 326231"/>
              <a:gd name="connsiteX7" fmla="*/ 2504280 w 2577306"/>
              <a:gd name="connsiteY7" fmla="*/ 323850 h 326231"/>
              <a:gd name="connsiteX8" fmla="*/ 0 w 2577306"/>
              <a:gd name="connsiteY8" fmla="*/ 326231 h 326231"/>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879333"/>
              <a:gd name="connsiteY0" fmla="*/ 323850 h 325438"/>
              <a:gd name="connsiteX1" fmla="*/ 0 w 2879333"/>
              <a:gd name="connsiteY1" fmla="*/ 1 h 325438"/>
              <a:gd name="connsiteX2" fmla="*/ 2504280 w 2879333"/>
              <a:gd name="connsiteY2" fmla="*/ 0 h 325438"/>
              <a:gd name="connsiteX3" fmla="*/ 2555916 w 2879333"/>
              <a:gd name="connsiteY3" fmla="*/ 21389 h 325438"/>
              <a:gd name="connsiteX4" fmla="*/ 2577304 w 2879333"/>
              <a:gd name="connsiteY4" fmla="*/ 73026 h 325438"/>
              <a:gd name="connsiteX5" fmla="*/ 2577305 w 2879333"/>
              <a:gd name="connsiteY5" fmla="*/ 250825 h 325438"/>
              <a:gd name="connsiteX6" fmla="*/ 2555916 w 2879333"/>
              <a:gd name="connsiteY6" fmla="*/ 302461 h 325438"/>
              <a:gd name="connsiteX7" fmla="*/ 2504279 w 2879333"/>
              <a:gd name="connsiteY7" fmla="*/ 323850 h 325438"/>
              <a:gd name="connsiteX8" fmla="*/ 305592 w 2879333"/>
              <a:gd name="connsiteY8" fmla="*/ 325438 h 325438"/>
              <a:gd name="connsiteX9" fmla="*/ 2380 w 2879333"/>
              <a:gd name="connsiteY9" fmla="*/ 323850 h 325438"/>
              <a:gd name="connsiteX0" fmla="*/ 2380 w 2853139"/>
              <a:gd name="connsiteY0" fmla="*/ 323850 h 325438"/>
              <a:gd name="connsiteX1" fmla="*/ 0 w 2853139"/>
              <a:gd name="connsiteY1" fmla="*/ 1 h 325438"/>
              <a:gd name="connsiteX2" fmla="*/ 2504280 w 2853139"/>
              <a:gd name="connsiteY2" fmla="*/ 0 h 325438"/>
              <a:gd name="connsiteX3" fmla="*/ 2555916 w 2853139"/>
              <a:gd name="connsiteY3" fmla="*/ 21389 h 325438"/>
              <a:gd name="connsiteX4" fmla="*/ 2577304 w 2853139"/>
              <a:gd name="connsiteY4" fmla="*/ 73026 h 325438"/>
              <a:gd name="connsiteX5" fmla="*/ 2577305 w 2853139"/>
              <a:gd name="connsiteY5" fmla="*/ 250825 h 325438"/>
              <a:gd name="connsiteX6" fmla="*/ 2555916 w 2853139"/>
              <a:gd name="connsiteY6" fmla="*/ 302461 h 325438"/>
              <a:gd name="connsiteX7" fmla="*/ 2504279 w 2853139"/>
              <a:gd name="connsiteY7" fmla="*/ 323850 h 325438"/>
              <a:gd name="connsiteX8" fmla="*/ 462754 w 2853139"/>
              <a:gd name="connsiteY8" fmla="*/ 320675 h 325438"/>
              <a:gd name="connsiteX9" fmla="*/ 305592 w 2853139"/>
              <a:gd name="connsiteY9" fmla="*/ 325438 h 325438"/>
              <a:gd name="connsiteX10" fmla="*/ 2380 w 2853139"/>
              <a:gd name="connsiteY10" fmla="*/ 323850 h 325438"/>
              <a:gd name="connsiteX0" fmla="*/ 2380 w 2853139"/>
              <a:gd name="connsiteY0" fmla="*/ 323850 h 325438"/>
              <a:gd name="connsiteX1" fmla="*/ 0 w 2853139"/>
              <a:gd name="connsiteY1" fmla="*/ 1 h 325438"/>
              <a:gd name="connsiteX2" fmla="*/ 2504280 w 2853139"/>
              <a:gd name="connsiteY2" fmla="*/ 0 h 325438"/>
              <a:gd name="connsiteX3" fmla="*/ 2555916 w 2853139"/>
              <a:gd name="connsiteY3" fmla="*/ 21389 h 325438"/>
              <a:gd name="connsiteX4" fmla="*/ 2577304 w 2853139"/>
              <a:gd name="connsiteY4" fmla="*/ 73026 h 325438"/>
              <a:gd name="connsiteX5" fmla="*/ 2577305 w 2853139"/>
              <a:gd name="connsiteY5" fmla="*/ 250825 h 325438"/>
              <a:gd name="connsiteX6" fmla="*/ 2555916 w 2853139"/>
              <a:gd name="connsiteY6" fmla="*/ 302461 h 325438"/>
              <a:gd name="connsiteX7" fmla="*/ 2504279 w 2853139"/>
              <a:gd name="connsiteY7" fmla="*/ 323850 h 325438"/>
              <a:gd name="connsiteX8" fmla="*/ 462754 w 2853139"/>
              <a:gd name="connsiteY8" fmla="*/ 320675 h 325438"/>
              <a:gd name="connsiteX9" fmla="*/ 367504 w 2853139"/>
              <a:gd name="connsiteY9" fmla="*/ 325438 h 325438"/>
              <a:gd name="connsiteX10" fmla="*/ 305592 w 2853139"/>
              <a:gd name="connsiteY10" fmla="*/ 325438 h 325438"/>
              <a:gd name="connsiteX11" fmla="*/ 2380 w 2853139"/>
              <a:gd name="connsiteY11" fmla="*/ 323850 h 325438"/>
              <a:gd name="connsiteX0" fmla="*/ 2380 w 2853139"/>
              <a:gd name="connsiteY0" fmla="*/ 323850 h 482601"/>
              <a:gd name="connsiteX1" fmla="*/ 0 w 2853139"/>
              <a:gd name="connsiteY1" fmla="*/ 1 h 482601"/>
              <a:gd name="connsiteX2" fmla="*/ 2504280 w 2853139"/>
              <a:gd name="connsiteY2" fmla="*/ 0 h 482601"/>
              <a:gd name="connsiteX3" fmla="*/ 2555916 w 2853139"/>
              <a:gd name="connsiteY3" fmla="*/ 21389 h 482601"/>
              <a:gd name="connsiteX4" fmla="*/ 2577304 w 2853139"/>
              <a:gd name="connsiteY4" fmla="*/ 73026 h 482601"/>
              <a:gd name="connsiteX5" fmla="*/ 2577305 w 2853139"/>
              <a:gd name="connsiteY5" fmla="*/ 250825 h 482601"/>
              <a:gd name="connsiteX6" fmla="*/ 2555916 w 2853139"/>
              <a:gd name="connsiteY6" fmla="*/ 302461 h 482601"/>
              <a:gd name="connsiteX7" fmla="*/ 2504279 w 2853139"/>
              <a:gd name="connsiteY7" fmla="*/ 323850 h 482601"/>
              <a:gd name="connsiteX8" fmla="*/ 462754 w 2853139"/>
              <a:gd name="connsiteY8" fmla="*/ 320675 h 482601"/>
              <a:gd name="connsiteX9" fmla="*/ 462754 w 2853139"/>
              <a:gd name="connsiteY9" fmla="*/ 482601 h 482601"/>
              <a:gd name="connsiteX10" fmla="*/ 305592 w 2853139"/>
              <a:gd name="connsiteY10" fmla="*/ 325438 h 482601"/>
              <a:gd name="connsiteX11" fmla="*/ 2380 w 2853139"/>
              <a:gd name="connsiteY11" fmla="*/ 323850 h 482601"/>
              <a:gd name="connsiteX0" fmla="*/ 2380 w 2853139"/>
              <a:gd name="connsiteY0" fmla="*/ 323850 h 477839"/>
              <a:gd name="connsiteX1" fmla="*/ 0 w 2853139"/>
              <a:gd name="connsiteY1" fmla="*/ 1 h 477839"/>
              <a:gd name="connsiteX2" fmla="*/ 2504280 w 2853139"/>
              <a:gd name="connsiteY2" fmla="*/ 0 h 477839"/>
              <a:gd name="connsiteX3" fmla="*/ 2555916 w 2853139"/>
              <a:gd name="connsiteY3" fmla="*/ 21389 h 477839"/>
              <a:gd name="connsiteX4" fmla="*/ 2577304 w 2853139"/>
              <a:gd name="connsiteY4" fmla="*/ 73026 h 477839"/>
              <a:gd name="connsiteX5" fmla="*/ 2577305 w 2853139"/>
              <a:gd name="connsiteY5" fmla="*/ 250825 h 477839"/>
              <a:gd name="connsiteX6" fmla="*/ 2555916 w 2853139"/>
              <a:gd name="connsiteY6" fmla="*/ 302461 h 477839"/>
              <a:gd name="connsiteX7" fmla="*/ 2504279 w 2853139"/>
              <a:gd name="connsiteY7" fmla="*/ 323850 h 477839"/>
              <a:gd name="connsiteX8" fmla="*/ 462754 w 2853139"/>
              <a:gd name="connsiteY8" fmla="*/ 320675 h 477839"/>
              <a:gd name="connsiteX9" fmla="*/ 460373 w 2853139"/>
              <a:gd name="connsiteY9" fmla="*/ 477839 h 477839"/>
              <a:gd name="connsiteX10" fmla="*/ 305592 w 2853139"/>
              <a:gd name="connsiteY10" fmla="*/ 325438 h 477839"/>
              <a:gd name="connsiteX11" fmla="*/ 2380 w 2853139"/>
              <a:gd name="connsiteY11" fmla="*/ 323850 h 477839"/>
              <a:gd name="connsiteX0" fmla="*/ 2380 w 2592789"/>
              <a:gd name="connsiteY0" fmla="*/ 323850 h 477839"/>
              <a:gd name="connsiteX1" fmla="*/ 0 w 2592789"/>
              <a:gd name="connsiteY1" fmla="*/ 1 h 477839"/>
              <a:gd name="connsiteX2" fmla="*/ 2504280 w 2592789"/>
              <a:gd name="connsiteY2" fmla="*/ 0 h 477839"/>
              <a:gd name="connsiteX3" fmla="*/ 2555916 w 2592789"/>
              <a:gd name="connsiteY3" fmla="*/ 21389 h 477839"/>
              <a:gd name="connsiteX4" fmla="*/ 2577304 w 2592789"/>
              <a:gd name="connsiteY4" fmla="*/ 73026 h 477839"/>
              <a:gd name="connsiteX5" fmla="*/ 2577305 w 2592789"/>
              <a:gd name="connsiteY5" fmla="*/ 250825 h 477839"/>
              <a:gd name="connsiteX6" fmla="*/ 2555916 w 2592789"/>
              <a:gd name="connsiteY6" fmla="*/ 302461 h 477839"/>
              <a:gd name="connsiteX7" fmla="*/ 2504279 w 2592789"/>
              <a:gd name="connsiteY7" fmla="*/ 323850 h 477839"/>
              <a:gd name="connsiteX8" fmla="*/ 462754 w 2592789"/>
              <a:gd name="connsiteY8" fmla="*/ 320675 h 477839"/>
              <a:gd name="connsiteX9" fmla="*/ 460373 w 2592789"/>
              <a:gd name="connsiteY9" fmla="*/ 477839 h 477839"/>
              <a:gd name="connsiteX10" fmla="*/ 305592 w 2592789"/>
              <a:gd name="connsiteY10" fmla="*/ 325438 h 477839"/>
              <a:gd name="connsiteX11" fmla="*/ 2380 w 2592789"/>
              <a:gd name="connsiteY11" fmla="*/ 323850 h 477839"/>
              <a:gd name="connsiteX0" fmla="*/ 2380 w 2577305"/>
              <a:gd name="connsiteY0" fmla="*/ 323850 h 477839"/>
              <a:gd name="connsiteX1" fmla="*/ 0 w 2577305"/>
              <a:gd name="connsiteY1" fmla="*/ 1 h 477839"/>
              <a:gd name="connsiteX2" fmla="*/ 2504280 w 2577305"/>
              <a:gd name="connsiteY2" fmla="*/ 0 h 477839"/>
              <a:gd name="connsiteX3" fmla="*/ 2555916 w 2577305"/>
              <a:gd name="connsiteY3" fmla="*/ 21389 h 477839"/>
              <a:gd name="connsiteX4" fmla="*/ 2577304 w 2577305"/>
              <a:gd name="connsiteY4" fmla="*/ 73026 h 477839"/>
              <a:gd name="connsiteX5" fmla="*/ 2577305 w 2577305"/>
              <a:gd name="connsiteY5" fmla="*/ 250825 h 477839"/>
              <a:gd name="connsiteX6" fmla="*/ 2555916 w 2577305"/>
              <a:gd name="connsiteY6" fmla="*/ 302461 h 477839"/>
              <a:gd name="connsiteX7" fmla="*/ 2504279 w 2577305"/>
              <a:gd name="connsiteY7" fmla="*/ 323850 h 477839"/>
              <a:gd name="connsiteX8" fmla="*/ 462754 w 2577305"/>
              <a:gd name="connsiteY8" fmla="*/ 320675 h 477839"/>
              <a:gd name="connsiteX9" fmla="*/ 460373 w 2577305"/>
              <a:gd name="connsiteY9" fmla="*/ 477839 h 477839"/>
              <a:gd name="connsiteX10" fmla="*/ 305592 w 2577305"/>
              <a:gd name="connsiteY10" fmla="*/ 325438 h 477839"/>
              <a:gd name="connsiteX11" fmla="*/ 2380 w 2577305"/>
              <a:gd name="connsiteY11" fmla="*/ 323850 h 477839"/>
              <a:gd name="connsiteX0" fmla="*/ 2380 w 2577305"/>
              <a:gd name="connsiteY0" fmla="*/ 323850 h 477839"/>
              <a:gd name="connsiteX1" fmla="*/ 0 w 2577305"/>
              <a:gd name="connsiteY1" fmla="*/ 1 h 477839"/>
              <a:gd name="connsiteX2" fmla="*/ 2504280 w 2577305"/>
              <a:gd name="connsiteY2" fmla="*/ 0 h 477839"/>
              <a:gd name="connsiteX3" fmla="*/ 2555916 w 2577305"/>
              <a:gd name="connsiteY3" fmla="*/ 21389 h 477839"/>
              <a:gd name="connsiteX4" fmla="*/ 2577304 w 2577305"/>
              <a:gd name="connsiteY4" fmla="*/ 73026 h 477839"/>
              <a:gd name="connsiteX5" fmla="*/ 2577305 w 2577305"/>
              <a:gd name="connsiteY5" fmla="*/ 250825 h 477839"/>
              <a:gd name="connsiteX6" fmla="*/ 2555916 w 2577305"/>
              <a:gd name="connsiteY6" fmla="*/ 302461 h 477839"/>
              <a:gd name="connsiteX7" fmla="*/ 2504279 w 2577305"/>
              <a:gd name="connsiteY7" fmla="*/ 323850 h 477839"/>
              <a:gd name="connsiteX8" fmla="*/ 462754 w 2577305"/>
              <a:gd name="connsiteY8" fmla="*/ 320675 h 477839"/>
              <a:gd name="connsiteX9" fmla="*/ 460373 w 2577305"/>
              <a:gd name="connsiteY9" fmla="*/ 477839 h 477839"/>
              <a:gd name="connsiteX10" fmla="*/ 305592 w 2577305"/>
              <a:gd name="connsiteY10" fmla="*/ 325438 h 477839"/>
              <a:gd name="connsiteX11" fmla="*/ 2380 w 2577305"/>
              <a:gd name="connsiteY11" fmla="*/ 323850 h 477839"/>
              <a:gd name="connsiteX0" fmla="*/ 2380 w 2577305"/>
              <a:gd name="connsiteY0" fmla="*/ 323850 h 477839"/>
              <a:gd name="connsiteX1" fmla="*/ 0 w 2577305"/>
              <a:gd name="connsiteY1" fmla="*/ 1 h 477839"/>
              <a:gd name="connsiteX2" fmla="*/ 2504280 w 2577305"/>
              <a:gd name="connsiteY2" fmla="*/ 0 h 477839"/>
              <a:gd name="connsiteX3" fmla="*/ 2555916 w 2577305"/>
              <a:gd name="connsiteY3" fmla="*/ 21389 h 477839"/>
              <a:gd name="connsiteX4" fmla="*/ 2577304 w 2577305"/>
              <a:gd name="connsiteY4" fmla="*/ 73026 h 477839"/>
              <a:gd name="connsiteX5" fmla="*/ 2577305 w 2577305"/>
              <a:gd name="connsiteY5" fmla="*/ 250825 h 477839"/>
              <a:gd name="connsiteX6" fmla="*/ 2555916 w 2577305"/>
              <a:gd name="connsiteY6" fmla="*/ 302461 h 477839"/>
              <a:gd name="connsiteX7" fmla="*/ 2504279 w 2577305"/>
              <a:gd name="connsiteY7" fmla="*/ 323850 h 477839"/>
              <a:gd name="connsiteX8" fmla="*/ 462754 w 2577305"/>
              <a:gd name="connsiteY8" fmla="*/ 320675 h 477839"/>
              <a:gd name="connsiteX9" fmla="*/ 460373 w 2577305"/>
              <a:gd name="connsiteY9" fmla="*/ 477839 h 477839"/>
              <a:gd name="connsiteX10" fmla="*/ 305592 w 2577305"/>
              <a:gd name="connsiteY10" fmla="*/ 325438 h 477839"/>
              <a:gd name="connsiteX11" fmla="*/ 2380 w 2577305"/>
              <a:gd name="connsiteY11" fmla="*/ 323850 h 477839"/>
              <a:gd name="connsiteX0" fmla="*/ 2380 w 2577305"/>
              <a:gd name="connsiteY0" fmla="*/ 323850 h 477839"/>
              <a:gd name="connsiteX1" fmla="*/ 0 w 2577305"/>
              <a:gd name="connsiteY1" fmla="*/ 1 h 477839"/>
              <a:gd name="connsiteX2" fmla="*/ 2504280 w 2577305"/>
              <a:gd name="connsiteY2" fmla="*/ 0 h 477839"/>
              <a:gd name="connsiteX3" fmla="*/ 2555916 w 2577305"/>
              <a:gd name="connsiteY3" fmla="*/ 21389 h 477839"/>
              <a:gd name="connsiteX4" fmla="*/ 2577304 w 2577305"/>
              <a:gd name="connsiteY4" fmla="*/ 73026 h 477839"/>
              <a:gd name="connsiteX5" fmla="*/ 2577305 w 2577305"/>
              <a:gd name="connsiteY5" fmla="*/ 250825 h 477839"/>
              <a:gd name="connsiteX6" fmla="*/ 2555916 w 2577305"/>
              <a:gd name="connsiteY6" fmla="*/ 302461 h 477839"/>
              <a:gd name="connsiteX7" fmla="*/ 2504279 w 2577305"/>
              <a:gd name="connsiteY7" fmla="*/ 323850 h 477839"/>
              <a:gd name="connsiteX8" fmla="*/ 469898 w 2577305"/>
              <a:gd name="connsiteY8" fmla="*/ 323056 h 477839"/>
              <a:gd name="connsiteX9" fmla="*/ 460373 w 2577305"/>
              <a:gd name="connsiteY9" fmla="*/ 477839 h 477839"/>
              <a:gd name="connsiteX10" fmla="*/ 305592 w 2577305"/>
              <a:gd name="connsiteY10" fmla="*/ 325438 h 477839"/>
              <a:gd name="connsiteX11" fmla="*/ 2380 w 2577305"/>
              <a:gd name="connsiteY11" fmla="*/ 323850 h 477839"/>
              <a:gd name="connsiteX0" fmla="*/ 2380 w 2577305"/>
              <a:gd name="connsiteY0" fmla="*/ 323850 h 477839"/>
              <a:gd name="connsiteX1" fmla="*/ 0 w 2577305"/>
              <a:gd name="connsiteY1" fmla="*/ 1 h 477839"/>
              <a:gd name="connsiteX2" fmla="*/ 2504280 w 2577305"/>
              <a:gd name="connsiteY2" fmla="*/ 0 h 477839"/>
              <a:gd name="connsiteX3" fmla="*/ 2555916 w 2577305"/>
              <a:gd name="connsiteY3" fmla="*/ 21389 h 477839"/>
              <a:gd name="connsiteX4" fmla="*/ 2577304 w 2577305"/>
              <a:gd name="connsiteY4" fmla="*/ 73026 h 477839"/>
              <a:gd name="connsiteX5" fmla="*/ 2577305 w 2577305"/>
              <a:gd name="connsiteY5" fmla="*/ 250825 h 477839"/>
              <a:gd name="connsiteX6" fmla="*/ 2555916 w 2577305"/>
              <a:gd name="connsiteY6" fmla="*/ 302461 h 477839"/>
              <a:gd name="connsiteX7" fmla="*/ 2504279 w 2577305"/>
              <a:gd name="connsiteY7" fmla="*/ 323850 h 477839"/>
              <a:gd name="connsiteX8" fmla="*/ 429417 w 2577305"/>
              <a:gd name="connsiteY8" fmla="*/ 323056 h 477839"/>
              <a:gd name="connsiteX9" fmla="*/ 460373 w 2577305"/>
              <a:gd name="connsiteY9" fmla="*/ 477839 h 477839"/>
              <a:gd name="connsiteX10" fmla="*/ 305592 w 2577305"/>
              <a:gd name="connsiteY10" fmla="*/ 325438 h 477839"/>
              <a:gd name="connsiteX11" fmla="*/ 2380 w 2577305"/>
              <a:gd name="connsiteY11" fmla="*/ 323850 h 477839"/>
              <a:gd name="connsiteX0" fmla="*/ 2380 w 2577305"/>
              <a:gd name="connsiteY0" fmla="*/ 323850 h 473077"/>
              <a:gd name="connsiteX1" fmla="*/ 0 w 2577305"/>
              <a:gd name="connsiteY1" fmla="*/ 1 h 473077"/>
              <a:gd name="connsiteX2" fmla="*/ 2504280 w 2577305"/>
              <a:gd name="connsiteY2" fmla="*/ 0 h 473077"/>
              <a:gd name="connsiteX3" fmla="*/ 2555916 w 2577305"/>
              <a:gd name="connsiteY3" fmla="*/ 21389 h 473077"/>
              <a:gd name="connsiteX4" fmla="*/ 2577304 w 2577305"/>
              <a:gd name="connsiteY4" fmla="*/ 73026 h 473077"/>
              <a:gd name="connsiteX5" fmla="*/ 2577305 w 2577305"/>
              <a:gd name="connsiteY5" fmla="*/ 250825 h 473077"/>
              <a:gd name="connsiteX6" fmla="*/ 2555916 w 2577305"/>
              <a:gd name="connsiteY6" fmla="*/ 302461 h 473077"/>
              <a:gd name="connsiteX7" fmla="*/ 2504279 w 2577305"/>
              <a:gd name="connsiteY7" fmla="*/ 323850 h 473077"/>
              <a:gd name="connsiteX8" fmla="*/ 429417 w 2577305"/>
              <a:gd name="connsiteY8" fmla="*/ 323056 h 473077"/>
              <a:gd name="connsiteX9" fmla="*/ 427036 w 2577305"/>
              <a:gd name="connsiteY9" fmla="*/ 473077 h 473077"/>
              <a:gd name="connsiteX10" fmla="*/ 305592 w 2577305"/>
              <a:gd name="connsiteY10" fmla="*/ 325438 h 473077"/>
              <a:gd name="connsiteX11" fmla="*/ 2380 w 2577305"/>
              <a:gd name="connsiteY11" fmla="*/ 323850 h 473077"/>
              <a:gd name="connsiteX0" fmla="*/ 2380 w 2577305"/>
              <a:gd name="connsiteY0" fmla="*/ 323850 h 473077"/>
              <a:gd name="connsiteX1" fmla="*/ 0 w 2577305"/>
              <a:gd name="connsiteY1" fmla="*/ 1 h 473077"/>
              <a:gd name="connsiteX2" fmla="*/ 2504280 w 2577305"/>
              <a:gd name="connsiteY2" fmla="*/ 0 h 473077"/>
              <a:gd name="connsiteX3" fmla="*/ 2555916 w 2577305"/>
              <a:gd name="connsiteY3" fmla="*/ 21389 h 473077"/>
              <a:gd name="connsiteX4" fmla="*/ 2577304 w 2577305"/>
              <a:gd name="connsiteY4" fmla="*/ 73026 h 473077"/>
              <a:gd name="connsiteX5" fmla="*/ 2577305 w 2577305"/>
              <a:gd name="connsiteY5" fmla="*/ 250825 h 473077"/>
              <a:gd name="connsiteX6" fmla="*/ 2555916 w 2577305"/>
              <a:gd name="connsiteY6" fmla="*/ 302461 h 473077"/>
              <a:gd name="connsiteX7" fmla="*/ 2504279 w 2577305"/>
              <a:gd name="connsiteY7" fmla="*/ 323850 h 473077"/>
              <a:gd name="connsiteX8" fmla="*/ 429417 w 2577305"/>
              <a:gd name="connsiteY8" fmla="*/ 323056 h 473077"/>
              <a:gd name="connsiteX9" fmla="*/ 427036 w 2577305"/>
              <a:gd name="connsiteY9" fmla="*/ 473077 h 473077"/>
              <a:gd name="connsiteX10" fmla="*/ 2380 w 2577305"/>
              <a:gd name="connsiteY10" fmla="*/ 323850 h 473077"/>
              <a:gd name="connsiteX0" fmla="*/ 2380 w 2577305"/>
              <a:gd name="connsiteY0" fmla="*/ 323850 h 377693"/>
              <a:gd name="connsiteX1" fmla="*/ 0 w 2577305"/>
              <a:gd name="connsiteY1" fmla="*/ 1 h 377693"/>
              <a:gd name="connsiteX2" fmla="*/ 2504280 w 2577305"/>
              <a:gd name="connsiteY2" fmla="*/ 0 h 377693"/>
              <a:gd name="connsiteX3" fmla="*/ 2555916 w 2577305"/>
              <a:gd name="connsiteY3" fmla="*/ 21389 h 377693"/>
              <a:gd name="connsiteX4" fmla="*/ 2577304 w 2577305"/>
              <a:gd name="connsiteY4" fmla="*/ 73026 h 377693"/>
              <a:gd name="connsiteX5" fmla="*/ 2577305 w 2577305"/>
              <a:gd name="connsiteY5" fmla="*/ 250825 h 377693"/>
              <a:gd name="connsiteX6" fmla="*/ 2555916 w 2577305"/>
              <a:gd name="connsiteY6" fmla="*/ 302461 h 377693"/>
              <a:gd name="connsiteX7" fmla="*/ 2504279 w 2577305"/>
              <a:gd name="connsiteY7" fmla="*/ 323850 h 377693"/>
              <a:gd name="connsiteX8" fmla="*/ 429417 w 2577305"/>
              <a:gd name="connsiteY8" fmla="*/ 323056 h 377693"/>
              <a:gd name="connsiteX9" fmla="*/ 2380 w 2577305"/>
              <a:gd name="connsiteY9" fmla="*/ 323850 h 377693"/>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429417 w 2577305"/>
              <a:gd name="connsiteY8" fmla="*/ 323056 h 323850"/>
              <a:gd name="connsiteX9" fmla="*/ 2380 w 2577305"/>
              <a:gd name="connsiteY9" fmla="*/ 323850 h 323850"/>
              <a:gd name="connsiteX0" fmla="*/ 2380 w 2577305"/>
              <a:gd name="connsiteY0" fmla="*/ 323850 h 323850"/>
              <a:gd name="connsiteX1" fmla="*/ 0 w 2577305"/>
              <a:gd name="connsiteY1" fmla="*/ 1 h 323850"/>
              <a:gd name="connsiteX2" fmla="*/ 2504280 w 2577305"/>
              <a:gd name="connsiteY2" fmla="*/ 0 h 323850"/>
              <a:gd name="connsiteX3" fmla="*/ 2555916 w 2577305"/>
              <a:gd name="connsiteY3" fmla="*/ 21389 h 323850"/>
              <a:gd name="connsiteX4" fmla="*/ 2577304 w 2577305"/>
              <a:gd name="connsiteY4" fmla="*/ 73026 h 323850"/>
              <a:gd name="connsiteX5" fmla="*/ 2577305 w 2577305"/>
              <a:gd name="connsiteY5" fmla="*/ 250825 h 323850"/>
              <a:gd name="connsiteX6" fmla="*/ 2555916 w 2577305"/>
              <a:gd name="connsiteY6" fmla="*/ 302461 h 323850"/>
              <a:gd name="connsiteX7" fmla="*/ 2504279 w 2577305"/>
              <a:gd name="connsiteY7" fmla="*/ 323850 h 323850"/>
              <a:gd name="connsiteX8" fmla="*/ 2380 w 2577305"/>
              <a:gd name="connsiteY8" fmla="*/ 323850 h 323850"/>
              <a:gd name="connsiteX0" fmla="*/ 2380 w 2577305"/>
              <a:gd name="connsiteY0" fmla="*/ 328613 h 328613"/>
              <a:gd name="connsiteX1" fmla="*/ 0 w 2577305"/>
              <a:gd name="connsiteY1" fmla="*/ 1 h 328613"/>
              <a:gd name="connsiteX2" fmla="*/ 2504280 w 2577305"/>
              <a:gd name="connsiteY2" fmla="*/ 0 h 328613"/>
              <a:gd name="connsiteX3" fmla="*/ 2555916 w 2577305"/>
              <a:gd name="connsiteY3" fmla="*/ 21389 h 328613"/>
              <a:gd name="connsiteX4" fmla="*/ 2577304 w 2577305"/>
              <a:gd name="connsiteY4" fmla="*/ 73026 h 328613"/>
              <a:gd name="connsiteX5" fmla="*/ 2577305 w 2577305"/>
              <a:gd name="connsiteY5" fmla="*/ 250825 h 328613"/>
              <a:gd name="connsiteX6" fmla="*/ 2555916 w 2577305"/>
              <a:gd name="connsiteY6" fmla="*/ 302461 h 328613"/>
              <a:gd name="connsiteX7" fmla="*/ 2504279 w 2577305"/>
              <a:gd name="connsiteY7" fmla="*/ 323850 h 328613"/>
              <a:gd name="connsiteX8" fmla="*/ 2380 w 2577305"/>
              <a:gd name="connsiteY8" fmla="*/ 328613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7305" h="328613">
                <a:moveTo>
                  <a:pt x="2380" y="328613"/>
                </a:moveTo>
                <a:cubicBezTo>
                  <a:pt x="1720" y="186532"/>
                  <a:pt x="926" y="168276"/>
                  <a:pt x="0" y="1"/>
                </a:cubicBezTo>
                <a:lnTo>
                  <a:pt x="2504280" y="0"/>
                </a:lnTo>
                <a:cubicBezTo>
                  <a:pt x="2523647" y="0"/>
                  <a:pt x="2542222" y="7694"/>
                  <a:pt x="2555916" y="21389"/>
                </a:cubicBezTo>
                <a:cubicBezTo>
                  <a:pt x="2569611" y="35084"/>
                  <a:pt x="2577304" y="53658"/>
                  <a:pt x="2577304" y="73026"/>
                </a:cubicBezTo>
                <a:cubicBezTo>
                  <a:pt x="2577304" y="132292"/>
                  <a:pt x="2577305" y="191559"/>
                  <a:pt x="2577305" y="250825"/>
                </a:cubicBezTo>
                <a:cubicBezTo>
                  <a:pt x="2577305" y="270192"/>
                  <a:pt x="2569611" y="288767"/>
                  <a:pt x="2555916" y="302461"/>
                </a:cubicBezTo>
                <a:cubicBezTo>
                  <a:pt x="2542221" y="316156"/>
                  <a:pt x="2526114" y="321608"/>
                  <a:pt x="2504279" y="323850"/>
                </a:cubicBezTo>
                <a:lnTo>
                  <a:pt x="2380" y="328613"/>
                </a:lnTo>
                <a:close/>
              </a:path>
            </a:pathLst>
          </a:custGeom>
          <a:solidFill>
            <a:srgbClr val="3188B5"/>
          </a:solidFill>
          <a:ln w="9525">
            <a:noFill/>
            <a:round/>
            <a:headEnd/>
            <a:tailEnd/>
          </a:ln>
        </p:spPr>
        <p:txBody>
          <a:bodyPr lIns="0" tIns="0" rIns="0" bIns="0"/>
          <a:lstStyle/>
          <a:p>
            <a:endParaRPr lang="en-US" sz="2400" dirty="0">
              <a:latin typeface="Calibri" panose="020F0502020204030204" pitchFamily="34" charset="0"/>
              <a:cs typeface="Calibri" pitchFamily="34" charset="0"/>
            </a:endParaRPr>
          </a:p>
        </p:txBody>
      </p:sp>
      <p:sp>
        <p:nvSpPr>
          <p:cNvPr id="18" name="TextBox 17"/>
          <p:cNvSpPr txBox="1">
            <a:spLocks noChangeArrowheads="1"/>
          </p:cNvSpPr>
          <p:nvPr/>
        </p:nvSpPr>
        <p:spPr bwMode="auto">
          <a:xfrm>
            <a:off x="586205" y="1226836"/>
            <a:ext cx="2542729" cy="420564"/>
          </a:xfrm>
          <a:prstGeom prst="rect">
            <a:avLst/>
          </a:prstGeom>
          <a:noFill/>
          <a:ln w="9525">
            <a:noFill/>
            <a:miter lim="800000"/>
            <a:headEnd/>
            <a:tailEnd/>
          </a:ln>
        </p:spPr>
        <p:txBody>
          <a:bodyPr wrap="square">
            <a:spAutoFit/>
          </a:bodyPr>
          <a:lstStyle/>
          <a:p>
            <a:pPr algn="ctr"/>
            <a:r>
              <a:rPr lang="en-US" sz="2133" dirty="0">
                <a:solidFill>
                  <a:srgbClr val="FFFFFF"/>
                </a:solidFill>
                <a:latin typeface="Calibri" panose="020F0502020204030204" pitchFamily="34" charset="0"/>
                <a:cs typeface="Calibri" pitchFamily="34" charset="0"/>
              </a:rPr>
              <a:t>Business Context</a:t>
            </a:r>
          </a:p>
        </p:txBody>
      </p:sp>
      <p:sp>
        <p:nvSpPr>
          <p:cNvPr id="38" name="Pentagon 37"/>
          <p:cNvSpPr/>
          <p:nvPr/>
        </p:nvSpPr>
        <p:spPr bwMode="auto">
          <a:xfrm>
            <a:off x="116305" y="676517"/>
            <a:ext cx="11888649" cy="537273"/>
          </a:xfrm>
          <a:prstGeom prst="homePlate">
            <a:avLst/>
          </a:prstGeom>
          <a:ln w="6350">
            <a:solidFill>
              <a:srgbClr val="0070C0"/>
            </a:solidFill>
            <a:headEnd/>
            <a:tailEnd/>
          </a:ln>
        </p:spPr>
        <p:style>
          <a:lnRef idx="2">
            <a:schemeClr val="accent1"/>
          </a:lnRef>
          <a:fillRef idx="1">
            <a:schemeClr val="lt1"/>
          </a:fillRef>
          <a:effectRef idx="0">
            <a:schemeClr val="accent1"/>
          </a:effectRef>
          <a:fontRef idx="minor">
            <a:schemeClr val="dk1"/>
          </a:fontRef>
        </p:style>
        <p:txBody>
          <a:bodyPr lIns="0" tIns="0" rIns="0" bIns="0" anchor="ctr"/>
          <a:lstStyle/>
          <a:p>
            <a:pPr algn="ctr"/>
            <a:r>
              <a:rPr lang="en-US" sz="1600" dirty="0">
                <a:solidFill>
                  <a:schemeClr val="tx2"/>
                </a:solidFill>
                <a:ea typeface="ＭＳ Ｐゴシック" pitchFamily="34" charset="-128"/>
              </a:rPr>
              <a:t>Cognizant’s Transformational Journey </a:t>
            </a:r>
            <a:r>
              <a:rPr lang="en-US" sz="1600" dirty="0">
                <a:solidFill>
                  <a:schemeClr val="tx2"/>
                </a:solidFill>
              </a:rPr>
              <a:t>Delivering all-round services and mission critical projects for </a:t>
            </a:r>
            <a:r>
              <a:rPr lang="en-US" sz="1600" dirty="0">
                <a:solidFill>
                  <a:schemeClr val="tx2"/>
                </a:solidFill>
                <a:latin typeface="Calibri" panose="020F0502020204030204" pitchFamily="34" charset="0"/>
                <a:cs typeface="Calibri" pitchFamily="34" charset="0"/>
              </a:rPr>
              <a:t>Centrica – </a:t>
            </a:r>
          </a:p>
          <a:p>
            <a:pPr algn="ctr"/>
            <a:r>
              <a:rPr lang="en-US" sz="1600" dirty="0">
                <a:solidFill>
                  <a:schemeClr val="tx2"/>
                </a:solidFill>
                <a:latin typeface="Calibri" panose="020F0502020204030204" pitchFamily="34" charset="0"/>
                <a:cs typeface="Calibri" pitchFamily="34" charset="0"/>
              </a:rPr>
              <a:t>a UK based International Energy Services Company.</a:t>
            </a:r>
          </a:p>
        </p:txBody>
      </p:sp>
    </p:spTree>
    <p:extLst>
      <p:ext uri="{BB962C8B-B14F-4D97-AF65-F5344CB8AC3E}">
        <p14:creationId xmlns:p14="http://schemas.microsoft.com/office/powerpoint/2010/main" val="3600473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p:txBody>
          <a:bodyPr>
            <a:normAutofit/>
          </a:bodyPr>
          <a:lstStyle/>
          <a:p>
            <a:r>
              <a:rPr lang="en-US" dirty="0">
                <a:latin typeface="+mn-lt"/>
              </a:rPr>
              <a:t>A multinational energy and utilities services provider</a:t>
            </a:r>
          </a:p>
        </p:txBody>
      </p:sp>
      <p:sp>
        <p:nvSpPr>
          <p:cNvPr id="6" name="Rectangle 5"/>
          <p:cNvSpPr/>
          <p:nvPr/>
        </p:nvSpPr>
        <p:spPr>
          <a:xfrm>
            <a:off x="391029" y="692361"/>
            <a:ext cx="11406739" cy="791972"/>
          </a:xfrm>
          <a:prstGeom prst="rect">
            <a:avLst/>
          </a:prstGeom>
          <a:solidFill>
            <a:srgbClr val="5B9BD5">
              <a:lumMod val="20000"/>
              <a:lumOff val="80000"/>
            </a:srgbClr>
          </a:solidFill>
          <a:ln w="6350" cap="flat" cmpd="sng" algn="ctr">
            <a:noFill/>
            <a:prstDash val="solid"/>
            <a:miter lim="800000"/>
          </a:ln>
          <a:effectLst/>
        </p:spPr>
        <p:txBody>
          <a:bodyPr rtlCol="0" anchor="ctr"/>
          <a:lstStyle/>
          <a:p>
            <a:pPr marL="285744" indent="-285744" algn="ctr" defTabSz="914377">
              <a:buFont typeface="Arial" panose="020B0604020202020204" pitchFamily="34" charset="0"/>
              <a:buChar char="•"/>
              <a:defRPr/>
            </a:pPr>
            <a:endParaRPr lang="en-US" sz="1600" kern="0" dirty="0">
              <a:solidFill>
                <a:schemeClr val="tx2"/>
              </a:solidFill>
              <a:cs typeface="Calibri" panose="020F0502020204030204" pitchFamily="34" charset="0"/>
            </a:endParaRPr>
          </a:p>
        </p:txBody>
      </p:sp>
      <p:cxnSp>
        <p:nvCxnSpPr>
          <p:cNvPr id="7" name="Straight Connector 6"/>
          <p:cNvCxnSpPr/>
          <p:nvPr/>
        </p:nvCxnSpPr>
        <p:spPr>
          <a:xfrm>
            <a:off x="3354763" y="768305"/>
            <a:ext cx="0" cy="640080"/>
          </a:xfrm>
          <a:prstGeom prst="line">
            <a:avLst/>
          </a:prstGeom>
          <a:noFill/>
          <a:ln w="3175" cap="flat" cmpd="sng" algn="ctr">
            <a:solidFill>
              <a:sysClr val="windowText" lastClr="000000">
                <a:lumMod val="60000"/>
                <a:lumOff val="40000"/>
              </a:sysClr>
            </a:solidFill>
            <a:prstDash val="solid"/>
            <a:miter lim="800000"/>
          </a:ln>
          <a:effectLst/>
        </p:spPr>
      </p:cxnSp>
      <p:cxnSp>
        <p:nvCxnSpPr>
          <p:cNvPr id="8" name="Straight Connector 7"/>
          <p:cNvCxnSpPr/>
          <p:nvPr/>
        </p:nvCxnSpPr>
        <p:spPr>
          <a:xfrm>
            <a:off x="5442864" y="758577"/>
            <a:ext cx="0" cy="640080"/>
          </a:xfrm>
          <a:prstGeom prst="line">
            <a:avLst/>
          </a:prstGeom>
          <a:noFill/>
          <a:ln w="3175" cap="flat" cmpd="sng" algn="ctr">
            <a:solidFill>
              <a:sysClr val="windowText" lastClr="000000">
                <a:lumMod val="60000"/>
                <a:lumOff val="40000"/>
              </a:sysClr>
            </a:solidFill>
            <a:prstDash val="solid"/>
            <a:miter lim="800000"/>
          </a:ln>
          <a:effectLst/>
        </p:spPr>
      </p:cxnSp>
      <p:cxnSp>
        <p:nvCxnSpPr>
          <p:cNvPr id="9" name="Straight Connector 8"/>
          <p:cNvCxnSpPr/>
          <p:nvPr/>
        </p:nvCxnSpPr>
        <p:spPr>
          <a:xfrm>
            <a:off x="8853307" y="752695"/>
            <a:ext cx="0" cy="640080"/>
          </a:xfrm>
          <a:prstGeom prst="line">
            <a:avLst/>
          </a:prstGeom>
          <a:noFill/>
          <a:ln w="3175" cap="flat" cmpd="sng" algn="ctr">
            <a:solidFill>
              <a:sysClr val="windowText" lastClr="000000">
                <a:lumMod val="60000"/>
                <a:lumOff val="40000"/>
              </a:sysClr>
            </a:solidFill>
            <a:prstDash val="solid"/>
            <a:miter lim="800000"/>
          </a:ln>
          <a:effectLst/>
        </p:spPr>
      </p:cxnSp>
      <p:sp>
        <p:nvSpPr>
          <p:cNvPr id="10" name="Rectangle 9"/>
          <p:cNvSpPr/>
          <p:nvPr/>
        </p:nvSpPr>
        <p:spPr>
          <a:xfrm>
            <a:off x="1314264" y="936709"/>
            <a:ext cx="1932625" cy="338554"/>
          </a:xfrm>
          <a:prstGeom prst="rect">
            <a:avLst/>
          </a:prstGeom>
        </p:spPr>
        <p:txBody>
          <a:bodyPr wrap="square">
            <a:spAutoFit/>
          </a:bodyPr>
          <a:lstStyle/>
          <a:p>
            <a:pPr defTabSz="974054">
              <a:defRPr/>
            </a:pPr>
            <a:r>
              <a:rPr lang="en-US" sz="1600" b="1" kern="0" dirty="0">
                <a:solidFill>
                  <a:schemeClr val="tx2"/>
                </a:solidFill>
                <a:cs typeface="Calibri" panose="020F0502020204030204" pitchFamily="34" charset="0"/>
              </a:rPr>
              <a:t>UK, US &amp; Ireland</a:t>
            </a:r>
          </a:p>
        </p:txBody>
      </p:sp>
      <p:sp>
        <p:nvSpPr>
          <p:cNvPr id="11" name="Freeform 24"/>
          <p:cNvSpPr>
            <a:spLocks noChangeAspect="1" noEditPoints="1"/>
          </p:cNvSpPr>
          <p:nvPr/>
        </p:nvSpPr>
        <p:spPr bwMode="auto">
          <a:xfrm>
            <a:off x="590685" y="870640"/>
            <a:ext cx="361584" cy="456089"/>
          </a:xfrm>
          <a:custGeom>
            <a:avLst/>
            <a:gdLst>
              <a:gd name="T0" fmla="*/ 107 w 118"/>
              <a:gd name="T1" fmla="*/ 34 h 162"/>
              <a:gd name="T2" fmla="*/ 72 w 118"/>
              <a:gd name="T3" fmla="*/ 0 h 162"/>
              <a:gd name="T4" fmla="*/ 63 w 118"/>
              <a:gd name="T5" fmla="*/ 3 h 162"/>
              <a:gd name="T6" fmla="*/ 59 w 118"/>
              <a:gd name="T7" fmla="*/ 131 h 162"/>
              <a:gd name="T8" fmla="*/ 42 w 118"/>
              <a:gd name="T9" fmla="*/ 147 h 162"/>
              <a:gd name="T10" fmla="*/ 30 w 118"/>
              <a:gd name="T11" fmla="*/ 153 h 162"/>
              <a:gd name="T12" fmla="*/ 98 w 118"/>
              <a:gd name="T13" fmla="*/ 162 h 162"/>
              <a:gd name="T14" fmla="*/ 87 w 118"/>
              <a:gd name="T15" fmla="*/ 153 h 162"/>
              <a:gd name="T16" fmla="*/ 72 w 118"/>
              <a:gd name="T17" fmla="*/ 147 h 162"/>
              <a:gd name="T18" fmla="*/ 107 w 118"/>
              <a:gd name="T19" fmla="*/ 99 h 162"/>
              <a:gd name="T20" fmla="*/ 118 w 118"/>
              <a:gd name="T21" fmla="*/ 67 h 162"/>
              <a:gd name="T22" fmla="*/ 114 w 118"/>
              <a:gd name="T23" fmla="*/ 66 h 162"/>
              <a:gd name="T24" fmla="*/ 95 w 118"/>
              <a:gd name="T25" fmla="*/ 46 h 162"/>
              <a:gd name="T26" fmla="*/ 114 w 118"/>
              <a:gd name="T27" fmla="*/ 66 h 162"/>
              <a:gd name="T28" fmla="*/ 94 w 118"/>
              <a:gd name="T29" fmla="*/ 42 h 162"/>
              <a:gd name="T30" fmla="*/ 103 w 118"/>
              <a:gd name="T31" fmla="*/ 37 h 162"/>
              <a:gd name="T32" fmla="*/ 45 w 118"/>
              <a:gd name="T33" fmla="*/ 47 h 162"/>
              <a:gd name="T34" fmla="*/ 66 w 118"/>
              <a:gd name="T35" fmla="*/ 66 h 162"/>
              <a:gd name="T36" fmla="*/ 66 w 118"/>
              <a:gd name="T37" fmla="*/ 70 h 162"/>
              <a:gd name="T38" fmla="*/ 45 w 118"/>
              <a:gd name="T39" fmla="*/ 86 h 162"/>
              <a:gd name="T40" fmla="*/ 66 w 118"/>
              <a:gd name="T41" fmla="*/ 70 h 162"/>
              <a:gd name="T42" fmla="*/ 33 w 118"/>
              <a:gd name="T43" fmla="*/ 37 h 162"/>
              <a:gd name="T44" fmla="*/ 42 w 118"/>
              <a:gd name="T45" fmla="*/ 42 h 162"/>
              <a:gd name="T46" fmla="*/ 39 w 118"/>
              <a:gd name="T47" fmla="*/ 66 h 162"/>
              <a:gd name="T48" fmla="*/ 30 w 118"/>
              <a:gd name="T49" fmla="*/ 40 h 162"/>
              <a:gd name="T50" fmla="*/ 39 w 118"/>
              <a:gd name="T51" fmla="*/ 70 h 162"/>
              <a:gd name="T52" fmla="*/ 30 w 118"/>
              <a:gd name="T53" fmla="*/ 93 h 162"/>
              <a:gd name="T54" fmla="*/ 39 w 118"/>
              <a:gd name="T55" fmla="*/ 70 h 162"/>
              <a:gd name="T56" fmla="*/ 54 w 118"/>
              <a:gd name="T57" fmla="*/ 110 h 162"/>
              <a:gd name="T58" fmla="*/ 42 w 118"/>
              <a:gd name="T59" fmla="*/ 91 h 162"/>
              <a:gd name="T60" fmla="*/ 66 w 118"/>
              <a:gd name="T61" fmla="*/ 87 h 162"/>
              <a:gd name="T62" fmla="*/ 46 w 118"/>
              <a:gd name="T63" fmla="*/ 90 h 162"/>
              <a:gd name="T64" fmla="*/ 46 w 118"/>
              <a:gd name="T65" fmla="*/ 43 h 162"/>
              <a:gd name="T66" fmla="*/ 66 w 118"/>
              <a:gd name="T67" fmla="*/ 46 h 162"/>
              <a:gd name="T68" fmla="*/ 94 w 118"/>
              <a:gd name="T69" fmla="*/ 70 h 162"/>
              <a:gd name="T70" fmla="*/ 70 w 118"/>
              <a:gd name="T71" fmla="*/ 83 h 162"/>
              <a:gd name="T72" fmla="*/ 70 w 118"/>
              <a:gd name="T73" fmla="*/ 66 h 162"/>
              <a:gd name="T74" fmla="*/ 91 w 118"/>
              <a:gd name="T75" fmla="*/ 47 h 162"/>
              <a:gd name="T76" fmla="*/ 70 w 118"/>
              <a:gd name="T77" fmla="*/ 66 h 162"/>
              <a:gd name="T78" fmla="*/ 70 w 118"/>
              <a:gd name="T79" fmla="*/ 46 h 162"/>
              <a:gd name="T80" fmla="*/ 90 w 118"/>
              <a:gd name="T81" fmla="*/ 43 h 162"/>
              <a:gd name="T82" fmla="*/ 63 w 118"/>
              <a:gd name="T83" fmla="*/ 11 h 162"/>
              <a:gd name="T84" fmla="*/ 29 w 118"/>
              <a:gd name="T85" fmla="*/ 34 h 162"/>
              <a:gd name="T86" fmla="*/ 18 w 118"/>
              <a:gd name="T87" fmla="*/ 67 h 162"/>
              <a:gd name="T88" fmla="*/ 29 w 118"/>
              <a:gd name="T89" fmla="*/ 99 h 162"/>
              <a:gd name="T90" fmla="*/ 65 w 118"/>
              <a:gd name="T91" fmla="*/ 123 h 162"/>
              <a:gd name="T92" fmla="*/ 8 w 118"/>
              <a:gd name="T93" fmla="*/ 67 h 162"/>
              <a:gd name="T94" fmla="*/ 70 w 118"/>
              <a:gd name="T95" fmla="*/ 87 h 162"/>
              <a:gd name="T96" fmla="*/ 70 w 118"/>
              <a:gd name="T97" fmla="*/ 113 h 162"/>
              <a:gd name="T98" fmla="*/ 94 w 118"/>
              <a:gd name="T99" fmla="*/ 92 h 162"/>
              <a:gd name="T100" fmla="*/ 83 w 118"/>
              <a:gd name="T101" fmla="*/ 110 h 162"/>
              <a:gd name="T102" fmla="*/ 95 w 118"/>
              <a:gd name="T103" fmla="*/ 88 h 162"/>
              <a:gd name="T104" fmla="*/ 114 w 118"/>
              <a:gd name="T105" fmla="*/ 7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8" h="162">
                <a:moveTo>
                  <a:pt x="109" y="38"/>
                </a:moveTo>
                <a:cubicBezTo>
                  <a:pt x="108" y="37"/>
                  <a:pt x="108" y="35"/>
                  <a:pt x="107" y="34"/>
                </a:cubicBezTo>
                <a:cubicBezTo>
                  <a:pt x="98" y="24"/>
                  <a:pt x="86" y="17"/>
                  <a:pt x="72" y="17"/>
                </a:cubicBezTo>
                <a:cubicBezTo>
                  <a:pt x="72" y="0"/>
                  <a:pt x="72" y="0"/>
                  <a:pt x="72" y="0"/>
                </a:cubicBezTo>
                <a:cubicBezTo>
                  <a:pt x="63" y="0"/>
                  <a:pt x="63" y="0"/>
                  <a:pt x="63" y="0"/>
                </a:cubicBezTo>
                <a:cubicBezTo>
                  <a:pt x="63" y="3"/>
                  <a:pt x="63" y="3"/>
                  <a:pt x="63" y="3"/>
                </a:cubicBezTo>
                <a:cubicBezTo>
                  <a:pt x="29" y="4"/>
                  <a:pt x="0" y="32"/>
                  <a:pt x="0" y="67"/>
                </a:cubicBezTo>
                <a:cubicBezTo>
                  <a:pt x="0" y="100"/>
                  <a:pt x="26" y="128"/>
                  <a:pt x="59" y="131"/>
                </a:cubicBezTo>
                <a:cubicBezTo>
                  <a:pt x="59" y="147"/>
                  <a:pt x="59" y="147"/>
                  <a:pt x="59" y="147"/>
                </a:cubicBezTo>
                <a:cubicBezTo>
                  <a:pt x="42" y="147"/>
                  <a:pt x="42" y="147"/>
                  <a:pt x="42" y="147"/>
                </a:cubicBezTo>
                <a:cubicBezTo>
                  <a:pt x="42" y="153"/>
                  <a:pt x="42" y="153"/>
                  <a:pt x="42" y="153"/>
                </a:cubicBezTo>
                <a:cubicBezTo>
                  <a:pt x="30" y="153"/>
                  <a:pt x="30" y="153"/>
                  <a:pt x="30" y="153"/>
                </a:cubicBezTo>
                <a:cubicBezTo>
                  <a:pt x="30" y="162"/>
                  <a:pt x="30" y="162"/>
                  <a:pt x="30" y="162"/>
                </a:cubicBezTo>
                <a:cubicBezTo>
                  <a:pt x="98" y="162"/>
                  <a:pt x="98" y="162"/>
                  <a:pt x="98" y="162"/>
                </a:cubicBezTo>
                <a:cubicBezTo>
                  <a:pt x="98" y="153"/>
                  <a:pt x="98" y="153"/>
                  <a:pt x="98" y="153"/>
                </a:cubicBezTo>
                <a:cubicBezTo>
                  <a:pt x="87" y="153"/>
                  <a:pt x="87" y="153"/>
                  <a:pt x="87" y="153"/>
                </a:cubicBezTo>
                <a:cubicBezTo>
                  <a:pt x="87" y="147"/>
                  <a:pt x="87" y="147"/>
                  <a:pt x="87" y="147"/>
                </a:cubicBezTo>
                <a:cubicBezTo>
                  <a:pt x="72" y="147"/>
                  <a:pt x="72" y="147"/>
                  <a:pt x="72" y="147"/>
                </a:cubicBezTo>
                <a:cubicBezTo>
                  <a:pt x="72" y="117"/>
                  <a:pt x="72" y="117"/>
                  <a:pt x="72" y="117"/>
                </a:cubicBezTo>
                <a:cubicBezTo>
                  <a:pt x="86" y="116"/>
                  <a:pt x="98" y="109"/>
                  <a:pt x="107" y="99"/>
                </a:cubicBezTo>
                <a:cubicBezTo>
                  <a:pt x="108" y="98"/>
                  <a:pt x="108" y="97"/>
                  <a:pt x="109" y="96"/>
                </a:cubicBezTo>
                <a:cubicBezTo>
                  <a:pt x="115" y="87"/>
                  <a:pt x="118" y="77"/>
                  <a:pt x="118" y="67"/>
                </a:cubicBezTo>
                <a:cubicBezTo>
                  <a:pt x="118" y="56"/>
                  <a:pt x="115" y="46"/>
                  <a:pt x="109" y="38"/>
                </a:cubicBezTo>
                <a:close/>
                <a:moveTo>
                  <a:pt x="114" y="66"/>
                </a:moveTo>
                <a:cubicBezTo>
                  <a:pt x="98" y="66"/>
                  <a:pt x="98" y="66"/>
                  <a:pt x="98" y="66"/>
                </a:cubicBezTo>
                <a:cubicBezTo>
                  <a:pt x="98" y="59"/>
                  <a:pt x="97" y="52"/>
                  <a:pt x="95" y="46"/>
                </a:cubicBezTo>
                <a:cubicBezTo>
                  <a:pt x="99" y="44"/>
                  <a:pt x="103" y="42"/>
                  <a:pt x="106" y="40"/>
                </a:cubicBezTo>
                <a:cubicBezTo>
                  <a:pt x="111" y="47"/>
                  <a:pt x="114" y="56"/>
                  <a:pt x="114" y="66"/>
                </a:cubicBezTo>
                <a:close/>
                <a:moveTo>
                  <a:pt x="103" y="37"/>
                </a:moveTo>
                <a:cubicBezTo>
                  <a:pt x="101" y="39"/>
                  <a:pt x="97" y="40"/>
                  <a:pt x="94" y="42"/>
                </a:cubicBezTo>
                <a:cubicBezTo>
                  <a:pt x="91" y="34"/>
                  <a:pt x="87" y="27"/>
                  <a:pt x="83" y="23"/>
                </a:cubicBezTo>
                <a:cubicBezTo>
                  <a:pt x="91" y="26"/>
                  <a:pt x="98" y="31"/>
                  <a:pt x="103" y="37"/>
                </a:cubicBezTo>
                <a:close/>
                <a:moveTo>
                  <a:pt x="43" y="66"/>
                </a:moveTo>
                <a:cubicBezTo>
                  <a:pt x="43" y="59"/>
                  <a:pt x="44" y="53"/>
                  <a:pt x="45" y="47"/>
                </a:cubicBezTo>
                <a:cubicBezTo>
                  <a:pt x="51" y="49"/>
                  <a:pt x="59" y="50"/>
                  <a:pt x="66" y="50"/>
                </a:cubicBezTo>
                <a:cubicBezTo>
                  <a:pt x="66" y="66"/>
                  <a:pt x="66" y="66"/>
                  <a:pt x="66" y="66"/>
                </a:cubicBezTo>
                <a:lnTo>
                  <a:pt x="43" y="66"/>
                </a:lnTo>
                <a:close/>
                <a:moveTo>
                  <a:pt x="66" y="70"/>
                </a:moveTo>
                <a:cubicBezTo>
                  <a:pt x="66" y="83"/>
                  <a:pt x="66" y="83"/>
                  <a:pt x="66" y="83"/>
                </a:cubicBezTo>
                <a:cubicBezTo>
                  <a:pt x="59" y="83"/>
                  <a:pt x="51" y="84"/>
                  <a:pt x="45" y="86"/>
                </a:cubicBezTo>
                <a:cubicBezTo>
                  <a:pt x="44" y="81"/>
                  <a:pt x="43" y="76"/>
                  <a:pt x="43" y="70"/>
                </a:cubicBezTo>
                <a:lnTo>
                  <a:pt x="66" y="70"/>
                </a:lnTo>
                <a:close/>
                <a:moveTo>
                  <a:pt x="42" y="42"/>
                </a:moveTo>
                <a:cubicBezTo>
                  <a:pt x="39" y="40"/>
                  <a:pt x="36" y="39"/>
                  <a:pt x="33" y="37"/>
                </a:cubicBezTo>
                <a:cubicBezTo>
                  <a:pt x="38" y="30"/>
                  <a:pt x="45" y="25"/>
                  <a:pt x="54" y="23"/>
                </a:cubicBezTo>
                <a:cubicBezTo>
                  <a:pt x="49" y="27"/>
                  <a:pt x="45" y="34"/>
                  <a:pt x="42" y="42"/>
                </a:cubicBezTo>
                <a:close/>
                <a:moveTo>
                  <a:pt x="41" y="46"/>
                </a:moveTo>
                <a:cubicBezTo>
                  <a:pt x="40" y="52"/>
                  <a:pt x="39" y="59"/>
                  <a:pt x="39" y="66"/>
                </a:cubicBezTo>
                <a:cubicBezTo>
                  <a:pt x="22" y="66"/>
                  <a:pt x="22" y="66"/>
                  <a:pt x="22" y="66"/>
                </a:cubicBezTo>
                <a:cubicBezTo>
                  <a:pt x="22" y="56"/>
                  <a:pt x="25" y="47"/>
                  <a:pt x="30" y="40"/>
                </a:cubicBezTo>
                <a:cubicBezTo>
                  <a:pt x="34" y="42"/>
                  <a:pt x="37" y="44"/>
                  <a:pt x="41" y="46"/>
                </a:cubicBezTo>
                <a:close/>
                <a:moveTo>
                  <a:pt x="39" y="70"/>
                </a:moveTo>
                <a:cubicBezTo>
                  <a:pt x="39" y="76"/>
                  <a:pt x="40" y="82"/>
                  <a:pt x="41" y="88"/>
                </a:cubicBezTo>
                <a:cubicBezTo>
                  <a:pt x="37" y="89"/>
                  <a:pt x="34" y="91"/>
                  <a:pt x="30" y="93"/>
                </a:cubicBezTo>
                <a:cubicBezTo>
                  <a:pt x="26" y="87"/>
                  <a:pt x="23" y="79"/>
                  <a:pt x="22" y="70"/>
                </a:cubicBezTo>
                <a:cubicBezTo>
                  <a:pt x="39" y="70"/>
                  <a:pt x="39" y="70"/>
                  <a:pt x="39" y="70"/>
                </a:cubicBezTo>
                <a:close/>
                <a:moveTo>
                  <a:pt x="42" y="91"/>
                </a:moveTo>
                <a:cubicBezTo>
                  <a:pt x="45" y="99"/>
                  <a:pt x="49" y="106"/>
                  <a:pt x="54" y="110"/>
                </a:cubicBezTo>
                <a:cubicBezTo>
                  <a:pt x="45" y="108"/>
                  <a:pt x="38" y="103"/>
                  <a:pt x="33" y="96"/>
                </a:cubicBezTo>
                <a:cubicBezTo>
                  <a:pt x="36" y="94"/>
                  <a:pt x="39" y="93"/>
                  <a:pt x="42" y="91"/>
                </a:cubicBezTo>
                <a:close/>
                <a:moveTo>
                  <a:pt x="46" y="90"/>
                </a:moveTo>
                <a:cubicBezTo>
                  <a:pt x="52" y="88"/>
                  <a:pt x="59" y="87"/>
                  <a:pt x="66" y="87"/>
                </a:cubicBezTo>
                <a:cubicBezTo>
                  <a:pt x="66" y="113"/>
                  <a:pt x="66" y="113"/>
                  <a:pt x="66" y="113"/>
                </a:cubicBezTo>
                <a:cubicBezTo>
                  <a:pt x="58" y="111"/>
                  <a:pt x="50" y="103"/>
                  <a:pt x="46" y="90"/>
                </a:cubicBezTo>
                <a:close/>
                <a:moveTo>
                  <a:pt x="66" y="46"/>
                </a:moveTo>
                <a:cubicBezTo>
                  <a:pt x="59" y="46"/>
                  <a:pt x="52" y="45"/>
                  <a:pt x="46" y="43"/>
                </a:cubicBezTo>
                <a:cubicBezTo>
                  <a:pt x="50" y="31"/>
                  <a:pt x="58" y="22"/>
                  <a:pt x="66" y="21"/>
                </a:cubicBezTo>
                <a:cubicBezTo>
                  <a:pt x="66" y="46"/>
                  <a:pt x="66" y="46"/>
                  <a:pt x="66" y="46"/>
                </a:cubicBezTo>
                <a:close/>
                <a:moveTo>
                  <a:pt x="70" y="70"/>
                </a:moveTo>
                <a:cubicBezTo>
                  <a:pt x="94" y="70"/>
                  <a:pt x="94" y="70"/>
                  <a:pt x="94" y="70"/>
                </a:cubicBezTo>
                <a:cubicBezTo>
                  <a:pt x="93" y="76"/>
                  <a:pt x="93" y="81"/>
                  <a:pt x="91" y="86"/>
                </a:cubicBezTo>
                <a:cubicBezTo>
                  <a:pt x="85" y="84"/>
                  <a:pt x="78" y="83"/>
                  <a:pt x="70" y="83"/>
                </a:cubicBezTo>
                <a:lnTo>
                  <a:pt x="70" y="70"/>
                </a:lnTo>
                <a:close/>
                <a:moveTo>
                  <a:pt x="70" y="66"/>
                </a:moveTo>
                <a:cubicBezTo>
                  <a:pt x="70" y="50"/>
                  <a:pt x="70" y="50"/>
                  <a:pt x="70" y="50"/>
                </a:cubicBezTo>
                <a:cubicBezTo>
                  <a:pt x="78" y="50"/>
                  <a:pt x="85" y="49"/>
                  <a:pt x="91" y="47"/>
                </a:cubicBezTo>
                <a:cubicBezTo>
                  <a:pt x="93" y="53"/>
                  <a:pt x="94" y="59"/>
                  <a:pt x="94" y="66"/>
                </a:cubicBezTo>
                <a:lnTo>
                  <a:pt x="70" y="66"/>
                </a:lnTo>
                <a:close/>
                <a:moveTo>
                  <a:pt x="90" y="43"/>
                </a:moveTo>
                <a:cubicBezTo>
                  <a:pt x="84" y="45"/>
                  <a:pt x="77" y="46"/>
                  <a:pt x="70" y="46"/>
                </a:cubicBezTo>
                <a:cubicBezTo>
                  <a:pt x="70" y="21"/>
                  <a:pt x="70" y="21"/>
                  <a:pt x="70" y="21"/>
                </a:cubicBezTo>
                <a:cubicBezTo>
                  <a:pt x="79" y="22"/>
                  <a:pt x="86" y="30"/>
                  <a:pt x="90" y="43"/>
                </a:cubicBezTo>
                <a:close/>
                <a:moveTo>
                  <a:pt x="8" y="67"/>
                </a:moveTo>
                <a:cubicBezTo>
                  <a:pt x="8" y="37"/>
                  <a:pt x="33" y="12"/>
                  <a:pt x="63" y="11"/>
                </a:cubicBezTo>
                <a:cubicBezTo>
                  <a:pt x="63" y="17"/>
                  <a:pt x="63" y="17"/>
                  <a:pt x="63" y="17"/>
                </a:cubicBezTo>
                <a:cubicBezTo>
                  <a:pt x="50" y="18"/>
                  <a:pt x="38" y="24"/>
                  <a:pt x="29" y="34"/>
                </a:cubicBezTo>
                <a:cubicBezTo>
                  <a:pt x="29" y="35"/>
                  <a:pt x="28" y="37"/>
                  <a:pt x="27" y="38"/>
                </a:cubicBezTo>
                <a:cubicBezTo>
                  <a:pt x="21" y="46"/>
                  <a:pt x="18" y="56"/>
                  <a:pt x="18" y="67"/>
                </a:cubicBezTo>
                <a:cubicBezTo>
                  <a:pt x="18" y="77"/>
                  <a:pt x="21" y="87"/>
                  <a:pt x="27" y="96"/>
                </a:cubicBezTo>
                <a:cubicBezTo>
                  <a:pt x="28" y="97"/>
                  <a:pt x="29" y="98"/>
                  <a:pt x="29" y="99"/>
                </a:cubicBezTo>
                <a:cubicBezTo>
                  <a:pt x="38" y="109"/>
                  <a:pt x="51" y="116"/>
                  <a:pt x="65" y="117"/>
                </a:cubicBezTo>
                <a:cubicBezTo>
                  <a:pt x="65" y="123"/>
                  <a:pt x="65" y="123"/>
                  <a:pt x="65" y="123"/>
                </a:cubicBezTo>
                <a:cubicBezTo>
                  <a:pt x="65" y="123"/>
                  <a:pt x="64" y="123"/>
                  <a:pt x="64" y="123"/>
                </a:cubicBezTo>
                <a:cubicBezTo>
                  <a:pt x="33" y="123"/>
                  <a:pt x="8" y="98"/>
                  <a:pt x="8" y="67"/>
                </a:cubicBezTo>
                <a:close/>
                <a:moveTo>
                  <a:pt x="70" y="113"/>
                </a:moveTo>
                <a:cubicBezTo>
                  <a:pt x="70" y="87"/>
                  <a:pt x="70" y="87"/>
                  <a:pt x="70" y="87"/>
                </a:cubicBezTo>
                <a:cubicBezTo>
                  <a:pt x="77" y="87"/>
                  <a:pt x="84" y="88"/>
                  <a:pt x="90" y="90"/>
                </a:cubicBezTo>
                <a:cubicBezTo>
                  <a:pt x="86" y="103"/>
                  <a:pt x="79" y="111"/>
                  <a:pt x="70" y="113"/>
                </a:cubicBezTo>
                <a:close/>
                <a:moveTo>
                  <a:pt x="83" y="110"/>
                </a:moveTo>
                <a:cubicBezTo>
                  <a:pt x="87" y="106"/>
                  <a:pt x="91" y="99"/>
                  <a:pt x="94" y="92"/>
                </a:cubicBezTo>
                <a:cubicBezTo>
                  <a:pt x="97" y="93"/>
                  <a:pt x="101" y="94"/>
                  <a:pt x="103" y="96"/>
                </a:cubicBezTo>
                <a:cubicBezTo>
                  <a:pt x="98" y="103"/>
                  <a:pt x="91" y="108"/>
                  <a:pt x="83" y="110"/>
                </a:cubicBezTo>
                <a:close/>
                <a:moveTo>
                  <a:pt x="106" y="93"/>
                </a:moveTo>
                <a:cubicBezTo>
                  <a:pt x="103" y="91"/>
                  <a:pt x="99" y="89"/>
                  <a:pt x="95" y="88"/>
                </a:cubicBezTo>
                <a:cubicBezTo>
                  <a:pt x="97" y="82"/>
                  <a:pt x="97" y="76"/>
                  <a:pt x="98" y="70"/>
                </a:cubicBezTo>
                <a:cubicBezTo>
                  <a:pt x="114" y="70"/>
                  <a:pt x="114" y="70"/>
                  <a:pt x="114" y="70"/>
                </a:cubicBezTo>
                <a:cubicBezTo>
                  <a:pt x="113" y="79"/>
                  <a:pt x="110" y="87"/>
                  <a:pt x="106" y="93"/>
                </a:cubicBezTo>
                <a:close/>
              </a:path>
            </a:pathLst>
          </a:custGeom>
          <a:solidFill>
            <a:srgbClr val="00687F"/>
          </a:solidFill>
          <a:ln>
            <a:noFill/>
          </a:ln>
        </p:spPr>
        <p:txBody>
          <a:bodyPr vert="horz" wrap="square" lIns="91440" tIns="45720" rIns="91440" bIns="45720" numCol="1" anchor="t" anchorCtr="0" compatLnSpc="1">
            <a:prstTxWarp prst="textNoShape">
              <a:avLst/>
            </a:prstTxWarp>
          </a:bodyPr>
          <a:lstStyle/>
          <a:p>
            <a:pPr defTabSz="914354" fontAlgn="base">
              <a:spcBef>
                <a:spcPct val="0"/>
              </a:spcBef>
              <a:spcAft>
                <a:spcPct val="0"/>
              </a:spcAft>
              <a:defRPr/>
            </a:pPr>
            <a:endParaRPr lang="en-US" sz="2133" kern="0" dirty="0">
              <a:solidFill>
                <a:schemeClr val="tx2"/>
              </a:solidFill>
              <a:cs typeface="Calibri" panose="020F0502020204030204" pitchFamily="34" charset="0"/>
            </a:endParaRPr>
          </a:p>
        </p:txBody>
      </p:sp>
      <p:sp>
        <p:nvSpPr>
          <p:cNvPr id="12" name="Rectangle 11"/>
          <p:cNvSpPr/>
          <p:nvPr/>
        </p:nvSpPr>
        <p:spPr>
          <a:xfrm>
            <a:off x="5736390" y="693151"/>
            <a:ext cx="2742367" cy="338554"/>
          </a:xfrm>
          <a:prstGeom prst="rect">
            <a:avLst/>
          </a:prstGeom>
        </p:spPr>
        <p:txBody>
          <a:bodyPr wrap="square" anchor="ctr">
            <a:spAutoFit/>
          </a:bodyPr>
          <a:lstStyle/>
          <a:p>
            <a:pPr algn="ctr" defTabSz="974054">
              <a:defRPr/>
            </a:pPr>
            <a:r>
              <a:rPr lang="en-US" sz="1600" b="1" kern="0" dirty="0">
                <a:solidFill>
                  <a:schemeClr val="tx2"/>
                </a:solidFill>
                <a:cs typeface="Calibri" panose="020F0502020204030204" pitchFamily="34" charset="0"/>
              </a:rPr>
              <a:t>Scope of services</a:t>
            </a:r>
          </a:p>
        </p:txBody>
      </p:sp>
      <p:sp>
        <p:nvSpPr>
          <p:cNvPr id="14" name="Rectangle 13"/>
          <p:cNvSpPr/>
          <p:nvPr/>
        </p:nvSpPr>
        <p:spPr>
          <a:xfrm>
            <a:off x="4115869" y="1948433"/>
            <a:ext cx="3835763" cy="2062872"/>
          </a:xfrm>
          <a:prstGeom prst="rect">
            <a:avLst/>
          </a:prstGeom>
        </p:spPr>
        <p:txBody>
          <a:bodyPr wrap="square">
            <a:spAutoFit/>
          </a:bodyPr>
          <a:lstStyle/>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Cognizant provides managed Support services for various applications in different technology landscape serving different business units like Commercial, Residential &amp; Services with a user base of approximately 10K users</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Support services provided for 120+ critical customer applications, Databases and tools as part of the support services. </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Cognizant proposed L1.5 layer and SME development program</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Operations Architecture Review, ITIL Catalog based delivery &amp; Shift Left through KM was performed to ensure quick response</a:t>
            </a:r>
          </a:p>
        </p:txBody>
      </p:sp>
      <p:cxnSp>
        <p:nvCxnSpPr>
          <p:cNvPr id="15" name="Straight Connector 14"/>
          <p:cNvCxnSpPr/>
          <p:nvPr/>
        </p:nvCxnSpPr>
        <p:spPr>
          <a:xfrm>
            <a:off x="4190067" y="1967019"/>
            <a:ext cx="3474720" cy="0"/>
          </a:xfrm>
          <a:prstGeom prst="line">
            <a:avLst/>
          </a:prstGeom>
          <a:noFill/>
          <a:ln w="12700" cap="flat" cmpd="sng" algn="ctr">
            <a:solidFill>
              <a:sysClr val="window" lastClr="FFFFFF">
                <a:lumMod val="75000"/>
              </a:sysClr>
            </a:solidFill>
            <a:prstDash val="solid"/>
            <a:miter lim="800000"/>
          </a:ln>
          <a:effectLst/>
        </p:spPr>
      </p:cxnSp>
      <p:sp>
        <p:nvSpPr>
          <p:cNvPr id="17" name="Rectangle 16"/>
          <p:cNvSpPr/>
          <p:nvPr/>
        </p:nvSpPr>
        <p:spPr>
          <a:xfrm>
            <a:off x="7997015" y="1981571"/>
            <a:ext cx="3761743" cy="1898661"/>
          </a:xfrm>
          <a:prstGeom prst="rect">
            <a:avLst/>
          </a:prstGeom>
        </p:spPr>
        <p:txBody>
          <a:bodyPr wrap="square">
            <a:spAutoFit/>
          </a:bodyPr>
          <a:lstStyle/>
          <a:p>
            <a:pPr algn="just" defTabSz="914377">
              <a:defRPr/>
            </a:pPr>
            <a:r>
              <a:rPr lang="en-US" sz="1067" b="1" kern="0" dirty="0">
                <a:solidFill>
                  <a:schemeClr val="tx2"/>
                </a:solidFill>
                <a:cs typeface="Calibri" panose="020F0502020204030204" pitchFamily="34" charset="0"/>
              </a:rPr>
              <a:t>CSI Improvements</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58 service improvements and automations were delivered in the first year of automation leading to effort savings of 197 hours and also reduced 908 incidents.</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45% tickets are based on Knowledge Error Database with 30% improvement on MTTR and 70% First Level resolution</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Reduction in incidents, major incidents, alerts by 26%, 55% &amp; 34% respectively.</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40% improvement in the application responsiveness and performance enabling enhanced user experience</a:t>
            </a:r>
          </a:p>
        </p:txBody>
      </p:sp>
      <p:cxnSp>
        <p:nvCxnSpPr>
          <p:cNvPr id="18" name="Straight Connector 17"/>
          <p:cNvCxnSpPr/>
          <p:nvPr/>
        </p:nvCxnSpPr>
        <p:spPr>
          <a:xfrm>
            <a:off x="8112163" y="1967019"/>
            <a:ext cx="3474720" cy="0"/>
          </a:xfrm>
          <a:prstGeom prst="line">
            <a:avLst/>
          </a:prstGeom>
          <a:noFill/>
          <a:ln w="12700" cap="flat" cmpd="sng" algn="ctr">
            <a:solidFill>
              <a:sysClr val="window" lastClr="FFFFFF">
                <a:lumMod val="75000"/>
              </a:sysClr>
            </a:solidFill>
            <a:prstDash val="solid"/>
            <a:miter lim="800000"/>
          </a:ln>
          <a:effectLst/>
        </p:spPr>
      </p:cxnSp>
      <p:sp>
        <p:nvSpPr>
          <p:cNvPr id="21" name="Rectangle 20"/>
          <p:cNvSpPr/>
          <p:nvPr/>
        </p:nvSpPr>
        <p:spPr>
          <a:xfrm>
            <a:off x="467123" y="2010210"/>
            <a:ext cx="3611880" cy="2062872"/>
          </a:xfrm>
          <a:prstGeom prst="rect">
            <a:avLst/>
          </a:prstGeom>
        </p:spPr>
        <p:txBody>
          <a:bodyPr wrap="square">
            <a:spAutoFit/>
          </a:bodyPr>
          <a:lstStyle/>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Ensuring same level of knowledge across the team and early onboarding of new team members</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Reduction in Resolution time and ensuring quick responsiveness</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Shifting manual repetitive tasks to another team</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Onboarding new apps without any extra cost</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Better adherence to SLA and higher levels of inter-operability</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High cost on maintenance and less efficiency in operations. </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Operations in siloes, process was inconsistent and with duplication of efforts.</a:t>
            </a:r>
          </a:p>
        </p:txBody>
      </p:sp>
      <p:cxnSp>
        <p:nvCxnSpPr>
          <p:cNvPr id="22" name="Straight Connector 21"/>
          <p:cNvCxnSpPr/>
          <p:nvPr/>
        </p:nvCxnSpPr>
        <p:spPr>
          <a:xfrm>
            <a:off x="487159" y="1967019"/>
            <a:ext cx="3474720" cy="0"/>
          </a:xfrm>
          <a:prstGeom prst="line">
            <a:avLst/>
          </a:prstGeom>
          <a:noFill/>
          <a:ln w="12700" cap="flat" cmpd="sng" algn="ctr">
            <a:solidFill>
              <a:sysClr val="window" lastClr="FFFFFF">
                <a:lumMod val="75000"/>
              </a:sysClr>
            </a:solidFill>
            <a:prstDash val="solid"/>
            <a:miter lim="800000"/>
          </a:ln>
          <a:effectLst/>
        </p:spPr>
      </p:cxnSp>
      <p:cxnSp>
        <p:nvCxnSpPr>
          <p:cNvPr id="25" name="Straight Connector 24"/>
          <p:cNvCxnSpPr/>
          <p:nvPr/>
        </p:nvCxnSpPr>
        <p:spPr>
          <a:xfrm>
            <a:off x="535327" y="4620744"/>
            <a:ext cx="3474720" cy="0"/>
          </a:xfrm>
          <a:prstGeom prst="line">
            <a:avLst/>
          </a:prstGeom>
          <a:noFill/>
          <a:ln w="12700" cap="flat" cmpd="sng" algn="ctr">
            <a:solidFill>
              <a:sysClr val="window" lastClr="FFFFFF">
                <a:lumMod val="75000"/>
              </a:sysClr>
            </a:solidFill>
            <a:prstDash val="solid"/>
            <a:miter lim="800000"/>
          </a:ln>
          <a:effectLst/>
        </p:spPr>
      </p:cxnSp>
      <p:sp>
        <p:nvSpPr>
          <p:cNvPr id="26" name="Rectangle 25"/>
          <p:cNvSpPr/>
          <p:nvPr/>
        </p:nvSpPr>
        <p:spPr>
          <a:xfrm>
            <a:off x="461763" y="4638331"/>
            <a:ext cx="1212828" cy="1570238"/>
          </a:xfrm>
          <a:prstGeom prst="rect">
            <a:avLst/>
          </a:prstGeom>
        </p:spPr>
        <p:txBody>
          <a:bodyPr wrap="square">
            <a:spAutoFit/>
          </a:bodyPr>
          <a:lstStyle/>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.NET</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Java</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Microsoft CRM</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SharePoint</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Micro services</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SSIS</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Adobe CQ</a:t>
            </a:r>
          </a:p>
        </p:txBody>
      </p:sp>
      <p:sp>
        <p:nvSpPr>
          <p:cNvPr id="27" name="Rectangle 26"/>
          <p:cNvSpPr/>
          <p:nvPr/>
        </p:nvSpPr>
        <p:spPr>
          <a:xfrm>
            <a:off x="8889564" y="1087855"/>
            <a:ext cx="2943347" cy="338554"/>
          </a:xfrm>
          <a:prstGeom prst="rect">
            <a:avLst/>
          </a:prstGeom>
        </p:spPr>
        <p:txBody>
          <a:bodyPr wrap="square" anchor="ctr">
            <a:spAutoFit/>
          </a:bodyPr>
          <a:lstStyle/>
          <a:p>
            <a:pPr algn="ctr" defTabSz="974054">
              <a:defRPr/>
            </a:pPr>
            <a:r>
              <a:rPr lang="en-US" sz="1600" b="1" kern="0" dirty="0">
                <a:solidFill>
                  <a:schemeClr val="tx2"/>
                </a:solidFill>
                <a:cs typeface="Calibri" panose="020F0502020204030204" pitchFamily="34" charset="0"/>
              </a:rPr>
              <a:t>197 hours </a:t>
            </a:r>
            <a:r>
              <a:rPr lang="en-US" sz="933" kern="0" dirty="0">
                <a:solidFill>
                  <a:schemeClr val="tx2"/>
                </a:solidFill>
                <a:cs typeface="Calibri" panose="020F0502020204030204" pitchFamily="34" charset="0"/>
              </a:rPr>
              <a:t>saved through automation</a:t>
            </a:r>
          </a:p>
        </p:txBody>
      </p:sp>
      <p:sp>
        <p:nvSpPr>
          <p:cNvPr id="28" name="Rectangle 27"/>
          <p:cNvSpPr/>
          <p:nvPr/>
        </p:nvSpPr>
        <p:spPr>
          <a:xfrm>
            <a:off x="7997015" y="4214324"/>
            <a:ext cx="3814424" cy="773802"/>
          </a:xfrm>
          <a:prstGeom prst="rect">
            <a:avLst/>
          </a:prstGeom>
        </p:spPr>
        <p:txBody>
          <a:bodyPr wrap="square">
            <a:spAutoFit/>
          </a:bodyPr>
          <a:lstStyle/>
          <a:p>
            <a:pPr algn="just" defTabSz="914377">
              <a:lnSpc>
                <a:spcPct val="115000"/>
              </a:lnSpc>
              <a:defRPr/>
            </a:pPr>
            <a:r>
              <a:rPr lang="en-US" sz="1067" b="1" kern="0" dirty="0">
                <a:solidFill>
                  <a:schemeClr val="tx2"/>
                </a:solidFill>
                <a:cs typeface="Calibri" panose="020F0502020204030204" pitchFamily="34" charset="0"/>
              </a:rPr>
              <a:t>Automation Benefits</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Continued savings of over 1176 hours of efforts per month delivered through automation and process improvements</a:t>
            </a:r>
          </a:p>
        </p:txBody>
      </p:sp>
      <p:sp>
        <p:nvSpPr>
          <p:cNvPr id="29" name="Rectangle 28"/>
          <p:cNvSpPr/>
          <p:nvPr/>
        </p:nvSpPr>
        <p:spPr>
          <a:xfrm>
            <a:off x="8010149" y="5062055"/>
            <a:ext cx="3805871" cy="938014"/>
          </a:xfrm>
          <a:prstGeom prst="rect">
            <a:avLst/>
          </a:prstGeom>
        </p:spPr>
        <p:txBody>
          <a:bodyPr wrap="square">
            <a:spAutoFit/>
          </a:bodyPr>
          <a:lstStyle/>
          <a:p>
            <a:pPr algn="just" defTabSz="914377">
              <a:lnSpc>
                <a:spcPct val="115000"/>
              </a:lnSpc>
              <a:defRPr/>
            </a:pPr>
            <a:r>
              <a:rPr lang="en-US" sz="1067" b="1" kern="0" dirty="0">
                <a:solidFill>
                  <a:schemeClr val="tx2"/>
                </a:solidFill>
                <a:cs typeface="Calibri" panose="020F0502020204030204" pitchFamily="34" charset="0"/>
              </a:rPr>
              <a:t>Productivity Improvements</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20% reduction on influx of Tickets.</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11M USD+ in Productivity Savings.</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No additional cost incurred as all the tools are Cognizant internal tools.</a:t>
            </a:r>
          </a:p>
        </p:txBody>
      </p:sp>
      <p:cxnSp>
        <p:nvCxnSpPr>
          <p:cNvPr id="31" name="Straight Connector 30"/>
          <p:cNvCxnSpPr/>
          <p:nvPr/>
        </p:nvCxnSpPr>
        <p:spPr>
          <a:xfrm>
            <a:off x="4262048" y="4661551"/>
            <a:ext cx="3474720" cy="0"/>
          </a:xfrm>
          <a:prstGeom prst="line">
            <a:avLst/>
          </a:prstGeom>
          <a:noFill/>
          <a:ln w="12700" cap="flat" cmpd="sng" algn="ctr">
            <a:solidFill>
              <a:sysClr val="window" lastClr="FFFFFF">
                <a:lumMod val="75000"/>
              </a:sysClr>
            </a:solidFill>
            <a:prstDash val="solid"/>
            <a:miter lim="800000"/>
          </a:ln>
          <a:effectLst/>
        </p:spPr>
      </p:cxnSp>
      <p:sp>
        <p:nvSpPr>
          <p:cNvPr id="32" name="Rectangle 31"/>
          <p:cNvSpPr/>
          <p:nvPr/>
        </p:nvSpPr>
        <p:spPr>
          <a:xfrm>
            <a:off x="4092742" y="4641829"/>
            <a:ext cx="3812359" cy="1406026"/>
          </a:xfrm>
          <a:prstGeom prst="rect">
            <a:avLst/>
          </a:prstGeom>
        </p:spPr>
        <p:txBody>
          <a:bodyPr wrap="square">
            <a:spAutoFit/>
          </a:bodyPr>
          <a:lstStyle/>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Application Portfolio Rationalization, Improved Application Availability by timely patching and upgrade of Software/environment</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Application Health Management - Improved Turnaround time, High Application Availability, Improved Application Performance</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Cognizant’s in-house tools like EnhanC, Genie Lamp etc. and APR framework was utilized for the APR initiative</a:t>
            </a:r>
          </a:p>
        </p:txBody>
      </p:sp>
      <p:sp>
        <p:nvSpPr>
          <p:cNvPr id="33" name="Rectangle 32"/>
          <p:cNvSpPr/>
          <p:nvPr/>
        </p:nvSpPr>
        <p:spPr>
          <a:xfrm>
            <a:off x="3353116" y="793716"/>
            <a:ext cx="2052008" cy="584775"/>
          </a:xfrm>
          <a:prstGeom prst="rect">
            <a:avLst/>
          </a:prstGeom>
        </p:spPr>
        <p:txBody>
          <a:bodyPr wrap="square" anchor="ctr">
            <a:spAutoFit/>
          </a:bodyPr>
          <a:lstStyle/>
          <a:p>
            <a:pPr algn="ctr" defTabSz="974054">
              <a:defRPr/>
            </a:pPr>
            <a:r>
              <a:rPr lang="en-US" sz="1600" b="1" kern="0" dirty="0">
                <a:solidFill>
                  <a:schemeClr val="tx2"/>
                </a:solidFill>
                <a:cs typeface="Calibri" panose="020F0502020204030204" pitchFamily="34" charset="0"/>
              </a:rPr>
              <a:t>280+ FTEs</a:t>
            </a:r>
          </a:p>
          <a:p>
            <a:pPr algn="ctr" defTabSz="974054">
              <a:defRPr/>
            </a:pPr>
            <a:r>
              <a:rPr lang="en-US" sz="1600" b="1" kern="0" dirty="0">
                <a:solidFill>
                  <a:schemeClr val="tx2"/>
                </a:solidFill>
                <a:cs typeface="Calibri" panose="020F0502020204030204" pitchFamily="34" charset="0"/>
              </a:rPr>
              <a:t>120+ Apps</a:t>
            </a:r>
          </a:p>
        </p:txBody>
      </p:sp>
      <p:sp>
        <p:nvSpPr>
          <p:cNvPr id="34" name="Rectangle 33"/>
          <p:cNvSpPr/>
          <p:nvPr/>
        </p:nvSpPr>
        <p:spPr>
          <a:xfrm>
            <a:off x="5434650" y="1032860"/>
            <a:ext cx="3425391" cy="420756"/>
          </a:xfrm>
          <a:prstGeom prst="rect">
            <a:avLst/>
          </a:prstGeom>
        </p:spPr>
        <p:txBody>
          <a:bodyPr wrap="square">
            <a:spAutoFit/>
          </a:bodyPr>
          <a:lstStyle/>
          <a:p>
            <a:pPr algn="ctr" defTabSz="914377" eaLnBrk="0" fontAlgn="base" hangingPunct="0">
              <a:spcBef>
                <a:spcPct val="0"/>
              </a:spcBef>
              <a:spcAft>
                <a:spcPct val="0"/>
              </a:spcAft>
              <a:defRPr/>
            </a:pPr>
            <a:r>
              <a:rPr lang="en-US" sz="1067" dirty="0">
                <a:solidFill>
                  <a:schemeClr val="tx2"/>
                </a:solidFill>
                <a:cs typeface="Calibri" panose="020F0502020204030204" pitchFamily="34" charset="0"/>
              </a:rPr>
              <a:t>L1, L1.5, L2, L3 Production Support, Application Management, Development and Testing</a:t>
            </a:r>
            <a:endParaRPr lang="en-US" altLang="en-US" sz="1600" kern="0" dirty="0">
              <a:solidFill>
                <a:schemeClr val="tx2"/>
              </a:solidFill>
              <a:cs typeface="Calibri" panose="020F0502020204030204" pitchFamily="34" charset="0"/>
            </a:endParaRPr>
          </a:p>
        </p:txBody>
      </p:sp>
      <p:sp>
        <p:nvSpPr>
          <p:cNvPr id="37" name="Rectangle 36"/>
          <p:cNvSpPr/>
          <p:nvPr/>
        </p:nvSpPr>
        <p:spPr>
          <a:xfrm>
            <a:off x="8847591" y="774801"/>
            <a:ext cx="2931819" cy="338554"/>
          </a:xfrm>
          <a:prstGeom prst="rect">
            <a:avLst/>
          </a:prstGeom>
        </p:spPr>
        <p:txBody>
          <a:bodyPr wrap="square" anchor="ctr">
            <a:spAutoFit/>
          </a:bodyPr>
          <a:lstStyle/>
          <a:p>
            <a:pPr algn="ctr" defTabSz="974054">
              <a:defRPr/>
            </a:pPr>
            <a:r>
              <a:rPr lang="en-US" sz="1600" b="1" kern="0" dirty="0">
                <a:solidFill>
                  <a:schemeClr val="tx2"/>
                </a:solidFill>
                <a:cs typeface="Calibri" panose="020F0502020204030204" pitchFamily="34" charset="0"/>
              </a:rPr>
              <a:t>$24.1 M </a:t>
            </a:r>
            <a:r>
              <a:rPr lang="en-US" sz="933" kern="0" dirty="0">
                <a:solidFill>
                  <a:schemeClr val="tx2"/>
                </a:solidFill>
                <a:cs typeface="Calibri" panose="020F0502020204030204" pitchFamily="34" charset="0"/>
              </a:rPr>
              <a:t>savings</a:t>
            </a:r>
          </a:p>
        </p:txBody>
      </p:sp>
      <p:sp>
        <p:nvSpPr>
          <p:cNvPr id="38" name="Rectangle 37"/>
          <p:cNvSpPr/>
          <p:nvPr/>
        </p:nvSpPr>
        <p:spPr>
          <a:xfrm>
            <a:off x="2974944" y="4700476"/>
            <a:ext cx="1135208" cy="1077603"/>
          </a:xfrm>
          <a:prstGeom prst="rect">
            <a:avLst/>
          </a:prstGeom>
        </p:spPr>
        <p:txBody>
          <a:bodyPr wrap="square">
            <a:spAutoFit/>
          </a:bodyPr>
          <a:lstStyle/>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ANSI SQL</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PL SQL</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Node JS</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Aurelia</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AKKA</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Scala</a:t>
            </a:r>
          </a:p>
        </p:txBody>
      </p:sp>
      <p:sp>
        <p:nvSpPr>
          <p:cNvPr id="39" name="Rectangle 38"/>
          <p:cNvSpPr/>
          <p:nvPr/>
        </p:nvSpPr>
        <p:spPr>
          <a:xfrm>
            <a:off x="1678293" y="4718233"/>
            <a:ext cx="1326593" cy="1241815"/>
          </a:xfrm>
          <a:prstGeom prst="rect">
            <a:avLst/>
          </a:prstGeom>
        </p:spPr>
        <p:txBody>
          <a:bodyPr wrap="square">
            <a:spAutoFit/>
          </a:bodyPr>
          <a:lstStyle/>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SAS</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SSRS</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BODS</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Business Objects</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Unix</a:t>
            </a:r>
          </a:p>
          <a:p>
            <a:pPr marL="171446" indent="-171446" algn="just" defTabSz="914377">
              <a:buFont typeface="Arial" panose="020B0604020202020204" pitchFamily="34" charset="0"/>
              <a:buChar char="•"/>
              <a:defRPr/>
            </a:pPr>
            <a:r>
              <a:rPr lang="en-US" sz="1067" kern="0" dirty="0">
                <a:solidFill>
                  <a:schemeClr val="tx2"/>
                </a:solidFill>
                <a:cs typeface="Calibri" panose="020F0502020204030204" pitchFamily="34" charset="0"/>
              </a:rPr>
              <a:t>Delphi</a:t>
            </a:r>
          </a:p>
        </p:txBody>
      </p:sp>
      <p:sp>
        <p:nvSpPr>
          <p:cNvPr id="40" name="Rectangle 39"/>
          <p:cNvSpPr/>
          <p:nvPr/>
        </p:nvSpPr>
        <p:spPr>
          <a:xfrm>
            <a:off x="9732492" y="102149"/>
            <a:ext cx="2454933" cy="48598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solidFill>
                <a:cs typeface="Calibri" panose="020F0502020204030204" pitchFamily="34" charset="0"/>
              </a:rPr>
              <a:t>Centrica  - AVM</a:t>
            </a:r>
          </a:p>
        </p:txBody>
      </p:sp>
      <p:grpSp>
        <p:nvGrpSpPr>
          <p:cNvPr id="43" name="Group 42"/>
          <p:cNvGrpSpPr/>
          <p:nvPr/>
        </p:nvGrpSpPr>
        <p:grpSpPr>
          <a:xfrm>
            <a:off x="338144" y="1511819"/>
            <a:ext cx="3421057" cy="297860"/>
            <a:chOff x="5990283" y="475760"/>
            <a:chExt cx="2565793" cy="223395"/>
          </a:xfrm>
        </p:grpSpPr>
        <p:sp>
          <p:nvSpPr>
            <p:cNvPr id="44" name="TextBox 43"/>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ea typeface="Segoe UI" panose="020B0502040204020203" pitchFamily="34" charset="0"/>
                  <a:cs typeface="Arial" panose="020B0604020202020204" pitchFamily="34" charset="0"/>
                </a:rPr>
                <a:t>Business Challenges</a:t>
              </a:r>
            </a:p>
          </p:txBody>
        </p:sp>
        <p:grpSp>
          <p:nvGrpSpPr>
            <p:cNvPr id="45" name="Group 44"/>
            <p:cNvGrpSpPr/>
            <p:nvPr/>
          </p:nvGrpSpPr>
          <p:grpSpPr>
            <a:xfrm>
              <a:off x="6096518" y="699152"/>
              <a:ext cx="2459558" cy="3"/>
              <a:chOff x="6096518" y="699152"/>
              <a:chExt cx="2459558" cy="3"/>
            </a:xfrm>
          </p:grpSpPr>
          <p:cxnSp>
            <p:nvCxnSpPr>
              <p:cNvPr id="46" name="Straight Connector 45"/>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553200" y="699152"/>
                <a:ext cx="2002876" cy="2"/>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grpSp>
        <p:nvGrpSpPr>
          <p:cNvPr id="48" name="Group 47"/>
          <p:cNvGrpSpPr/>
          <p:nvPr/>
        </p:nvGrpSpPr>
        <p:grpSpPr>
          <a:xfrm>
            <a:off x="361486" y="4155009"/>
            <a:ext cx="3421057" cy="297860"/>
            <a:chOff x="5990283" y="475760"/>
            <a:chExt cx="2565793" cy="223395"/>
          </a:xfrm>
        </p:grpSpPr>
        <p:sp>
          <p:nvSpPr>
            <p:cNvPr id="49" name="TextBox 48"/>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ea typeface="Segoe UI" panose="020B0502040204020203" pitchFamily="34" charset="0"/>
                  <a:cs typeface="Arial" panose="020B0604020202020204" pitchFamily="34" charset="0"/>
                </a:rPr>
                <a:t>Technology Landscape</a:t>
              </a:r>
            </a:p>
          </p:txBody>
        </p:sp>
        <p:grpSp>
          <p:nvGrpSpPr>
            <p:cNvPr id="50" name="Group 49"/>
            <p:cNvGrpSpPr/>
            <p:nvPr/>
          </p:nvGrpSpPr>
          <p:grpSpPr>
            <a:xfrm>
              <a:off x="6096518" y="699152"/>
              <a:ext cx="2459558" cy="3"/>
              <a:chOff x="6096518" y="699152"/>
              <a:chExt cx="2459558" cy="3"/>
            </a:xfrm>
          </p:grpSpPr>
          <p:cxnSp>
            <p:nvCxnSpPr>
              <p:cNvPr id="51" name="Straight Connector 50"/>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553200" y="699152"/>
                <a:ext cx="2002876" cy="2"/>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grpSp>
        <p:nvGrpSpPr>
          <p:cNvPr id="53" name="Group 52"/>
          <p:cNvGrpSpPr/>
          <p:nvPr/>
        </p:nvGrpSpPr>
        <p:grpSpPr>
          <a:xfrm>
            <a:off x="4170068" y="1526906"/>
            <a:ext cx="3421057" cy="297860"/>
            <a:chOff x="5990283" y="475760"/>
            <a:chExt cx="2565793" cy="223395"/>
          </a:xfrm>
        </p:grpSpPr>
        <p:sp>
          <p:nvSpPr>
            <p:cNvPr id="54" name="TextBox 53"/>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ea typeface="Segoe UI" panose="020B0502040204020203" pitchFamily="34" charset="0"/>
                  <a:cs typeface="Arial" panose="020B0604020202020204" pitchFamily="34" charset="0"/>
                </a:rPr>
                <a:t>Solution</a:t>
              </a:r>
            </a:p>
          </p:txBody>
        </p:sp>
        <p:grpSp>
          <p:nvGrpSpPr>
            <p:cNvPr id="55" name="Group 54"/>
            <p:cNvGrpSpPr/>
            <p:nvPr/>
          </p:nvGrpSpPr>
          <p:grpSpPr>
            <a:xfrm>
              <a:off x="6096518" y="699152"/>
              <a:ext cx="2459558" cy="3"/>
              <a:chOff x="6096518" y="699152"/>
              <a:chExt cx="2459558" cy="3"/>
            </a:xfrm>
          </p:grpSpPr>
          <p:cxnSp>
            <p:nvCxnSpPr>
              <p:cNvPr id="56" name="Straight Connector 55"/>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553200" y="699152"/>
                <a:ext cx="2002876" cy="2"/>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grpSp>
        <p:nvGrpSpPr>
          <p:cNvPr id="58" name="Group 57"/>
          <p:cNvGrpSpPr/>
          <p:nvPr/>
        </p:nvGrpSpPr>
        <p:grpSpPr>
          <a:xfrm>
            <a:off x="4183858" y="4177320"/>
            <a:ext cx="3421057" cy="297859"/>
            <a:chOff x="5990283" y="475761"/>
            <a:chExt cx="2565793" cy="223394"/>
          </a:xfrm>
        </p:grpSpPr>
        <p:sp>
          <p:nvSpPr>
            <p:cNvPr id="59" name="TextBox 58"/>
            <p:cNvSpPr txBox="1"/>
            <p:nvPr/>
          </p:nvSpPr>
          <p:spPr bwMode="auto">
            <a:xfrm>
              <a:off x="5990283" y="475761"/>
              <a:ext cx="1857554" cy="113858"/>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ea typeface="Segoe UI" panose="020B0502040204020203" pitchFamily="34" charset="0"/>
                  <a:cs typeface="Arial" panose="020B0604020202020204" pitchFamily="34" charset="0"/>
                </a:rPr>
                <a:t>Transformation Initiative</a:t>
              </a:r>
            </a:p>
          </p:txBody>
        </p:sp>
        <p:grpSp>
          <p:nvGrpSpPr>
            <p:cNvPr id="60" name="Group 59"/>
            <p:cNvGrpSpPr/>
            <p:nvPr/>
          </p:nvGrpSpPr>
          <p:grpSpPr>
            <a:xfrm>
              <a:off x="6096518" y="699152"/>
              <a:ext cx="2459558" cy="3"/>
              <a:chOff x="6096518" y="699152"/>
              <a:chExt cx="2459558" cy="3"/>
            </a:xfrm>
          </p:grpSpPr>
          <p:cxnSp>
            <p:nvCxnSpPr>
              <p:cNvPr id="61" name="Straight Connector 60"/>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553200" y="699152"/>
                <a:ext cx="2002876" cy="2"/>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p:nvGrpSpPr>
        <p:grpSpPr>
          <a:xfrm>
            <a:off x="8112164" y="1580487"/>
            <a:ext cx="3421057" cy="297859"/>
            <a:chOff x="5990283" y="475761"/>
            <a:chExt cx="2565793" cy="223394"/>
          </a:xfrm>
        </p:grpSpPr>
        <p:sp>
          <p:nvSpPr>
            <p:cNvPr id="64" name="TextBox 63"/>
            <p:cNvSpPr txBox="1"/>
            <p:nvPr/>
          </p:nvSpPr>
          <p:spPr bwMode="auto">
            <a:xfrm>
              <a:off x="5990283" y="475761"/>
              <a:ext cx="1857554" cy="113858"/>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ea typeface="Segoe UI" panose="020B0502040204020203" pitchFamily="34" charset="0"/>
                  <a:cs typeface="Arial" panose="020B0604020202020204" pitchFamily="34" charset="0"/>
                </a:rPr>
                <a:t>Key Benefits &amp; Outcomes</a:t>
              </a:r>
            </a:p>
          </p:txBody>
        </p:sp>
        <p:grpSp>
          <p:nvGrpSpPr>
            <p:cNvPr id="65" name="Group 64"/>
            <p:cNvGrpSpPr/>
            <p:nvPr/>
          </p:nvGrpSpPr>
          <p:grpSpPr>
            <a:xfrm>
              <a:off x="6096518" y="699152"/>
              <a:ext cx="2459558" cy="3"/>
              <a:chOff x="6096518" y="699152"/>
              <a:chExt cx="2459558" cy="3"/>
            </a:xfrm>
          </p:grpSpPr>
          <p:cxnSp>
            <p:nvCxnSpPr>
              <p:cNvPr id="66" name="Straight Connector 65"/>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53200" y="699152"/>
                <a:ext cx="2002876" cy="2"/>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03886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733" dirty="0">
                <a:solidFill>
                  <a:srgbClr val="0033B4"/>
                </a:solidFill>
                <a:latin typeface="Segoe UI Semibold" panose="020B0702040204020203" pitchFamily="34" charset="0"/>
                <a:cs typeface="Segoe UI Semibold" panose="020B0702040204020203" pitchFamily="34" charset="0"/>
              </a:rPr>
              <a:t>Case Study</a:t>
            </a:r>
            <a:endParaRPr lang="en-US" dirty="0"/>
          </a:p>
        </p:txBody>
      </p:sp>
      <p:sp>
        <p:nvSpPr>
          <p:cNvPr id="348" name="Rectangle 347"/>
          <p:cNvSpPr/>
          <p:nvPr/>
        </p:nvSpPr>
        <p:spPr>
          <a:xfrm>
            <a:off x="2590793" y="3701739"/>
            <a:ext cx="9327063" cy="2535447"/>
          </a:xfrm>
          <a:prstGeom prst="rect">
            <a:avLst/>
          </a:prstGeom>
          <a:solidFill>
            <a:srgbClr val="9BBB59">
              <a:lumMod val="20000"/>
              <a:lumOff val="80000"/>
              <a:alpha val="52000"/>
            </a:srgbClr>
          </a:solidFill>
          <a:ln w="25400" cap="flat" cmpd="sng" algn="ctr">
            <a:noFill/>
            <a:prstDash val="solid"/>
          </a:ln>
          <a:effectLst/>
        </p:spPr>
        <p:txBody>
          <a:bodyPr rtlCol="0" anchor="ctr"/>
          <a:lstStyle/>
          <a:p>
            <a:pPr algn="ctr" defTabSz="1219140" fontAlgn="base">
              <a:spcBef>
                <a:spcPct val="0"/>
              </a:spcBef>
              <a:spcAft>
                <a:spcPct val="0"/>
              </a:spcAft>
              <a:defRPr/>
            </a:pPr>
            <a:endParaRPr lang="en-US" sz="1600" kern="0" dirty="0">
              <a:solidFill>
                <a:srgbClr val="1F497D"/>
              </a:solidFill>
              <a:latin typeface="Segoe UI Semibold" panose="020B0702040204020203" pitchFamily="34" charset="0"/>
            </a:endParaRPr>
          </a:p>
        </p:txBody>
      </p:sp>
      <p:pic>
        <p:nvPicPr>
          <p:cNvPr id="349" name="Picture 348"/>
          <p:cNvPicPr>
            <a:picLocks noChangeAspect="1"/>
          </p:cNvPicPr>
          <p:nvPr/>
        </p:nvPicPr>
        <p:blipFill>
          <a:blip r:embed="rId2"/>
          <a:stretch>
            <a:fillRect/>
          </a:stretch>
        </p:blipFill>
        <p:spPr>
          <a:xfrm>
            <a:off x="2700534" y="3956296"/>
            <a:ext cx="4635500" cy="2184400"/>
          </a:xfrm>
          <a:prstGeom prst="rect">
            <a:avLst/>
          </a:prstGeom>
        </p:spPr>
      </p:pic>
      <p:sp>
        <p:nvSpPr>
          <p:cNvPr id="352" name="Flowchart: Stored Data 351"/>
          <p:cNvSpPr/>
          <p:nvPr/>
        </p:nvSpPr>
        <p:spPr>
          <a:xfrm rot="16200000">
            <a:off x="-637028" y="3062777"/>
            <a:ext cx="4188927" cy="2066227"/>
          </a:xfrm>
          <a:prstGeom prst="flowChartOnlineStorage">
            <a:avLst/>
          </a:prstGeom>
          <a:solidFill>
            <a:sysClr val="window" lastClr="FFFFFF">
              <a:alpha val="96000"/>
            </a:sysClr>
          </a:solidFill>
          <a:ln w="25400" cap="flat" cmpd="sng" algn="ctr">
            <a:noFill/>
            <a:prstDash val="solid"/>
          </a:ln>
          <a:effectLst>
            <a:outerShdw blurRad="50800" dist="88900" dir="5400000" sx="98000" sy="98000" algn="t" rotWithShape="0">
              <a:prstClr val="black">
                <a:alpha val="28000"/>
              </a:prstClr>
            </a:outerShdw>
          </a:effectLst>
        </p:spPr>
        <p:txBody>
          <a:bodyPr rtlCol="0" anchor="ctr"/>
          <a:lstStyle/>
          <a:p>
            <a:pPr algn="ctr" defTabSz="1219140" fontAlgn="base">
              <a:spcBef>
                <a:spcPct val="0"/>
              </a:spcBef>
              <a:spcAft>
                <a:spcPct val="0"/>
              </a:spcAft>
              <a:defRPr/>
            </a:pPr>
            <a:endParaRPr lang="en-US" sz="1600" kern="0">
              <a:solidFill>
                <a:srgbClr val="1F497D"/>
              </a:solidFill>
              <a:latin typeface="Segoe UI Semibold" panose="020B0702040204020203" pitchFamily="34" charset="0"/>
            </a:endParaRPr>
          </a:p>
        </p:txBody>
      </p:sp>
      <p:sp>
        <p:nvSpPr>
          <p:cNvPr id="353" name="Rectangle 352"/>
          <p:cNvSpPr/>
          <p:nvPr/>
        </p:nvSpPr>
        <p:spPr>
          <a:xfrm>
            <a:off x="348310" y="2643241"/>
            <a:ext cx="2243471" cy="600164"/>
          </a:xfrm>
          <a:prstGeom prst="rect">
            <a:avLst/>
          </a:prstGeom>
          <a:noFill/>
        </p:spPr>
        <p:txBody>
          <a:bodyPr wrap="square">
            <a:spAutoFit/>
          </a:bodyPr>
          <a:lstStyle/>
          <a:p>
            <a:pPr algn="ctr" defTabSz="1219140" fontAlgn="base">
              <a:spcBef>
                <a:spcPct val="0"/>
              </a:spcBef>
              <a:spcAft>
                <a:spcPct val="0"/>
              </a:spcAft>
              <a:defRPr/>
            </a:pPr>
            <a:r>
              <a:rPr lang="en-GB" sz="1100" dirty="0">
                <a:solidFill>
                  <a:srgbClr val="1F497D"/>
                </a:solidFill>
                <a:latin typeface="Segoe UI Semibold" panose="020B0702040204020203" pitchFamily="34" charset="0"/>
                <a:ea typeface="Segoe UI" panose="020B0502040204020203" pitchFamily="34" charset="0"/>
                <a:cs typeface="Segoe UI" panose="020B0502040204020203" pitchFamily="34" charset="0"/>
              </a:rPr>
              <a:t>Keeping Customer’s ‘Top Business Priority’ as </a:t>
            </a:r>
            <a:r>
              <a:rPr lang="en-GB" sz="1100" u="sng" dirty="0">
                <a:solidFill>
                  <a:srgbClr val="1F497D"/>
                </a:solidFill>
                <a:latin typeface="Segoe UI Semibold" panose="020B0702040204020203" pitchFamily="34" charset="0"/>
                <a:ea typeface="Segoe UI" panose="020B0502040204020203" pitchFamily="34" charset="0"/>
                <a:cs typeface="Segoe UI" panose="020B0502040204020203" pitchFamily="34" charset="0"/>
              </a:rPr>
              <a:t>Business Outcome</a:t>
            </a:r>
            <a:r>
              <a:rPr lang="en-GB" sz="1100" dirty="0">
                <a:solidFill>
                  <a:srgbClr val="1F497D"/>
                </a:solidFill>
                <a:latin typeface="Segoe UI Semibold" panose="020B0702040204020203" pitchFamily="34" charset="0"/>
                <a:ea typeface="Segoe UI" panose="020B0502040204020203" pitchFamily="34" charset="0"/>
                <a:cs typeface="Segoe UI" panose="020B0502040204020203" pitchFamily="34" charset="0"/>
              </a:rPr>
              <a:t>, we found out….  </a:t>
            </a:r>
            <a:endParaRPr lang="en-US" sz="1100" dirty="0">
              <a:solidFill>
                <a:srgbClr val="1F497D"/>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354" name="Rounded Rectangle 71"/>
          <p:cNvSpPr/>
          <p:nvPr/>
        </p:nvSpPr>
        <p:spPr>
          <a:xfrm rot="16200000">
            <a:off x="68240" y="3705063"/>
            <a:ext cx="2755269" cy="1877805"/>
          </a:xfrm>
          <a:prstGeom prst="roundRect">
            <a:avLst>
              <a:gd name="adj" fmla="val 46475"/>
            </a:avLst>
          </a:prstGeom>
          <a:solidFill>
            <a:sysClr val="window" lastClr="FFFFFF">
              <a:lumMod val="95000"/>
            </a:sysClr>
          </a:solidFill>
          <a:ln w="19050" cap="flat" cmpd="sng" algn="ctr">
            <a:solidFill>
              <a:sysClr val="windowText" lastClr="000000"/>
            </a:solidFill>
            <a:prstDash val="sysDot"/>
          </a:ln>
          <a:effectLst/>
        </p:spPr>
        <p:txBody>
          <a:bodyPr rtlCol="0" anchor="ctr"/>
          <a:lstStyle/>
          <a:p>
            <a:pPr algn="ctr" defTabSz="1219140" fontAlgn="base">
              <a:spcBef>
                <a:spcPct val="0"/>
              </a:spcBef>
              <a:spcAft>
                <a:spcPct val="0"/>
              </a:spcAft>
              <a:defRPr/>
            </a:pPr>
            <a:endParaRPr lang="en-US" sz="1600" kern="0">
              <a:solidFill>
                <a:srgbClr val="1F497D"/>
              </a:solidFill>
              <a:latin typeface="Segoe UI Semibold" panose="020B0702040204020203" pitchFamily="34" charset="0"/>
            </a:endParaRPr>
          </a:p>
        </p:txBody>
      </p:sp>
      <p:pic>
        <p:nvPicPr>
          <p:cNvPr id="355" name="Picture 2" descr="https://d30y9cdsu7xlg0.cloudfront.net/png/200438-200.png">
            <a:hlinkClick r:id="" action="ppaction://noaction"/>
          </p:cNvPr>
          <p:cNvPicPr>
            <a:picLocks noChangeAspect="1" noChangeArrowheads="1"/>
          </p:cNvPicPr>
          <p:nvPr/>
        </p:nvPicPr>
        <p:blipFill>
          <a:blip r:embed="rId3" cstate="print">
            <a:duotone>
              <a:srgbClr val="4BACC6">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26567" y="4128336"/>
            <a:ext cx="686957" cy="686957"/>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573703" y="3363940"/>
            <a:ext cx="1720071" cy="769441"/>
          </a:xfrm>
          <a:prstGeom prst="rect">
            <a:avLst/>
          </a:prstGeom>
        </p:spPr>
        <p:txBody>
          <a:bodyPr wrap="square">
            <a:spAutoFit/>
          </a:bodyPr>
          <a:lstStyle/>
          <a:p>
            <a:pPr algn="ctr" defTabSz="1219140" fontAlgn="base">
              <a:spcBef>
                <a:spcPct val="0"/>
              </a:spcBef>
              <a:spcAft>
                <a:spcPct val="0"/>
              </a:spcAft>
              <a:defRPr/>
            </a:pPr>
            <a:r>
              <a:rPr lang="en-GB" sz="1100" dirty="0">
                <a:solidFill>
                  <a:srgbClr val="1F497D"/>
                </a:solidFill>
                <a:latin typeface="Segoe UI Semibold" panose="020B0702040204020203" pitchFamily="34" charset="0"/>
                <a:ea typeface="Segoe UI" panose="020B0502040204020203" pitchFamily="34" charset="0"/>
                <a:cs typeface="Segoe UI" panose="020B0502040204020203" pitchFamily="34" charset="0"/>
              </a:rPr>
              <a:t>For the </a:t>
            </a:r>
          </a:p>
          <a:p>
            <a:pPr algn="ctr" defTabSz="1219140" fontAlgn="base">
              <a:spcBef>
                <a:spcPct val="0"/>
              </a:spcBef>
              <a:spcAft>
                <a:spcPct val="0"/>
              </a:spcAft>
              <a:defRPr/>
            </a:pPr>
            <a:r>
              <a:rPr lang="en-GB" sz="1100" dirty="0">
                <a:solidFill>
                  <a:srgbClr val="1F497D"/>
                </a:solidFill>
                <a:latin typeface="Segoe UI Semibold" panose="020B0702040204020203" pitchFamily="34" charset="0"/>
                <a:ea typeface="Segoe UI" panose="020B0502040204020203" pitchFamily="34" charset="0"/>
                <a:cs typeface="Segoe UI" panose="020B0502040204020203" pitchFamily="34" charset="0"/>
              </a:rPr>
              <a:t>18 Million Smart Meters to be commissioned BY 2020</a:t>
            </a:r>
            <a:endParaRPr lang="en-US" sz="1100" dirty="0">
              <a:solidFill>
                <a:srgbClr val="1F497D"/>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357" name="Rectangle 356"/>
          <p:cNvSpPr/>
          <p:nvPr/>
        </p:nvSpPr>
        <p:spPr>
          <a:xfrm>
            <a:off x="617695" y="5384440"/>
            <a:ext cx="1676079" cy="600164"/>
          </a:xfrm>
          <a:prstGeom prst="rect">
            <a:avLst/>
          </a:prstGeom>
        </p:spPr>
        <p:txBody>
          <a:bodyPr wrap="square">
            <a:spAutoFit/>
          </a:bodyPr>
          <a:lstStyle/>
          <a:p>
            <a:pPr algn="ctr" defTabSz="1219140" fontAlgn="base">
              <a:spcBef>
                <a:spcPct val="0"/>
              </a:spcBef>
              <a:spcAft>
                <a:spcPct val="0"/>
              </a:spcAft>
              <a:defRPr/>
            </a:pPr>
            <a:r>
              <a:rPr lang="en-GB" sz="1100" dirty="0">
                <a:solidFill>
                  <a:srgbClr val="1F497D"/>
                </a:solidFill>
                <a:latin typeface="Segoe UI Semibold" panose="020B0702040204020203" pitchFamily="34" charset="0"/>
                <a:ea typeface="Segoe UI" panose="020B0502040204020203" pitchFamily="34" charset="0"/>
                <a:cs typeface="Segoe UI" panose="020B0502040204020203" pitchFamily="34" charset="0"/>
              </a:rPr>
              <a:t>Would be the forecasted completion only</a:t>
            </a:r>
            <a:endParaRPr lang="en-US" sz="1100" dirty="0">
              <a:solidFill>
                <a:srgbClr val="1F497D"/>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358" name="Rectangle 357"/>
          <p:cNvSpPr/>
          <p:nvPr/>
        </p:nvSpPr>
        <p:spPr>
          <a:xfrm>
            <a:off x="833384" y="4888170"/>
            <a:ext cx="1406939" cy="646331"/>
          </a:xfrm>
          <a:prstGeom prst="rect">
            <a:avLst/>
          </a:prstGeom>
        </p:spPr>
        <p:txBody>
          <a:bodyPr wrap="square">
            <a:spAutoFit/>
          </a:bodyPr>
          <a:lstStyle/>
          <a:p>
            <a:pPr algn="ctr" defTabSz="1219140" fontAlgn="base">
              <a:spcBef>
                <a:spcPct val="0"/>
              </a:spcBef>
              <a:spcAft>
                <a:spcPct val="0"/>
              </a:spcAft>
              <a:defRPr/>
            </a:pPr>
            <a:r>
              <a:rPr lang="en-GB" sz="3600" dirty="0">
                <a:solidFill>
                  <a:srgbClr val="1F497D"/>
                </a:solidFill>
                <a:latin typeface="Segoe UI Semibold" panose="020B0702040204020203" pitchFamily="34" charset="0"/>
                <a:ea typeface="Segoe UI" panose="020B0502040204020203" pitchFamily="34" charset="0"/>
                <a:cs typeface="Segoe UI" panose="020B0502040204020203" pitchFamily="34" charset="0"/>
              </a:rPr>
              <a:t>80</a:t>
            </a:r>
            <a:r>
              <a:rPr lang="en-GB" sz="2000" dirty="0">
                <a:solidFill>
                  <a:srgbClr val="1F497D"/>
                </a:solidFill>
                <a:latin typeface="Segoe UI Semibold" panose="020B0702040204020203" pitchFamily="34" charset="0"/>
                <a:ea typeface="Segoe UI" panose="020B0502040204020203" pitchFamily="34" charset="0"/>
                <a:cs typeface="Segoe UI" panose="020B0502040204020203" pitchFamily="34" charset="0"/>
              </a:rPr>
              <a:t>%</a:t>
            </a:r>
            <a:endParaRPr lang="en-US" sz="3600" dirty="0">
              <a:solidFill>
                <a:srgbClr val="1F497D"/>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359" name="Right Arrow 76"/>
          <p:cNvSpPr/>
          <p:nvPr/>
        </p:nvSpPr>
        <p:spPr>
          <a:xfrm rot="5400000">
            <a:off x="1360639" y="4713599"/>
            <a:ext cx="193588" cy="449212"/>
          </a:xfrm>
          <a:prstGeom prst="rightArrow">
            <a:avLst/>
          </a:prstGeom>
          <a:solidFill>
            <a:srgbClr val="228099"/>
          </a:solidFill>
          <a:ln w="25400" cap="flat" cmpd="sng" algn="ctr">
            <a:noFill/>
            <a:prstDash val="solid"/>
          </a:ln>
          <a:effectLst/>
        </p:spPr>
        <p:txBody>
          <a:bodyPr rtlCol="0" anchor="ctr"/>
          <a:lstStyle/>
          <a:p>
            <a:pPr algn="ctr" defTabSz="1219140" fontAlgn="base">
              <a:spcBef>
                <a:spcPct val="0"/>
              </a:spcBef>
              <a:spcAft>
                <a:spcPct val="0"/>
              </a:spcAft>
              <a:defRPr/>
            </a:pPr>
            <a:endParaRPr lang="en-US" sz="1600" kern="0">
              <a:solidFill>
                <a:srgbClr val="1F497D"/>
              </a:solidFill>
              <a:latin typeface="Segoe UI Semibold" panose="020B0702040204020203" pitchFamily="34" charset="0"/>
            </a:endParaRPr>
          </a:p>
        </p:txBody>
      </p:sp>
      <p:sp>
        <p:nvSpPr>
          <p:cNvPr id="366" name="Rounded Rectangle 87"/>
          <p:cNvSpPr/>
          <p:nvPr/>
        </p:nvSpPr>
        <p:spPr>
          <a:xfrm>
            <a:off x="2616191" y="749667"/>
            <a:ext cx="9301663" cy="1095543"/>
          </a:xfrm>
          <a:prstGeom prst="roundRect">
            <a:avLst>
              <a:gd name="adj" fmla="val 7393"/>
            </a:avLst>
          </a:prstGeom>
          <a:solidFill>
            <a:sysClr val="window" lastClr="FFFFFF">
              <a:alpha val="96000"/>
            </a:sysClr>
          </a:solidFill>
          <a:ln w="25400" cap="flat" cmpd="sng" algn="ctr">
            <a:noFill/>
            <a:prstDash val="solid"/>
          </a:ln>
          <a:effectLst>
            <a:outerShdw blurRad="139700" dist="76200" dir="5400000" sx="96000" sy="96000" algn="t" rotWithShape="0">
              <a:prstClr val="black">
                <a:alpha val="55000"/>
              </a:prstClr>
            </a:outerShdw>
          </a:effectLst>
        </p:spPr>
        <p:txBody>
          <a:bodyPr rtlCol="0" anchor="ctr"/>
          <a:lstStyle/>
          <a:p>
            <a:pPr algn="ctr" defTabSz="1219140" fontAlgn="base">
              <a:spcBef>
                <a:spcPct val="0"/>
              </a:spcBef>
              <a:spcAft>
                <a:spcPct val="0"/>
              </a:spcAft>
              <a:defRPr/>
            </a:pPr>
            <a:endParaRPr lang="en-US" sz="1600" kern="0">
              <a:solidFill>
                <a:srgbClr val="1F497D"/>
              </a:solidFill>
              <a:latin typeface="Segoe UI Semibold" panose="020B0702040204020203" pitchFamily="34" charset="0"/>
            </a:endParaRPr>
          </a:p>
        </p:txBody>
      </p:sp>
      <p:sp>
        <p:nvSpPr>
          <p:cNvPr id="367" name="Rectangle 366"/>
          <p:cNvSpPr/>
          <p:nvPr/>
        </p:nvSpPr>
        <p:spPr>
          <a:xfrm>
            <a:off x="3080622" y="693128"/>
            <a:ext cx="4442055" cy="307777"/>
          </a:xfrm>
          <a:prstGeom prst="rect">
            <a:avLst/>
          </a:prstGeom>
        </p:spPr>
        <p:txBody>
          <a:bodyPr wrap="square">
            <a:spAutoFit/>
          </a:bodyPr>
          <a:lstStyle/>
          <a:p>
            <a:pPr defTabSz="1219140" fontAlgn="base">
              <a:spcBef>
                <a:spcPct val="0"/>
              </a:spcBef>
              <a:spcAft>
                <a:spcPct val="0"/>
              </a:spcAft>
              <a:defRPr/>
            </a:pPr>
            <a:r>
              <a:rPr lang="en-GB" sz="1400"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rPr>
              <a:t>A successful SMART meter program….</a:t>
            </a:r>
            <a:endParaRPr lang="en-US" sz="1400"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368" name="Rectangle 367"/>
          <p:cNvSpPr/>
          <p:nvPr/>
        </p:nvSpPr>
        <p:spPr>
          <a:xfrm>
            <a:off x="3831113" y="1073370"/>
            <a:ext cx="2181547" cy="577466"/>
          </a:xfrm>
          <a:prstGeom prst="rect">
            <a:avLst/>
          </a:prstGeom>
        </p:spPr>
        <p:txBody>
          <a:bodyPr wrap="square">
            <a:spAutoFit/>
          </a:bodyPr>
          <a:lstStyle/>
          <a:p>
            <a:pPr defTabSz="1219140" fontAlgn="base">
              <a:spcBef>
                <a:spcPct val="0"/>
              </a:spcBef>
              <a:spcAft>
                <a:spcPct val="0"/>
              </a:spcAft>
              <a:defRPr/>
            </a:pPr>
            <a:r>
              <a:rPr lang="en-GB" sz="1051"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rPr>
              <a:t>…generates savings of £2 Billion by 2030 for Government of United Kingdom</a:t>
            </a:r>
            <a:endParaRPr lang="en-US" sz="1051"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369" name="Rectangle 368"/>
          <p:cNvSpPr/>
          <p:nvPr/>
        </p:nvSpPr>
        <p:spPr>
          <a:xfrm>
            <a:off x="6825656" y="1103542"/>
            <a:ext cx="1928075" cy="577466"/>
          </a:xfrm>
          <a:prstGeom prst="rect">
            <a:avLst/>
          </a:prstGeom>
        </p:spPr>
        <p:txBody>
          <a:bodyPr wrap="square">
            <a:spAutoFit/>
          </a:bodyPr>
          <a:lstStyle/>
          <a:p>
            <a:pPr defTabSz="1219140" fontAlgn="base">
              <a:spcBef>
                <a:spcPct val="0"/>
              </a:spcBef>
              <a:spcAft>
                <a:spcPct val="0"/>
              </a:spcAft>
              <a:defRPr/>
            </a:pPr>
            <a:r>
              <a:rPr lang="en-GB" sz="1051"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rPr>
              <a:t>…fetches savings of £150 Million in energy bills for the customers by 2020</a:t>
            </a:r>
            <a:endParaRPr lang="en-US" sz="1051"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endParaRPr>
          </a:p>
        </p:txBody>
      </p:sp>
      <p:pic>
        <p:nvPicPr>
          <p:cNvPr id="370" name="Picture 8" descr="https://spendnetwork-beta.s3.amazonaws.com/static/img/gds.png"/>
          <p:cNvPicPr>
            <a:picLocks noChangeAspect="1" noChangeArrowheads="1"/>
          </p:cNvPicPr>
          <p:nvPr/>
        </p:nvPicPr>
        <p:blipFill rotWithShape="1">
          <a:blip r:embed="rId4" cstate="print">
            <a:duotone>
              <a:srgbClr val="9BBB59">
                <a:shade val="45000"/>
                <a:satMod val="135000"/>
              </a:srgbClr>
              <a:prstClr val="white"/>
            </a:duotone>
            <a:extLst>
              <a:ext uri="{28A0092B-C50C-407E-A947-70E740481C1C}">
                <a14:useLocalDpi xmlns:a14="http://schemas.microsoft.com/office/drawing/2010/main" val="0"/>
              </a:ext>
            </a:extLst>
          </a:blip>
          <a:srcRect l="22558" r="23442" b="27376"/>
          <a:stretch/>
        </p:blipFill>
        <p:spPr bwMode="auto">
          <a:xfrm>
            <a:off x="3159971" y="1102298"/>
            <a:ext cx="741704" cy="566081"/>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Group 370"/>
          <p:cNvGrpSpPr/>
          <p:nvPr/>
        </p:nvGrpSpPr>
        <p:grpSpPr>
          <a:xfrm>
            <a:off x="6038411" y="931742"/>
            <a:ext cx="858767" cy="858767"/>
            <a:chOff x="5494948" y="374543"/>
            <a:chExt cx="858767" cy="858767"/>
          </a:xfrm>
        </p:grpSpPr>
        <p:pic>
          <p:nvPicPr>
            <p:cNvPr id="372" name="Picture 6" descr="https://d30y9cdsu7xlg0.cloudfront.net/png/122434-200.png"/>
            <p:cNvPicPr>
              <a:picLocks noChangeAspect="1" noChangeArrowheads="1"/>
            </p:cNvPicPr>
            <p:nvPr/>
          </p:nvPicPr>
          <p:blipFill>
            <a:blip r:embed="rId5" cstate="print">
              <a:duotone>
                <a:srgbClr val="4BACC6">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494948" y="374543"/>
              <a:ext cx="858767" cy="858767"/>
            </a:xfrm>
            <a:prstGeom prst="rect">
              <a:avLst/>
            </a:prstGeom>
            <a:noFill/>
            <a:extLst>
              <a:ext uri="{909E8E84-426E-40DD-AFC4-6F175D3DCCD1}">
                <a14:hiddenFill xmlns:a14="http://schemas.microsoft.com/office/drawing/2010/main">
                  <a:solidFill>
                    <a:srgbClr val="FFFFFF"/>
                  </a:solidFill>
                </a14:hiddenFill>
              </a:ext>
            </a:extLst>
          </p:spPr>
        </p:pic>
        <p:sp>
          <p:nvSpPr>
            <p:cNvPr id="373" name="Rectangle 372"/>
            <p:cNvSpPr/>
            <p:nvPr/>
          </p:nvSpPr>
          <p:spPr>
            <a:xfrm>
              <a:off x="5796529" y="575692"/>
              <a:ext cx="356188" cy="461665"/>
            </a:xfrm>
            <a:prstGeom prst="rect">
              <a:avLst/>
            </a:prstGeom>
          </p:spPr>
          <p:txBody>
            <a:bodyPr wrap="none">
              <a:spAutoFit/>
            </a:bodyPr>
            <a:lstStyle/>
            <a:p>
              <a:pPr defTabSz="1219140" fontAlgn="base">
                <a:spcBef>
                  <a:spcPct val="0"/>
                </a:spcBef>
                <a:spcAft>
                  <a:spcPct val="0"/>
                </a:spcAft>
                <a:defRPr/>
              </a:pPr>
              <a:r>
                <a:rPr lang="en-GB" sz="2400" kern="0" dirty="0">
                  <a:solidFill>
                    <a:srgbClr val="1F497D"/>
                  </a:solidFill>
                  <a:latin typeface="Segoe UI Semibold" panose="020B0702040204020203" pitchFamily="34" charset="0"/>
                  <a:ea typeface="Segoe UI" panose="020B0502040204020203" pitchFamily="34" charset="0"/>
                  <a:cs typeface="Segoe UI" panose="020B0502040204020203" pitchFamily="34" charset="0"/>
                </a:rPr>
                <a:t>£</a:t>
              </a:r>
              <a:endParaRPr lang="en-US" sz="2400" kern="0" dirty="0">
                <a:solidFill>
                  <a:srgbClr val="1F497D"/>
                </a:solidFill>
                <a:latin typeface="Segoe UI Semibold" panose="020B0702040204020203" pitchFamily="34" charset="0"/>
              </a:endParaRPr>
            </a:p>
          </p:txBody>
        </p:sp>
      </p:grpSp>
      <p:sp>
        <p:nvSpPr>
          <p:cNvPr id="374" name="Flag Icon"/>
          <p:cNvSpPr>
            <a:spLocks noChangeAspect="1" noEditPoints="1"/>
          </p:cNvSpPr>
          <p:nvPr/>
        </p:nvSpPr>
        <p:spPr bwMode="auto">
          <a:xfrm>
            <a:off x="8842607" y="1125414"/>
            <a:ext cx="588741" cy="523671"/>
          </a:xfrm>
          <a:custGeom>
            <a:avLst/>
            <a:gdLst>
              <a:gd name="T0" fmla="*/ 206 w 1391"/>
              <a:gd name="T1" fmla="*/ 103 h 1237"/>
              <a:gd name="T2" fmla="*/ 154 w 1391"/>
              <a:gd name="T3" fmla="*/ 192 h 1237"/>
              <a:gd name="T4" fmla="*/ 154 w 1391"/>
              <a:gd name="T5" fmla="*/ 1211 h 1237"/>
              <a:gd name="T6" fmla="*/ 147 w 1391"/>
              <a:gd name="T7" fmla="*/ 1229 h 1237"/>
              <a:gd name="T8" fmla="*/ 128 w 1391"/>
              <a:gd name="T9" fmla="*/ 1237 h 1237"/>
              <a:gd name="T10" fmla="*/ 77 w 1391"/>
              <a:gd name="T11" fmla="*/ 1237 h 1237"/>
              <a:gd name="T12" fmla="*/ 59 w 1391"/>
              <a:gd name="T13" fmla="*/ 1229 h 1237"/>
              <a:gd name="T14" fmla="*/ 51 w 1391"/>
              <a:gd name="T15" fmla="*/ 1211 h 1237"/>
              <a:gd name="T16" fmla="*/ 51 w 1391"/>
              <a:gd name="T17" fmla="*/ 192 h 1237"/>
              <a:gd name="T18" fmla="*/ 0 w 1391"/>
              <a:gd name="T19" fmla="*/ 103 h 1237"/>
              <a:gd name="T20" fmla="*/ 30 w 1391"/>
              <a:gd name="T21" fmla="*/ 31 h 1237"/>
              <a:gd name="T22" fmla="*/ 103 w 1391"/>
              <a:gd name="T23" fmla="*/ 0 h 1237"/>
              <a:gd name="T24" fmla="*/ 176 w 1391"/>
              <a:gd name="T25" fmla="*/ 31 h 1237"/>
              <a:gd name="T26" fmla="*/ 206 w 1391"/>
              <a:gd name="T27" fmla="*/ 103 h 1237"/>
              <a:gd name="T28" fmla="*/ 1391 w 1391"/>
              <a:gd name="T29" fmla="*/ 155 h 1237"/>
              <a:gd name="T30" fmla="*/ 1391 w 1391"/>
              <a:gd name="T31" fmla="*/ 769 h 1237"/>
              <a:gd name="T32" fmla="*/ 1381 w 1391"/>
              <a:gd name="T33" fmla="*/ 800 h 1237"/>
              <a:gd name="T34" fmla="*/ 1349 w 1391"/>
              <a:gd name="T35" fmla="*/ 822 h 1237"/>
              <a:gd name="T36" fmla="*/ 1052 w 1391"/>
              <a:gd name="T37" fmla="*/ 916 h 1237"/>
              <a:gd name="T38" fmla="*/ 952 w 1391"/>
              <a:gd name="T39" fmla="*/ 898 h 1237"/>
              <a:gd name="T40" fmla="*/ 865 w 1391"/>
              <a:gd name="T41" fmla="*/ 859 h 1237"/>
              <a:gd name="T42" fmla="*/ 772 w 1391"/>
              <a:gd name="T43" fmla="*/ 821 h 1237"/>
              <a:gd name="T44" fmla="*/ 657 w 1391"/>
              <a:gd name="T45" fmla="*/ 803 h 1237"/>
              <a:gd name="T46" fmla="*/ 284 w 1391"/>
              <a:gd name="T47" fmla="*/ 921 h 1237"/>
              <a:gd name="T48" fmla="*/ 257 w 1391"/>
              <a:gd name="T49" fmla="*/ 928 h 1237"/>
              <a:gd name="T50" fmla="*/ 221 w 1391"/>
              <a:gd name="T51" fmla="*/ 912 h 1237"/>
              <a:gd name="T52" fmla="*/ 206 w 1391"/>
              <a:gd name="T53" fmla="*/ 876 h 1237"/>
              <a:gd name="T54" fmla="*/ 206 w 1391"/>
              <a:gd name="T55" fmla="*/ 279 h 1237"/>
              <a:gd name="T56" fmla="*/ 231 w 1391"/>
              <a:gd name="T57" fmla="*/ 235 h 1237"/>
              <a:gd name="T58" fmla="*/ 294 w 1391"/>
              <a:gd name="T59" fmla="*/ 200 h 1237"/>
              <a:gd name="T60" fmla="*/ 633 w 1391"/>
              <a:gd name="T61" fmla="*/ 103 h 1237"/>
              <a:gd name="T62" fmla="*/ 794 w 1391"/>
              <a:gd name="T63" fmla="*/ 127 h 1237"/>
              <a:gd name="T64" fmla="*/ 971 w 1391"/>
              <a:gd name="T65" fmla="*/ 198 h 1237"/>
              <a:gd name="T66" fmla="*/ 1041 w 1391"/>
              <a:gd name="T67" fmla="*/ 213 h 1237"/>
              <a:gd name="T68" fmla="*/ 1136 w 1391"/>
              <a:gd name="T69" fmla="*/ 196 h 1237"/>
              <a:gd name="T70" fmla="*/ 1225 w 1391"/>
              <a:gd name="T71" fmla="*/ 158 h 1237"/>
              <a:gd name="T72" fmla="*/ 1295 w 1391"/>
              <a:gd name="T73" fmla="*/ 120 h 1237"/>
              <a:gd name="T74" fmla="*/ 1339 w 1391"/>
              <a:gd name="T75" fmla="*/ 103 h 1237"/>
              <a:gd name="T76" fmla="*/ 1375 w 1391"/>
              <a:gd name="T77" fmla="*/ 119 h 1237"/>
              <a:gd name="T78" fmla="*/ 1391 w 1391"/>
              <a:gd name="T79" fmla="*/ 15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91" h="1237">
                <a:moveTo>
                  <a:pt x="206" y="103"/>
                </a:moveTo>
                <a:cubicBezTo>
                  <a:pt x="206" y="142"/>
                  <a:pt x="189" y="172"/>
                  <a:pt x="154" y="192"/>
                </a:cubicBezTo>
                <a:lnTo>
                  <a:pt x="154" y="1211"/>
                </a:lnTo>
                <a:cubicBezTo>
                  <a:pt x="154" y="1218"/>
                  <a:pt x="152" y="1224"/>
                  <a:pt x="147" y="1229"/>
                </a:cubicBezTo>
                <a:cubicBezTo>
                  <a:pt x="141" y="1234"/>
                  <a:pt x="135" y="1237"/>
                  <a:pt x="128" y="1237"/>
                </a:cubicBezTo>
                <a:lnTo>
                  <a:pt x="77" y="1237"/>
                </a:lnTo>
                <a:cubicBezTo>
                  <a:pt x="70" y="1237"/>
                  <a:pt x="64" y="1234"/>
                  <a:pt x="59" y="1229"/>
                </a:cubicBezTo>
                <a:cubicBezTo>
                  <a:pt x="54" y="1224"/>
                  <a:pt x="51" y="1218"/>
                  <a:pt x="51" y="1211"/>
                </a:cubicBezTo>
                <a:lnTo>
                  <a:pt x="51" y="192"/>
                </a:lnTo>
                <a:cubicBezTo>
                  <a:pt x="17" y="172"/>
                  <a:pt x="0" y="142"/>
                  <a:pt x="0" y="103"/>
                </a:cubicBezTo>
                <a:cubicBezTo>
                  <a:pt x="0" y="75"/>
                  <a:pt x="10" y="51"/>
                  <a:pt x="30" y="31"/>
                </a:cubicBezTo>
                <a:cubicBezTo>
                  <a:pt x="50" y="10"/>
                  <a:pt x="74" y="0"/>
                  <a:pt x="103" y="0"/>
                </a:cubicBezTo>
                <a:cubicBezTo>
                  <a:pt x="131" y="0"/>
                  <a:pt x="155" y="10"/>
                  <a:pt x="176" y="31"/>
                </a:cubicBezTo>
                <a:cubicBezTo>
                  <a:pt x="196" y="51"/>
                  <a:pt x="206" y="75"/>
                  <a:pt x="206" y="103"/>
                </a:cubicBezTo>
                <a:close/>
                <a:moveTo>
                  <a:pt x="1391" y="155"/>
                </a:moveTo>
                <a:lnTo>
                  <a:pt x="1391" y="769"/>
                </a:lnTo>
                <a:cubicBezTo>
                  <a:pt x="1391" y="783"/>
                  <a:pt x="1387" y="793"/>
                  <a:pt x="1381" y="800"/>
                </a:cubicBezTo>
                <a:cubicBezTo>
                  <a:pt x="1374" y="807"/>
                  <a:pt x="1363" y="815"/>
                  <a:pt x="1349" y="822"/>
                </a:cubicBezTo>
                <a:cubicBezTo>
                  <a:pt x="1234" y="885"/>
                  <a:pt x="1134" y="916"/>
                  <a:pt x="1052" y="916"/>
                </a:cubicBezTo>
                <a:cubicBezTo>
                  <a:pt x="1019" y="916"/>
                  <a:pt x="986" y="910"/>
                  <a:pt x="952" y="898"/>
                </a:cubicBezTo>
                <a:cubicBezTo>
                  <a:pt x="919" y="886"/>
                  <a:pt x="890" y="873"/>
                  <a:pt x="865" y="859"/>
                </a:cubicBezTo>
                <a:cubicBezTo>
                  <a:pt x="840" y="845"/>
                  <a:pt x="809" y="832"/>
                  <a:pt x="772" y="821"/>
                </a:cubicBezTo>
                <a:cubicBezTo>
                  <a:pt x="735" y="809"/>
                  <a:pt x="697" y="803"/>
                  <a:pt x="657" y="803"/>
                </a:cubicBezTo>
                <a:cubicBezTo>
                  <a:pt x="554" y="803"/>
                  <a:pt x="430" y="842"/>
                  <a:pt x="284" y="921"/>
                </a:cubicBezTo>
                <a:cubicBezTo>
                  <a:pt x="275" y="925"/>
                  <a:pt x="266" y="928"/>
                  <a:pt x="257" y="928"/>
                </a:cubicBezTo>
                <a:cubicBezTo>
                  <a:pt x="243" y="928"/>
                  <a:pt x="231" y="923"/>
                  <a:pt x="221" y="912"/>
                </a:cubicBezTo>
                <a:cubicBezTo>
                  <a:pt x="211" y="902"/>
                  <a:pt x="206" y="890"/>
                  <a:pt x="206" y="876"/>
                </a:cubicBezTo>
                <a:lnTo>
                  <a:pt x="206" y="279"/>
                </a:lnTo>
                <a:cubicBezTo>
                  <a:pt x="206" y="262"/>
                  <a:pt x="214" y="247"/>
                  <a:pt x="231" y="235"/>
                </a:cubicBezTo>
                <a:cubicBezTo>
                  <a:pt x="242" y="227"/>
                  <a:pt x="263" y="216"/>
                  <a:pt x="294" y="200"/>
                </a:cubicBezTo>
                <a:cubicBezTo>
                  <a:pt x="421" y="136"/>
                  <a:pt x="534" y="103"/>
                  <a:pt x="633" y="103"/>
                </a:cubicBezTo>
                <a:cubicBezTo>
                  <a:pt x="691" y="103"/>
                  <a:pt x="744" y="111"/>
                  <a:pt x="794" y="127"/>
                </a:cubicBezTo>
                <a:cubicBezTo>
                  <a:pt x="844" y="142"/>
                  <a:pt x="903" y="166"/>
                  <a:pt x="971" y="198"/>
                </a:cubicBezTo>
                <a:cubicBezTo>
                  <a:pt x="991" y="208"/>
                  <a:pt x="1015" y="213"/>
                  <a:pt x="1041" y="213"/>
                </a:cubicBezTo>
                <a:cubicBezTo>
                  <a:pt x="1070" y="213"/>
                  <a:pt x="1102" y="207"/>
                  <a:pt x="1136" y="196"/>
                </a:cubicBezTo>
                <a:cubicBezTo>
                  <a:pt x="1170" y="185"/>
                  <a:pt x="1200" y="172"/>
                  <a:pt x="1225" y="158"/>
                </a:cubicBezTo>
                <a:cubicBezTo>
                  <a:pt x="1249" y="144"/>
                  <a:pt x="1273" y="132"/>
                  <a:pt x="1295" y="120"/>
                </a:cubicBezTo>
                <a:cubicBezTo>
                  <a:pt x="1318" y="109"/>
                  <a:pt x="1332" y="103"/>
                  <a:pt x="1339" y="103"/>
                </a:cubicBezTo>
                <a:cubicBezTo>
                  <a:pt x="1353" y="103"/>
                  <a:pt x="1365" y="108"/>
                  <a:pt x="1375" y="119"/>
                </a:cubicBezTo>
                <a:cubicBezTo>
                  <a:pt x="1386" y="129"/>
                  <a:pt x="1391" y="141"/>
                  <a:pt x="1391" y="155"/>
                </a:cubicBezTo>
                <a:close/>
              </a:path>
            </a:pathLst>
          </a:custGeom>
          <a:solidFill>
            <a:srgbClr val="92A962"/>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9140" fontAlgn="base">
              <a:spcBef>
                <a:spcPct val="0"/>
              </a:spcBef>
              <a:spcAft>
                <a:spcPct val="0"/>
              </a:spcAft>
              <a:defRPr/>
            </a:pPr>
            <a:endParaRPr lang="en-US" sz="1000" u="sng">
              <a:solidFill>
                <a:srgbClr val="1F497D"/>
              </a:solidFill>
              <a:latin typeface="Segoe UI Semibold" panose="020B0702040204020203" pitchFamily="34" charset="0"/>
              <a:cs typeface="Arial" panose="020B0604020202020204" pitchFamily="34" charset="0"/>
            </a:endParaRPr>
          </a:p>
        </p:txBody>
      </p:sp>
      <p:sp>
        <p:nvSpPr>
          <p:cNvPr id="375" name="Rectangle 374"/>
          <p:cNvSpPr/>
          <p:nvPr/>
        </p:nvSpPr>
        <p:spPr>
          <a:xfrm>
            <a:off x="9464769" y="1094418"/>
            <a:ext cx="2082743" cy="577466"/>
          </a:xfrm>
          <a:prstGeom prst="rect">
            <a:avLst/>
          </a:prstGeom>
        </p:spPr>
        <p:txBody>
          <a:bodyPr wrap="square">
            <a:spAutoFit/>
          </a:bodyPr>
          <a:lstStyle/>
          <a:p>
            <a:pPr defTabSz="1219140" fontAlgn="base">
              <a:spcBef>
                <a:spcPct val="0"/>
              </a:spcBef>
              <a:spcAft>
                <a:spcPct val="0"/>
              </a:spcAft>
              <a:defRPr/>
            </a:pPr>
            <a:r>
              <a:rPr lang="en-GB" sz="1051"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rPr>
              <a:t>… helps Utility major meet the mandate by Government of United Kingdom</a:t>
            </a:r>
            <a:endParaRPr lang="en-US" sz="1051"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376" name="Rectangle 375"/>
          <p:cNvSpPr/>
          <p:nvPr/>
        </p:nvSpPr>
        <p:spPr>
          <a:xfrm>
            <a:off x="3131341" y="1021819"/>
            <a:ext cx="2871737" cy="719263"/>
          </a:xfrm>
          <a:prstGeom prst="rect">
            <a:avLst/>
          </a:prstGeom>
          <a:noFill/>
          <a:ln w="6350" cap="flat" cmpd="sng" algn="ctr">
            <a:solidFill>
              <a:sysClr val="window" lastClr="FFFFFF">
                <a:lumMod val="85000"/>
              </a:sysClr>
            </a:solidFill>
            <a:prstDash val="solid"/>
          </a:ln>
          <a:effectLst/>
        </p:spPr>
        <p:txBody>
          <a:bodyPr rtlCol="0" anchor="ctr"/>
          <a:lstStyle/>
          <a:p>
            <a:pPr algn="ctr" defTabSz="1219140" fontAlgn="base">
              <a:spcBef>
                <a:spcPct val="0"/>
              </a:spcBef>
              <a:spcAft>
                <a:spcPct val="0"/>
              </a:spcAft>
              <a:defRPr/>
            </a:pPr>
            <a:endParaRPr lang="en-US" sz="1600" kern="0">
              <a:solidFill>
                <a:srgbClr val="1F497D"/>
              </a:solidFill>
              <a:latin typeface="Segoe UI Semibold" panose="020B0702040204020203" pitchFamily="34" charset="0"/>
            </a:endParaRPr>
          </a:p>
        </p:txBody>
      </p:sp>
      <p:sp>
        <p:nvSpPr>
          <p:cNvPr id="377" name="Rectangle 376"/>
          <p:cNvSpPr/>
          <p:nvPr/>
        </p:nvSpPr>
        <p:spPr>
          <a:xfrm>
            <a:off x="6075597" y="1020170"/>
            <a:ext cx="2605691" cy="719263"/>
          </a:xfrm>
          <a:prstGeom prst="rect">
            <a:avLst/>
          </a:prstGeom>
          <a:noFill/>
          <a:ln w="6350" cap="flat" cmpd="sng" algn="ctr">
            <a:solidFill>
              <a:sysClr val="window" lastClr="FFFFFF">
                <a:lumMod val="85000"/>
              </a:sysClr>
            </a:solidFill>
            <a:prstDash val="solid"/>
          </a:ln>
          <a:effectLst/>
        </p:spPr>
        <p:txBody>
          <a:bodyPr rtlCol="0" anchor="ctr"/>
          <a:lstStyle/>
          <a:p>
            <a:pPr algn="ctr" defTabSz="1219140" fontAlgn="base">
              <a:spcBef>
                <a:spcPct val="0"/>
              </a:spcBef>
              <a:spcAft>
                <a:spcPct val="0"/>
              </a:spcAft>
              <a:defRPr/>
            </a:pPr>
            <a:endParaRPr lang="en-US" sz="1600" kern="0">
              <a:solidFill>
                <a:srgbClr val="1F497D"/>
              </a:solidFill>
              <a:latin typeface="Segoe UI Semibold" panose="020B0702040204020203" pitchFamily="34" charset="0"/>
            </a:endParaRPr>
          </a:p>
        </p:txBody>
      </p:sp>
      <p:sp>
        <p:nvSpPr>
          <p:cNvPr id="378" name="Rectangle 377"/>
          <p:cNvSpPr/>
          <p:nvPr/>
        </p:nvSpPr>
        <p:spPr>
          <a:xfrm>
            <a:off x="8764465" y="1020170"/>
            <a:ext cx="2662395" cy="719263"/>
          </a:xfrm>
          <a:prstGeom prst="rect">
            <a:avLst/>
          </a:prstGeom>
          <a:noFill/>
          <a:ln w="6350" cap="flat" cmpd="sng" algn="ctr">
            <a:solidFill>
              <a:sysClr val="window" lastClr="FFFFFF">
                <a:lumMod val="85000"/>
              </a:sysClr>
            </a:solidFill>
            <a:prstDash val="solid"/>
          </a:ln>
          <a:effectLst/>
        </p:spPr>
        <p:txBody>
          <a:bodyPr rtlCol="0" anchor="ctr"/>
          <a:lstStyle/>
          <a:p>
            <a:pPr algn="ctr" defTabSz="1219140" fontAlgn="base">
              <a:spcBef>
                <a:spcPct val="0"/>
              </a:spcBef>
              <a:spcAft>
                <a:spcPct val="0"/>
              </a:spcAft>
              <a:defRPr/>
            </a:pPr>
            <a:endParaRPr lang="en-US" sz="1600" kern="0">
              <a:solidFill>
                <a:srgbClr val="1F497D"/>
              </a:solidFill>
              <a:latin typeface="Segoe UI Semibold" panose="020B0702040204020203" pitchFamily="34" charset="0"/>
            </a:endParaRPr>
          </a:p>
        </p:txBody>
      </p:sp>
      <p:sp>
        <p:nvSpPr>
          <p:cNvPr id="379" name="Rectangle 378"/>
          <p:cNvSpPr/>
          <p:nvPr/>
        </p:nvSpPr>
        <p:spPr>
          <a:xfrm>
            <a:off x="2590793" y="1879082"/>
            <a:ext cx="9327063" cy="1750295"/>
          </a:xfrm>
          <a:prstGeom prst="rect">
            <a:avLst/>
          </a:prstGeom>
          <a:solidFill>
            <a:srgbClr val="9BBB59">
              <a:lumMod val="20000"/>
              <a:lumOff val="80000"/>
              <a:alpha val="52000"/>
            </a:srgbClr>
          </a:solidFill>
          <a:ln w="25400" cap="flat" cmpd="sng" algn="ctr">
            <a:noFill/>
            <a:prstDash val="solid"/>
          </a:ln>
          <a:effectLst/>
        </p:spPr>
        <p:txBody>
          <a:bodyPr rtlCol="0" anchor="ctr"/>
          <a:lstStyle/>
          <a:p>
            <a:pPr algn="ctr" defTabSz="1219140" fontAlgn="base">
              <a:spcBef>
                <a:spcPct val="0"/>
              </a:spcBef>
              <a:spcAft>
                <a:spcPct val="0"/>
              </a:spcAft>
              <a:defRPr/>
            </a:pPr>
            <a:endParaRPr lang="en-US" sz="1600" kern="0" dirty="0">
              <a:solidFill>
                <a:srgbClr val="1F497D"/>
              </a:solidFill>
              <a:latin typeface="Segoe UI Semibold" panose="020B0702040204020203" pitchFamily="34" charset="0"/>
            </a:endParaRPr>
          </a:p>
        </p:txBody>
      </p:sp>
      <p:sp>
        <p:nvSpPr>
          <p:cNvPr id="380" name="Rectangle 379"/>
          <p:cNvSpPr/>
          <p:nvPr/>
        </p:nvSpPr>
        <p:spPr>
          <a:xfrm>
            <a:off x="3131339" y="3591120"/>
            <a:ext cx="6218524" cy="307777"/>
          </a:xfrm>
          <a:prstGeom prst="rect">
            <a:avLst/>
          </a:prstGeom>
        </p:spPr>
        <p:txBody>
          <a:bodyPr wrap="square">
            <a:spAutoFit/>
          </a:bodyPr>
          <a:lstStyle/>
          <a:p>
            <a:pPr defTabSz="1219140" fontAlgn="base">
              <a:spcBef>
                <a:spcPct val="0"/>
              </a:spcBef>
              <a:spcAft>
                <a:spcPct val="0"/>
              </a:spcAft>
              <a:defRPr/>
            </a:pPr>
            <a:r>
              <a:rPr lang="en-GB" sz="1400"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rPr>
              <a:t>In action : Transformation Roadmap resulting in…</a:t>
            </a:r>
            <a:endParaRPr lang="en-US" sz="1400"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381" name="Isosceles Triangle 380"/>
          <p:cNvSpPr/>
          <p:nvPr/>
        </p:nvSpPr>
        <p:spPr>
          <a:xfrm rot="5400000">
            <a:off x="2755057" y="3684303"/>
            <a:ext cx="245643" cy="191847"/>
          </a:xfrm>
          <a:prstGeom prst="triangle">
            <a:avLst/>
          </a:prstGeom>
          <a:solidFill>
            <a:srgbClr val="9BBB59"/>
          </a:solidFill>
          <a:ln w="25400" cap="flat" cmpd="sng" algn="ctr">
            <a:solidFill>
              <a:srgbClr val="9BBB59">
                <a:lumMod val="75000"/>
              </a:srgbClr>
            </a:solidFill>
            <a:prstDash val="solid"/>
          </a:ln>
          <a:effectLst>
            <a:outerShdw blurRad="50800" dist="38100" dir="2700000" algn="tl" rotWithShape="0">
              <a:prstClr val="black">
                <a:alpha val="40000"/>
              </a:prstClr>
            </a:outerShdw>
          </a:effectLst>
        </p:spPr>
        <p:txBody>
          <a:bodyPr rtlCol="0" anchor="ctr"/>
          <a:lstStyle/>
          <a:p>
            <a:pPr algn="ctr" defTabSz="1219140" fontAlgn="base">
              <a:spcBef>
                <a:spcPct val="0"/>
              </a:spcBef>
              <a:spcAft>
                <a:spcPct val="0"/>
              </a:spcAft>
              <a:defRPr/>
            </a:pPr>
            <a:endParaRPr lang="en-US" sz="1600" kern="0">
              <a:solidFill>
                <a:srgbClr val="1F497D"/>
              </a:solidFill>
              <a:latin typeface="Segoe UI Semibold" panose="020B0702040204020203" pitchFamily="34" charset="0"/>
            </a:endParaRPr>
          </a:p>
        </p:txBody>
      </p:sp>
      <p:sp>
        <p:nvSpPr>
          <p:cNvPr id="382" name="Rectangle 381"/>
          <p:cNvSpPr/>
          <p:nvPr/>
        </p:nvSpPr>
        <p:spPr>
          <a:xfrm>
            <a:off x="3080622" y="1874003"/>
            <a:ext cx="6218524" cy="307777"/>
          </a:xfrm>
          <a:prstGeom prst="rect">
            <a:avLst/>
          </a:prstGeom>
        </p:spPr>
        <p:txBody>
          <a:bodyPr wrap="square">
            <a:spAutoFit/>
          </a:bodyPr>
          <a:lstStyle/>
          <a:p>
            <a:pPr defTabSz="1219140" fontAlgn="base">
              <a:spcBef>
                <a:spcPct val="0"/>
              </a:spcBef>
              <a:spcAft>
                <a:spcPct val="0"/>
              </a:spcAft>
              <a:defRPr/>
            </a:pPr>
            <a:r>
              <a:rPr lang="en-GB" sz="1400"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rPr>
              <a:t>Benchmarking current performance &amp; identifying targets….</a:t>
            </a:r>
            <a:endParaRPr lang="en-US" sz="1400"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383" name="Isosceles Triangle 382"/>
          <p:cNvSpPr/>
          <p:nvPr/>
        </p:nvSpPr>
        <p:spPr>
          <a:xfrm rot="5400000">
            <a:off x="2714505" y="1952338"/>
            <a:ext cx="245643" cy="191847"/>
          </a:xfrm>
          <a:prstGeom prst="triangle">
            <a:avLst/>
          </a:prstGeom>
          <a:solidFill>
            <a:srgbClr val="9BBB59"/>
          </a:solidFill>
          <a:ln w="25400" cap="flat" cmpd="sng" algn="ctr">
            <a:solidFill>
              <a:srgbClr val="9BBB59">
                <a:lumMod val="75000"/>
              </a:srgbClr>
            </a:solidFill>
            <a:prstDash val="solid"/>
          </a:ln>
          <a:effectLst>
            <a:outerShdw blurRad="50800" dist="38100" dir="2700000" algn="tl" rotWithShape="0">
              <a:prstClr val="black">
                <a:alpha val="40000"/>
              </a:prstClr>
            </a:outerShdw>
          </a:effectLst>
        </p:spPr>
        <p:txBody>
          <a:bodyPr rtlCol="0" anchor="ctr"/>
          <a:lstStyle/>
          <a:p>
            <a:pPr algn="ctr" defTabSz="1219140" fontAlgn="base">
              <a:spcBef>
                <a:spcPct val="0"/>
              </a:spcBef>
              <a:spcAft>
                <a:spcPct val="0"/>
              </a:spcAft>
              <a:defRPr/>
            </a:pPr>
            <a:endParaRPr lang="en-US" sz="1600" kern="0">
              <a:solidFill>
                <a:srgbClr val="1F497D"/>
              </a:solidFill>
              <a:latin typeface="Segoe UI Semibold" panose="020B0702040204020203" pitchFamily="34" charset="0"/>
            </a:endParaRPr>
          </a:p>
        </p:txBody>
      </p:sp>
      <p:sp>
        <p:nvSpPr>
          <p:cNvPr id="384" name="Rectangle 383"/>
          <p:cNvSpPr/>
          <p:nvPr/>
        </p:nvSpPr>
        <p:spPr>
          <a:xfrm>
            <a:off x="3051232" y="3255202"/>
            <a:ext cx="8371973" cy="261610"/>
          </a:xfrm>
          <a:prstGeom prst="rect">
            <a:avLst/>
          </a:prstGeom>
        </p:spPr>
        <p:txBody>
          <a:bodyPr wrap="square">
            <a:spAutoFit/>
          </a:bodyPr>
          <a:lstStyle/>
          <a:p>
            <a:pPr defTabSz="1219140" fontAlgn="base">
              <a:spcBef>
                <a:spcPct val="0"/>
              </a:spcBef>
              <a:spcAft>
                <a:spcPct val="0"/>
              </a:spcAft>
              <a:defRPr/>
            </a:pPr>
            <a:r>
              <a:rPr lang="en-US" sz="1100" dirty="0">
                <a:solidFill>
                  <a:srgbClr val="1F497D"/>
                </a:solidFill>
                <a:latin typeface="Segoe UI Semibold" panose="020B0702040204020203" pitchFamily="34" charset="0"/>
                <a:ea typeface="Segoe UI" panose="020B0502040204020203" pitchFamily="34" charset="0"/>
                <a:cs typeface="Segoe UI" panose="020B0502040204020203" pitchFamily="34" charset="0"/>
              </a:rPr>
              <a:t>We studied existing business process, identified KPIs, benchmarked and calculated the targets to meet Business Outcome</a:t>
            </a:r>
          </a:p>
        </p:txBody>
      </p:sp>
      <p:cxnSp>
        <p:nvCxnSpPr>
          <p:cNvPr id="385" name="Straight Connector 384"/>
          <p:cNvCxnSpPr/>
          <p:nvPr/>
        </p:nvCxnSpPr>
        <p:spPr>
          <a:xfrm>
            <a:off x="3159971" y="3547587"/>
            <a:ext cx="8304360" cy="0"/>
          </a:xfrm>
          <a:prstGeom prst="line">
            <a:avLst/>
          </a:prstGeom>
          <a:noFill/>
          <a:ln w="9525" cap="flat" cmpd="sng" algn="ctr">
            <a:solidFill>
              <a:srgbClr val="4F81BD">
                <a:shade val="95000"/>
                <a:satMod val="105000"/>
              </a:srgbClr>
            </a:solidFill>
            <a:prstDash val="solid"/>
          </a:ln>
          <a:effectLst/>
        </p:spPr>
      </p:cxnSp>
      <p:grpSp>
        <p:nvGrpSpPr>
          <p:cNvPr id="386" name="Group 385"/>
          <p:cNvGrpSpPr/>
          <p:nvPr/>
        </p:nvGrpSpPr>
        <p:grpSpPr>
          <a:xfrm>
            <a:off x="7578168" y="3853609"/>
            <a:ext cx="2856923" cy="601534"/>
            <a:chOff x="7078387" y="3671215"/>
            <a:chExt cx="2856922" cy="601534"/>
          </a:xfrm>
        </p:grpSpPr>
        <p:sp>
          <p:nvSpPr>
            <p:cNvPr id="387" name="Pentagon 108"/>
            <p:cNvSpPr/>
            <p:nvPr/>
          </p:nvSpPr>
          <p:spPr>
            <a:xfrm>
              <a:off x="7173422" y="3671215"/>
              <a:ext cx="2761887" cy="601534"/>
            </a:xfrm>
            <a:prstGeom prst="homePlate">
              <a:avLst/>
            </a:prstGeom>
            <a:solidFill>
              <a:sysClr val="window" lastClr="FFFFFF"/>
            </a:solidFill>
            <a:ln w="19050" cap="flat" cmpd="sng" algn="ctr">
              <a:noFill/>
              <a:prstDash val="sysDot"/>
            </a:ln>
            <a:effectLst>
              <a:outerShdw blurRad="50800" dist="38100" dir="2700000" algn="tl" rotWithShape="0">
                <a:prstClr val="black">
                  <a:alpha val="40000"/>
                </a:prstClr>
              </a:outerShdw>
            </a:effectLst>
          </p:spPr>
          <p:txBody>
            <a:bodyPr rtlCol="0" anchor="ctr"/>
            <a:lstStyle/>
            <a:p>
              <a:pPr algn="ctr" defTabSz="1219140" fontAlgn="base">
                <a:spcBef>
                  <a:spcPct val="0"/>
                </a:spcBef>
                <a:spcAft>
                  <a:spcPct val="0"/>
                </a:spcAft>
                <a:defRPr/>
              </a:pPr>
              <a:endParaRPr lang="en-US" sz="1600" kern="0" dirty="0">
                <a:solidFill>
                  <a:srgbClr val="1F497D"/>
                </a:solidFill>
                <a:latin typeface="Segoe UI Semibold" panose="020B0702040204020203" pitchFamily="34" charset="0"/>
              </a:endParaRPr>
            </a:p>
          </p:txBody>
        </p:sp>
        <p:sp>
          <p:nvSpPr>
            <p:cNvPr id="388" name="Rectangle 387"/>
            <p:cNvSpPr/>
            <p:nvPr/>
          </p:nvSpPr>
          <p:spPr>
            <a:xfrm>
              <a:off x="7078387" y="3734038"/>
              <a:ext cx="2631135" cy="430887"/>
            </a:xfrm>
            <a:prstGeom prst="rect">
              <a:avLst/>
            </a:prstGeom>
            <a:noFill/>
          </p:spPr>
          <p:txBody>
            <a:bodyPr wrap="square">
              <a:spAutoFit/>
            </a:bodyPr>
            <a:lstStyle/>
            <a:p>
              <a:pPr algn="ctr" defTabSz="1219140" fontAlgn="base">
                <a:spcBef>
                  <a:spcPct val="0"/>
                </a:spcBef>
                <a:spcAft>
                  <a:spcPct val="0"/>
                </a:spcAft>
                <a:defRPr/>
              </a:pPr>
              <a:r>
                <a:rPr lang="en-GB" sz="1100" kern="0"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rPr>
                <a:t>Short-fall of savings prevented for UK Government</a:t>
              </a:r>
              <a:endParaRPr lang="en-US" sz="1100" kern="0"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endParaRPr>
            </a:p>
          </p:txBody>
        </p:sp>
      </p:grpSp>
      <p:cxnSp>
        <p:nvCxnSpPr>
          <p:cNvPr id="389" name="Straight Connector 388"/>
          <p:cNvCxnSpPr/>
          <p:nvPr/>
        </p:nvCxnSpPr>
        <p:spPr>
          <a:xfrm>
            <a:off x="7461284" y="3933548"/>
            <a:ext cx="0" cy="2211531"/>
          </a:xfrm>
          <a:prstGeom prst="line">
            <a:avLst/>
          </a:prstGeom>
          <a:noFill/>
          <a:ln w="9525" cap="flat" cmpd="sng" algn="ctr">
            <a:solidFill>
              <a:sysClr val="window" lastClr="FFFFFF">
                <a:lumMod val="75000"/>
              </a:sysClr>
            </a:solidFill>
            <a:prstDash val="solid"/>
          </a:ln>
          <a:effectLst/>
        </p:spPr>
      </p:cxnSp>
      <p:pic>
        <p:nvPicPr>
          <p:cNvPr id="390" name="Picture 389"/>
          <p:cNvPicPr>
            <a:picLocks noChangeAspect="1"/>
          </p:cNvPicPr>
          <p:nvPr/>
        </p:nvPicPr>
        <p:blipFill rotWithShape="1">
          <a:blip r:embed="rId6"/>
          <a:srcRect t="16408"/>
          <a:stretch/>
        </p:blipFill>
        <p:spPr>
          <a:xfrm>
            <a:off x="3258234" y="2171082"/>
            <a:ext cx="8175095" cy="1148948"/>
          </a:xfrm>
          <a:prstGeom prst="rect">
            <a:avLst/>
          </a:prstGeom>
        </p:spPr>
      </p:pic>
      <p:grpSp>
        <p:nvGrpSpPr>
          <p:cNvPr id="391" name="Group 390"/>
          <p:cNvGrpSpPr/>
          <p:nvPr/>
        </p:nvGrpSpPr>
        <p:grpSpPr>
          <a:xfrm>
            <a:off x="7610083" y="4613480"/>
            <a:ext cx="2834727" cy="621983"/>
            <a:chOff x="7116561" y="4527423"/>
            <a:chExt cx="2834727" cy="621981"/>
          </a:xfrm>
        </p:grpSpPr>
        <p:sp>
          <p:nvSpPr>
            <p:cNvPr id="392" name="Pentagon 113"/>
            <p:cNvSpPr/>
            <p:nvPr/>
          </p:nvSpPr>
          <p:spPr>
            <a:xfrm>
              <a:off x="7180665" y="4527423"/>
              <a:ext cx="2770623" cy="621981"/>
            </a:xfrm>
            <a:prstGeom prst="homePlate">
              <a:avLst/>
            </a:prstGeom>
            <a:solidFill>
              <a:srgbClr val="9BBB59"/>
            </a:solidFill>
            <a:ln w="19050" cap="flat" cmpd="sng" algn="ctr">
              <a:noFill/>
              <a:prstDash val="sysDot"/>
            </a:ln>
            <a:effectLst>
              <a:outerShdw blurRad="50800" dist="38100" dir="2700000" algn="tl" rotWithShape="0">
                <a:prstClr val="black">
                  <a:alpha val="40000"/>
                </a:prstClr>
              </a:outerShdw>
            </a:effectLst>
          </p:spPr>
          <p:txBody>
            <a:bodyPr rtlCol="0" anchor="ctr"/>
            <a:lstStyle/>
            <a:p>
              <a:pPr algn="ctr" defTabSz="1219140" fontAlgn="base">
                <a:spcBef>
                  <a:spcPct val="0"/>
                </a:spcBef>
                <a:spcAft>
                  <a:spcPct val="0"/>
                </a:spcAft>
                <a:defRPr/>
              </a:pPr>
              <a:endParaRPr lang="en-US" sz="1600" kern="0" dirty="0">
                <a:solidFill>
                  <a:srgbClr val="1F497D"/>
                </a:solidFill>
                <a:latin typeface="Segoe UI Semibold" panose="020B0702040204020203" pitchFamily="34" charset="0"/>
              </a:endParaRPr>
            </a:p>
          </p:txBody>
        </p:sp>
        <p:sp>
          <p:nvSpPr>
            <p:cNvPr id="393" name="Rectangle 392"/>
            <p:cNvSpPr/>
            <p:nvPr/>
          </p:nvSpPr>
          <p:spPr>
            <a:xfrm>
              <a:off x="7116561" y="4600799"/>
              <a:ext cx="2599222" cy="430886"/>
            </a:xfrm>
            <a:prstGeom prst="rect">
              <a:avLst/>
            </a:prstGeom>
            <a:noFill/>
          </p:spPr>
          <p:txBody>
            <a:bodyPr wrap="square">
              <a:spAutoFit/>
            </a:bodyPr>
            <a:lstStyle/>
            <a:p>
              <a:pPr algn="ctr" defTabSz="1219140" fontAlgn="base">
                <a:spcBef>
                  <a:spcPct val="0"/>
                </a:spcBef>
                <a:spcAft>
                  <a:spcPct val="0"/>
                </a:spcAft>
                <a:defRPr/>
              </a:pPr>
              <a:r>
                <a:rPr lang="en-GB" sz="1100" kern="0"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rPr>
                <a:t>Short-fall of savings prevented for Utility Major’s Customers</a:t>
              </a:r>
              <a:endParaRPr lang="en-US" sz="1100" kern="0"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endParaRPr>
            </a:p>
          </p:txBody>
        </p:sp>
      </p:grpSp>
      <p:grpSp>
        <p:nvGrpSpPr>
          <p:cNvPr id="394" name="Group 393"/>
          <p:cNvGrpSpPr/>
          <p:nvPr/>
        </p:nvGrpSpPr>
        <p:grpSpPr>
          <a:xfrm>
            <a:off x="7678694" y="5563920"/>
            <a:ext cx="2766119" cy="541268"/>
            <a:chOff x="7180661" y="5266579"/>
            <a:chExt cx="2766118" cy="541268"/>
          </a:xfrm>
        </p:grpSpPr>
        <p:sp>
          <p:nvSpPr>
            <p:cNvPr id="395" name="Pentagon 116"/>
            <p:cNvSpPr/>
            <p:nvPr/>
          </p:nvSpPr>
          <p:spPr>
            <a:xfrm>
              <a:off x="7180661" y="5266579"/>
              <a:ext cx="2766118" cy="541268"/>
            </a:xfrm>
            <a:prstGeom prst="homePlate">
              <a:avLst/>
            </a:prstGeom>
            <a:solidFill>
              <a:srgbClr val="4F81BD">
                <a:lumMod val="60000"/>
                <a:lumOff val="40000"/>
              </a:srgbClr>
            </a:solidFill>
            <a:ln w="19050" cap="flat" cmpd="sng" algn="ctr">
              <a:noFill/>
              <a:prstDash val="sysDot"/>
            </a:ln>
            <a:effectLst>
              <a:outerShdw blurRad="50800" dist="38100" dir="2700000" algn="tl" rotWithShape="0">
                <a:prstClr val="black">
                  <a:alpha val="40000"/>
                </a:prstClr>
              </a:outerShdw>
            </a:effectLst>
          </p:spPr>
          <p:txBody>
            <a:bodyPr rtlCol="0" anchor="ctr"/>
            <a:lstStyle/>
            <a:p>
              <a:pPr algn="ctr" defTabSz="1219140" fontAlgn="base">
                <a:spcBef>
                  <a:spcPct val="0"/>
                </a:spcBef>
                <a:spcAft>
                  <a:spcPct val="0"/>
                </a:spcAft>
                <a:defRPr/>
              </a:pPr>
              <a:endParaRPr lang="en-US" sz="1600" kern="0" dirty="0">
                <a:solidFill>
                  <a:srgbClr val="1F497D"/>
                </a:solidFill>
                <a:latin typeface="Segoe UI Semibold" panose="020B0702040204020203" pitchFamily="34" charset="0"/>
              </a:endParaRPr>
            </a:p>
          </p:txBody>
        </p:sp>
        <p:sp>
          <p:nvSpPr>
            <p:cNvPr id="396" name="Rectangle 395"/>
            <p:cNvSpPr/>
            <p:nvPr/>
          </p:nvSpPr>
          <p:spPr>
            <a:xfrm>
              <a:off x="7546570" y="5372087"/>
              <a:ext cx="1926405" cy="261610"/>
            </a:xfrm>
            <a:prstGeom prst="rect">
              <a:avLst/>
            </a:prstGeom>
            <a:noFill/>
          </p:spPr>
          <p:txBody>
            <a:bodyPr wrap="square">
              <a:spAutoFit/>
            </a:bodyPr>
            <a:lstStyle/>
            <a:p>
              <a:pPr algn="ctr" defTabSz="1219140" fontAlgn="base">
                <a:spcBef>
                  <a:spcPct val="0"/>
                </a:spcBef>
                <a:spcAft>
                  <a:spcPct val="0"/>
                </a:spcAft>
                <a:defRPr/>
              </a:pPr>
              <a:r>
                <a:rPr lang="en-GB" sz="1100" kern="0"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rPr>
                <a:t>Savings for Utility Major</a:t>
              </a:r>
              <a:endParaRPr lang="en-US" sz="1100" kern="0"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endParaRPr>
            </a:p>
          </p:txBody>
        </p:sp>
      </p:grpSp>
      <p:grpSp>
        <p:nvGrpSpPr>
          <p:cNvPr id="397" name="Group 396"/>
          <p:cNvGrpSpPr/>
          <p:nvPr/>
        </p:nvGrpSpPr>
        <p:grpSpPr>
          <a:xfrm>
            <a:off x="10444811" y="3711266"/>
            <a:ext cx="1054392" cy="835369"/>
            <a:chOff x="9188725" y="3576174"/>
            <a:chExt cx="1122371" cy="889227"/>
          </a:xfrm>
        </p:grpSpPr>
        <p:sp>
          <p:nvSpPr>
            <p:cNvPr id="398" name="Oval 397"/>
            <p:cNvSpPr/>
            <p:nvPr/>
          </p:nvSpPr>
          <p:spPr>
            <a:xfrm>
              <a:off x="9305298" y="3576174"/>
              <a:ext cx="889227" cy="889227"/>
            </a:xfrm>
            <a:prstGeom prst="ellipse">
              <a:avLst/>
            </a:prstGeom>
            <a:solidFill>
              <a:sysClr val="window" lastClr="FFFFFF"/>
            </a:solidFill>
            <a:ln w="19050" cap="flat" cmpd="sng" algn="ctr">
              <a:solidFill>
                <a:sysClr val="windowText" lastClr="000000"/>
              </a:solidFill>
              <a:prstDash val="sysDot"/>
            </a:ln>
            <a:effectLst/>
          </p:spPr>
          <p:txBody>
            <a:bodyPr rtlCol="0" anchor="ctr"/>
            <a:lstStyle/>
            <a:p>
              <a:pPr algn="ctr" defTabSz="1219140" fontAlgn="base">
                <a:spcBef>
                  <a:spcPct val="0"/>
                </a:spcBef>
                <a:spcAft>
                  <a:spcPct val="0"/>
                </a:spcAft>
                <a:defRPr/>
              </a:pPr>
              <a:endParaRPr lang="en-US" sz="1600" kern="0" dirty="0">
                <a:solidFill>
                  <a:srgbClr val="1F497D"/>
                </a:solidFill>
                <a:latin typeface="Segoe UI Semibold" panose="020B0702040204020203" pitchFamily="34" charset="0"/>
              </a:endParaRPr>
            </a:p>
          </p:txBody>
        </p:sp>
        <p:sp>
          <p:nvSpPr>
            <p:cNvPr id="399" name="Rectangle 398"/>
            <p:cNvSpPr/>
            <p:nvPr/>
          </p:nvSpPr>
          <p:spPr>
            <a:xfrm>
              <a:off x="9188725" y="3884665"/>
              <a:ext cx="1122371" cy="278477"/>
            </a:xfrm>
            <a:prstGeom prst="rect">
              <a:avLst/>
            </a:prstGeom>
          </p:spPr>
          <p:txBody>
            <a:bodyPr wrap="square">
              <a:spAutoFit/>
            </a:bodyPr>
            <a:lstStyle/>
            <a:p>
              <a:pPr algn="ctr" defTabSz="1219140" fontAlgn="base">
                <a:spcBef>
                  <a:spcPct val="0"/>
                </a:spcBef>
                <a:spcAft>
                  <a:spcPct val="0"/>
                </a:spcAft>
                <a:defRPr/>
              </a:pPr>
              <a:r>
                <a:rPr lang="en-US" sz="1100" kern="0" dirty="0">
                  <a:solidFill>
                    <a:prstClr val="black">
                      <a:lumMod val="85000"/>
                      <a:lumOff val="15000"/>
                    </a:prstClr>
                  </a:solidFill>
                  <a:latin typeface="Segoe UI Semibold" panose="020B0702040204020203" pitchFamily="34" charset="0"/>
                </a:rPr>
                <a:t>£410 Mn</a:t>
              </a:r>
            </a:p>
          </p:txBody>
        </p:sp>
      </p:grpSp>
      <p:grpSp>
        <p:nvGrpSpPr>
          <p:cNvPr id="400" name="Group 399"/>
          <p:cNvGrpSpPr/>
          <p:nvPr/>
        </p:nvGrpSpPr>
        <p:grpSpPr>
          <a:xfrm>
            <a:off x="10422205" y="4566785"/>
            <a:ext cx="1106599" cy="835369"/>
            <a:chOff x="9716660" y="4100800"/>
            <a:chExt cx="1177942" cy="889227"/>
          </a:xfrm>
        </p:grpSpPr>
        <p:sp>
          <p:nvSpPr>
            <p:cNvPr id="401" name="Oval 400"/>
            <p:cNvSpPr/>
            <p:nvPr/>
          </p:nvSpPr>
          <p:spPr>
            <a:xfrm>
              <a:off x="9876145" y="4100800"/>
              <a:ext cx="889227" cy="889227"/>
            </a:xfrm>
            <a:prstGeom prst="ellipse">
              <a:avLst/>
            </a:prstGeom>
            <a:solidFill>
              <a:srgbClr val="9BBB59"/>
            </a:solidFill>
            <a:ln w="19050" cap="flat" cmpd="sng" algn="ctr">
              <a:solidFill>
                <a:sysClr val="windowText" lastClr="000000"/>
              </a:solidFill>
              <a:prstDash val="sysDot"/>
            </a:ln>
            <a:effectLst/>
          </p:spPr>
          <p:txBody>
            <a:bodyPr rtlCol="0" anchor="ctr"/>
            <a:lstStyle/>
            <a:p>
              <a:pPr algn="ctr" defTabSz="1219140" fontAlgn="base">
                <a:spcBef>
                  <a:spcPct val="0"/>
                </a:spcBef>
                <a:spcAft>
                  <a:spcPct val="0"/>
                </a:spcAft>
                <a:defRPr/>
              </a:pPr>
              <a:endParaRPr lang="en-US" sz="1600" kern="0" dirty="0">
                <a:solidFill>
                  <a:srgbClr val="1F497D"/>
                </a:solidFill>
                <a:latin typeface="Segoe UI Semibold" panose="020B0702040204020203" pitchFamily="34" charset="0"/>
              </a:endParaRPr>
            </a:p>
          </p:txBody>
        </p:sp>
        <p:sp>
          <p:nvSpPr>
            <p:cNvPr id="402" name="Rectangle 401"/>
            <p:cNvSpPr/>
            <p:nvPr/>
          </p:nvSpPr>
          <p:spPr>
            <a:xfrm>
              <a:off x="9716660" y="4387388"/>
              <a:ext cx="1177942" cy="278477"/>
            </a:xfrm>
            <a:prstGeom prst="rect">
              <a:avLst/>
            </a:prstGeom>
          </p:spPr>
          <p:txBody>
            <a:bodyPr wrap="square">
              <a:spAutoFit/>
            </a:bodyPr>
            <a:lstStyle/>
            <a:p>
              <a:pPr algn="ctr" defTabSz="1219140" fontAlgn="base">
                <a:spcBef>
                  <a:spcPct val="0"/>
                </a:spcBef>
                <a:spcAft>
                  <a:spcPct val="0"/>
                </a:spcAft>
                <a:defRPr/>
              </a:pPr>
              <a:r>
                <a:rPr lang="en-US" sz="1100" kern="0" dirty="0">
                  <a:solidFill>
                    <a:prstClr val="black">
                      <a:lumMod val="85000"/>
                      <a:lumOff val="15000"/>
                    </a:prstClr>
                  </a:solidFill>
                  <a:latin typeface="Segoe UI Semibold" panose="020B0702040204020203" pitchFamily="34" charset="0"/>
                </a:rPr>
                <a:t>£30 Mn</a:t>
              </a:r>
            </a:p>
          </p:txBody>
        </p:sp>
      </p:grpSp>
      <p:grpSp>
        <p:nvGrpSpPr>
          <p:cNvPr id="403" name="Group 402"/>
          <p:cNvGrpSpPr/>
          <p:nvPr/>
        </p:nvGrpSpPr>
        <p:grpSpPr>
          <a:xfrm>
            <a:off x="10561854" y="5414517"/>
            <a:ext cx="889004" cy="835369"/>
            <a:chOff x="9466017" y="4585058"/>
            <a:chExt cx="946319" cy="889227"/>
          </a:xfrm>
        </p:grpSpPr>
        <p:sp>
          <p:nvSpPr>
            <p:cNvPr id="404" name="Oval 403"/>
            <p:cNvSpPr/>
            <p:nvPr/>
          </p:nvSpPr>
          <p:spPr>
            <a:xfrm>
              <a:off x="9523109" y="4585058"/>
              <a:ext cx="889227" cy="889227"/>
            </a:xfrm>
            <a:prstGeom prst="ellipse">
              <a:avLst/>
            </a:prstGeom>
            <a:solidFill>
              <a:srgbClr val="4F81BD">
                <a:lumMod val="60000"/>
                <a:lumOff val="40000"/>
              </a:srgbClr>
            </a:solidFill>
            <a:ln w="19050" cap="flat" cmpd="sng" algn="ctr">
              <a:solidFill>
                <a:sysClr val="windowText" lastClr="000000"/>
              </a:solidFill>
              <a:prstDash val="sysDot"/>
            </a:ln>
            <a:effectLst/>
          </p:spPr>
          <p:txBody>
            <a:bodyPr rtlCol="0" anchor="ctr"/>
            <a:lstStyle/>
            <a:p>
              <a:pPr algn="ctr" defTabSz="1219140" fontAlgn="base">
                <a:spcBef>
                  <a:spcPct val="0"/>
                </a:spcBef>
                <a:spcAft>
                  <a:spcPct val="0"/>
                </a:spcAft>
                <a:defRPr/>
              </a:pPr>
              <a:endParaRPr lang="en-US" sz="1600" kern="0" dirty="0">
                <a:solidFill>
                  <a:srgbClr val="1F497D"/>
                </a:solidFill>
                <a:latin typeface="Segoe UI Semibold" panose="020B0702040204020203" pitchFamily="34" charset="0"/>
              </a:endParaRPr>
            </a:p>
          </p:txBody>
        </p:sp>
        <p:sp>
          <p:nvSpPr>
            <p:cNvPr id="405" name="Rectangle 404"/>
            <p:cNvSpPr/>
            <p:nvPr/>
          </p:nvSpPr>
          <p:spPr>
            <a:xfrm>
              <a:off x="9466017" y="4887198"/>
              <a:ext cx="946319" cy="278477"/>
            </a:xfrm>
            <a:prstGeom prst="rect">
              <a:avLst/>
            </a:prstGeom>
          </p:spPr>
          <p:txBody>
            <a:bodyPr wrap="square">
              <a:spAutoFit/>
            </a:bodyPr>
            <a:lstStyle/>
            <a:p>
              <a:pPr algn="ctr" defTabSz="1219140" fontAlgn="base">
                <a:spcBef>
                  <a:spcPct val="0"/>
                </a:spcBef>
                <a:spcAft>
                  <a:spcPct val="0"/>
                </a:spcAft>
                <a:defRPr/>
              </a:pPr>
              <a:r>
                <a:rPr lang="en-US" sz="1100" kern="0" dirty="0">
                  <a:solidFill>
                    <a:prstClr val="black">
                      <a:lumMod val="85000"/>
                      <a:lumOff val="15000"/>
                    </a:prstClr>
                  </a:solidFill>
                  <a:latin typeface="Segoe UI Semibold" panose="020B0702040204020203" pitchFamily="34" charset="0"/>
                </a:rPr>
                <a:t>£780K</a:t>
              </a:r>
            </a:p>
          </p:txBody>
        </p:sp>
      </p:grpSp>
      <p:sp>
        <p:nvSpPr>
          <p:cNvPr id="406" name="Rectangle 405"/>
          <p:cNvSpPr/>
          <p:nvPr/>
        </p:nvSpPr>
        <p:spPr>
          <a:xfrm>
            <a:off x="4083529" y="4299182"/>
            <a:ext cx="1747195" cy="369332"/>
          </a:xfrm>
          <a:prstGeom prst="rect">
            <a:avLst/>
          </a:prstGeom>
        </p:spPr>
        <p:txBody>
          <a:bodyPr wrap="square">
            <a:spAutoFit/>
          </a:bodyPr>
          <a:lstStyle/>
          <a:p>
            <a:pPr algn="ctr" defTabSz="1219140" fontAlgn="base">
              <a:spcBef>
                <a:spcPct val="0"/>
              </a:spcBef>
              <a:spcAft>
                <a:spcPct val="0"/>
              </a:spcAft>
              <a:defRPr/>
            </a:pPr>
            <a:r>
              <a:rPr lang="en-GB" sz="900" dirty="0">
                <a:solidFill>
                  <a:srgbClr val="1F497D"/>
                </a:solidFill>
                <a:latin typeface="Segoe UI Semibold" panose="020B0702040204020203" pitchFamily="34" charset="0"/>
                <a:ea typeface="Segoe UI" panose="020B0502040204020203" pitchFamily="34" charset="0"/>
                <a:cs typeface="Segoe UI" panose="020B0502040204020203" pitchFamily="34" charset="0"/>
              </a:rPr>
              <a:t>Enabling Utility Major achieve 100% by 2020</a:t>
            </a:r>
          </a:p>
        </p:txBody>
      </p:sp>
      <p:sp>
        <p:nvSpPr>
          <p:cNvPr id="407" name="Isosceles Triangle 406"/>
          <p:cNvSpPr/>
          <p:nvPr/>
        </p:nvSpPr>
        <p:spPr>
          <a:xfrm rot="5400000">
            <a:off x="2752172" y="772350"/>
            <a:ext cx="245643" cy="191847"/>
          </a:xfrm>
          <a:prstGeom prst="triangle">
            <a:avLst/>
          </a:prstGeom>
          <a:solidFill>
            <a:srgbClr val="9BBB59"/>
          </a:solidFill>
          <a:ln w="25400" cap="flat" cmpd="sng" algn="ctr">
            <a:solidFill>
              <a:srgbClr val="9BBB59">
                <a:lumMod val="75000"/>
              </a:srgbClr>
            </a:solidFill>
            <a:prstDash val="solid"/>
          </a:ln>
          <a:effectLst>
            <a:outerShdw blurRad="50800" dist="38100" dir="2700000" algn="tl" rotWithShape="0">
              <a:prstClr val="black">
                <a:alpha val="40000"/>
              </a:prstClr>
            </a:outerShdw>
          </a:effectLst>
        </p:spPr>
        <p:txBody>
          <a:bodyPr rtlCol="0" anchor="ctr"/>
          <a:lstStyle/>
          <a:p>
            <a:pPr algn="ctr" defTabSz="1219140" fontAlgn="base">
              <a:spcBef>
                <a:spcPct val="0"/>
              </a:spcBef>
              <a:spcAft>
                <a:spcPct val="0"/>
              </a:spcAft>
              <a:defRPr/>
            </a:pPr>
            <a:endParaRPr lang="en-US" sz="1600" kern="0">
              <a:solidFill>
                <a:srgbClr val="1F497D"/>
              </a:solidFill>
              <a:latin typeface="Segoe UI Semibold" panose="020B0702040204020203" pitchFamily="34" charset="0"/>
            </a:endParaRPr>
          </a:p>
        </p:txBody>
      </p:sp>
      <p:sp>
        <p:nvSpPr>
          <p:cNvPr id="410" name="Oval 409"/>
          <p:cNvSpPr/>
          <p:nvPr/>
        </p:nvSpPr>
        <p:spPr>
          <a:xfrm rot="19984135">
            <a:off x="419099" y="653766"/>
            <a:ext cx="1985268" cy="1985268"/>
          </a:xfrm>
          <a:prstGeom prst="ellipse">
            <a:avLst/>
          </a:prstGeom>
          <a:solidFill>
            <a:srgbClr val="FFFFCC"/>
          </a:solidFill>
          <a:ln>
            <a:noFill/>
          </a:ln>
          <a:effectLst>
            <a:outerShdw blurRad="50800" dist="152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fontAlgn="base">
              <a:spcBef>
                <a:spcPct val="0"/>
              </a:spcBef>
              <a:spcAft>
                <a:spcPct val="0"/>
              </a:spcAft>
              <a:defRPr/>
            </a:pPr>
            <a:endParaRPr lang="en-US" sz="2400">
              <a:solidFill>
                <a:srgbClr val="FFFFFF"/>
              </a:solidFill>
              <a:latin typeface="Arial" panose="020B0604020202020204"/>
            </a:endParaRPr>
          </a:p>
        </p:txBody>
      </p:sp>
      <p:sp>
        <p:nvSpPr>
          <p:cNvPr id="411" name="Rectangle 410"/>
          <p:cNvSpPr/>
          <p:nvPr/>
        </p:nvSpPr>
        <p:spPr>
          <a:xfrm>
            <a:off x="413587" y="991908"/>
            <a:ext cx="1998727" cy="1221168"/>
          </a:xfrm>
          <a:prstGeom prst="rect">
            <a:avLst/>
          </a:prstGeom>
          <a:noFill/>
        </p:spPr>
        <p:txBody>
          <a:bodyPr wrap="square">
            <a:spAutoFit/>
          </a:bodyPr>
          <a:lstStyle/>
          <a:p>
            <a:pPr algn="ctr" defTabSz="1219140" fontAlgn="base">
              <a:spcBef>
                <a:spcPct val="0"/>
              </a:spcBef>
              <a:spcAft>
                <a:spcPct val="0"/>
              </a:spcAft>
              <a:defRPr/>
            </a:pPr>
            <a:r>
              <a:rPr lang="en-IN" sz="1467" dirty="0">
                <a:solidFill>
                  <a:prstClr val="black">
                    <a:lumMod val="85000"/>
                    <a:lumOff val="15000"/>
                  </a:prstClr>
                </a:solidFill>
                <a:latin typeface="Segoe UI Semibold" panose="020B0702040204020203" pitchFamily="34" charset="0"/>
                <a:ea typeface="Segoe UI" panose="020B0502040204020203" pitchFamily="34" charset="0"/>
                <a:cs typeface="Segoe UI" panose="020B0502040204020203" pitchFamily="34" charset="0"/>
              </a:rPr>
              <a:t>A British multinational utility company supplying electricity and gas in the UK</a:t>
            </a:r>
          </a:p>
        </p:txBody>
      </p:sp>
      <p:sp>
        <p:nvSpPr>
          <p:cNvPr id="57" name="Title 1"/>
          <p:cNvSpPr txBox="1">
            <a:spLocks/>
          </p:cNvSpPr>
          <p:nvPr/>
        </p:nvSpPr>
        <p:spPr>
          <a:xfrm>
            <a:off x="428011" y="345157"/>
            <a:ext cx="8385048" cy="236595"/>
          </a:xfrm>
          <a:prstGeom prst="rect">
            <a:avLst/>
          </a:prstGeom>
        </p:spPr>
        <p:txBody>
          <a:bodyPr vert="horz" lIns="0" tIns="0" rIns="0" bIns="0" rtlCol="0" anchor="t" anchorCtr="0">
            <a:noAutofit/>
          </a:bodyPr>
          <a:lstStyle>
            <a:lvl1pPr defTabSz="914355">
              <a:lnSpc>
                <a:spcPct val="90000"/>
              </a:lnSpc>
              <a:spcBef>
                <a:spcPct val="0"/>
              </a:spcBef>
              <a:buNone/>
              <a:defRPr>
                <a:solidFill>
                  <a:schemeClr val="accent1"/>
                </a:solidFill>
                <a:latin typeface="Segoe UI" panose="020B0502040204020203" pitchFamily="34" charset="0"/>
                <a:ea typeface="+mj-ea"/>
                <a:cs typeface="Segoe UI" panose="020B0502040204020203" pitchFamily="34" charset="0"/>
              </a:defRPr>
            </a:lvl1pPr>
          </a:lstStyle>
          <a:p>
            <a:pPr defTabSz="914332">
              <a:defRPr/>
            </a:pPr>
            <a:endParaRPr lang="en-US" sz="2000" dirty="0">
              <a:solidFill>
                <a:srgbClr val="0033B4"/>
              </a:solidFill>
              <a:latin typeface="Segoe UI Semibold" panose="020B0702040204020203" pitchFamily="34" charset="0"/>
              <a:cs typeface="Segoe UI Semibold" panose="020B0702040204020203" pitchFamily="34" charset="0"/>
            </a:endParaRPr>
          </a:p>
        </p:txBody>
      </p:sp>
      <p:sp>
        <p:nvSpPr>
          <p:cNvPr id="60" name="Rectangle 59"/>
          <p:cNvSpPr/>
          <p:nvPr/>
        </p:nvSpPr>
        <p:spPr>
          <a:xfrm>
            <a:off x="9648967" y="0"/>
            <a:ext cx="2558275" cy="51833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t>Centrica</a:t>
            </a:r>
          </a:p>
        </p:txBody>
      </p:sp>
    </p:spTree>
    <p:extLst>
      <p:ext uri="{BB962C8B-B14F-4D97-AF65-F5344CB8AC3E}">
        <p14:creationId xmlns:p14="http://schemas.microsoft.com/office/powerpoint/2010/main" val="2726436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93856" y="901575"/>
            <a:ext cx="4027969" cy="297860"/>
            <a:chOff x="5990283" y="475760"/>
            <a:chExt cx="3020977" cy="223395"/>
          </a:xfrm>
        </p:grpSpPr>
        <p:sp>
          <p:nvSpPr>
            <p:cNvPr id="51" name="TextBox 50"/>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ea typeface="Segoe UI" panose="020B0502040204020203" pitchFamily="34" charset="0"/>
                  <a:cs typeface="Arial" panose="020B0604020202020204" pitchFamily="34" charset="0"/>
                </a:rPr>
                <a:t>About Client</a:t>
              </a:r>
              <a:endParaRPr lang="en-GB" sz="1333" b="1" dirty="0">
                <a:solidFill>
                  <a:srgbClr val="075CA9"/>
                </a:solidFill>
                <a:ea typeface="Segoe UI" panose="020B0502040204020203" pitchFamily="34" charset="0"/>
                <a:cs typeface="Arial" panose="020B0604020202020204" pitchFamily="34" charset="0"/>
              </a:endParaRPr>
            </a:p>
          </p:txBody>
        </p:sp>
        <p:grpSp>
          <p:nvGrpSpPr>
            <p:cNvPr id="53" name="Group 52"/>
            <p:cNvGrpSpPr/>
            <p:nvPr/>
          </p:nvGrpSpPr>
          <p:grpSpPr>
            <a:xfrm>
              <a:off x="6096518" y="699152"/>
              <a:ext cx="2914742" cy="3"/>
              <a:chOff x="6096518" y="699152"/>
              <a:chExt cx="2914742" cy="3"/>
            </a:xfrm>
          </p:grpSpPr>
          <p:cxnSp>
            <p:nvCxnSpPr>
              <p:cNvPr id="60" name="Straight Connector 59"/>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553200" y="6991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sp>
        <p:nvSpPr>
          <p:cNvPr id="5" name="Title 4"/>
          <p:cNvSpPr>
            <a:spLocks noGrp="1"/>
          </p:cNvSpPr>
          <p:nvPr>
            <p:ph type="title"/>
          </p:nvPr>
        </p:nvSpPr>
        <p:spPr/>
        <p:txBody>
          <a:bodyPr vert="horz" lIns="121920" tIns="60960" rIns="121920" bIns="60960" rtlCol="0" anchor="ctr">
            <a:normAutofit fontScale="90000"/>
          </a:bodyPr>
          <a:lstStyle/>
          <a:p>
            <a:r>
              <a:rPr lang="en-US" spc="-7" dirty="0">
                <a:latin typeface="+mn-lt"/>
                <a:cs typeface="Calibri" panose="020F0502020204030204" pitchFamily="34" charset="0"/>
              </a:rPr>
              <a:t>Automation of miscellaneous Invoice Generation</a:t>
            </a:r>
          </a:p>
        </p:txBody>
      </p:sp>
      <p:sp>
        <p:nvSpPr>
          <p:cNvPr id="59" name="Rectangle 58"/>
          <p:cNvSpPr/>
          <p:nvPr/>
        </p:nvSpPr>
        <p:spPr>
          <a:xfrm>
            <a:off x="4340850" y="1243717"/>
            <a:ext cx="7749551" cy="584968"/>
          </a:xfrm>
          <a:prstGeom prst="rect">
            <a:avLst/>
          </a:prstGeom>
        </p:spPr>
        <p:txBody>
          <a:bodyPr wrap="square">
            <a:spAutoFit/>
          </a:bodyPr>
          <a:lstStyle/>
          <a:p>
            <a:pPr defTabSz="1462989">
              <a:defRPr/>
            </a:pPr>
            <a:r>
              <a:rPr lang="en-US" sz="1067" dirty="0">
                <a:solidFill>
                  <a:srgbClr val="021628"/>
                </a:solidFill>
                <a:cs typeface="Calibri" panose="020F0502020204030204" pitchFamily="34" charset="0"/>
              </a:rPr>
              <a:t>One of the business units needed sending invoices to customers (Domestic / Business / Bulk) and creating customers on system if not created prior to sending invoice; as this was new business, this process was not integrated into the ERP needing a considerable manual process.</a:t>
            </a:r>
          </a:p>
        </p:txBody>
      </p:sp>
      <p:sp>
        <p:nvSpPr>
          <p:cNvPr id="72" name="Rectangle 71"/>
          <p:cNvSpPr/>
          <p:nvPr/>
        </p:nvSpPr>
        <p:spPr>
          <a:xfrm>
            <a:off x="4192514" y="2987382"/>
            <a:ext cx="7758695" cy="497700"/>
          </a:xfrm>
          <a:prstGeom prst="rect">
            <a:avLst/>
          </a:prstGeom>
        </p:spPr>
        <p:txBody>
          <a:bodyPr wrap="square">
            <a:spAutoFit/>
          </a:bodyPr>
          <a:lstStyle/>
          <a:p>
            <a:pPr marL="228594" lvl="2" indent="-228594" defTabSz="1462989">
              <a:spcBef>
                <a:spcPts val="600"/>
              </a:spcBef>
              <a:buFont typeface="Arial" panose="020B0604020202020204" pitchFamily="34" charset="0"/>
              <a:buChar char="•"/>
              <a:defRPr/>
            </a:pPr>
            <a:r>
              <a:rPr lang="en-US" sz="1067" dirty="0">
                <a:solidFill>
                  <a:srgbClr val="021628"/>
                </a:solidFill>
                <a:cs typeface="Calibri" panose="020F0502020204030204" pitchFamily="34" charset="0"/>
                <a:sym typeface="Verdana"/>
              </a:rPr>
              <a:t>Automated end to end process , starting from extracting relevant details and sending invoice to customer</a:t>
            </a:r>
          </a:p>
          <a:p>
            <a:pPr marL="228594" lvl="2" indent="-228594" defTabSz="1462989">
              <a:spcBef>
                <a:spcPts val="600"/>
              </a:spcBef>
              <a:buFont typeface="Arial" panose="020B0604020202020204" pitchFamily="34" charset="0"/>
              <a:buChar char="•"/>
              <a:defRPr/>
            </a:pPr>
            <a:r>
              <a:rPr lang="en-US" sz="1067" dirty="0">
                <a:solidFill>
                  <a:srgbClr val="021628"/>
                </a:solidFill>
                <a:cs typeface="Calibri" panose="020F0502020204030204" pitchFamily="34" charset="0"/>
                <a:sym typeface="Verdana"/>
              </a:rPr>
              <a:t>Elimination of agent intervention to send print request of invoice manually</a:t>
            </a:r>
          </a:p>
        </p:txBody>
      </p:sp>
      <p:sp>
        <p:nvSpPr>
          <p:cNvPr id="76" name="Rectangle 75"/>
          <p:cNvSpPr/>
          <p:nvPr/>
        </p:nvSpPr>
        <p:spPr>
          <a:xfrm>
            <a:off x="4201996" y="4724189"/>
            <a:ext cx="7758693" cy="1144224"/>
          </a:xfrm>
          <a:prstGeom prst="rect">
            <a:avLst/>
          </a:prstGeom>
        </p:spPr>
        <p:txBody>
          <a:bodyPr wrap="square">
            <a:spAutoFit/>
          </a:bodyPr>
          <a:lstStyle/>
          <a:p>
            <a:pPr marL="182878" lvl="2" indent="-182878" defTabSz="1462989">
              <a:spcBef>
                <a:spcPts val="600"/>
              </a:spcBef>
              <a:buFont typeface="Wingdings" panose="05000000000000000000" pitchFamily="2" charset="2"/>
              <a:buChar char="§"/>
              <a:defRPr/>
            </a:pPr>
            <a:r>
              <a:rPr lang="en-US" sz="1067" dirty="0">
                <a:solidFill>
                  <a:srgbClr val="021628"/>
                </a:solidFill>
                <a:cs typeface="Calibri" panose="020F0502020204030204" pitchFamily="34" charset="0"/>
              </a:rPr>
              <a:t>Reduction of back office agents </a:t>
            </a:r>
            <a:r>
              <a:rPr lang="en-US" sz="1067" dirty="0" err="1">
                <a:solidFill>
                  <a:srgbClr val="021628"/>
                </a:solidFill>
                <a:cs typeface="Calibri" panose="020F0502020204030204" pitchFamily="34" charset="0"/>
              </a:rPr>
              <a:t>ie</a:t>
            </a:r>
            <a:r>
              <a:rPr lang="en-US" sz="1067" dirty="0">
                <a:solidFill>
                  <a:srgbClr val="021628"/>
                </a:solidFill>
                <a:cs typeface="Calibri" panose="020F0502020204030204" pitchFamily="34" charset="0"/>
              </a:rPr>
              <a:t>.. </a:t>
            </a:r>
            <a:r>
              <a:rPr lang="en-US" sz="1067" dirty="0" err="1">
                <a:solidFill>
                  <a:srgbClr val="021628"/>
                </a:solidFill>
                <a:cs typeface="Calibri" panose="020F0502020204030204" pitchFamily="34" charset="0"/>
              </a:rPr>
              <a:t>Opex</a:t>
            </a:r>
            <a:r>
              <a:rPr lang="en-US" sz="1067" dirty="0">
                <a:solidFill>
                  <a:srgbClr val="021628"/>
                </a:solidFill>
                <a:cs typeface="Calibri" panose="020F0502020204030204" pitchFamily="34" charset="0"/>
              </a:rPr>
              <a:t> by an order of £150K per annum</a:t>
            </a:r>
          </a:p>
          <a:p>
            <a:pPr marL="182878" lvl="2" indent="-182878" defTabSz="1462989">
              <a:spcBef>
                <a:spcPts val="600"/>
              </a:spcBef>
              <a:buFont typeface="Wingdings" panose="05000000000000000000" pitchFamily="2" charset="2"/>
              <a:buChar char="§"/>
              <a:defRPr/>
            </a:pPr>
            <a:r>
              <a:rPr lang="en-US" sz="1067" dirty="0">
                <a:solidFill>
                  <a:srgbClr val="021628"/>
                </a:solidFill>
                <a:cs typeface="Calibri" panose="020F0502020204030204" pitchFamily="34" charset="0"/>
              </a:rPr>
              <a:t>65% reduction in handling time of same transactions (compared with doing manually)</a:t>
            </a:r>
          </a:p>
          <a:p>
            <a:pPr marL="182878" lvl="2" indent="-182878" defTabSz="1462989">
              <a:spcBef>
                <a:spcPts val="600"/>
              </a:spcBef>
              <a:buFont typeface="Wingdings" panose="05000000000000000000" pitchFamily="2" charset="2"/>
              <a:buChar char="§"/>
              <a:defRPr/>
            </a:pPr>
            <a:r>
              <a:rPr lang="en-US" sz="1067" dirty="0">
                <a:solidFill>
                  <a:srgbClr val="021628"/>
                </a:solidFill>
                <a:cs typeface="Calibri" panose="020F0502020204030204" pitchFamily="34" charset="0"/>
              </a:rPr>
              <a:t>Better Customer experience by sending accurate copies to customer on time</a:t>
            </a:r>
          </a:p>
          <a:p>
            <a:pPr marL="182878" lvl="2" indent="-182878" defTabSz="1462989">
              <a:spcBef>
                <a:spcPts val="600"/>
              </a:spcBef>
              <a:buFont typeface="Wingdings" panose="05000000000000000000" pitchFamily="2" charset="2"/>
              <a:buChar char="§"/>
              <a:defRPr/>
            </a:pPr>
            <a:r>
              <a:rPr lang="en-US" sz="1067" dirty="0">
                <a:solidFill>
                  <a:srgbClr val="021628"/>
                </a:solidFill>
                <a:cs typeface="Calibri" panose="020F0502020204030204" pitchFamily="34" charset="0"/>
              </a:rPr>
              <a:t>Increased scalability as number of bots can be increased when there is a spike in volumes; allowing launch of new products in market within a short lead time</a:t>
            </a:r>
          </a:p>
        </p:txBody>
      </p:sp>
      <p:sp>
        <p:nvSpPr>
          <p:cNvPr id="35" name="Rectangle 34"/>
          <p:cNvSpPr/>
          <p:nvPr/>
        </p:nvSpPr>
        <p:spPr>
          <a:xfrm>
            <a:off x="164004" y="1213226"/>
            <a:ext cx="3931784" cy="913392"/>
          </a:xfrm>
          <a:prstGeom prst="rect">
            <a:avLst/>
          </a:prstGeom>
        </p:spPr>
        <p:txBody>
          <a:bodyPr wrap="square">
            <a:spAutoFit/>
          </a:bodyPr>
          <a:lstStyle/>
          <a:p>
            <a:pPr algn="just" defTabSz="1462989">
              <a:defRPr/>
            </a:pPr>
            <a:r>
              <a:rPr lang="en-US" sz="1067" dirty="0">
                <a:solidFill>
                  <a:srgbClr val="021628"/>
                </a:solidFill>
                <a:cs typeface="Calibri" panose="020F0502020204030204" pitchFamily="34" charset="0"/>
              </a:rPr>
              <a:t>The Customer is a global Utility major with more than 15 million customer relationships across B2B and B2C segments with more than 10,000 customer service agents catering to Customer needs everyday</a:t>
            </a:r>
          </a:p>
          <a:p>
            <a:pPr algn="just" defTabSz="1462989">
              <a:defRPr/>
            </a:pPr>
            <a:r>
              <a:rPr lang="en-US" sz="1067" dirty="0">
                <a:solidFill>
                  <a:srgbClr val="021628"/>
                </a:solidFill>
                <a:cs typeface="Calibri" panose="020F0502020204030204" pitchFamily="34" charset="0"/>
              </a:rPr>
              <a:t>.</a:t>
            </a:r>
          </a:p>
        </p:txBody>
      </p:sp>
      <p:grpSp>
        <p:nvGrpSpPr>
          <p:cNvPr id="33" name="Group 32"/>
          <p:cNvGrpSpPr/>
          <p:nvPr/>
        </p:nvGrpSpPr>
        <p:grpSpPr>
          <a:xfrm>
            <a:off x="4244464" y="889001"/>
            <a:ext cx="4027969" cy="297860"/>
            <a:chOff x="5990283" y="475760"/>
            <a:chExt cx="3020977" cy="223395"/>
          </a:xfrm>
        </p:grpSpPr>
        <p:sp>
          <p:nvSpPr>
            <p:cNvPr id="34" name="TextBox 33"/>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ea typeface="Segoe UI" panose="020B0502040204020203" pitchFamily="34" charset="0"/>
                  <a:cs typeface="Arial" panose="020B0604020202020204" pitchFamily="34" charset="0"/>
                </a:rPr>
                <a:t>Customer Need</a:t>
              </a:r>
              <a:endParaRPr lang="en-GB" sz="1333" b="1" dirty="0">
                <a:solidFill>
                  <a:srgbClr val="075CA9"/>
                </a:solidFill>
                <a:ea typeface="Segoe UI" panose="020B0502040204020203" pitchFamily="34" charset="0"/>
                <a:cs typeface="Arial" panose="020B0604020202020204" pitchFamily="34" charset="0"/>
              </a:endParaRPr>
            </a:p>
          </p:txBody>
        </p:sp>
        <p:grpSp>
          <p:nvGrpSpPr>
            <p:cNvPr id="37" name="Group 36"/>
            <p:cNvGrpSpPr/>
            <p:nvPr/>
          </p:nvGrpSpPr>
          <p:grpSpPr>
            <a:xfrm>
              <a:off x="6096518" y="699152"/>
              <a:ext cx="2914742" cy="3"/>
              <a:chOff x="6096518" y="699152"/>
              <a:chExt cx="2914742" cy="3"/>
            </a:xfrm>
          </p:grpSpPr>
          <p:cxnSp>
            <p:nvCxnSpPr>
              <p:cNvPr id="38" name="Straight Connector 37"/>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553200" y="6991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4105272" y="2686089"/>
            <a:ext cx="4027969" cy="297860"/>
            <a:chOff x="5990283" y="475760"/>
            <a:chExt cx="3020977" cy="223395"/>
          </a:xfrm>
        </p:grpSpPr>
        <p:sp>
          <p:nvSpPr>
            <p:cNvPr id="41" name="TextBox 40"/>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ea typeface="Segoe UI" panose="020B0502040204020203" pitchFamily="34" charset="0"/>
                  <a:cs typeface="Arial" panose="020B0604020202020204" pitchFamily="34" charset="0"/>
                </a:rPr>
                <a:t>Solution Highlights</a:t>
              </a:r>
              <a:endParaRPr lang="en-GB" sz="1333" b="1" dirty="0">
                <a:solidFill>
                  <a:srgbClr val="075CA9"/>
                </a:solidFill>
                <a:ea typeface="Segoe UI" panose="020B0502040204020203" pitchFamily="34" charset="0"/>
                <a:cs typeface="Arial" panose="020B0604020202020204" pitchFamily="34" charset="0"/>
              </a:endParaRPr>
            </a:p>
          </p:txBody>
        </p:sp>
        <p:grpSp>
          <p:nvGrpSpPr>
            <p:cNvPr id="42" name="Group 41"/>
            <p:cNvGrpSpPr/>
            <p:nvPr/>
          </p:nvGrpSpPr>
          <p:grpSpPr>
            <a:xfrm>
              <a:off x="6096518" y="699152"/>
              <a:ext cx="2914742" cy="3"/>
              <a:chOff x="6096518" y="699152"/>
              <a:chExt cx="2914742" cy="3"/>
            </a:xfrm>
          </p:grpSpPr>
          <p:cxnSp>
            <p:nvCxnSpPr>
              <p:cNvPr id="43" name="Straight Connector 42"/>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553200" y="6991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grpSp>
        <p:nvGrpSpPr>
          <p:cNvPr id="45" name="Group 44"/>
          <p:cNvGrpSpPr/>
          <p:nvPr/>
        </p:nvGrpSpPr>
        <p:grpSpPr>
          <a:xfrm>
            <a:off x="4105272" y="4436758"/>
            <a:ext cx="4027969" cy="297860"/>
            <a:chOff x="5990283" y="475760"/>
            <a:chExt cx="3020977" cy="223395"/>
          </a:xfrm>
        </p:grpSpPr>
        <p:sp>
          <p:nvSpPr>
            <p:cNvPr id="46" name="TextBox 45"/>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ea typeface="Segoe UI" panose="020B0502040204020203" pitchFamily="34" charset="0"/>
                  <a:cs typeface="Arial" panose="020B0604020202020204" pitchFamily="34" charset="0"/>
                </a:rPr>
                <a:t>Business Outcomes</a:t>
              </a:r>
              <a:endParaRPr lang="en-GB" sz="1333" b="1" dirty="0">
                <a:solidFill>
                  <a:srgbClr val="075CA9"/>
                </a:solidFill>
                <a:ea typeface="Segoe UI" panose="020B0502040204020203" pitchFamily="34" charset="0"/>
                <a:cs typeface="Arial" panose="020B0604020202020204" pitchFamily="34" charset="0"/>
              </a:endParaRPr>
            </a:p>
          </p:txBody>
        </p:sp>
        <p:grpSp>
          <p:nvGrpSpPr>
            <p:cNvPr id="47" name="Group 46"/>
            <p:cNvGrpSpPr/>
            <p:nvPr/>
          </p:nvGrpSpPr>
          <p:grpSpPr>
            <a:xfrm>
              <a:off x="6096518" y="699152"/>
              <a:ext cx="2914742" cy="3"/>
              <a:chOff x="6096518" y="699152"/>
              <a:chExt cx="2914742" cy="3"/>
            </a:xfrm>
          </p:grpSpPr>
          <p:cxnSp>
            <p:nvCxnSpPr>
              <p:cNvPr id="48" name="Straight Connector 47"/>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553200" y="6991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p:nvGrpSpPr>
        <p:grpSpPr>
          <a:xfrm>
            <a:off x="121632" y="3164519"/>
            <a:ext cx="4027969" cy="297860"/>
            <a:chOff x="5990283" y="475760"/>
            <a:chExt cx="3020977" cy="223395"/>
          </a:xfrm>
        </p:grpSpPr>
        <p:sp>
          <p:nvSpPr>
            <p:cNvPr id="64" name="TextBox 63"/>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ea typeface="Segoe UI" panose="020B0502040204020203" pitchFamily="34" charset="0"/>
                  <a:cs typeface="Arial" panose="020B0604020202020204" pitchFamily="34" charset="0"/>
                </a:rPr>
                <a:t>Key Highlights</a:t>
              </a:r>
              <a:endParaRPr lang="en-GB" sz="1333" b="1" dirty="0">
                <a:solidFill>
                  <a:srgbClr val="075CA9"/>
                </a:solidFill>
                <a:ea typeface="Segoe UI" panose="020B0502040204020203" pitchFamily="34" charset="0"/>
                <a:cs typeface="Arial" panose="020B0604020202020204" pitchFamily="34" charset="0"/>
              </a:endParaRPr>
            </a:p>
          </p:txBody>
        </p:sp>
        <p:grpSp>
          <p:nvGrpSpPr>
            <p:cNvPr id="65" name="Group 64"/>
            <p:cNvGrpSpPr/>
            <p:nvPr/>
          </p:nvGrpSpPr>
          <p:grpSpPr>
            <a:xfrm>
              <a:off x="6096518" y="699152"/>
              <a:ext cx="2914742" cy="3"/>
              <a:chOff x="6096518" y="699152"/>
              <a:chExt cx="2914742" cy="3"/>
            </a:xfrm>
          </p:grpSpPr>
          <p:cxnSp>
            <p:nvCxnSpPr>
              <p:cNvPr id="66" name="Straight Connector 65"/>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53200" y="6991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sp>
        <p:nvSpPr>
          <p:cNvPr id="68" name="Rectangle 67"/>
          <p:cNvSpPr/>
          <p:nvPr/>
        </p:nvSpPr>
        <p:spPr>
          <a:xfrm>
            <a:off x="225924" y="3565320"/>
            <a:ext cx="7758693" cy="980012"/>
          </a:xfrm>
          <a:prstGeom prst="rect">
            <a:avLst/>
          </a:prstGeom>
        </p:spPr>
        <p:txBody>
          <a:bodyPr wrap="square">
            <a:spAutoFit/>
          </a:bodyPr>
          <a:lstStyle/>
          <a:p>
            <a:pPr marL="182878" lvl="2" indent="-182878" defTabSz="1462989">
              <a:spcBef>
                <a:spcPts val="600"/>
              </a:spcBef>
              <a:buFont typeface="Wingdings" panose="05000000000000000000" pitchFamily="2" charset="2"/>
              <a:buChar char="§"/>
              <a:defRPr/>
            </a:pPr>
            <a:r>
              <a:rPr lang="en-US" sz="1067" dirty="0">
                <a:solidFill>
                  <a:srgbClr val="021628"/>
                </a:solidFill>
                <a:cs typeface="Calibri" panose="020F0502020204030204" pitchFamily="34" charset="0"/>
              </a:rPr>
              <a:t>100% compliance on TAT</a:t>
            </a:r>
          </a:p>
          <a:p>
            <a:pPr marL="182878" lvl="2" indent="-182878" defTabSz="1462989">
              <a:spcBef>
                <a:spcPts val="600"/>
              </a:spcBef>
              <a:buFont typeface="Wingdings" panose="05000000000000000000" pitchFamily="2" charset="2"/>
              <a:buChar char="§"/>
              <a:defRPr/>
            </a:pPr>
            <a:r>
              <a:rPr lang="en-US" sz="1067" dirty="0">
                <a:solidFill>
                  <a:srgbClr val="021628"/>
                </a:solidFill>
                <a:cs typeface="Calibri" panose="020F0502020204030204" pitchFamily="34" charset="0"/>
              </a:rPr>
              <a:t>~11 FTE Reduction</a:t>
            </a:r>
          </a:p>
          <a:p>
            <a:pPr marL="182878" lvl="2" indent="-182878" defTabSz="1462989">
              <a:spcBef>
                <a:spcPts val="600"/>
              </a:spcBef>
              <a:buFont typeface="Wingdings" panose="05000000000000000000" pitchFamily="2" charset="2"/>
              <a:buChar char="§"/>
              <a:defRPr/>
            </a:pPr>
            <a:r>
              <a:rPr lang="en-US" sz="1067" dirty="0">
                <a:solidFill>
                  <a:srgbClr val="021628"/>
                </a:solidFill>
                <a:cs typeface="Calibri" panose="020F0502020204030204" pitchFamily="34" charset="0"/>
              </a:rPr>
              <a:t>94% End to End Success Achieved</a:t>
            </a:r>
          </a:p>
          <a:p>
            <a:pPr marL="182878" lvl="2" indent="-182878" defTabSz="1462989">
              <a:spcBef>
                <a:spcPts val="600"/>
              </a:spcBef>
              <a:buFont typeface="Wingdings" panose="05000000000000000000" pitchFamily="2" charset="2"/>
              <a:buChar char="§"/>
              <a:defRPr/>
            </a:pPr>
            <a:endParaRPr lang="en-US" sz="1067" dirty="0">
              <a:solidFill>
                <a:srgbClr val="021628"/>
              </a:solidFill>
              <a:cs typeface="Calibri" panose="020F0502020204030204" pitchFamily="34" charset="0"/>
            </a:endParaRPr>
          </a:p>
        </p:txBody>
      </p:sp>
      <p:sp>
        <p:nvSpPr>
          <p:cNvPr id="36" name="Rectangle 35"/>
          <p:cNvSpPr/>
          <p:nvPr/>
        </p:nvSpPr>
        <p:spPr>
          <a:xfrm>
            <a:off x="10015983" y="133527"/>
            <a:ext cx="1935224" cy="71270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t>Centrica - RPA</a:t>
            </a:r>
          </a:p>
        </p:txBody>
      </p:sp>
    </p:spTree>
    <p:extLst>
      <p:ext uri="{BB962C8B-B14F-4D97-AF65-F5344CB8AC3E}">
        <p14:creationId xmlns:p14="http://schemas.microsoft.com/office/powerpoint/2010/main" val="528232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93856" y="901575"/>
            <a:ext cx="4027969" cy="297860"/>
            <a:chOff x="5990283" y="475760"/>
            <a:chExt cx="3020977" cy="223395"/>
          </a:xfrm>
        </p:grpSpPr>
        <p:sp>
          <p:nvSpPr>
            <p:cNvPr id="51" name="TextBox 50"/>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ea typeface="Segoe UI" panose="020B0502040204020203" pitchFamily="34" charset="0"/>
                  <a:cs typeface="Arial" panose="020B0604020202020204" pitchFamily="34" charset="0"/>
                </a:rPr>
                <a:t>About Client</a:t>
              </a:r>
              <a:endParaRPr lang="en-GB" sz="1333" b="1" dirty="0">
                <a:solidFill>
                  <a:srgbClr val="075CA9"/>
                </a:solidFill>
                <a:ea typeface="Segoe UI" panose="020B0502040204020203" pitchFamily="34" charset="0"/>
                <a:cs typeface="Arial" panose="020B0604020202020204" pitchFamily="34" charset="0"/>
              </a:endParaRPr>
            </a:p>
          </p:txBody>
        </p:sp>
        <p:grpSp>
          <p:nvGrpSpPr>
            <p:cNvPr id="53" name="Group 52"/>
            <p:cNvGrpSpPr/>
            <p:nvPr/>
          </p:nvGrpSpPr>
          <p:grpSpPr>
            <a:xfrm>
              <a:off x="6096518" y="699152"/>
              <a:ext cx="2914742" cy="3"/>
              <a:chOff x="6096518" y="699152"/>
              <a:chExt cx="2914742" cy="3"/>
            </a:xfrm>
          </p:grpSpPr>
          <p:cxnSp>
            <p:nvCxnSpPr>
              <p:cNvPr id="60" name="Straight Connector 59"/>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553200" y="6991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sp>
        <p:nvSpPr>
          <p:cNvPr id="5" name="Title 4"/>
          <p:cNvSpPr>
            <a:spLocks noGrp="1"/>
          </p:cNvSpPr>
          <p:nvPr>
            <p:ph type="title"/>
          </p:nvPr>
        </p:nvSpPr>
        <p:spPr/>
        <p:txBody>
          <a:bodyPr vert="horz" lIns="121920" tIns="60960" rIns="121920" bIns="60960" rtlCol="0" anchor="ctr">
            <a:normAutofit fontScale="90000"/>
          </a:bodyPr>
          <a:lstStyle/>
          <a:p>
            <a:r>
              <a:rPr lang="en-US" spc="-7" dirty="0">
                <a:latin typeface="+mn-lt"/>
                <a:cs typeface="Calibri" panose="020F0502020204030204" pitchFamily="34" charset="0"/>
              </a:rPr>
              <a:t>Creating annual statement for Customers with DQ issues</a:t>
            </a:r>
          </a:p>
        </p:txBody>
      </p:sp>
      <p:sp>
        <p:nvSpPr>
          <p:cNvPr id="59" name="Rectangle 58"/>
          <p:cNvSpPr/>
          <p:nvPr/>
        </p:nvSpPr>
        <p:spPr>
          <a:xfrm>
            <a:off x="4340850" y="1243717"/>
            <a:ext cx="7749551" cy="584968"/>
          </a:xfrm>
          <a:prstGeom prst="rect">
            <a:avLst/>
          </a:prstGeom>
        </p:spPr>
        <p:txBody>
          <a:bodyPr wrap="square">
            <a:spAutoFit/>
          </a:bodyPr>
          <a:lstStyle/>
          <a:p>
            <a:pPr defTabSz="1462989">
              <a:defRPr/>
            </a:pPr>
            <a:r>
              <a:rPr lang="en-US" sz="1067" dirty="0">
                <a:solidFill>
                  <a:srgbClr val="021628"/>
                </a:solidFill>
                <a:cs typeface="Calibri" panose="020F0502020204030204" pitchFamily="34" charset="0"/>
              </a:rPr>
              <a:t>Creation of annual consumption statements for some Customers when their consumption data was erroneous in the billing system. Considerable manual efforts were required (and also with huge seasonal fluctuations) throughout the year. Customer wanted to clean up the errors and create the statements automatically </a:t>
            </a:r>
          </a:p>
        </p:txBody>
      </p:sp>
      <p:sp>
        <p:nvSpPr>
          <p:cNvPr id="72" name="Rectangle 71"/>
          <p:cNvSpPr/>
          <p:nvPr/>
        </p:nvSpPr>
        <p:spPr>
          <a:xfrm>
            <a:off x="4192514" y="2987382"/>
            <a:ext cx="7758695" cy="497700"/>
          </a:xfrm>
          <a:prstGeom prst="rect">
            <a:avLst/>
          </a:prstGeom>
        </p:spPr>
        <p:txBody>
          <a:bodyPr wrap="square">
            <a:spAutoFit/>
          </a:bodyPr>
          <a:lstStyle/>
          <a:p>
            <a:pPr marL="228594" lvl="2" indent="-228594" defTabSz="1462989">
              <a:spcBef>
                <a:spcPts val="600"/>
              </a:spcBef>
              <a:buFont typeface="Arial" panose="020B0604020202020204" pitchFamily="34" charset="0"/>
              <a:buChar char="•"/>
              <a:defRPr/>
            </a:pPr>
            <a:r>
              <a:rPr lang="en-US" sz="1067" dirty="0">
                <a:solidFill>
                  <a:srgbClr val="021628"/>
                </a:solidFill>
                <a:cs typeface="Calibri" panose="020F0502020204030204" pitchFamily="34" charset="0"/>
                <a:sym typeface="Verdana"/>
              </a:rPr>
              <a:t>Automated end to end process , starting from extracting exceptions from ERP to sending annual statement to customer</a:t>
            </a:r>
          </a:p>
          <a:p>
            <a:pPr marL="228594" lvl="2" indent="-228594" defTabSz="1462989">
              <a:spcBef>
                <a:spcPts val="600"/>
              </a:spcBef>
              <a:buFont typeface="Arial" panose="020B0604020202020204" pitchFamily="34" charset="0"/>
              <a:buChar char="•"/>
              <a:defRPr/>
            </a:pPr>
            <a:r>
              <a:rPr lang="en-US" sz="1067" dirty="0">
                <a:solidFill>
                  <a:srgbClr val="021628"/>
                </a:solidFill>
                <a:cs typeface="Calibri" panose="020F0502020204030204" pitchFamily="34" charset="0"/>
                <a:sym typeface="Verdana"/>
              </a:rPr>
              <a:t>Fetched details from various screens prior to execution of main process to boost efficiency</a:t>
            </a:r>
          </a:p>
        </p:txBody>
      </p:sp>
      <p:sp>
        <p:nvSpPr>
          <p:cNvPr id="76" name="Rectangle 75"/>
          <p:cNvSpPr/>
          <p:nvPr/>
        </p:nvSpPr>
        <p:spPr>
          <a:xfrm>
            <a:off x="4201996" y="4724189"/>
            <a:ext cx="7758693" cy="1144224"/>
          </a:xfrm>
          <a:prstGeom prst="rect">
            <a:avLst/>
          </a:prstGeom>
        </p:spPr>
        <p:txBody>
          <a:bodyPr wrap="square">
            <a:spAutoFit/>
          </a:bodyPr>
          <a:lstStyle/>
          <a:p>
            <a:pPr marL="182878" lvl="2" indent="-182878" defTabSz="1462989">
              <a:spcBef>
                <a:spcPts val="600"/>
              </a:spcBef>
              <a:buFont typeface="Wingdings" panose="05000000000000000000" pitchFamily="2" charset="2"/>
              <a:buChar char="§"/>
              <a:defRPr/>
            </a:pPr>
            <a:r>
              <a:rPr lang="en-US" sz="1067" dirty="0">
                <a:solidFill>
                  <a:srgbClr val="021628"/>
                </a:solidFill>
                <a:cs typeface="Calibri" panose="020F0502020204030204" pitchFamily="34" charset="0"/>
              </a:rPr>
              <a:t>Savings by an order of £200K per annum</a:t>
            </a:r>
          </a:p>
          <a:p>
            <a:pPr marL="182878" lvl="2" indent="-182878" defTabSz="1462989">
              <a:spcBef>
                <a:spcPts val="600"/>
              </a:spcBef>
              <a:buFont typeface="Wingdings" panose="05000000000000000000" pitchFamily="2" charset="2"/>
              <a:buChar char="§"/>
              <a:defRPr/>
            </a:pPr>
            <a:r>
              <a:rPr lang="en-US" sz="1067" dirty="0">
                <a:solidFill>
                  <a:srgbClr val="021628"/>
                </a:solidFill>
                <a:cs typeface="Calibri" panose="020F0502020204030204" pitchFamily="34" charset="0"/>
              </a:rPr>
              <a:t>Avoidance of operation issues of moving FTEs across processes due to seasonal fluctuations of volumes; bots could be scaled up or down on demand</a:t>
            </a:r>
          </a:p>
          <a:p>
            <a:pPr marL="182878" lvl="2" indent="-182878" defTabSz="1462989">
              <a:spcBef>
                <a:spcPts val="600"/>
              </a:spcBef>
              <a:buFont typeface="Wingdings" panose="05000000000000000000" pitchFamily="2" charset="2"/>
              <a:buChar char="§"/>
              <a:defRPr/>
            </a:pPr>
            <a:r>
              <a:rPr lang="en-US" sz="1067" dirty="0">
                <a:solidFill>
                  <a:srgbClr val="021628"/>
                </a:solidFill>
                <a:cs typeface="Calibri" panose="020F0502020204030204" pitchFamily="34" charset="0"/>
              </a:rPr>
              <a:t>End Customers get accurate annual statements (and prevent complaints)</a:t>
            </a:r>
          </a:p>
          <a:p>
            <a:pPr marL="182878" lvl="2" indent="-182878" defTabSz="1462989">
              <a:spcBef>
                <a:spcPts val="600"/>
              </a:spcBef>
              <a:buFont typeface="Wingdings" panose="05000000000000000000" pitchFamily="2" charset="2"/>
              <a:buChar char="§"/>
              <a:defRPr/>
            </a:pPr>
            <a:r>
              <a:rPr lang="en-US" sz="1067" dirty="0">
                <a:solidFill>
                  <a:srgbClr val="021628"/>
                </a:solidFill>
                <a:cs typeface="Calibri" panose="020F0502020204030204" pitchFamily="34" charset="0"/>
              </a:rPr>
              <a:t>Accurate MI for business leads about the exceptions and backlogs</a:t>
            </a:r>
          </a:p>
        </p:txBody>
      </p:sp>
      <p:sp>
        <p:nvSpPr>
          <p:cNvPr id="35" name="Rectangle 34"/>
          <p:cNvSpPr/>
          <p:nvPr/>
        </p:nvSpPr>
        <p:spPr>
          <a:xfrm>
            <a:off x="164004" y="1213225"/>
            <a:ext cx="3931784" cy="749179"/>
          </a:xfrm>
          <a:prstGeom prst="rect">
            <a:avLst/>
          </a:prstGeom>
        </p:spPr>
        <p:txBody>
          <a:bodyPr wrap="square">
            <a:spAutoFit/>
          </a:bodyPr>
          <a:lstStyle/>
          <a:p>
            <a:pPr algn="just" defTabSz="1462989">
              <a:defRPr/>
            </a:pPr>
            <a:r>
              <a:rPr lang="en-US" sz="1067" dirty="0">
                <a:solidFill>
                  <a:srgbClr val="021628"/>
                </a:solidFill>
                <a:cs typeface="Calibri" panose="020F0502020204030204" pitchFamily="34" charset="0"/>
              </a:rPr>
              <a:t>The Customer is a global Utility major with more than 15 million customer relationships across B2B and B2C segments with more than 10,000 customer service agents catering to Customer needs everyday</a:t>
            </a:r>
          </a:p>
        </p:txBody>
      </p:sp>
      <p:grpSp>
        <p:nvGrpSpPr>
          <p:cNvPr id="33" name="Group 32"/>
          <p:cNvGrpSpPr/>
          <p:nvPr/>
        </p:nvGrpSpPr>
        <p:grpSpPr>
          <a:xfrm>
            <a:off x="4244464" y="889001"/>
            <a:ext cx="4027969" cy="297860"/>
            <a:chOff x="5990283" y="475760"/>
            <a:chExt cx="3020977" cy="223395"/>
          </a:xfrm>
        </p:grpSpPr>
        <p:sp>
          <p:nvSpPr>
            <p:cNvPr id="34" name="TextBox 33"/>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ea typeface="Segoe UI" panose="020B0502040204020203" pitchFamily="34" charset="0"/>
                  <a:cs typeface="Arial" panose="020B0604020202020204" pitchFamily="34" charset="0"/>
                </a:rPr>
                <a:t>Customer Need</a:t>
              </a:r>
              <a:endParaRPr lang="en-GB" sz="1333" b="1" dirty="0">
                <a:solidFill>
                  <a:srgbClr val="075CA9"/>
                </a:solidFill>
                <a:ea typeface="Segoe UI" panose="020B0502040204020203" pitchFamily="34" charset="0"/>
                <a:cs typeface="Arial" panose="020B0604020202020204" pitchFamily="34" charset="0"/>
              </a:endParaRPr>
            </a:p>
          </p:txBody>
        </p:sp>
        <p:grpSp>
          <p:nvGrpSpPr>
            <p:cNvPr id="37" name="Group 36"/>
            <p:cNvGrpSpPr/>
            <p:nvPr/>
          </p:nvGrpSpPr>
          <p:grpSpPr>
            <a:xfrm>
              <a:off x="6096518" y="699152"/>
              <a:ext cx="2914742" cy="3"/>
              <a:chOff x="6096518" y="699152"/>
              <a:chExt cx="2914742" cy="3"/>
            </a:xfrm>
          </p:grpSpPr>
          <p:cxnSp>
            <p:nvCxnSpPr>
              <p:cNvPr id="38" name="Straight Connector 37"/>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553200" y="6991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4105272" y="2686089"/>
            <a:ext cx="4027969" cy="297860"/>
            <a:chOff x="5990283" y="475760"/>
            <a:chExt cx="3020977" cy="223395"/>
          </a:xfrm>
        </p:grpSpPr>
        <p:sp>
          <p:nvSpPr>
            <p:cNvPr id="41" name="TextBox 40"/>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ea typeface="Segoe UI" panose="020B0502040204020203" pitchFamily="34" charset="0"/>
                  <a:cs typeface="Arial" panose="020B0604020202020204" pitchFamily="34" charset="0"/>
                </a:rPr>
                <a:t>Solution Highlights</a:t>
              </a:r>
              <a:endParaRPr lang="en-GB" sz="1333" b="1" dirty="0">
                <a:solidFill>
                  <a:srgbClr val="075CA9"/>
                </a:solidFill>
                <a:ea typeface="Segoe UI" panose="020B0502040204020203" pitchFamily="34" charset="0"/>
                <a:cs typeface="Arial" panose="020B0604020202020204" pitchFamily="34" charset="0"/>
              </a:endParaRPr>
            </a:p>
          </p:txBody>
        </p:sp>
        <p:grpSp>
          <p:nvGrpSpPr>
            <p:cNvPr id="42" name="Group 41"/>
            <p:cNvGrpSpPr/>
            <p:nvPr/>
          </p:nvGrpSpPr>
          <p:grpSpPr>
            <a:xfrm>
              <a:off x="6096518" y="699152"/>
              <a:ext cx="2914742" cy="3"/>
              <a:chOff x="6096518" y="699152"/>
              <a:chExt cx="2914742" cy="3"/>
            </a:xfrm>
          </p:grpSpPr>
          <p:cxnSp>
            <p:nvCxnSpPr>
              <p:cNvPr id="43" name="Straight Connector 42"/>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553200" y="6991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grpSp>
        <p:nvGrpSpPr>
          <p:cNvPr id="45" name="Group 44"/>
          <p:cNvGrpSpPr/>
          <p:nvPr/>
        </p:nvGrpSpPr>
        <p:grpSpPr>
          <a:xfrm>
            <a:off x="4105272" y="4436758"/>
            <a:ext cx="4027969" cy="297860"/>
            <a:chOff x="5990283" y="475760"/>
            <a:chExt cx="3020977" cy="223395"/>
          </a:xfrm>
        </p:grpSpPr>
        <p:sp>
          <p:nvSpPr>
            <p:cNvPr id="46" name="TextBox 45"/>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ea typeface="Segoe UI" panose="020B0502040204020203" pitchFamily="34" charset="0"/>
                  <a:cs typeface="Arial" panose="020B0604020202020204" pitchFamily="34" charset="0"/>
                </a:rPr>
                <a:t>Business Outcomes</a:t>
              </a:r>
              <a:endParaRPr lang="en-GB" sz="1333" b="1" dirty="0">
                <a:solidFill>
                  <a:srgbClr val="075CA9"/>
                </a:solidFill>
                <a:ea typeface="Segoe UI" panose="020B0502040204020203" pitchFamily="34" charset="0"/>
                <a:cs typeface="Arial" panose="020B0604020202020204" pitchFamily="34" charset="0"/>
              </a:endParaRPr>
            </a:p>
          </p:txBody>
        </p:sp>
        <p:grpSp>
          <p:nvGrpSpPr>
            <p:cNvPr id="47" name="Group 46"/>
            <p:cNvGrpSpPr/>
            <p:nvPr/>
          </p:nvGrpSpPr>
          <p:grpSpPr>
            <a:xfrm>
              <a:off x="6096518" y="699152"/>
              <a:ext cx="2914742" cy="3"/>
              <a:chOff x="6096518" y="699152"/>
              <a:chExt cx="2914742" cy="3"/>
            </a:xfrm>
          </p:grpSpPr>
          <p:cxnSp>
            <p:nvCxnSpPr>
              <p:cNvPr id="48" name="Straight Connector 47"/>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553200" y="6991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p:nvGrpSpPr>
        <p:grpSpPr>
          <a:xfrm>
            <a:off x="121632" y="3164519"/>
            <a:ext cx="4027969" cy="297860"/>
            <a:chOff x="5990283" y="475760"/>
            <a:chExt cx="3020977" cy="223395"/>
          </a:xfrm>
        </p:grpSpPr>
        <p:sp>
          <p:nvSpPr>
            <p:cNvPr id="64" name="TextBox 63"/>
            <p:cNvSpPr txBox="1"/>
            <p:nvPr/>
          </p:nvSpPr>
          <p:spPr bwMode="auto">
            <a:xfrm>
              <a:off x="5990283" y="475760"/>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defRPr/>
              </a:pPr>
              <a:r>
                <a:rPr lang="en-US" sz="1333" b="1" dirty="0">
                  <a:solidFill>
                    <a:srgbClr val="075CA9"/>
                  </a:solidFill>
                  <a:ea typeface="Segoe UI" panose="020B0502040204020203" pitchFamily="34" charset="0"/>
                  <a:cs typeface="Arial" panose="020B0604020202020204" pitchFamily="34" charset="0"/>
                </a:rPr>
                <a:t>Key Highlights</a:t>
              </a:r>
              <a:endParaRPr lang="en-GB" sz="1333" b="1" dirty="0">
                <a:solidFill>
                  <a:srgbClr val="075CA9"/>
                </a:solidFill>
                <a:ea typeface="Segoe UI" panose="020B0502040204020203" pitchFamily="34" charset="0"/>
                <a:cs typeface="Arial" panose="020B0604020202020204" pitchFamily="34" charset="0"/>
              </a:endParaRPr>
            </a:p>
          </p:txBody>
        </p:sp>
        <p:grpSp>
          <p:nvGrpSpPr>
            <p:cNvPr id="65" name="Group 64"/>
            <p:cNvGrpSpPr/>
            <p:nvPr/>
          </p:nvGrpSpPr>
          <p:grpSpPr>
            <a:xfrm>
              <a:off x="6096518" y="699152"/>
              <a:ext cx="2914742" cy="3"/>
              <a:chOff x="6096518" y="699152"/>
              <a:chExt cx="2914742" cy="3"/>
            </a:xfrm>
          </p:grpSpPr>
          <p:cxnSp>
            <p:nvCxnSpPr>
              <p:cNvPr id="66" name="Straight Connector 65"/>
              <p:cNvCxnSpPr/>
              <p:nvPr/>
            </p:nvCxnSpPr>
            <p:spPr>
              <a:xfrm flipV="1">
                <a:off x="6096518" y="699154"/>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53200" y="6991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sp>
        <p:nvSpPr>
          <p:cNvPr id="68" name="Rectangle 67"/>
          <p:cNvSpPr/>
          <p:nvPr/>
        </p:nvSpPr>
        <p:spPr>
          <a:xfrm>
            <a:off x="225925" y="3565320"/>
            <a:ext cx="3923676" cy="980012"/>
          </a:xfrm>
          <a:prstGeom prst="rect">
            <a:avLst/>
          </a:prstGeom>
        </p:spPr>
        <p:txBody>
          <a:bodyPr wrap="square">
            <a:spAutoFit/>
          </a:bodyPr>
          <a:lstStyle/>
          <a:p>
            <a:pPr marL="182878" lvl="2" indent="-182878" defTabSz="1462989">
              <a:spcBef>
                <a:spcPts val="600"/>
              </a:spcBef>
              <a:buFont typeface="Wingdings" panose="05000000000000000000" pitchFamily="2" charset="2"/>
              <a:buChar char="§"/>
              <a:defRPr/>
            </a:pPr>
            <a:r>
              <a:rPr lang="en-US" sz="1067" dirty="0">
                <a:solidFill>
                  <a:srgbClr val="021628"/>
                </a:solidFill>
                <a:cs typeface="Calibri" panose="020F0502020204030204" pitchFamily="34" charset="0"/>
              </a:rPr>
              <a:t>100% compliance on TAT</a:t>
            </a:r>
          </a:p>
          <a:p>
            <a:pPr marL="182878" lvl="2" indent="-182878" defTabSz="1462989">
              <a:spcBef>
                <a:spcPts val="600"/>
              </a:spcBef>
              <a:buFont typeface="Wingdings" panose="05000000000000000000" pitchFamily="2" charset="2"/>
              <a:buChar char="§"/>
              <a:defRPr/>
            </a:pPr>
            <a:r>
              <a:rPr lang="en-US" sz="1067" dirty="0">
                <a:solidFill>
                  <a:srgbClr val="021628"/>
                </a:solidFill>
                <a:cs typeface="Calibri" panose="020F0502020204030204" pitchFamily="34" charset="0"/>
              </a:rPr>
              <a:t>~15 FTE Reduction</a:t>
            </a:r>
          </a:p>
          <a:p>
            <a:pPr marL="182878" lvl="2" indent="-182878" defTabSz="1462989">
              <a:spcBef>
                <a:spcPts val="600"/>
              </a:spcBef>
              <a:buFont typeface="Wingdings" panose="05000000000000000000" pitchFamily="2" charset="2"/>
              <a:buChar char="§"/>
              <a:defRPr/>
            </a:pPr>
            <a:r>
              <a:rPr lang="en-US" sz="1067" dirty="0">
                <a:solidFill>
                  <a:srgbClr val="021628"/>
                </a:solidFill>
                <a:cs typeface="Calibri" panose="020F0502020204030204" pitchFamily="34" charset="0"/>
              </a:rPr>
              <a:t>60% End to End Success Achieved</a:t>
            </a:r>
          </a:p>
          <a:p>
            <a:pPr marL="182878" lvl="2" indent="-182878" defTabSz="1462989">
              <a:spcBef>
                <a:spcPts val="600"/>
              </a:spcBef>
              <a:buFont typeface="Wingdings" panose="05000000000000000000" pitchFamily="2" charset="2"/>
              <a:buChar char="§"/>
              <a:defRPr/>
            </a:pPr>
            <a:endParaRPr lang="en-US" sz="1067" dirty="0">
              <a:solidFill>
                <a:srgbClr val="021628"/>
              </a:solidFill>
              <a:cs typeface="Calibri" panose="020F0502020204030204" pitchFamily="34" charset="0"/>
            </a:endParaRPr>
          </a:p>
        </p:txBody>
      </p:sp>
      <p:sp>
        <p:nvSpPr>
          <p:cNvPr id="36" name="Rectangle 35"/>
          <p:cNvSpPr/>
          <p:nvPr/>
        </p:nvSpPr>
        <p:spPr>
          <a:xfrm>
            <a:off x="10015983" y="133527"/>
            <a:ext cx="1935224" cy="71270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t>Centrica - RPA</a:t>
            </a:r>
          </a:p>
        </p:txBody>
      </p:sp>
    </p:spTree>
    <p:extLst>
      <p:ext uri="{BB962C8B-B14F-4D97-AF65-F5344CB8AC3E}">
        <p14:creationId xmlns:p14="http://schemas.microsoft.com/office/powerpoint/2010/main" val="3277450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2" y="177800"/>
            <a:ext cx="11286649" cy="607259"/>
          </a:xfrm>
        </p:spPr>
        <p:txBody>
          <a:bodyPr vert="horz" lIns="121920" tIns="60960" rIns="121920" bIns="60960" rtlCol="0" anchor="ctr">
            <a:normAutofit/>
          </a:bodyPr>
          <a:lstStyle/>
          <a:p>
            <a:r>
              <a:rPr lang="en-US" sz="2667" spc="-7" dirty="0">
                <a:latin typeface="+mn-lt"/>
                <a:cs typeface="Calibri" panose="020F0502020204030204" pitchFamily="34" charset="0"/>
              </a:rPr>
              <a:t>Automation Case Study – 1 – BGCE MI Health Check Automation</a:t>
            </a:r>
          </a:p>
        </p:txBody>
      </p:sp>
      <p:sp>
        <p:nvSpPr>
          <p:cNvPr id="6" name="AutoShape 4"/>
          <p:cNvSpPr>
            <a:spLocks noChangeArrowheads="1"/>
          </p:cNvSpPr>
          <p:nvPr/>
        </p:nvSpPr>
        <p:spPr bwMode="auto">
          <a:xfrm>
            <a:off x="340660" y="2589494"/>
            <a:ext cx="3546305" cy="322420"/>
          </a:xfrm>
          <a:prstGeom prst="rect">
            <a:avLst/>
          </a:prstGeom>
          <a:solidFill>
            <a:srgbClr val="144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Problem Statement</a:t>
            </a:r>
          </a:p>
        </p:txBody>
      </p:sp>
      <p:sp>
        <p:nvSpPr>
          <p:cNvPr id="7" name="AutoShape 5"/>
          <p:cNvSpPr>
            <a:spLocks noChangeArrowheads="1"/>
          </p:cNvSpPr>
          <p:nvPr/>
        </p:nvSpPr>
        <p:spPr bwMode="auto">
          <a:xfrm>
            <a:off x="4046753" y="2589494"/>
            <a:ext cx="4150711" cy="322420"/>
          </a:xfrm>
          <a:prstGeom prst="rect">
            <a:avLst/>
          </a:prstGeom>
          <a:solidFill>
            <a:srgbClr val="00B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Solution</a:t>
            </a:r>
          </a:p>
        </p:txBody>
      </p:sp>
      <p:sp>
        <p:nvSpPr>
          <p:cNvPr id="8" name="AutoShape 6"/>
          <p:cNvSpPr>
            <a:spLocks noChangeArrowheads="1"/>
          </p:cNvSpPr>
          <p:nvPr/>
        </p:nvSpPr>
        <p:spPr bwMode="auto">
          <a:xfrm>
            <a:off x="8357253" y="2589494"/>
            <a:ext cx="3293439" cy="3224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Highlights</a:t>
            </a:r>
          </a:p>
        </p:txBody>
      </p:sp>
      <p:sp>
        <p:nvSpPr>
          <p:cNvPr id="9" name="Rectangle 8"/>
          <p:cNvSpPr/>
          <p:nvPr/>
        </p:nvSpPr>
        <p:spPr>
          <a:xfrm>
            <a:off x="340659" y="1098379"/>
            <a:ext cx="3623304" cy="1354803"/>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9" tIns="45719" rIns="91439" bIns="45719"/>
          <a:lstStyle/>
          <a:p>
            <a:pPr algn="just" defTabSz="609539">
              <a:spcAft>
                <a:spcPts val="100"/>
              </a:spcAft>
              <a:defRPr/>
            </a:pPr>
            <a:r>
              <a:rPr lang="en-US" sz="1200" b="1" dirty="0">
                <a:solidFill>
                  <a:srgbClr val="00B140"/>
                </a:solidFill>
                <a:cs typeface="Calibri" panose="020F0502020204030204" pitchFamily="34" charset="0"/>
              </a:rPr>
              <a:t>Client:</a:t>
            </a:r>
            <a:r>
              <a:rPr lang="en-US" sz="1200" dirty="0">
                <a:solidFill>
                  <a:srgbClr val="141414"/>
                </a:solidFill>
              </a:rPr>
              <a:t>. The Customer is a UK based International Energy Services Company. They supply energy and energy-related services to more than 28 million customers across UK, North America &amp; Ireland</a:t>
            </a:r>
            <a:endParaRPr lang="en-US" sz="1333" dirty="0">
              <a:solidFill>
                <a:srgbClr val="000000"/>
              </a:solidFill>
              <a:cs typeface="Calibri" panose="020F0502020204030204" pitchFamily="34" charset="0"/>
            </a:endParaRPr>
          </a:p>
          <a:p>
            <a:pPr algn="just" defTabSz="609539">
              <a:spcAft>
                <a:spcPts val="100"/>
              </a:spcAft>
              <a:defRPr/>
            </a:pPr>
            <a:r>
              <a:rPr lang="en-US" sz="1200" b="1" dirty="0">
                <a:solidFill>
                  <a:srgbClr val="00B140"/>
                </a:solidFill>
                <a:cs typeface="Calibri" panose="020F0502020204030204" pitchFamily="34" charset="0"/>
              </a:rPr>
              <a:t>Industry: </a:t>
            </a:r>
            <a:r>
              <a:rPr lang="en-US" sz="1200" dirty="0">
                <a:solidFill>
                  <a:srgbClr val="000000">
                    <a:lumMod val="90000"/>
                    <a:lumOff val="10000"/>
                  </a:srgbClr>
                </a:solidFill>
                <a:cs typeface="Calibri" panose="020F0502020204030204" pitchFamily="34" charset="0"/>
              </a:rPr>
              <a:t>Energy &amp; Utilities</a:t>
            </a:r>
          </a:p>
          <a:p>
            <a:pPr algn="just" defTabSz="609539">
              <a:spcAft>
                <a:spcPts val="100"/>
              </a:spcAft>
              <a:defRPr/>
            </a:pPr>
            <a:r>
              <a:rPr lang="en-US" sz="1200" b="1" dirty="0">
                <a:solidFill>
                  <a:srgbClr val="00B140"/>
                </a:solidFill>
                <a:cs typeface="Calibri" panose="020F0502020204030204" pitchFamily="34" charset="0"/>
              </a:rPr>
              <a:t>Region:</a:t>
            </a:r>
            <a:r>
              <a:rPr lang="en-US" sz="1200" b="1" dirty="0">
                <a:solidFill>
                  <a:srgbClr val="00B050"/>
                </a:solidFill>
                <a:cs typeface="Calibri" panose="020F0502020204030204" pitchFamily="34" charset="0"/>
              </a:rPr>
              <a:t> </a:t>
            </a:r>
            <a:r>
              <a:rPr lang="en-US" sz="1200" dirty="0">
                <a:solidFill>
                  <a:srgbClr val="000000">
                    <a:lumMod val="90000"/>
                    <a:lumOff val="10000"/>
                  </a:srgbClr>
                </a:solidFill>
                <a:cs typeface="Calibri" panose="020F0502020204030204" pitchFamily="34" charset="0"/>
              </a:rPr>
              <a:t>UK</a:t>
            </a:r>
          </a:p>
        </p:txBody>
      </p:sp>
      <p:sp>
        <p:nvSpPr>
          <p:cNvPr id="10" name="Rectangle 9"/>
          <p:cNvSpPr/>
          <p:nvPr/>
        </p:nvSpPr>
        <p:spPr>
          <a:xfrm>
            <a:off x="4510613" y="1109659"/>
            <a:ext cx="3199017" cy="1354803"/>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9" tIns="45719" rIns="91439" bIns="45719"/>
          <a:lstStyle/>
          <a:p>
            <a:r>
              <a:rPr lang="en-US" sz="1200" b="1" dirty="0">
                <a:solidFill>
                  <a:srgbClr val="000000">
                    <a:lumMod val="90000"/>
                    <a:lumOff val="10000"/>
                  </a:srgbClr>
                </a:solidFill>
                <a:cs typeface="Calibri" panose="020F0502020204030204" pitchFamily="34" charset="0"/>
              </a:rPr>
              <a:t>Business Process Overview</a:t>
            </a:r>
            <a:br>
              <a:rPr lang="en-US" sz="1200" b="1" dirty="0">
                <a:solidFill>
                  <a:srgbClr val="000000">
                    <a:lumMod val="90000"/>
                    <a:lumOff val="10000"/>
                  </a:srgbClr>
                </a:solidFill>
                <a:cs typeface="Calibri" panose="020F0502020204030204" pitchFamily="34" charset="0"/>
              </a:rPr>
            </a:br>
            <a:endParaRPr lang="en-US" sz="1200" dirty="0">
              <a:solidFill>
                <a:schemeClr val="tx2"/>
              </a:solidFill>
            </a:endParaRPr>
          </a:p>
        </p:txBody>
      </p:sp>
      <p:sp>
        <p:nvSpPr>
          <p:cNvPr id="11" name="Rectangle 10"/>
          <p:cNvSpPr/>
          <p:nvPr/>
        </p:nvSpPr>
        <p:spPr>
          <a:xfrm>
            <a:off x="7924800" y="1098379"/>
            <a:ext cx="3725891" cy="1354803"/>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9" tIns="45719" rIns="91439" bIns="45719"/>
          <a:lstStyle/>
          <a:p>
            <a:pPr defTabSz="609539">
              <a:spcAft>
                <a:spcPts val="100"/>
              </a:spcAft>
              <a:defRPr/>
            </a:pPr>
            <a:r>
              <a:rPr lang="en-US" sz="1200" b="1" dirty="0">
                <a:solidFill>
                  <a:srgbClr val="000000">
                    <a:lumMod val="90000"/>
                    <a:lumOff val="10000"/>
                  </a:srgbClr>
                </a:solidFill>
                <a:cs typeface="Calibri" panose="020F0502020204030204" pitchFamily="34" charset="0"/>
              </a:rPr>
              <a:t>Engagement Highlights</a:t>
            </a:r>
          </a:p>
        </p:txBody>
      </p:sp>
      <p:sp>
        <p:nvSpPr>
          <p:cNvPr id="12" name="Text Placeholder 3"/>
          <p:cNvSpPr txBox="1">
            <a:spLocks/>
          </p:cNvSpPr>
          <p:nvPr/>
        </p:nvSpPr>
        <p:spPr>
          <a:xfrm>
            <a:off x="304802" y="2924976"/>
            <a:ext cx="3558191"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fontAlgn="ctr">
              <a:spcBef>
                <a:spcPts val="0"/>
              </a:spcBef>
              <a:defRPr/>
            </a:pPr>
            <a:endParaRPr lang="en-US" sz="1100" dirty="0">
              <a:solidFill>
                <a:srgbClr val="141414"/>
              </a:solidFill>
              <a:cs typeface="Calibri" panose="020F0502020204030204" pitchFamily="34" charset="0"/>
            </a:endParaRPr>
          </a:p>
        </p:txBody>
      </p:sp>
      <p:sp>
        <p:nvSpPr>
          <p:cNvPr id="13" name="Text Placeholder 3"/>
          <p:cNvSpPr txBox="1">
            <a:spLocks/>
          </p:cNvSpPr>
          <p:nvPr/>
        </p:nvSpPr>
        <p:spPr>
          <a:xfrm>
            <a:off x="4057143" y="2994248"/>
            <a:ext cx="4150711"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0"/>
              </a:spcBef>
              <a:defRPr/>
            </a:pPr>
            <a:endParaRPr lang="en-US" sz="1200" dirty="0">
              <a:solidFill>
                <a:srgbClr val="141414"/>
              </a:solidFill>
              <a:cs typeface="Calibri" panose="020F0502020204030204" pitchFamily="34" charset="0"/>
            </a:endParaRPr>
          </a:p>
        </p:txBody>
      </p:sp>
      <p:sp>
        <p:nvSpPr>
          <p:cNvPr id="14" name="Text Placeholder 3"/>
          <p:cNvSpPr txBox="1">
            <a:spLocks/>
          </p:cNvSpPr>
          <p:nvPr/>
        </p:nvSpPr>
        <p:spPr>
          <a:xfrm>
            <a:off x="8357252" y="2924976"/>
            <a:ext cx="3334877"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0"/>
              </a:spcBef>
              <a:spcAft>
                <a:spcPts val="200"/>
              </a:spcAft>
              <a:defRPr/>
            </a:pPr>
            <a:endParaRPr lang="en-US" sz="1200" dirty="0">
              <a:solidFill>
                <a:srgbClr val="141414"/>
              </a:solidFill>
              <a:cs typeface="Calibri" panose="020F0502020204030204" pitchFamily="34" charset="0"/>
            </a:endParaRPr>
          </a:p>
        </p:txBody>
      </p:sp>
      <p:sp>
        <p:nvSpPr>
          <p:cNvPr id="15" name="Freeform 14"/>
          <p:cNvSpPr/>
          <p:nvPr/>
        </p:nvSpPr>
        <p:spPr>
          <a:xfrm>
            <a:off x="3963963" y="2603667"/>
            <a:ext cx="0" cy="3657600"/>
          </a:xfrm>
          <a:custGeom>
            <a:avLst/>
            <a:gdLst>
              <a:gd name="connsiteX0" fmla="*/ 0 w 0"/>
              <a:gd name="connsiteY0" fmla="*/ 0 h 3566160"/>
              <a:gd name="connsiteX1" fmla="*/ 0 w 0"/>
              <a:gd name="connsiteY1" fmla="*/ 3566160 h 3566160"/>
            </a:gdLst>
            <a:ahLst/>
            <a:cxnLst>
              <a:cxn ang="0">
                <a:pos x="connsiteX0" y="connsiteY0"/>
              </a:cxn>
              <a:cxn ang="0">
                <a:pos x="connsiteX1" y="connsiteY1"/>
              </a:cxn>
            </a:cxnLst>
            <a:rect l="l" t="t" r="r" b="b"/>
            <a:pathLst>
              <a:path h="3566160">
                <a:moveTo>
                  <a:pt x="0" y="0"/>
                </a:moveTo>
                <a:lnTo>
                  <a:pt x="0" y="356616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cs typeface="Calibri" panose="020F0502020204030204" pitchFamily="34" charset="0"/>
            </a:endParaRPr>
          </a:p>
        </p:txBody>
      </p:sp>
      <p:sp>
        <p:nvSpPr>
          <p:cNvPr id="16" name="Freeform 15"/>
          <p:cNvSpPr/>
          <p:nvPr/>
        </p:nvSpPr>
        <p:spPr>
          <a:xfrm>
            <a:off x="8269943" y="2603667"/>
            <a:ext cx="0" cy="3657600"/>
          </a:xfrm>
          <a:custGeom>
            <a:avLst/>
            <a:gdLst>
              <a:gd name="connsiteX0" fmla="*/ 0 w 0"/>
              <a:gd name="connsiteY0" fmla="*/ 0 h 3566160"/>
              <a:gd name="connsiteX1" fmla="*/ 0 w 0"/>
              <a:gd name="connsiteY1" fmla="*/ 3566160 h 3566160"/>
            </a:gdLst>
            <a:ahLst/>
            <a:cxnLst>
              <a:cxn ang="0">
                <a:pos x="connsiteX0" y="connsiteY0"/>
              </a:cxn>
              <a:cxn ang="0">
                <a:pos x="connsiteX1" y="connsiteY1"/>
              </a:cxn>
            </a:cxnLst>
            <a:rect l="l" t="t" r="r" b="b"/>
            <a:pathLst>
              <a:path h="3566160">
                <a:moveTo>
                  <a:pt x="0" y="0"/>
                </a:moveTo>
                <a:lnTo>
                  <a:pt x="0" y="356616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cs typeface="Calibri" panose="020F0502020204030204" pitchFamily="34" charset="0"/>
            </a:endParaRPr>
          </a:p>
        </p:txBody>
      </p:sp>
      <p:sp>
        <p:nvSpPr>
          <p:cNvPr id="5" name="Rectangle 4"/>
          <p:cNvSpPr/>
          <p:nvPr/>
        </p:nvSpPr>
        <p:spPr>
          <a:xfrm>
            <a:off x="340659" y="2902390"/>
            <a:ext cx="3526852" cy="1117935"/>
          </a:xfrm>
          <a:prstGeom prst="rect">
            <a:avLst/>
          </a:prstGeom>
        </p:spPr>
        <p:txBody>
          <a:bodyPr wrap="square">
            <a:spAutoFit/>
          </a:bodyPr>
          <a:lstStyle/>
          <a:p>
            <a:r>
              <a:rPr lang="en-US" sz="1333" dirty="0">
                <a:solidFill>
                  <a:schemeClr val="tx2"/>
                </a:solidFill>
                <a:cs typeface="Segoe UI Light" panose="020B0502040204020203" pitchFamily="34" charset="0"/>
              </a:rPr>
              <a:t>The documented procedures for </a:t>
            </a:r>
            <a:r>
              <a:rPr lang="en-US" sz="1333" b="1" dirty="0">
                <a:solidFill>
                  <a:schemeClr val="tx2"/>
                </a:solidFill>
                <a:cs typeface="Segoe UI Light" panose="020B0502040204020203" pitchFamily="34" charset="0"/>
              </a:rPr>
              <a:t>BGCE MI </a:t>
            </a:r>
            <a:r>
              <a:rPr lang="en-US" sz="1333" dirty="0">
                <a:solidFill>
                  <a:schemeClr val="tx2"/>
                </a:solidFill>
                <a:cs typeface="Segoe UI Light" panose="020B0502040204020203" pitchFamily="34" charset="0"/>
              </a:rPr>
              <a:t>Application Health check Automation takes significant efforts of L2 team leading to operational inefficiency &amp; requires manual effort to perform this Health Check Activity. </a:t>
            </a:r>
            <a:endParaRPr lang="en-US" sz="1067" dirty="0">
              <a:solidFill>
                <a:schemeClr val="tx2"/>
              </a:solidFill>
              <a:cs typeface="Segoe UI Light" panose="020B0502040204020203" pitchFamily="34" charset="0"/>
            </a:endParaRPr>
          </a:p>
        </p:txBody>
      </p:sp>
      <p:sp>
        <p:nvSpPr>
          <p:cNvPr id="18" name="Rectangle 17"/>
          <p:cNvSpPr/>
          <p:nvPr/>
        </p:nvSpPr>
        <p:spPr>
          <a:xfrm>
            <a:off x="4046752" y="2902388"/>
            <a:ext cx="4126739" cy="1754326"/>
          </a:xfrm>
          <a:prstGeom prst="rect">
            <a:avLst/>
          </a:prstGeom>
        </p:spPr>
        <p:txBody>
          <a:bodyPr wrap="square">
            <a:spAutoFit/>
          </a:bodyPr>
          <a:lstStyle/>
          <a:p>
            <a:pPr marL="114297" indent="-114297" algn="just">
              <a:buFont typeface="Wingdings" panose="05000000000000000000" pitchFamily="2" charset="2"/>
              <a:buChar char="§"/>
            </a:pPr>
            <a:r>
              <a:rPr lang="en-US" sz="1200" dirty="0">
                <a:solidFill>
                  <a:schemeClr val="tx2">
                    <a:lumMod val="75000"/>
                  </a:schemeClr>
                </a:solidFill>
                <a:cs typeface="Calibri" panose="020F0502020204030204" pitchFamily="34" charset="0"/>
              </a:rPr>
              <a:t>A workflow was designed in </a:t>
            </a:r>
            <a:r>
              <a:rPr lang="en-US" sz="1200" dirty="0" err="1">
                <a:solidFill>
                  <a:schemeClr val="tx2">
                    <a:lumMod val="75000"/>
                  </a:schemeClr>
                </a:solidFill>
                <a:cs typeface="Calibri" panose="020F0502020204030204" pitchFamily="34" charset="0"/>
              </a:rPr>
              <a:t>eyeShare</a:t>
            </a:r>
            <a:r>
              <a:rPr lang="en-US" sz="1200" dirty="0">
                <a:solidFill>
                  <a:schemeClr val="tx2">
                    <a:lumMod val="75000"/>
                  </a:schemeClr>
                </a:solidFill>
                <a:cs typeface="Calibri" panose="020F0502020204030204" pitchFamily="34" charset="0"/>
              </a:rPr>
              <a:t> Tool (ITPA) to interact with the Applications, Database and checks the job status &amp; disk usage related details. Automated notification is sent to   SMEs/support team for both failures and success events resulting in 7.5 hrs /month of effort savings.  </a:t>
            </a:r>
          </a:p>
          <a:p>
            <a:pPr marL="114297" indent="-114297" algn="just">
              <a:buFont typeface="Wingdings" panose="05000000000000000000" pitchFamily="2" charset="2"/>
              <a:buChar char="§"/>
            </a:pPr>
            <a:endParaRPr lang="en-US" sz="1200" dirty="0">
              <a:solidFill>
                <a:schemeClr val="tx2">
                  <a:lumMod val="75000"/>
                </a:schemeClr>
              </a:solidFill>
              <a:cs typeface="Calibri" panose="020F0502020204030204" pitchFamily="34" charset="0"/>
            </a:endParaRPr>
          </a:p>
          <a:p>
            <a:pPr marL="114297" indent="-114297" algn="just">
              <a:buFont typeface="Wingdings" panose="05000000000000000000" pitchFamily="2" charset="2"/>
              <a:buChar char="§"/>
            </a:pPr>
            <a:r>
              <a:rPr lang="en-US" sz="1200" dirty="0">
                <a:solidFill>
                  <a:schemeClr val="tx2">
                    <a:lumMod val="75000"/>
                  </a:schemeClr>
                </a:solidFill>
                <a:cs typeface="Calibri" panose="020F0502020204030204" pitchFamily="34" charset="0"/>
              </a:rPr>
              <a:t>This was a scheduled activity which runs twice a day at 11:15 AM &amp; 12:15 PM IST</a:t>
            </a:r>
          </a:p>
        </p:txBody>
      </p:sp>
      <p:sp>
        <p:nvSpPr>
          <p:cNvPr id="21" name="Rectangle 20"/>
          <p:cNvSpPr/>
          <p:nvPr/>
        </p:nvSpPr>
        <p:spPr>
          <a:xfrm>
            <a:off x="10015600" y="-1610"/>
            <a:ext cx="2176401" cy="75729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solidFill>
                  <a:schemeClr val="bg1"/>
                </a:solidFill>
                <a:cs typeface="Calibri" panose="020F0502020204030204" pitchFamily="34" charset="0"/>
              </a:rPr>
              <a:t>Centrica - Automation</a:t>
            </a:r>
          </a:p>
        </p:txBody>
      </p:sp>
      <p:sp>
        <p:nvSpPr>
          <p:cNvPr id="30" name="Rectangle 29"/>
          <p:cNvSpPr/>
          <p:nvPr/>
        </p:nvSpPr>
        <p:spPr>
          <a:xfrm>
            <a:off x="10008967" y="4600654"/>
            <a:ext cx="1613333" cy="44608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eyeShare </a:t>
            </a:r>
            <a:br>
              <a:rPr lang="en-US" sz="1400" dirty="0">
                <a:solidFill>
                  <a:schemeClr val="tx2"/>
                </a:solidFill>
                <a:cs typeface="Segoe UI Light" panose="020B0502040204020203" pitchFamily="34" charset="0"/>
              </a:rPr>
            </a:br>
            <a:r>
              <a:rPr lang="en-US" sz="1400" dirty="0">
                <a:solidFill>
                  <a:schemeClr val="tx2"/>
                </a:solidFill>
                <a:cs typeface="Segoe UI Light" panose="020B0502040204020203" pitchFamily="34" charset="0"/>
              </a:rPr>
              <a:t>(ITPA)</a:t>
            </a:r>
          </a:p>
        </p:txBody>
      </p:sp>
      <p:sp>
        <p:nvSpPr>
          <p:cNvPr id="31" name="Rectangle 30"/>
          <p:cNvSpPr/>
          <p:nvPr/>
        </p:nvSpPr>
        <p:spPr>
          <a:xfrm>
            <a:off x="8432389" y="4600654"/>
            <a:ext cx="1579283" cy="446085"/>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Tool used</a:t>
            </a:r>
          </a:p>
        </p:txBody>
      </p:sp>
      <p:sp>
        <p:nvSpPr>
          <p:cNvPr id="32" name="Rectangle 31"/>
          <p:cNvSpPr/>
          <p:nvPr/>
        </p:nvSpPr>
        <p:spPr>
          <a:xfrm>
            <a:off x="10015599" y="3048226"/>
            <a:ext cx="1613333" cy="44608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8 weeks </a:t>
            </a:r>
          </a:p>
        </p:txBody>
      </p:sp>
      <p:sp>
        <p:nvSpPr>
          <p:cNvPr id="33" name="Rectangle 32"/>
          <p:cNvSpPr/>
          <p:nvPr/>
        </p:nvSpPr>
        <p:spPr>
          <a:xfrm>
            <a:off x="8439021" y="3048226"/>
            <a:ext cx="1579283" cy="446085"/>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Assessment  Time</a:t>
            </a:r>
          </a:p>
        </p:txBody>
      </p:sp>
      <p:sp>
        <p:nvSpPr>
          <p:cNvPr id="34" name="Rectangle 33"/>
          <p:cNvSpPr/>
          <p:nvPr/>
        </p:nvSpPr>
        <p:spPr>
          <a:xfrm>
            <a:off x="10015599" y="3565702"/>
            <a:ext cx="1613333" cy="44608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7 weeks </a:t>
            </a:r>
          </a:p>
        </p:txBody>
      </p:sp>
      <p:sp>
        <p:nvSpPr>
          <p:cNvPr id="35" name="Rectangle 34"/>
          <p:cNvSpPr/>
          <p:nvPr/>
        </p:nvSpPr>
        <p:spPr>
          <a:xfrm>
            <a:off x="8439021" y="3565702"/>
            <a:ext cx="1579283" cy="446085"/>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Implementation time</a:t>
            </a:r>
          </a:p>
        </p:txBody>
      </p:sp>
      <p:sp>
        <p:nvSpPr>
          <p:cNvPr id="36" name="Rectangle 35"/>
          <p:cNvSpPr/>
          <p:nvPr/>
        </p:nvSpPr>
        <p:spPr>
          <a:xfrm>
            <a:off x="10006262" y="4083178"/>
            <a:ext cx="1613333" cy="44608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7.5 hours/month </a:t>
            </a:r>
          </a:p>
        </p:txBody>
      </p:sp>
      <p:sp>
        <p:nvSpPr>
          <p:cNvPr id="37" name="Rectangle 36"/>
          <p:cNvSpPr/>
          <p:nvPr/>
        </p:nvSpPr>
        <p:spPr>
          <a:xfrm>
            <a:off x="8429684" y="4083178"/>
            <a:ext cx="1579283" cy="446085"/>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Potential Savings</a:t>
            </a:r>
          </a:p>
        </p:txBody>
      </p:sp>
    </p:spTree>
    <p:extLst>
      <p:ext uri="{BB962C8B-B14F-4D97-AF65-F5344CB8AC3E}">
        <p14:creationId xmlns:p14="http://schemas.microsoft.com/office/powerpoint/2010/main" val="313351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2" y="177800"/>
            <a:ext cx="11286649" cy="607259"/>
          </a:xfrm>
        </p:spPr>
        <p:txBody>
          <a:bodyPr vert="horz" lIns="121920" tIns="60960" rIns="121920" bIns="60960" rtlCol="0" anchor="ctr">
            <a:normAutofit/>
          </a:bodyPr>
          <a:lstStyle/>
          <a:p>
            <a:r>
              <a:rPr lang="en-US" sz="2667" spc="-7" dirty="0">
                <a:latin typeface="+mn-lt"/>
                <a:cs typeface="Calibri" panose="020F0502020204030204" pitchFamily="34" charset="0"/>
              </a:rPr>
              <a:t>Automation Case Study – 2 – AUTOCEF Health Check Automation</a:t>
            </a:r>
          </a:p>
        </p:txBody>
      </p:sp>
      <p:sp>
        <p:nvSpPr>
          <p:cNvPr id="6" name="AutoShape 4"/>
          <p:cNvSpPr>
            <a:spLocks noChangeArrowheads="1"/>
          </p:cNvSpPr>
          <p:nvPr/>
        </p:nvSpPr>
        <p:spPr bwMode="auto">
          <a:xfrm>
            <a:off x="340660" y="2589494"/>
            <a:ext cx="3546305" cy="322420"/>
          </a:xfrm>
          <a:prstGeom prst="rect">
            <a:avLst/>
          </a:prstGeom>
          <a:solidFill>
            <a:srgbClr val="144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Problem Statement</a:t>
            </a:r>
          </a:p>
        </p:txBody>
      </p:sp>
      <p:sp>
        <p:nvSpPr>
          <p:cNvPr id="7" name="AutoShape 5"/>
          <p:cNvSpPr>
            <a:spLocks noChangeArrowheads="1"/>
          </p:cNvSpPr>
          <p:nvPr/>
        </p:nvSpPr>
        <p:spPr bwMode="auto">
          <a:xfrm>
            <a:off x="4046753" y="2589494"/>
            <a:ext cx="4150711" cy="322420"/>
          </a:xfrm>
          <a:prstGeom prst="rect">
            <a:avLst/>
          </a:prstGeom>
          <a:solidFill>
            <a:srgbClr val="00B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Solution</a:t>
            </a:r>
          </a:p>
        </p:txBody>
      </p:sp>
      <p:sp>
        <p:nvSpPr>
          <p:cNvPr id="8" name="AutoShape 6"/>
          <p:cNvSpPr>
            <a:spLocks noChangeArrowheads="1"/>
          </p:cNvSpPr>
          <p:nvPr/>
        </p:nvSpPr>
        <p:spPr bwMode="auto">
          <a:xfrm>
            <a:off x="8357253" y="2589494"/>
            <a:ext cx="3293439" cy="3224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Highlights</a:t>
            </a:r>
          </a:p>
        </p:txBody>
      </p:sp>
      <p:sp>
        <p:nvSpPr>
          <p:cNvPr id="9" name="Rectangle 8"/>
          <p:cNvSpPr/>
          <p:nvPr/>
        </p:nvSpPr>
        <p:spPr>
          <a:xfrm>
            <a:off x="340659" y="1098379"/>
            <a:ext cx="3623304" cy="1354803"/>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9" tIns="45719" rIns="91439" bIns="45719"/>
          <a:lstStyle/>
          <a:p>
            <a:pPr algn="just" defTabSz="609539">
              <a:spcAft>
                <a:spcPts val="100"/>
              </a:spcAft>
              <a:defRPr/>
            </a:pPr>
            <a:r>
              <a:rPr lang="en-US" sz="1200" b="1" dirty="0">
                <a:solidFill>
                  <a:srgbClr val="00B140"/>
                </a:solidFill>
                <a:cs typeface="Calibri" panose="020F0502020204030204" pitchFamily="34" charset="0"/>
              </a:rPr>
              <a:t>Client:</a:t>
            </a:r>
            <a:r>
              <a:rPr lang="en-US" sz="1200" dirty="0">
                <a:solidFill>
                  <a:srgbClr val="141414"/>
                </a:solidFill>
              </a:rPr>
              <a:t>. The Customer is a UK based International Energy Services Company. They supply energy and energy-related services to more than 28 million customers across UK, North America &amp; Ireland</a:t>
            </a:r>
            <a:endParaRPr lang="en-US" sz="1333" dirty="0">
              <a:solidFill>
                <a:srgbClr val="000000"/>
              </a:solidFill>
              <a:cs typeface="Calibri" panose="020F0502020204030204" pitchFamily="34" charset="0"/>
            </a:endParaRPr>
          </a:p>
          <a:p>
            <a:pPr algn="just" defTabSz="609539">
              <a:spcAft>
                <a:spcPts val="100"/>
              </a:spcAft>
              <a:defRPr/>
            </a:pPr>
            <a:r>
              <a:rPr lang="en-US" sz="1200" b="1" dirty="0">
                <a:solidFill>
                  <a:srgbClr val="00B140"/>
                </a:solidFill>
                <a:cs typeface="Calibri" panose="020F0502020204030204" pitchFamily="34" charset="0"/>
              </a:rPr>
              <a:t>Industry: </a:t>
            </a:r>
            <a:r>
              <a:rPr lang="en-US" sz="1200" dirty="0">
                <a:solidFill>
                  <a:srgbClr val="000000">
                    <a:lumMod val="90000"/>
                    <a:lumOff val="10000"/>
                  </a:srgbClr>
                </a:solidFill>
                <a:cs typeface="Calibri" panose="020F0502020204030204" pitchFamily="34" charset="0"/>
              </a:rPr>
              <a:t>Energy &amp; Utilities</a:t>
            </a:r>
          </a:p>
          <a:p>
            <a:pPr algn="just" defTabSz="609539">
              <a:spcAft>
                <a:spcPts val="100"/>
              </a:spcAft>
              <a:defRPr/>
            </a:pPr>
            <a:r>
              <a:rPr lang="en-US" sz="1200" b="1" dirty="0">
                <a:solidFill>
                  <a:srgbClr val="00B140"/>
                </a:solidFill>
                <a:cs typeface="Calibri" panose="020F0502020204030204" pitchFamily="34" charset="0"/>
              </a:rPr>
              <a:t>Region:</a:t>
            </a:r>
            <a:r>
              <a:rPr lang="en-US" sz="1200" b="1" dirty="0">
                <a:solidFill>
                  <a:srgbClr val="00B050"/>
                </a:solidFill>
                <a:cs typeface="Calibri" panose="020F0502020204030204" pitchFamily="34" charset="0"/>
              </a:rPr>
              <a:t> </a:t>
            </a:r>
            <a:r>
              <a:rPr lang="en-US" sz="1200" dirty="0">
                <a:solidFill>
                  <a:srgbClr val="000000">
                    <a:lumMod val="90000"/>
                    <a:lumOff val="10000"/>
                  </a:srgbClr>
                </a:solidFill>
                <a:cs typeface="Calibri" panose="020F0502020204030204" pitchFamily="34" charset="0"/>
              </a:rPr>
              <a:t>UK</a:t>
            </a:r>
          </a:p>
        </p:txBody>
      </p:sp>
      <p:sp>
        <p:nvSpPr>
          <p:cNvPr id="10" name="Rectangle 9"/>
          <p:cNvSpPr/>
          <p:nvPr/>
        </p:nvSpPr>
        <p:spPr>
          <a:xfrm>
            <a:off x="4510613" y="1109659"/>
            <a:ext cx="3199017" cy="1354803"/>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9" tIns="45719" rIns="91439" bIns="45719"/>
          <a:lstStyle/>
          <a:p>
            <a:r>
              <a:rPr lang="en-US" sz="1200" b="1" dirty="0">
                <a:solidFill>
                  <a:srgbClr val="000000">
                    <a:lumMod val="90000"/>
                    <a:lumOff val="10000"/>
                  </a:srgbClr>
                </a:solidFill>
                <a:cs typeface="Calibri" panose="020F0502020204030204" pitchFamily="34" charset="0"/>
              </a:rPr>
              <a:t>Business Process Overview</a:t>
            </a:r>
            <a:br>
              <a:rPr lang="en-US" sz="1200" b="1" dirty="0">
                <a:solidFill>
                  <a:srgbClr val="000000">
                    <a:lumMod val="90000"/>
                    <a:lumOff val="10000"/>
                  </a:srgbClr>
                </a:solidFill>
                <a:cs typeface="Calibri" panose="020F0502020204030204" pitchFamily="34" charset="0"/>
              </a:rPr>
            </a:br>
            <a:endParaRPr lang="en-US" sz="1200" dirty="0">
              <a:solidFill>
                <a:schemeClr val="tx2"/>
              </a:solidFill>
            </a:endParaRPr>
          </a:p>
        </p:txBody>
      </p:sp>
      <p:sp>
        <p:nvSpPr>
          <p:cNvPr id="11" name="Rectangle 10"/>
          <p:cNvSpPr/>
          <p:nvPr/>
        </p:nvSpPr>
        <p:spPr>
          <a:xfrm>
            <a:off x="7924800" y="1098379"/>
            <a:ext cx="3725891" cy="1354803"/>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9" tIns="45719" rIns="91439" bIns="45719"/>
          <a:lstStyle/>
          <a:p>
            <a:pPr defTabSz="609539">
              <a:spcAft>
                <a:spcPts val="100"/>
              </a:spcAft>
              <a:defRPr/>
            </a:pPr>
            <a:r>
              <a:rPr lang="en-US" sz="1200" b="1" dirty="0">
                <a:solidFill>
                  <a:srgbClr val="000000">
                    <a:lumMod val="90000"/>
                    <a:lumOff val="10000"/>
                  </a:srgbClr>
                </a:solidFill>
                <a:cs typeface="Calibri" panose="020F0502020204030204" pitchFamily="34" charset="0"/>
              </a:rPr>
              <a:t>Engagement Highlights</a:t>
            </a:r>
          </a:p>
        </p:txBody>
      </p:sp>
      <p:sp>
        <p:nvSpPr>
          <p:cNvPr id="12" name="Text Placeholder 3"/>
          <p:cNvSpPr txBox="1">
            <a:spLocks/>
          </p:cNvSpPr>
          <p:nvPr/>
        </p:nvSpPr>
        <p:spPr>
          <a:xfrm>
            <a:off x="304802" y="2924976"/>
            <a:ext cx="3558191"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fontAlgn="ctr">
              <a:spcBef>
                <a:spcPts val="0"/>
              </a:spcBef>
              <a:defRPr/>
            </a:pPr>
            <a:endParaRPr lang="en-US" sz="1100" dirty="0">
              <a:solidFill>
                <a:srgbClr val="141414"/>
              </a:solidFill>
              <a:cs typeface="Calibri" panose="020F0502020204030204" pitchFamily="34" charset="0"/>
            </a:endParaRPr>
          </a:p>
        </p:txBody>
      </p:sp>
      <p:sp>
        <p:nvSpPr>
          <p:cNvPr id="13" name="Text Placeholder 3"/>
          <p:cNvSpPr txBox="1">
            <a:spLocks/>
          </p:cNvSpPr>
          <p:nvPr/>
        </p:nvSpPr>
        <p:spPr>
          <a:xfrm>
            <a:off x="4057143" y="2994248"/>
            <a:ext cx="4150711"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0"/>
              </a:spcBef>
              <a:defRPr/>
            </a:pPr>
            <a:endParaRPr lang="en-US" sz="1200" dirty="0">
              <a:solidFill>
                <a:srgbClr val="141414"/>
              </a:solidFill>
              <a:cs typeface="Calibri" panose="020F0502020204030204" pitchFamily="34" charset="0"/>
            </a:endParaRPr>
          </a:p>
        </p:txBody>
      </p:sp>
      <p:sp>
        <p:nvSpPr>
          <p:cNvPr id="14" name="Text Placeholder 3"/>
          <p:cNvSpPr txBox="1">
            <a:spLocks/>
          </p:cNvSpPr>
          <p:nvPr/>
        </p:nvSpPr>
        <p:spPr>
          <a:xfrm>
            <a:off x="8357252" y="2924976"/>
            <a:ext cx="3334877"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0"/>
              </a:spcBef>
              <a:spcAft>
                <a:spcPts val="200"/>
              </a:spcAft>
              <a:defRPr/>
            </a:pPr>
            <a:endParaRPr lang="en-US" sz="1200" dirty="0">
              <a:solidFill>
                <a:srgbClr val="141414"/>
              </a:solidFill>
              <a:cs typeface="Calibri" panose="020F0502020204030204" pitchFamily="34" charset="0"/>
            </a:endParaRPr>
          </a:p>
        </p:txBody>
      </p:sp>
      <p:sp>
        <p:nvSpPr>
          <p:cNvPr id="15" name="Freeform 14"/>
          <p:cNvSpPr/>
          <p:nvPr/>
        </p:nvSpPr>
        <p:spPr>
          <a:xfrm>
            <a:off x="3963963" y="2603667"/>
            <a:ext cx="0" cy="3657600"/>
          </a:xfrm>
          <a:custGeom>
            <a:avLst/>
            <a:gdLst>
              <a:gd name="connsiteX0" fmla="*/ 0 w 0"/>
              <a:gd name="connsiteY0" fmla="*/ 0 h 3566160"/>
              <a:gd name="connsiteX1" fmla="*/ 0 w 0"/>
              <a:gd name="connsiteY1" fmla="*/ 3566160 h 3566160"/>
            </a:gdLst>
            <a:ahLst/>
            <a:cxnLst>
              <a:cxn ang="0">
                <a:pos x="connsiteX0" y="connsiteY0"/>
              </a:cxn>
              <a:cxn ang="0">
                <a:pos x="connsiteX1" y="connsiteY1"/>
              </a:cxn>
            </a:cxnLst>
            <a:rect l="l" t="t" r="r" b="b"/>
            <a:pathLst>
              <a:path h="3566160">
                <a:moveTo>
                  <a:pt x="0" y="0"/>
                </a:moveTo>
                <a:lnTo>
                  <a:pt x="0" y="356616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cs typeface="Calibri" panose="020F0502020204030204" pitchFamily="34" charset="0"/>
            </a:endParaRPr>
          </a:p>
        </p:txBody>
      </p:sp>
      <p:sp>
        <p:nvSpPr>
          <p:cNvPr id="16" name="Freeform 15"/>
          <p:cNvSpPr/>
          <p:nvPr/>
        </p:nvSpPr>
        <p:spPr>
          <a:xfrm>
            <a:off x="8269943" y="2603667"/>
            <a:ext cx="0" cy="3657600"/>
          </a:xfrm>
          <a:custGeom>
            <a:avLst/>
            <a:gdLst>
              <a:gd name="connsiteX0" fmla="*/ 0 w 0"/>
              <a:gd name="connsiteY0" fmla="*/ 0 h 3566160"/>
              <a:gd name="connsiteX1" fmla="*/ 0 w 0"/>
              <a:gd name="connsiteY1" fmla="*/ 3566160 h 3566160"/>
            </a:gdLst>
            <a:ahLst/>
            <a:cxnLst>
              <a:cxn ang="0">
                <a:pos x="connsiteX0" y="connsiteY0"/>
              </a:cxn>
              <a:cxn ang="0">
                <a:pos x="connsiteX1" y="connsiteY1"/>
              </a:cxn>
            </a:cxnLst>
            <a:rect l="l" t="t" r="r" b="b"/>
            <a:pathLst>
              <a:path h="3566160">
                <a:moveTo>
                  <a:pt x="0" y="0"/>
                </a:moveTo>
                <a:lnTo>
                  <a:pt x="0" y="356616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cs typeface="Calibri" panose="020F0502020204030204" pitchFamily="34" charset="0"/>
            </a:endParaRPr>
          </a:p>
        </p:txBody>
      </p:sp>
      <p:sp>
        <p:nvSpPr>
          <p:cNvPr id="5" name="Rectangle 4"/>
          <p:cNvSpPr/>
          <p:nvPr/>
        </p:nvSpPr>
        <p:spPr>
          <a:xfrm>
            <a:off x="340659" y="2902390"/>
            <a:ext cx="3526852" cy="1117935"/>
          </a:xfrm>
          <a:prstGeom prst="rect">
            <a:avLst/>
          </a:prstGeom>
        </p:spPr>
        <p:txBody>
          <a:bodyPr wrap="square">
            <a:spAutoFit/>
          </a:bodyPr>
          <a:lstStyle/>
          <a:p>
            <a:r>
              <a:rPr lang="en-US" sz="1333" dirty="0">
                <a:solidFill>
                  <a:schemeClr val="tx2"/>
                </a:solidFill>
                <a:cs typeface="Segoe UI Light" panose="020B0502040204020203" pitchFamily="34" charset="0"/>
              </a:rPr>
              <a:t>The documented procedures for </a:t>
            </a:r>
            <a:r>
              <a:rPr lang="en-US" sz="1333" b="1" dirty="0">
                <a:solidFill>
                  <a:schemeClr val="tx2"/>
                </a:solidFill>
                <a:cs typeface="Segoe UI Light" panose="020B0502040204020203" pitchFamily="34" charset="0"/>
              </a:rPr>
              <a:t>AUTOCEF </a:t>
            </a:r>
            <a:r>
              <a:rPr lang="en-US" sz="1333" dirty="0">
                <a:solidFill>
                  <a:schemeClr val="tx2"/>
                </a:solidFill>
                <a:cs typeface="Segoe UI Light" panose="020B0502040204020203" pitchFamily="34" charset="0"/>
              </a:rPr>
              <a:t>Application Health check Automation takes significant efforts of L2 team leading to operational inefficiency &amp; requires manual effort to perform this Health Check Activity. </a:t>
            </a:r>
            <a:endParaRPr lang="en-US" sz="1067" dirty="0">
              <a:solidFill>
                <a:schemeClr val="tx2"/>
              </a:solidFill>
              <a:cs typeface="Segoe UI Light" panose="020B0502040204020203" pitchFamily="34" charset="0"/>
            </a:endParaRPr>
          </a:p>
        </p:txBody>
      </p:sp>
      <p:sp>
        <p:nvSpPr>
          <p:cNvPr id="18" name="Rectangle 17"/>
          <p:cNvSpPr/>
          <p:nvPr/>
        </p:nvSpPr>
        <p:spPr>
          <a:xfrm>
            <a:off x="4046752" y="2902388"/>
            <a:ext cx="4126739" cy="1754326"/>
          </a:xfrm>
          <a:prstGeom prst="rect">
            <a:avLst/>
          </a:prstGeom>
        </p:spPr>
        <p:txBody>
          <a:bodyPr wrap="square">
            <a:spAutoFit/>
          </a:bodyPr>
          <a:lstStyle/>
          <a:p>
            <a:pPr marL="114297" indent="-114297" algn="just">
              <a:buFont typeface="Wingdings" panose="05000000000000000000" pitchFamily="2" charset="2"/>
              <a:buChar char="§"/>
            </a:pPr>
            <a:r>
              <a:rPr lang="en-US" sz="1200" dirty="0">
                <a:solidFill>
                  <a:schemeClr val="tx2">
                    <a:lumMod val="75000"/>
                  </a:schemeClr>
                </a:solidFill>
                <a:cs typeface="Calibri" panose="020F0502020204030204" pitchFamily="34" charset="0"/>
              </a:rPr>
              <a:t>A workflow was designed in </a:t>
            </a:r>
            <a:r>
              <a:rPr lang="en-US" sz="1200" dirty="0" err="1">
                <a:solidFill>
                  <a:schemeClr val="tx2">
                    <a:lumMod val="75000"/>
                  </a:schemeClr>
                </a:solidFill>
                <a:cs typeface="Calibri" panose="020F0502020204030204" pitchFamily="34" charset="0"/>
              </a:rPr>
              <a:t>eyeShare</a:t>
            </a:r>
            <a:r>
              <a:rPr lang="en-US" sz="1200" dirty="0">
                <a:solidFill>
                  <a:schemeClr val="tx2">
                    <a:lumMod val="75000"/>
                  </a:schemeClr>
                </a:solidFill>
                <a:cs typeface="Calibri" panose="020F0502020204030204" pitchFamily="34" charset="0"/>
              </a:rPr>
              <a:t> Tool (ITPA) to interact with the Applications, Database, and checks the job status &amp; disk usage related details. Automated notification is sent to  SMEs/support team for both failures and success events resulting in 7.5 hrs /month of effort savings.  </a:t>
            </a:r>
          </a:p>
          <a:p>
            <a:pPr marL="114297" indent="-114297" algn="just">
              <a:buFont typeface="Wingdings" panose="05000000000000000000" pitchFamily="2" charset="2"/>
              <a:buChar char="§"/>
            </a:pPr>
            <a:endParaRPr lang="en-US" sz="1200" dirty="0">
              <a:solidFill>
                <a:schemeClr val="tx2">
                  <a:lumMod val="75000"/>
                </a:schemeClr>
              </a:solidFill>
              <a:cs typeface="Calibri" panose="020F0502020204030204" pitchFamily="34" charset="0"/>
            </a:endParaRPr>
          </a:p>
          <a:p>
            <a:pPr marL="114297" indent="-114297" algn="just">
              <a:buFont typeface="Wingdings" panose="05000000000000000000" pitchFamily="2" charset="2"/>
              <a:buChar char="§"/>
            </a:pPr>
            <a:r>
              <a:rPr lang="en-US" sz="1200" dirty="0">
                <a:solidFill>
                  <a:schemeClr val="tx2">
                    <a:lumMod val="75000"/>
                  </a:schemeClr>
                </a:solidFill>
                <a:cs typeface="Calibri" panose="020F0502020204030204" pitchFamily="34" charset="0"/>
              </a:rPr>
              <a:t>This was a scheduled activity which runs twice a day at 11:15 AM &amp; 12:15 PM IST</a:t>
            </a:r>
          </a:p>
        </p:txBody>
      </p:sp>
      <p:sp>
        <p:nvSpPr>
          <p:cNvPr id="21" name="Rectangle 20"/>
          <p:cNvSpPr/>
          <p:nvPr/>
        </p:nvSpPr>
        <p:spPr>
          <a:xfrm>
            <a:off x="10015600" y="-1610"/>
            <a:ext cx="2176401" cy="75729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solidFill>
                  <a:schemeClr val="bg1"/>
                </a:solidFill>
                <a:cs typeface="Calibri" panose="020F0502020204030204" pitchFamily="34" charset="0"/>
              </a:rPr>
              <a:t>Centrica - Automation</a:t>
            </a:r>
          </a:p>
        </p:txBody>
      </p:sp>
      <p:sp>
        <p:nvSpPr>
          <p:cNvPr id="30" name="Rectangle 29"/>
          <p:cNvSpPr/>
          <p:nvPr/>
        </p:nvSpPr>
        <p:spPr>
          <a:xfrm>
            <a:off x="10008967" y="4600654"/>
            <a:ext cx="1613333" cy="44608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eyeShare </a:t>
            </a:r>
            <a:br>
              <a:rPr lang="en-US" sz="1400" dirty="0">
                <a:solidFill>
                  <a:schemeClr val="tx2"/>
                </a:solidFill>
                <a:cs typeface="Segoe UI Light" panose="020B0502040204020203" pitchFamily="34" charset="0"/>
              </a:rPr>
            </a:br>
            <a:r>
              <a:rPr lang="en-US" sz="1400" dirty="0">
                <a:solidFill>
                  <a:schemeClr val="tx2"/>
                </a:solidFill>
                <a:cs typeface="Segoe UI Light" panose="020B0502040204020203" pitchFamily="34" charset="0"/>
              </a:rPr>
              <a:t>(ITPA)</a:t>
            </a:r>
          </a:p>
        </p:txBody>
      </p:sp>
      <p:sp>
        <p:nvSpPr>
          <p:cNvPr id="31" name="Rectangle 30"/>
          <p:cNvSpPr/>
          <p:nvPr/>
        </p:nvSpPr>
        <p:spPr>
          <a:xfrm>
            <a:off x="8432389" y="4600654"/>
            <a:ext cx="1579283" cy="446085"/>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Tool used</a:t>
            </a:r>
          </a:p>
        </p:txBody>
      </p:sp>
      <p:sp>
        <p:nvSpPr>
          <p:cNvPr id="32" name="Rectangle 31"/>
          <p:cNvSpPr/>
          <p:nvPr/>
        </p:nvSpPr>
        <p:spPr>
          <a:xfrm>
            <a:off x="10015599" y="3048226"/>
            <a:ext cx="1613333" cy="44608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8 weeks </a:t>
            </a:r>
          </a:p>
        </p:txBody>
      </p:sp>
      <p:sp>
        <p:nvSpPr>
          <p:cNvPr id="33" name="Rectangle 32"/>
          <p:cNvSpPr/>
          <p:nvPr/>
        </p:nvSpPr>
        <p:spPr>
          <a:xfrm>
            <a:off x="8439021" y="3048226"/>
            <a:ext cx="1579283" cy="446085"/>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Assessment  Time</a:t>
            </a:r>
          </a:p>
        </p:txBody>
      </p:sp>
      <p:sp>
        <p:nvSpPr>
          <p:cNvPr id="34" name="Rectangle 33"/>
          <p:cNvSpPr/>
          <p:nvPr/>
        </p:nvSpPr>
        <p:spPr>
          <a:xfrm>
            <a:off x="10015599" y="3565702"/>
            <a:ext cx="1613333" cy="44608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7 weeks </a:t>
            </a:r>
          </a:p>
        </p:txBody>
      </p:sp>
      <p:sp>
        <p:nvSpPr>
          <p:cNvPr id="35" name="Rectangle 34"/>
          <p:cNvSpPr/>
          <p:nvPr/>
        </p:nvSpPr>
        <p:spPr>
          <a:xfrm>
            <a:off x="8439021" y="3565702"/>
            <a:ext cx="1579283" cy="446085"/>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Implementation time</a:t>
            </a:r>
          </a:p>
        </p:txBody>
      </p:sp>
      <p:sp>
        <p:nvSpPr>
          <p:cNvPr id="36" name="Rectangle 35"/>
          <p:cNvSpPr/>
          <p:nvPr/>
        </p:nvSpPr>
        <p:spPr>
          <a:xfrm>
            <a:off x="10006262" y="4083178"/>
            <a:ext cx="1613333" cy="44608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7.5 hours/month </a:t>
            </a:r>
          </a:p>
        </p:txBody>
      </p:sp>
      <p:sp>
        <p:nvSpPr>
          <p:cNvPr id="37" name="Rectangle 36"/>
          <p:cNvSpPr/>
          <p:nvPr/>
        </p:nvSpPr>
        <p:spPr>
          <a:xfrm>
            <a:off x="8429684" y="4083178"/>
            <a:ext cx="1579283" cy="446085"/>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Potential Savings</a:t>
            </a:r>
          </a:p>
        </p:txBody>
      </p:sp>
    </p:spTree>
    <p:extLst>
      <p:ext uri="{BB962C8B-B14F-4D97-AF65-F5344CB8AC3E}">
        <p14:creationId xmlns:p14="http://schemas.microsoft.com/office/powerpoint/2010/main" val="3715858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2" y="177800"/>
            <a:ext cx="11286649" cy="607259"/>
          </a:xfrm>
        </p:spPr>
        <p:txBody>
          <a:bodyPr vert="horz" lIns="121920" tIns="60960" rIns="121920" bIns="60960" rtlCol="0" anchor="ctr">
            <a:normAutofit/>
          </a:bodyPr>
          <a:lstStyle/>
          <a:p>
            <a:r>
              <a:rPr lang="en-US" sz="2667" spc="-7" dirty="0">
                <a:latin typeface="+mn-lt"/>
                <a:cs typeface="Calibri" panose="020F0502020204030204" pitchFamily="34" charset="0"/>
              </a:rPr>
              <a:t>Automation Case Study – 3 – CHI Interface Health Check Automation</a:t>
            </a:r>
          </a:p>
        </p:txBody>
      </p:sp>
      <p:sp>
        <p:nvSpPr>
          <p:cNvPr id="6" name="AutoShape 4"/>
          <p:cNvSpPr>
            <a:spLocks noChangeArrowheads="1"/>
          </p:cNvSpPr>
          <p:nvPr/>
        </p:nvSpPr>
        <p:spPr bwMode="auto">
          <a:xfrm>
            <a:off x="340660" y="2589494"/>
            <a:ext cx="3546305" cy="322420"/>
          </a:xfrm>
          <a:prstGeom prst="rect">
            <a:avLst/>
          </a:prstGeom>
          <a:solidFill>
            <a:srgbClr val="144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Problem Statement</a:t>
            </a:r>
          </a:p>
        </p:txBody>
      </p:sp>
      <p:sp>
        <p:nvSpPr>
          <p:cNvPr id="7" name="AutoShape 5"/>
          <p:cNvSpPr>
            <a:spLocks noChangeArrowheads="1"/>
          </p:cNvSpPr>
          <p:nvPr/>
        </p:nvSpPr>
        <p:spPr bwMode="auto">
          <a:xfrm>
            <a:off x="4046753" y="2589494"/>
            <a:ext cx="4150711" cy="322420"/>
          </a:xfrm>
          <a:prstGeom prst="rect">
            <a:avLst/>
          </a:prstGeom>
          <a:solidFill>
            <a:srgbClr val="00B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Solution</a:t>
            </a:r>
          </a:p>
        </p:txBody>
      </p:sp>
      <p:sp>
        <p:nvSpPr>
          <p:cNvPr id="8" name="AutoShape 6"/>
          <p:cNvSpPr>
            <a:spLocks noChangeArrowheads="1"/>
          </p:cNvSpPr>
          <p:nvPr/>
        </p:nvSpPr>
        <p:spPr bwMode="auto">
          <a:xfrm>
            <a:off x="8357253" y="2589494"/>
            <a:ext cx="3293439" cy="3224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Highlights</a:t>
            </a:r>
          </a:p>
        </p:txBody>
      </p:sp>
      <p:sp>
        <p:nvSpPr>
          <p:cNvPr id="9" name="Rectangle 8"/>
          <p:cNvSpPr/>
          <p:nvPr/>
        </p:nvSpPr>
        <p:spPr>
          <a:xfrm>
            <a:off x="340659" y="1098379"/>
            <a:ext cx="3623304" cy="1354803"/>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9" tIns="45719" rIns="91439" bIns="45719"/>
          <a:lstStyle/>
          <a:p>
            <a:pPr algn="just" defTabSz="609539">
              <a:spcAft>
                <a:spcPts val="100"/>
              </a:spcAft>
              <a:defRPr/>
            </a:pPr>
            <a:r>
              <a:rPr lang="en-US" sz="1200" b="1" dirty="0">
                <a:solidFill>
                  <a:srgbClr val="00B140"/>
                </a:solidFill>
                <a:cs typeface="Calibri" panose="020F0502020204030204" pitchFamily="34" charset="0"/>
              </a:rPr>
              <a:t>Client:</a:t>
            </a:r>
            <a:r>
              <a:rPr lang="en-US" sz="1200" dirty="0">
                <a:solidFill>
                  <a:srgbClr val="141414"/>
                </a:solidFill>
              </a:rPr>
              <a:t>. The Customer is a UK based International Energy Services Company. They supply energy and energy-related services to more than 28 million customers across UK, North America &amp; Ireland</a:t>
            </a:r>
            <a:endParaRPr lang="en-US" sz="1333" dirty="0">
              <a:solidFill>
                <a:srgbClr val="000000"/>
              </a:solidFill>
              <a:cs typeface="Calibri" panose="020F0502020204030204" pitchFamily="34" charset="0"/>
            </a:endParaRPr>
          </a:p>
          <a:p>
            <a:pPr algn="just" defTabSz="609539">
              <a:spcAft>
                <a:spcPts val="100"/>
              </a:spcAft>
              <a:defRPr/>
            </a:pPr>
            <a:r>
              <a:rPr lang="en-US" sz="1200" b="1" dirty="0">
                <a:solidFill>
                  <a:srgbClr val="00B140"/>
                </a:solidFill>
                <a:cs typeface="Calibri" panose="020F0502020204030204" pitchFamily="34" charset="0"/>
              </a:rPr>
              <a:t>Industry: </a:t>
            </a:r>
            <a:r>
              <a:rPr lang="en-US" sz="1200" dirty="0">
                <a:solidFill>
                  <a:srgbClr val="000000">
                    <a:lumMod val="90000"/>
                    <a:lumOff val="10000"/>
                  </a:srgbClr>
                </a:solidFill>
                <a:cs typeface="Calibri" panose="020F0502020204030204" pitchFamily="34" charset="0"/>
              </a:rPr>
              <a:t>Energy &amp; Utilities</a:t>
            </a:r>
          </a:p>
          <a:p>
            <a:pPr algn="just" defTabSz="609539">
              <a:spcAft>
                <a:spcPts val="100"/>
              </a:spcAft>
              <a:defRPr/>
            </a:pPr>
            <a:r>
              <a:rPr lang="en-US" sz="1200" b="1" dirty="0">
                <a:solidFill>
                  <a:srgbClr val="00B140"/>
                </a:solidFill>
                <a:cs typeface="Calibri" panose="020F0502020204030204" pitchFamily="34" charset="0"/>
              </a:rPr>
              <a:t>Region:</a:t>
            </a:r>
            <a:r>
              <a:rPr lang="en-US" sz="1200" b="1" dirty="0">
                <a:solidFill>
                  <a:srgbClr val="00B050"/>
                </a:solidFill>
                <a:cs typeface="Calibri" panose="020F0502020204030204" pitchFamily="34" charset="0"/>
              </a:rPr>
              <a:t> </a:t>
            </a:r>
            <a:r>
              <a:rPr lang="en-US" sz="1200" dirty="0">
                <a:solidFill>
                  <a:srgbClr val="000000">
                    <a:lumMod val="90000"/>
                    <a:lumOff val="10000"/>
                  </a:srgbClr>
                </a:solidFill>
                <a:cs typeface="Calibri" panose="020F0502020204030204" pitchFamily="34" charset="0"/>
              </a:rPr>
              <a:t>UK</a:t>
            </a:r>
          </a:p>
        </p:txBody>
      </p:sp>
      <p:sp>
        <p:nvSpPr>
          <p:cNvPr id="10" name="Rectangle 9"/>
          <p:cNvSpPr/>
          <p:nvPr/>
        </p:nvSpPr>
        <p:spPr>
          <a:xfrm>
            <a:off x="4510613" y="1109659"/>
            <a:ext cx="3199017" cy="1354803"/>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9" tIns="45719" rIns="91439" bIns="45719"/>
          <a:lstStyle/>
          <a:p>
            <a:r>
              <a:rPr lang="en-US" sz="1200" b="1" dirty="0">
                <a:solidFill>
                  <a:srgbClr val="000000">
                    <a:lumMod val="90000"/>
                    <a:lumOff val="10000"/>
                  </a:srgbClr>
                </a:solidFill>
                <a:cs typeface="Calibri" panose="020F0502020204030204" pitchFamily="34" charset="0"/>
              </a:rPr>
              <a:t>Business Process Overview</a:t>
            </a:r>
            <a:br>
              <a:rPr lang="en-US" sz="1200" b="1" dirty="0">
                <a:solidFill>
                  <a:srgbClr val="000000">
                    <a:lumMod val="90000"/>
                    <a:lumOff val="10000"/>
                  </a:srgbClr>
                </a:solidFill>
                <a:cs typeface="Calibri" panose="020F0502020204030204" pitchFamily="34" charset="0"/>
              </a:rPr>
            </a:br>
            <a:endParaRPr lang="en-US" sz="1200" dirty="0">
              <a:solidFill>
                <a:schemeClr val="tx2"/>
              </a:solidFill>
            </a:endParaRPr>
          </a:p>
        </p:txBody>
      </p:sp>
      <p:sp>
        <p:nvSpPr>
          <p:cNvPr id="11" name="Rectangle 10"/>
          <p:cNvSpPr/>
          <p:nvPr/>
        </p:nvSpPr>
        <p:spPr>
          <a:xfrm>
            <a:off x="7924800" y="1098379"/>
            <a:ext cx="3725891" cy="1354803"/>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9" tIns="45719" rIns="91439" bIns="45719"/>
          <a:lstStyle/>
          <a:p>
            <a:pPr defTabSz="609539">
              <a:spcAft>
                <a:spcPts val="100"/>
              </a:spcAft>
              <a:defRPr/>
            </a:pPr>
            <a:r>
              <a:rPr lang="en-US" sz="1200" b="1" dirty="0">
                <a:solidFill>
                  <a:srgbClr val="000000">
                    <a:lumMod val="90000"/>
                    <a:lumOff val="10000"/>
                  </a:srgbClr>
                </a:solidFill>
                <a:cs typeface="Calibri" panose="020F0502020204030204" pitchFamily="34" charset="0"/>
              </a:rPr>
              <a:t>Engagement Highlights</a:t>
            </a:r>
          </a:p>
        </p:txBody>
      </p:sp>
      <p:sp>
        <p:nvSpPr>
          <p:cNvPr id="12" name="Text Placeholder 3"/>
          <p:cNvSpPr txBox="1">
            <a:spLocks/>
          </p:cNvSpPr>
          <p:nvPr/>
        </p:nvSpPr>
        <p:spPr>
          <a:xfrm>
            <a:off x="304802" y="2924976"/>
            <a:ext cx="3558191"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fontAlgn="ctr">
              <a:spcBef>
                <a:spcPts val="0"/>
              </a:spcBef>
              <a:defRPr/>
            </a:pPr>
            <a:endParaRPr lang="en-US" sz="1100" dirty="0">
              <a:solidFill>
                <a:srgbClr val="141414"/>
              </a:solidFill>
              <a:cs typeface="Calibri" panose="020F0502020204030204" pitchFamily="34" charset="0"/>
            </a:endParaRPr>
          </a:p>
        </p:txBody>
      </p:sp>
      <p:sp>
        <p:nvSpPr>
          <p:cNvPr id="13" name="Text Placeholder 3"/>
          <p:cNvSpPr txBox="1">
            <a:spLocks/>
          </p:cNvSpPr>
          <p:nvPr/>
        </p:nvSpPr>
        <p:spPr>
          <a:xfrm>
            <a:off x="4057143" y="2994248"/>
            <a:ext cx="4150711"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0"/>
              </a:spcBef>
              <a:defRPr/>
            </a:pPr>
            <a:endParaRPr lang="en-US" sz="1200" dirty="0">
              <a:solidFill>
                <a:srgbClr val="141414"/>
              </a:solidFill>
              <a:cs typeface="Calibri" panose="020F0502020204030204" pitchFamily="34" charset="0"/>
            </a:endParaRPr>
          </a:p>
        </p:txBody>
      </p:sp>
      <p:sp>
        <p:nvSpPr>
          <p:cNvPr id="14" name="Text Placeholder 3"/>
          <p:cNvSpPr txBox="1">
            <a:spLocks/>
          </p:cNvSpPr>
          <p:nvPr/>
        </p:nvSpPr>
        <p:spPr>
          <a:xfrm>
            <a:off x="8357252" y="2924976"/>
            <a:ext cx="3334877"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0"/>
              </a:spcBef>
              <a:spcAft>
                <a:spcPts val="200"/>
              </a:spcAft>
              <a:defRPr/>
            </a:pPr>
            <a:endParaRPr lang="en-US" sz="1200" dirty="0">
              <a:solidFill>
                <a:srgbClr val="141414"/>
              </a:solidFill>
              <a:cs typeface="Calibri" panose="020F0502020204030204" pitchFamily="34" charset="0"/>
            </a:endParaRPr>
          </a:p>
        </p:txBody>
      </p:sp>
      <p:sp>
        <p:nvSpPr>
          <p:cNvPr id="15" name="Freeform 14"/>
          <p:cNvSpPr/>
          <p:nvPr/>
        </p:nvSpPr>
        <p:spPr>
          <a:xfrm>
            <a:off x="3963963" y="2603667"/>
            <a:ext cx="0" cy="3657600"/>
          </a:xfrm>
          <a:custGeom>
            <a:avLst/>
            <a:gdLst>
              <a:gd name="connsiteX0" fmla="*/ 0 w 0"/>
              <a:gd name="connsiteY0" fmla="*/ 0 h 3566160"/>
              <a:gd name="connsiteX1" fmla="*/ 0 w 0"/>
              <a:gd name="connsiteY1" fmla="*/ 3566160 h 3566160"/>
            </a:gdLst>
            <a:ahLst/>
            <a:cxnLst>
              <a:cxn ang="0">
                <a:pos x="connsiteX0" y="connsiteY0"/>
              </a:cxn>
              <a:cxn ang="0">
                <a:pos x="connsiteX1" y="connsiteY1"/>
              </a:cxn>
            </a:cxnLst>
            <a:rect l="l" t="t" r="r" b="b"/>
            <a:pathLst>
              <a:path h="3566160">
                <a:moveTo>
                  <a:pt x="0" y="0"/>
                </a:moveTo>
                <a:lnTo>
                  <a:pt x="0" y="356616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cs typeface="Calibri" panose="020F0502020204030204" pitchFamily="34" charset="0"/>
            </a:endParaRPr>
          </a:p>
        </p:txBody>
      </p:sp>
      <p:sp>
        <p:nvSpPr>
          <p:cNvPr id="16" name="Freeform 15"/>
          <p:cNvSpPr/>
          <p:nvPr/>
        </p:nvSpPr>
        <p:spPr>
          <a:xfrm>
            <a:off x="8269943" y="2603667"/>
            <a:ext cx="0" cy="3657600"/>
          </a:xfrm>
          <a:custGeom>
            <a:avLst/>
            <a:gdLst>
              <a:gd name="connsiteX0" fmla="*/ 0 w 0"/>
              <a:gd name="connsiteY0" fmla="*/ 0 h 3566160"/>
              <a:gd name="connsiteX1" fmla="*/ 0 w 0"/>
              <a:gd name="connsiteY1" fmla="*/ 3566160 h 3566160"/>
            </a:gdLst>
            <a:ahLst/>
            <a:cxnLst>
              <a:cxn ang="0">
                <a:pos x="connsiteX0" y="connsiteY0"/>
              </a:cxn>
              <a:cxn ang="0">
                <a:pos x="connsiteX1" y="connsiteY1"/>
              </a:cxn>
            </a:cxnLst>
            <a:rect l="l" t="t" r="r" b="b"/>
            <a:pathLst>
              <a:path h="3566160">
                <a:moveTo>
                  <a:pt x="0" y="0"/>
                </a:moveTo>
                <a:lnTo>
                  <a:pt x="0" y="356616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cs typeface="Calibri" panose="020F0502020204030204" pitchFamily="34" charset="0"/>
            </a:endParaRPr>
          </a:p>
        </p:txBody>
      </p:sp>
      <p:sp>
        <p:nvSpPr>
          <p:cNvPr id="5" name="Rectangle 4"/>
          <p:cNvSpPr/>
          <p:nvPr/>
        </p:nvSpPr>
        <p:spPr>
          <a:xfrm>
            <a:off x="340659" y="2902390"/>
            <a:ext cx="3526852" cy="1323054"/>
          </a:xfrm>
          <a:prstGeom prst="rect">
            <a:avLst/>
          </a:prstGeom>
        </p:spPr>
        <p:txBody>
          <a:bodyPr wrap="square">
            <a:spAutoFit/>
          </a:bodyPr>
          <a:lstStyle/>
          <a:p>
            <a:r>
              <a:rPr lang="en-US" sz="1333" dirty="0">
                <a:solidFill>
                  <a:schemeClr val="tx2"/>
                </a:solidFill>
                <a:cs typeface="Segoe UI Light" panose="020B0502040204020203" pitchFamily="34" charset="0"/>
              </a:rPr>
              <a:t>The documented procedures for </a:t>
            </a:r>
            <a:r>
              <a:rPr lang="en-US" sz="1333" b="1" dirty="0">
                <a:solidFill>
                  <a:schemeClr val="tx2"/>
                </a:solidFill>
                <a:cs typeface="Segoe UI Light" panose="020B0502040204020203" pitchFamily="34" charset="0"/>
              </a:rPr>
              <a:t>CHI Interface </a:t>
            </a:r>
            <a:r>
              <a:rPr lang="en-US" sz="1333" dirty="0">
                <a:solidFill>
                  <a:schemeClr val="tx2"/>
                </a:solidFill>
                <a:cs typeface="Segoe UI Light" panose="020B0502040204020203" pitchFamily="34" charset="0"/>
              </a:rPr>
              <a:t>Application Health check Automation takes significant efforts of L2 team leading to operational inefficiency &amp; requires manual effort to perform this Health Check Activity. </a:t>
            </a:r>
            <a:endParaRPr lang="en-US" sz="1067" dirty="0">
              <a:solidFill>
                <a:schemeClr val="tx2"/>
              </a:solidFill>
              <a:cs typeface="Segoe UI Light" panose="020B0502040204020203" pitchFamily="34" charset="0"/>
            </a:endParaRPr>
          </a:p>
        </p:txBody>
      </p:sp>
      <p:sp>
        <p:nvSpPr>
          <p:cNvPr id="18" name="Rectangle 17"/>
          <p:cNvSpPr/>
          <p:nvPr/>
        </p:nvSpPr>
        <p:spPr>
          <a:xfrm>
            <a:off x="4046752" y="2902388"/>
            <a:ext cx="4126739" cy="1938992"/>
          </a:xfrm>
          <a:prstGeom prst="rect">
            <a:avLst/>
          </a:prstGeom>
        </p:spPr>
        <p:txBody>
          <a:bodyPr wrap="square">
            <a:spAutoFit/>
          </a:bodyPr>
          <a:lstStyle/>
          <a:p>
            <a:pPr marL="114297" indent="-114297" algn="just">
              <a:buFont typeface="Wingdings" panose="05000000000000000000" pitchFamily="2" charset="2"/>
              <a:buChar char="§"/>
            </a:pPr>
            <a:r>
              <a:rPr lang="en-US" sz="1200" dirty="0">
                <a:solidFill>
                  <a:schemeClr val="tx2">
                    <a:lumMod val="75000"/>
                  </a:schemeClr>
                </a:solidFill>
                <a:cs typeface="Calibri" panose="020F0502020204030204" pitchFamily="34" charset="0"/>
              </a:rPr>
              <a:t>A workflow was designed in </a:t>
            </a:r>
            <a:r>
              <a:rPr lang="en-US" sz="1200" dirty="0" err="1">
                <a:solidFill>
                  <a:schemeClr val="tx2">
                    <a:lumMod val="75000"/>
                  </a:schemeClr>
                </a:solidFill>
                <a:cs typeface="Calibri" panose="020F0502020204030204" pitchFamily="34" charset="0"/>
              </a:rPr>
              <a:t>eyeShare</a:t>
            </a:r>
            <a:r>
              <a:rPr lang="en-US" sz="1200" dirty="0">
                <a:solidFill>
                  <a:schemeClr val="tx2">
                    <a:lumMod val="75000"/>
                  </a:schemeClr>
                </a:solidFill>
                <a:cs typeface="Calibri" panose="020F0502020204030204" pitchFamily="34" charset="0"/>
              </a:rPr>
              <a:t> Tool (ITPA) to interact with the Applications, Database, and checks  the job status &amp; disk usage related details. Automated notification is sent to  SMEs/support team for both failures and success events resulting in 7.5 hrs /month of effort savings.  </a:t>
            </a:r>
          </a:p>
          <a:p>
            <a:pPr marL="114297" indent="-114297" algn="just">
              <a:buFont typeface="Wingdings" panose="05000000000000000000" pitchFamily="2" charset="2"/>
              <a:buChar char="§"/>
            </a:pPr>
            <a:endParaRPr lang="en-US" sz="1200" dirty="0">
              <a:solidFill>
                <a:schemeClr val="tx2">
                  <a:lumMod val="75000"/>
                </a:schemeClr>
              </a:solidFill>
              <a:cs typeface="Calibri" panose="020F0502020204030204" pitchFamily="34" charset="0"/>
            </a:endParaRPr>
          </a:p>
          <a:p>
            <a:pPr marL="114297" indent="-114297" algn="just">
              <a:buFont typeface="Wingdings" panose="05000000000000000000" pitchFamily="2" charset="2"/>
              <a:buChar char="§"/>
            </a:pPr>
            <a:r>
              <a:rPr lang="en-US" sz="1200" dirty="0">
                <a:solidFill>
                  <a:schemeClr val="tx2">
                    <a:lumMod val="75000"/>
                  </a:schemeClr>
                </a:solidFill>
                <a:cs typeface="Calibri" panose="020F0502020204030204" pitchFamily="34" charset="0"/>
              </a:rPr>
              <a:t>This was a scheduled activity which runs twice a day at 11:15 AM &amp; 12:15 PM IST</a:t>
            </a:r>
          </a:p>
          <a:p>
            <a:pPr marL="114297" indent="-114297" algn="just">
              <a:buFont typeface="Wingdings" panose="05000000000000000000" pitchFamily="2" charset="2"/>
              <a:buChar char="§"/>
            </a:pPr>
            <a:r>
              <a:rPr lang="en-US" sz="1200" dirty="0">
                <a:solidFill>
                  <a:schemeClr val="tx2">
                    <a:lumMod val="75000"/>
                  </a:schemeClr>
                </a:solidFill>
                <a:cs typeface="Calibri" panose="020F0502020204030204" pitchFamily="34" charset="0"/>
              </a:rPr>
              <a:t> </a:t>
            </a:r>
          </a:p>
        </p:txBody>
      </p:sp>
      <p:sp>
        <p:nvSpPr>
          <p:cNvPr id="21" name="Rectangle 20"/>
          <p:cNvSpPr/>
          <p:nvPr/>
        </p:nvSpPr>
        <p:spPr>
          <a:xfrm>
            <a:off x="10015600" y="-1610"/>
            <a:ext cx="2176401" cy="75729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solidFill>
                  <a:schemeClr val="bg1"/>
                </a:solidFill>
                <a:cs typeface="Calibri" panose="020F0502020204030204" pitchFamily="34" charset="0"/>
              </a:rPr>
              <a:t>Centrica - Automation</a:t>
            </a:r>
          </a:p>
        </p:txBody>
      </p:sp>
      <p:sp>
        <p:nvSpPr>
          <p:cNvPr id="30" name="Rectangle 29"/>
          <p:cNvSpPr/>
          <p:nvPr/>
        </p:nvSpPr>
        <p:spPr>
          <a:xfrm>
            <a:off x="10008967" y="4600654"/>
            <a:ext cx="1613333" cy="44608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eyeShare </a:t>
            </a:r>
            <a:br>
              <a:rPr lang="en-US" sz="1400" dirty="0">
                <a:solidFill>
                  <a:schemeClr val="tx2"/>
                </a:solidFill>
                <a:cs typeface="Segoe UI Light" panose="020B0502040204020203" pitchFamily="34" charset="0"/>
              </a:rPr>
            </a:br>
            <a:r>
              <a:rPr lang="en-US" sz="1400" dirty="0">
                <a:solidFill>
                  <a:schemeClr val="tx2"/>
                </a:solidFill>
                <a:cs typeface="Segoe UI Light" panose="020B0502040204020203" pitchFamily="34" charset="0"/>
              </a:rPr>
              <a:t>(ITPA)</a:t>
            </a:r>
          </a:p>
        </p:txBody>
      </p:sp>
      <p:sp>
        <p:nvSpPr>
          <p:cNvPr id="31" name="Rectangle 30"/>
          <p:cNvSpPr/>
          <p:nvPr/>
        </p:nvSpPr>
        <p:spPr>
          <a:xfrm>
            <a:off x="8432389" y="4600654"/>
            <a:ext cx="1579283" cy="446085"/>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Tool used</a:t>
            </a:r>
          </a:p>
        </p:txBody>
      </p:sp>
      <p:sp>
        <p:nvSpPr>
          <p:cNvPr id="32" name="Rectangle 31"/>
          <p:cNvSpPr/>
          <p:nvPr/>
        </p:nvSpPr>
        <p:spPr>
          <a:xfrm>
            <a:off x="10015599" y="3048226"/>
            <a:ext cx="1613333" cy="44608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8 weeks </a:t>
            </a:r>
          </a:p>
        </p:txBody>
      </p:sp>
      <p:sp>
        <p:nvSpPr>
          <p:cNvPr id="33" name="Rectangle 32"/>
          <p:cNvSpPr/>
          <p:nvPr/>
        </p:nvSpPr>
        <p:spPr>
          <a:xfrm>
            <a:off x="8439021" y="3048226"/>
            <a:ext cx="1579283" cy="446085"/>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Assessment  Time</a:t>
            </a:r>
          </a:p>
        </p:txBody>
      </p:sp>
      <p:sp>
        <p:nvSpPr>
          <p:cNvPr id="34" name="Rectangle 33"/>
          <p:cNvSpPr/>
          <p:nvPr/>
        </p:nvSpPr>
        <p:spPr>
          <a:xfrm>
            <a:off x="10015599" y="3565702"/>
            <a:ext cx="1613333" cy="44608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7 weeks </a:t>
            </a:r>
          </a:p>
        </p:txBody>
      </p:sp>
      <p:sp>
        <p:nvSpPr>
          <p:cNvPr id="35" name="Rectangle 34"/>
          <p:cNvSpPr/>
          <p:nvPr/>
        </p:nvSpPr>
        <p:spPr>
          <a:xfrm>
            <a:off x="8439021" y="3565702"/>
            <a:ext cx="1579283" cy="446085"/>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Implementation time</a:t>
            </a:r>
          </a:p>
        </p:txBody>
      </p:sp>
      <p:sp>
        <p:nvSpPr>
          <p:cNvPr id="36" name="Rectangle 35"/>
          <p:cNvSpPr/>
          <p:nvPr/>
        </p:nvSpPr>
        <p:spPr>
          <a:xfrm>
            <a:off x="10006262" y="4083178"/>
            <a:ext cx="1613333" cy="44608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7.5 hours/month </a:t>
            </a:r>
          </a:p>
        </p:txBody>
      </p:sp>
      <p:sp>
        <p:nvSpPr>
          <p:cNvPr id="37" name="Rectangle 36"/>
          <p:cNvSpPr/>
          <p:nvPr/>
        </p:nvSpPr>
        <p:spPr>
          <a:xfrm>
            <a:off x="8429684" y="4083178"/>
            <a:ext cx="1579283" cy="446085"/>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2"/>
                </a:solidFill>
                <a:cs typeface="Segoe UI Light" panose="020B0502040204020203" pitchFamily="34" charset="0"/>
              </a:rPr>
              <a:t>Potential Savings</a:t>
            </a:r>
          </a:p>
        </p:txBody>
      </p:sp>
    </p:spTree>
    <p:extLst>
      <p:ext uri="{BB962C8B-B14F-4D97-AF65-F5344CB8AC3E}">
        <p14:creationId xmlns:p14="http://schemas.microsoft.com/office/powerpoint/2010/main" val="1516361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4345355" y="1231908"/>
            <a:ext cx="3409780" cy="3142993"/>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vert="horz" lIns="121920" tIns="60960" rIns="121920" bIns="60960" rtlCol="0" anchor="ctr">
            <a:noAutofit/>
          </a:bodyPr>
          <a:lstStyle/>
          <a:p>
            <a:r>
              <a:rPr lang="en-US" sz="3067" dirty="0">
                <a:latin typeface="+mn-lt"/>
              </a:rPr>
              <a:t>Centrica – large scale automation </a:t>
            </a:r>
          </a:p>
        </p:txBody>
      </p:sp>
      <p:sp>
        <p:nvSpPr>
          <p:cNvPr id="2" name="Text Placeholder 1"/>
          <p:cNvSpPr>
            <a:spLocks noGrp="1"/>
          </p:cNvSpPr>
          <p:nvPr>
            <p:ph type="body" sz="quarter" idx="13"/>
          </p:nvPr>
        </p:nvSpPr>
        <p:spPr/>
        <p:txBody>
          <a:bodyPr/>
          <a:lstStyle/>
          <a:p>
            <a:endParaRPr lang="en-US">
              <a:latin typeface="+mn-lt"/>
            </a:endParaRPr>
          </a:p>
        </p:txBody>
      </p:sp>
      <p:sp>
        <p:nvSpPr>
          <p:cNvPr id="12" name="TextBox 11"/>
          <p:cNvSpPr txBox="1"/>
          <p:nvPr/>
        </p:nvSpPr>
        <p:spPr>
          <a:xfrm>
            <a:off x="7983941" y="13649"/>
            <a:ext cx="4208060" cy="307777"/>
          </a:xfrm>
          <a:prstGeom prst="rect">
            <a:avLst/>
          </a:prstGeom>
          <a:solidFill>
            <a:schemeClr val="accent2"/>
          </a:solidFill>
        </p:spPr>
        <p:txBody>
          <a:bodyPr wrap="square" rtlCol="0">
            <a:spAutoFit/>
          </a:bodyPr>
          <a:lstStyle/>
          <a:p>
            <a:pPr algn="ctr"/>
            <a:r>
              <a:rPr lang="en-US" sz="1400" dirty="0">
                <a:solidFill>
                  <a:schemeClr val="bg1"/>
                </a:solidFill>
              </a:rPr>
              <a:t>Digital Engineering │ Automation</a:t>
            </a:r>
          </a:p>
        </p:txBody>
      </p:sp>
      <p:sp>
        <p:nvSpPr>
          <p:cNvPr id="64" name="Rectangle 63"/>
          <p:cNvSpPr/>
          <p:nvPr/>
        </p:nvSpPr>
        <p:spPr>
          <a:xfrm>
            <a:off x="516779" y="1215760"/>
            <a:ext cx="3398551" cy="3142993"/>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516779" y="3045282"/>
            <a:ext cx="3383503" cy="1251300"/>
          </a:xfrm>
          <a:prstGeom prst="rect">
            <a:avLst/>
          </a:prstGeom>
          <a:solidFill>
            <a:schemeClr val="bg1">
              <a:lumMod val="95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dirty="0">
                <a:solidFill>
                  <a:schemeClr val="tx2"/>
                </a:solidFill>
                <a:cs typeface="Calibri" panose="020F0502020204030204" pitchFamily="34" charset="0"/>
              </a:rPr>
              <a:t>Business Solutions</a:t>
            </a:r>
            <a:endParaRPr lang="en-GB" sz="1200" b="1" dirty="0">
              <a:solidFill>
                <a:schemeClr val="tx2"/>
              </a:solidFill>
              <a:cs typeface="Calibri" panose="020F0502020204030204" pitchFamily="34" charset="0"/>
            </a:endParaRPr>
          </a:p>
        </p:txBody>
      </p:sp>
      <p:sp>
        <p:nvSpPr>
          <p:cNvPr id="69" name="Pentagon 68"/>
          <p:cNvSpPr/>
          <p:nvPr/>
        </p:nvSpPr>
        <p:spPr>
          <a:xfrm rot="10800000">
            <a:off x="383787" y="817629"/>
            <a:ext cx="3656235" cy="549027"/>
          </a:xfrm>
          <a:prstGeom prst="homePlate">
            <a:avLst>
              <a:gd name="adj" fmla="val 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cs typeface="Calibri" panose="020F0502020204030204" pitchFamily="34" charset="0"/>
            </a:endParaRPr>
          </a:p>
        </p:txBody>
      </p:sp>
      <p:sp>
        <p:nvSpPr>
          <p:cNvPr id="70" name="Rectangle 69"/>
          <p:cNvSpPr/>
          <p:nvPr/>
        </p:nvSpPr>
        <p:spPr>
          <a:xfrm>
            <a:off x="746741" y="925678"/>
            <a:ext cx="3278232" cy="307777"/>
          </a:xfrm>
          <a:prstGeom prst="rect">
            <a:avLst/>
          </a:prstGeom>
        </p:spPr>
        <p:txBody>
          <a:bodyPr wrap="square">
            <a:spAutoFit/>
          </a:bodyPr>
          <a:lstStyle/>
          <a:p>
            <a:pPr algn="ctr"/>
            <a:r>
              <a:rPr lang="en-GB" sz="1400" b="1" dirty="0">
                <a:solidFill>
                  <a:schemeClr val="lt1"/>
                </a:solidFill>
                <a:cs typeface="Calibri" panose="020F0502020204030204" pitchFamily="34" charset="0"/>
              </a:rPr>
              <a:t>Business Processes</a:t>
            </a:r>
          </a:p>
        </p:txBody>
      </p:sp>
      <p:sp>
        <p:nvSpPr>
          <p:cNvPr id="72" name="Pentagon 71"/>
          <p:cNvSpPr/>
          <p:nvPr/>
        </p:nvSpPr>
        <p:spPr>
          <a:xfrm>
            <a:off x="4235757" y="813023"/>
            <a:ext cx="3641187" cy="549027"/>
          </a:xfrm>
          <a:prstGeom prst="homePlate">
            <a:avLst>
              <a:gd name="adj" fmla="val 0"/>
            </a:avLst>
          </a:prstGeom>
          <a:solidFill>
            <a:srgbClr val="6DB33F"/>
          </a:solidFill>
          <a:ln w="9525">
            <a:noFill/>
            <a:miter lim="800000"/>
            <a:headEnd/>
            <a:tailEnd/>
          </a:ln>
        </p:spPr>
        <p:txBody>
          <a:bodyPr vert="horz" wrap="square" lIns="121889" tIns="60944" rIns="121889" bIns="60944" numCol="1" anchor="ctr" anchorCtr="0" compatLnSpc="1">
            <a:prstTxWarp prst="textNoShape">
              <a:avLst/>
            </a:prstTxWarp>
          </a:bodyPr>
          <a:lstStyle/>
          <a:p>
            <a:pPr algn="ctr" defTabSz="1218756"/>
            <a:endParaRPr lang="en-GB" sz="1200" b="1" kern="0" dirty="0">
              <a:solidFill>
                <a:prstClr val="white"/>
              </a:solidFill>
            </a:endParaRPr>
          </a:p>
        </p:txBody>
      </p:sp>
      <p:sp>
        <p:nvSpPr>
          <p:cNvPr id="73" name="Rectangle 72"/>
          <p:cNvSpPr/>
          <p:nvPr/>
        </p:nvSpPr>
        <p:spPr>
          <a:xfrm>
            <a:off x="4234682" y="925677"/>
            <a:ext cx="3641191" cy="307777"/>
          </a:xfrm>
          <a:prstGeom prst="rect">
            <a:avLst/>
          </a:prstGeom>
        </p:spPr>
        <p:txBody>
          <a:bodyPr wrap="square">
            <a:spAutoFit/>
          </a:bodyPr>
          <a:lstStyle/>
          <a:p>
            <a:pPr algn="ctr"/>
            <a:r>
              <a:rPr lang="en-US" sz="1400" b="1" dirty="0">
                <a:solidFill>
                  <a:schemeClr val="lt1"/>
                </a:solidFill>
                <a:cs typeface="Calibri" panose="020F0502020204030204" pitchFamily="34" charset="0"/>
              </a:rPr>
              <a:t>Infra. Ops. &amp; Application Services</a:t>
            </a:r>
            <a:endParaRPr lang="en-GB" sz="1400" b="1" dirty="0">
              <a:solidFill>
                <a:schemeClr val="lt1"/>
              </a:solidFill>
              <a:cs typeface="Calibri" panose="020F0502020204030204" pitchFamily="34" charset="0"/>
            </a:endParaRPr>
          </a:p>
        </p:txBody>
      </p:sp>
      <p:sp>
        <p:nvSpPr>
          <p:cNvPr id="75" name="Rounded Rectangle 74"/>
          <p:cNvSpPr/>
          <p:nvPr/>
        </p:nvSpPr>
        <p:spPr>
          <a:xfrm>
            <a:off x="4345354" y="3454087"/>
            <a:ext cx="3383503" cy="682563"/>
          </a:xfrm>
          <a:prstGeom prst="roundRect">
            <a:avLst>
              <a:gd name="adj" fmla="val 0"/>
            </a:avLst>
          </a:prstGeom>
          <a:solidFill>
            <a:srgbClr val="6DB3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2"/>
                </a:solidFill>
                <a:cs typeface="Calibri" panose="020F0502020204030204" pitchFamily="34" charset="0"/>
              </a:rPr>
              <a:t>Cirrus KPIs to be entered here</a:t>
            </a:r>
            <a:endParaRPr lang="en-GB" sz="1200" b="1" dirty="0">
              <a:solidFill>
                <a:schemeClr val="tx2"/>
              </a:solidFill>
              <a:cs typeface="Calibri" panose="020F0502020204030204" pitchFamily="34" charset="0"/>
            </a:endParaRPr>
          </a:p>
        </p:txBody>
      </p:sp>
      <p:sp>
        <p:nvSpPr>
          <p:cNvPr id="77" name="Rectangle 76"/>
          <p:cNvSpPr/>
          <p:nvPr/>
        </p:nvSpPr>
        <p:spPr>
          <a:xfrm>
            <a:off x="4345355" y="3050079"/>
            <a:ext cx="3409780" cy="1246503"/>
          </a:xfrm>
          <a:prstGeom prst="rect">
            <a:avLst/>
          </a:prstGeom>
          <a:solidFill>
            <a:schemeClr val="bg1">
              <a:lumMod val="95000"/>
            </a:schemeClr>
          </a:solidFill>
          <a:ln>
            <a:solidFill>
              <a:srgbClr val="6DB33F"/>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dirty="0">
                <a:solidFill>
                  <a:schemeClr val="tx2"/>
                </a:solidFill>
                <a:cs typeface="Calibri" panose="020F0502020204030204" pitchFamily="34" charset="0"/>
              </a:rPr>
              <a:t>Data Centre Operations</a:t>
            </a:r>
            <a:endParaRPr lang="en-GB" sz="1200" b="1" dirty="0">
              <a:solidFill>
                <a:schemeClr val="tx2"/>
              </a:solidFill>
              <a:cs typeface="Calibri" panose="020F0502020204030204" pitchFamily="34" charset="0"/>
            </a:endParaRPr>
          </a:p>
        </p:txBody>
      </p:sp>
      <p:sp>
        <p:nvSpPr>
          <p:cNvPr id="78" name="Rounded Rectangle 77"/>
          <p:cNvSpPr/>
          <p:nvPr/>
        </p:nvSpPr>
        <p:spPr>
          <a:xfrm>
            <a:off x="516779" y="3412371"/>
            <a:ext cx="3383503" cy="630344"/>
          </a:xfrm>
          <a:prstGeom prst="roundRect">
            <a:avLst>
              <a:gd name="adj" fmla="val 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cs typeface="Calibri" panose="020F0502020204030204" pitchFamily="34" charset="0"/>
              </a:rPr>
              <a:t>99% Smart Meters (4.7m) on Latest Firmware | 35% Remote Resolution for Inactive Smart Meters </a:t>
            </a:r>
            <a:endParaRPr lang="en-GB" sz="1200" b="1" dirty="0">
              <a:solidFill>
                <a:schemeClr val="bg1"/>
              </a:solidFill>
              <a:cs typeface="Calibri" panose="020F0502020204030204" pitchFamily="34" charset="0"/>
            </a:endParaRPr>
          </a:p>
        </p:txBody>
      </p:sp>
      <p:sp>
        <p:nvSpPr>
          <p:cNvPr id="79" name="Rounded Rectangle 78"/>
          <p:cNvSpPr/>
          <p:nvPr/>
        </p:nvSpPr>
        <p:spPr>
          <a:xfrm>
            <a:off x="4345355" y="3415710"/>
            <a:ext cx="3409780" cy="627005"/>
          </a:xfrm>
          <a:prstGeom prst="roundRect">
            <a:avLst>
              <a:gd name="adj" fmla="val 0"/>
            </a:avLst>
          </a:prstGeom>
          <a:solidFill>
            <a:srgbClr val="6DB3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cs typeface="Calibri" panose="020F0502020204030204" pitchFamily="34" charset="0"/>
              </a:rPr>
              <a:t>Server Build Time Reduction by 40% | 50% Automation Penetration (over current service) | 60% Automation </a:t>
            </a:r>
            <a:r>
              <a:rPr lang="en-US" sz="1200" b="1">
                <a:solidFill>
                  <a:schemeClr val="bg1"/>
                </a:solidFill>
                <a:cs typeface="Calibri" panose="020F0502020204030204" pitchFamily="34" charset="0"/>
              </a:rPr>
              <a:t>of Reporting</a:t>
            </a:r>
            <a:endParaRPr lang="en-GB" sz="1200" b="1" dirty="0">
              <a:solidFill>
                <a:schemeClr val="bg1"/>
              </a:solidFill>
              <a:cs typeface="Calibri" panose="020F0502020204030204" pitchFamily="34" charset="0"/>
            </a:endParaRPr>
          </a:p>
        </p:txBody>
      </p:sp>
      <p:sp>
        <p:nvSpPr>
          <p:cNvPr id="80" name="Rectangle 79"/>
          <p:cNvSpPr/>
          <p:nvPr/>
        </p:nvSpPr>
        <p:spPr>
          <a:xfrm>
            <a:off x="152399" y="4584533"/>
            <a:ext cx="11928764" cy="1170017"/>
          </a:xfrm>
          <a:prstGeom prst="rect">
            <a:avLst/>
          </a:prstGeom>
          <a:solidFill>
            <a:schemeClr val="bg1">
              <a:lumMod val="9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609570"/>
            <a:r>
              <a:rPr lang="en-US" sz="1200" b="1" dirty="0">
                <a:solidFill>
                  <a:srgbClr val="141414"/>
                </a:solidFill>
                <a:cs typeface="Calibri" panose="020F0502020204030204" pitchFamily="34" charset="0"/>
              </a:rPr>
              <a:t>Innovation</a:t>
            </a:r>
          </a:p>
          <a:p>
            <a:pPr defTabSz="609570"/>
            <a:r>
              <a:rPr lang="en-US" sz="1200" b="1" dirty="0">
                <a:solidFill>
                  <a:srgbClr val="141414"/>
                </a:solidFill>
                <a:cs typeface="Calibri" panose="020F0502020204030204" pitchFamily="34" charset="0"/>
              </a:rPr>
              <a:t>(MVPs)</a:t>
            </a:r>
            <a:endParaRPr lang="en-GB" sz="1200" b="1" dirty="0">
              <a:solidFill>
                <a:srgbClr val="141414"/>
              </a:solidFill>
              <a:cs typeface="Calibri" panose="020F0502020204030204" pitchFamily="34" charset="0"/>
            </a:endParaRPr>
          </a:p>
        </p:txBody>
      </p:sp>
      <p:sp>
        <p:nvSpPr>
          <p:cNvPr id="81" name="Rounded Rectangle 80"/>
          <p:cNvSpPr/>
          <p:nvPr/>
        </p:nvSpPr>
        <p:spPr>
          <a:xfrm>
            <a:off x="1325595" y="4713882"/>
            <a:ext cx="3511296" cy="339637"/>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r>
              <a:rPr lang="en-US" sz="1200" b="1" dirty="0">
                <a:solidFill>
                  <a:srgbClr val="141414"/>
                </a:solidFill>
                <a:cs typeface="Calibri" panose="020F0502020204030204" pitchFamily="34" charset="0"/>
              </a:rPr>
              <a:t>Voice Automation</a:t>
            </a:r>
            <a:endParaRPr lang="en-GB" sz="1200" b="1" dirty="0">
              <a:solidFill>
                <a:srgbClr val="141414"/>
              </a:solidFill>
              <a:cs typeface="Calibri" panose="020F0502020204030204" pitchFamily="34" charset="0"/>
            </a:endParaRPr>
          </a:p>
        </p:txBody>
      </p:sp>
      <p:sp>
        <p:nvSpPr>
          <p:cNvPr id="82" name="Rounded Rectangle 81"/>
          <p:cNvSpPr/>
          <p:nvPr/>
        </p:nvSpPr>
        <p:spPr>
          <a:xfrm>
            <a:off x="4869962" y="4712654"/>
            <a:ext cx="3512047" cy="339637"/>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r>
              <a:rPr lang="en-US" sz="1200" b="1" dirty="0">
                <a:solidFill>
                  <a:srgbClr val="141414"/>
                </a:solidFill>
                <a:cs typeface="Calibri" panose="020F0502020204030204" pitchFamily="34" charset="0"/>
              </a:rPr>
              <a:t>Email Response Automation</a:t>
            </a:r>
            <a:endParaRPr lang="en-GB" sz="1200" b="1" dirty="0">
              <a:solidFill>
                <a:srgbClr val="141414"/>
              </a:solidFill>
              <a:cs typeface="Calibri" panose="020F0502020204030204" pitchFamily="34" charset="0"/>
            </a:endParaRPr>
          </a:p>
        </p:txBody>
      </p:sp>
      <p:sp>
        <p:nvSpPr>
          <p:cNvPr id="83" name="Rounded Rectangle 82"/>
          <p:cNvSpPr/>
          <p:nvPr/>
        </p:nvSpPr>
        <p:spPr>
          <a:xfrm>
            <a:off x="8415078" y="4712654"/>
            <a:ext cx="3512047" cy="339637"/>
          </a:xfrm>
          <a:prstGeom prst="round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r>
              <a:rPr lang="en-US" sz="1200" b="1" dirty="0">
                <a:solidFill>
                  <a:srgbClr val="141414"/>
                </a:solidFill>
                <a:cs typeface="Calibri" panose="020F0502020204030204" pitchFamily="34" charset="0"/>
              </a:rPr>
              <a:t>Smart QA with Robotic Arm</a:t>
            </a:r>
            <a:endParaRPr lang="en-GB" sz="1200" b="1" dirty="0">
              <a:solidFill>
                <a:srgbClr val="141414"/>
              </a:solidFill>
              <a:cs typeface="Calibri" panose="020F0502020204030204" pitchFamily="34" charset="0"/>
            </a:endParaRPr>
          </a:p>
        </p:txBody>
      </p:sp>
      <p:sp>
        <p:nvSpPr>
          <p:cNvPr id="84" name="Rounded Rectangle 83"/>
          <p:cNvSpPr/>
          <p:nvPr/>
        </p:nvSpPr>
        <p:spPr>
          <a:xfrm>
            <a:off x="1339130" y="5106336"/>
            <a:ext cx="3512047" cy="549977"/>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r>
              <a:rPr lang="en-US" sz="1200" b="1" dirty="0">
                <a:solidFill>
                  <a:prstClr val="white"/>
                </a:solidFill>
                <a:cs typeface="Calibri" panose="020F0502020204030204" pitchFamily="34" charset="0"/>
              </a:rPr>
              <a:t>Alexa for Customers | Cortana for Engineers</a:t>
            </a:r>
            <a:endParaRPr lang="en-GB" sz="1200" b="1" dirty="0">
              <a:solidFill>
                <a:prstClr val="white"/>
              </a:solidFill>
              <a:cs typeface="Calibri" panose="020F0502020204030204" pitchFamily="34" charset="0"/>
            </a:endParaRPr>
          </a:p>
        </p:txBody>
      </p:sp>
      <p:cxnSp>
        <p:nvCxnSpPr>
          <p:cNvPr id="85" name="Straight Connector 84"/>
          <p:cNvCxnSpPr/>
          <p:nvPr/>
        </p:nvCxnSpPr>
        <p:spPr>
          <a:xfrm>
            <a:off x="1455189" y="5002081"/>
            <a:ext cx="0" cy="236537"/>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86" name="Flowchart: Connector 85"/>
          <p:cNvSpPr/>
          <p:nvPr/>
        </p:nvSpPr>
        <p:spPr>
          <a:xfrm>
            <a:off x="1392517" y="5186175"/>
            <a:ext cx="121920" cy="121920"/>
          </a:xfrm>
          <a:prstGeom prst="flowChartConnector">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GB" sz="1200">
              <a:solidFill>
                <a:prstClr val="white"/>
              </a:solidFill>
            </a:endParaRPr>
          </a:p>
        </p:txBody>
      </p:sp>
      <p:cxnSp>
        <p:nvCxnSpPr>
          <p:cNvPr id="87" name="Straight Connector 86"/>
          <p:cNvCxnSpPr/>
          <p:nvPr/>
        </p:nvCxnSpPr>
        <p:spPr>
          <a:xfrm>
            <a:off x="4739167" y="5008637"/>
            <a:ext cx="0" cy="236537"/>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4676495" y="5192731"/>
            <a:ext cx="121920" cy="121920"/>
          </a:xfrm>
          <a:prstGeom prst="flowChartConnector">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GB" sz="1200">
              <a:solidFill>
                <a:prstClr val="white"/>
              </a:solidFill>
            </a:endParaRPr>
          </a:p>
        </p:txBody>
      </p:sp>
      <p:sp>
        <p:nvSpPr>
          <p:cNvPr id="89" name="Rounded Rectangle 88"/>
          <p:cNvSpPr/>
          <p:nvPr/>
        </p:nvSpPr>
        <p:spPr>
          <a:xfrm>
            <a:off x="4880346" y="5099649"/>
            <a:ext cx="3512047" cy="549977"/>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r>
              <a:rPr lang="en-US" sz="1200" b="1" dirty="0">
                <a:solidFill>
                  <a:prstClr val="white"/>
                </a:solidFill>
                <a:cs typeface="Calibri" panose="020F0502020204030204" pitchFamily="34" charset="0"/>
              </a:rPr>
              <a:t>ML/NLP for ERMS Automation</a:t>
            </a:r>
            <a:endParaRPr lang="en-GB" sz="1200" b="1" dirty="0">
              <a:solidFill>
                <a:prstClr val="white"/>
              </a:solidFill>
              <a:cs typeface="Calibri" panose="020F0502020204030204" pitchFamily="34" charset="0"/>
            </a:endParaRPr>
          </a:p>
        </p:txBody>
      </p:sp>
      <p:cxnSp>
        <p:nvCxnSpPr>
          <p:cNvPr id="90" name="Straight Connector 89"/>
          <p:cNvCxnSpPr/>
          <p:nvPr/>
        </p:nvCxnSpPr>
        <p:spPr>
          <a:xfrm>
            <a:off x="4996405" y="4995396"/>
            <a:ext cx="0" cy="236537"/>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1" name="Flowchart: Connector 90"/>
          <p:cNvSpPr/>
          <p:nvPr/>
        </p:nvSpPr>
        <p:spPr>
          <a:xfrm>
            <a:off x="4933733" y="5179489"/>
            <a:ext cx="121920" cy="121920"/>
          </a:xfrm>
          <a:prstGeom prst="flowChartConnector">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GB" sz="1200">
              <a:solidFill>
                <a:prstClr val="white"/>
              </a:solidFill>
            </a:endParaRPr>
          </a:p>
        </p:txBody>
      </p:sp>
      <p:cxnSp>
        <p:nvCxnSpPr>
          <p:cNvPr id="92" name="Straight Connector 91"/>
          <p:cNvCxnSpPr/>
          <p:nvPr/>
        </p:nvCxnSpPr>
        <p:spPr>
          <a:xfrm>
            <a:off x="8280383" y="5001949"/>
            <a:ext cx="0" cy="236537"/>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3" name="Flowchart: Connector 92"/>
          <p:cNvSpPr/>
          <p:nvPr/>
        </p:nvSpPr>
        <p:spPr>
          <a:xfrm>
            <a:off x="8217711" y="5186043"/>
            <a:ext cx="121920" cy="121920"/>
          </a:xfrm>
          <a:prstGeom prst="flowChartConnector">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GB" sz="1200">
              <a:solidFill>
                <a:prstClr val="white"/>
              </a:solidFill>
            </a:endParaRPr>
          </a:p>
        </p:txBody>
      </p:sp>
      <p:sp>
        <p:nvSpPr>
          <p:cNvPr id="94" name="Rounded Rectangle 93"/>
          <p:cNvSpPr/>
          <p:nvPr/>
        </p:nvSpPr>
        <p:spPr>
          <a:xfrm>
            <a:off x="8424934" y="5106176"/>
            <a:ext cx="3512047" cy="549977"/>
          </a:xfrm>
          <a:prstGeom prst="roundRect">
            <a:avLst>
              <a:gd name="adj" fmla="val 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r>
              <a:rPr lang="en-US" sz="1200" b="1" dirty="0" err="1">
                <a:solidFill>
                  <a:prstClr val="white"/>
                </a:solidFill>
                <a:cs typeface="Calibri" panose="020F0502020204030204" pitchFamily="34" charset="0"/>
              </a:rPr>
              <a:t>TeBOT</a:t>
            </a:r>
            <a:r>
              <a:rPr lang="en-US" sz="1200" b="1" dirty="0">
                <a:solidFill>
                  <a:prstClr val="white"/>
                </a:solidFill>
                <a:cs typeface="Calibri" panose="020F0502020204030204" pitchFamily="34" charset="0"/>
              </a:rPr>
              <a:t> with Robotic Arm for Smart Meter QA</a:t>
            </a:r>
            <a:endParaRPr lang="en-GB" sz="1200" b="1" dirty="0">
              <a:solidFill>
                <a:prstClr val="white"/>
              </a:solidFill>
              <a:cs typeface="Calibri" panose="020F0502020204030204" pitchFamily="34" charset="0"/>
            </a:endParaRPr>
          </a:p>
        </p:txBody>
      </p:sp>
      <p:cxnSp>
        <p:nvCxnSpPr>
          <p:cNvPr id="95" name="Straight Connector 94"/>
          <p:cNvCxnSpPr/>
          <p:nvPr/>
        </p:nvCxnSpPr>
        <p:spPr>
          <a:xfrm>
            <a:off x="8540991" y="5001921"/>
            <a:ext cx="0" cy="236537"/>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8" name="Flowchart: Connector 97"/>
          <p:cNvSpPr/>
          <p:nvPr/>
        </p:nvSpPr>
        <p:spPr>
          <a:xfrm>
            <a:off x="8478319" y="5186015"/>
            <a:ext cx="121920" cy="121920"/>
          </a:xfrm>
          <a:prstGeom prst="flowChartConnector">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GB" sz="1200">
              <a:solidFill>
                <a:prstClr val="white"/>
              </a:solidFill>
            </a:endParaRPr>
          </a:p>
        </p:txBody>
      </p:sp>
      <p:cxnSp>
        <p:nvCxnSpPr>
          <p:cNvPr id="99" name="Straight Connector 98"/>
          <p:cNvCxnSpPr/>
          <p:nvPr/>
        </p:nvCxnSpPr>
        <p:spPr>
          <a:xfrm>
            <a:off x="11824969" y="5008477"/>
            <a:ext cx="0" cy="236537"/>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0" name="Flowchart: Connector 99"/>
          <p:cNvSpPr/>
          <p:nvPr/>
        </p:nvSpPr>
        <p:spPr>
          <a:xfrm>
            <a:off x="11762297" y="5192571"/>
            <a:ext cx="121920" cy="121920"/>
          </a:xfrm>
          <a:prstGeom prst="flowChartConnector">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GB" sz="1200">
              <a:solidFill>
                <a:prstClr val="white"/>
              </a:solidFill>
            </a:endParaRPr>
          </a:p>
        </p:txBody>
      </p:sp>
      <p:pic>
        <p:nvPicPr>
          <p:cNvPr id="101" name="Picture 100"/>
          <p:cNvPicPr>
            <a:picLocks noChangeAspect="1"/>
          </p:cNvPicPr>
          <p:nvPr/>
        </p:nvPicPr>
        <p:blipFill>
          <a:blip r:embed="rId2">
            <a:clrChange>
              <a:clrFrom>
                <a:srgbClr val="FFFFFF"/>
              </a:clrFrom>
              <a:clrTo>
                <a:srgbClr val="FFFFFF">
                  <a:alpha val="0"/>
                </a:srgbClr>
              </a:clrTo>
            </a:clrChange>
          </a:blip>
          <a:stretch>
            <a:fillRect/>
          </a:stretch>
        </p:blipFill>
        <p:spPr>
          <a:xfrm>
            <a:off x="1587037" y="4473581"/>
            <a:ext cx="513945" cy="513945"/>
          </a:xfrm>
          <a:prstGeom prst="rect">
            <a:avLst/>
          </a:prstGeom>
        </p:spPr>
      </p:pic>
      <p:pic>
        <p:nvPicPr>
          <p:cNvPr id="102" name="Picture 2" descr="Image result for cortana logo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9767" y="4586073"/>
            <a:ext cx="410115" cy="41011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102"/>
          <p:cNvPicPr>
            <a:picLocks noChangeAspect="1"/>
          </p:cNvPicPr>
          <p:nvPr/>
        </p:nvPicPr>
        <p:blipFill>
          <a:blip r:embed="rId4">
            <a:clrChange>
              <a:clrFrom>
                <a:srgbClr val="FFFFFF"/>
              </a:clrFrom>
              <a:clrTo>
                <a:srgbClr val="FFFFFF">
                  <a:alpha val="0"/>
                </a:srgbClr>
              </a:clrTo>
            </a:clrChange>
          </a:blip>
          <a:stretch>
            <a:fillRect/>
          </a:stretch>
        </p:blipFill>
        <p:spPr>
          <a:xfrm>
            <a:off x="4894058" y="4470163"/>
            <a:ext cx="565340" cy="565340"/>
          </a:xfrm>
          <a:prstGeom prst="rect">
            <a:avLst/>
          </a:prstGeom>
        </p:spPr>
      </p:pic>
      <p:pic>
        <p:nvPicPr>
          <p:cNvPr id="104" name="Picture 103"/>
          <p:cNvPicPr>
            <a:picLocks noChangeAspect="1"/>
          </p:cNvPicPr>
          <p:nvPr/>
        </p:nvPicPr>
        <p:blipFill>
          <a:blip r:embed="rId5">
            <a:clrChange>
              <a:clrFrom>
                <a:srgbClr val="FFFFFF"/>
              </a:clrFrom>
              <a:clrTo>
                <a:srgbClr val="FFFFFF">
                  <a:alpha val="0"/>
                </a:srgbClr>
              </a:clrTo>
            </a:clrChange>
          </a:blip>
          <a:stretch>
            <a:fillRect/>
          </a:stretch>
        </p:blipFill>
        <p:spPr>
          <a:xfrm>
            <a:off x="7893646" y="4540731"/>
            <a:ext cx="424748" cy="424748"/>
          </a:xfrm>
          <a:prstGeom prst="rect">
            <a:avLst/>
          </a:prstGeom>
        </p:spPr>
      </p:pic>
      <p:pic>
        <p:nvPicPr>
          <p:cNvPr id="105" name="Picture 104"/>
          <p:cNvPicPr>
            <a:picLocks noChangeAspect="1"/>
          </p:cNvPicPr>
          <p:nvPr/>
        </p:nvPicPr>
        <p:blipFill>
          <a:blip r:embed="rId6">
            <a:clrChange>
              <a:clrFrom>
                <a:srgbClr val="FFFFFF"/>
              </a:clrFrom>
              <a:clrTo>
                <a:srgbClr val="FFFFFF">
                  <a:alpha val="0"/>
                </a:srgbClr>
              </a:clrTo>
            </a:clrChange>
          </a:blip>
          <a:stretch>
            <a:fillRect/>
          </a:stretch>
        </p:blipFill>
        <p:spPr>
          <a:xfrm>
            <a:off x="8465445" y="4539286"/>
            <a:ext cx="543643" cy="484252"/>
          </a:xfrm>
          <a:prstGeom prst="rect">
            <a:avLst/>
          </a:prstGeom>
        </p:spPr>
      </p:pic>
      <p:pic>
        <p:nvPicPr>
          <p:cNvPr id="106" name="Picture 105"/>
          <p:cNvPicPr>
            <a:picLocks noChangeAspect="1"/>
          </p:cNvPicPr>
          <p:nvPr/>
        </p:nvPicPr>
        <p:blipFill>
          <a:blip r:embed="rId7">
            <a:clrChange>
              <a:clrFrom>
                <a:srgbClr val="FFFFFF"/>
              </a:clrFrom>
              <a:clrTo>
                <a:srgbClr val="FFFFFF">
                  <a:alpha val="0"/>
                </a:srgbClr>
              </a:clrTo>
            </a:clrChange>
          </a:blip>
          <a:stretch>
            <a:fillRect/>
          </a:stretch>
        </p:blipFill>
        <p:spPr>
          <a:xfrm>
            <a:off x="11411619" y="4569497"/>
            <a:ext cx="445424" cy="441059"/>
          </a:xfrm>
          <a:prstGeom prst="rect">
            <a:avLst/>
          </a:prstGeom>
        </p:spPr>
      </p:pic>
      <p:sp>
        <p:nvSpPr>
          <p:cNvPr id="109" name="Rectangle 108"/>
          <p:cNvSpPr/>
          <p:nvPr/>
        </p:nvSpPr>
        <p:spPr>
          <a:xfrm>
            <a:off x="8295540" y="1228000"/>
            <a:ext cx="3390045" cy="3142993"/>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p:cNvSpPr/>
          <p:nvPr/>
        </p:nvSpPr>
        <p:spPr>
          <a:xfrm>
            <a:off x="8295541" y="3050079"/>
            <a:ext cx="3383503" cy="1246503"/>
          </a:xfrm>
          <a:prstGeom prst="rect">
            <a:avLst/>
          </a:prstGeom>
          <a:solidFill>
            <a:schemeClr val="bg1">
              <a:lumMod val="95000"/>
            </a:schemeClr>
          </a:solidFill>
          <a:ln>
            <a:solidFill>
              <a:srgbClr val="00ACB6"/>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dirty="0">
                <a:solidFill>
                  <a:schemeClr val="tx2"/>
                </a:solidFill>
                <a:cs typeface="Calibri" panose="020F0502020204030204" pitchFamily="34" charset="0"/>
              </a:rPr>
              <a:t>Quality Assurance</a:t>
            </a:r>
            <a:endParaRPr lang="en-GB" sz="1200" b="1" dirty="0">
              <a:solidFill>
                <a:schemeClr val="tx2"/>
              </a:solidFill>
              <a:cs typeface="Calibri" panose="020F0502020204030204" pitchFamily="34" charset="0"/>
            </a:endParaRPr>
          </a:p>
        </p:txBody>
      </p:sp>
      <p:sp>
        <p:nvSpPr>
          <p:cNvPr id="111" name="Pentagon 110"/>
          <p:cNvSpPr/>
          <p:nvPr/>
        </p:nvSpPr>
        <p:spPr>
          <a:xfrm>
            <a:off x="8156997" y="817637"/>
            <a:ext cx="3641187" cy="549027"/>
          </a:xfrm>
          <a:prstGeom prst="homePlate">
            <a:avLst>
              <a:gd name="adj" fmla="val 0"/>
            </a:avLst>
          </a:prstGeom>
          <a:solidFill>
            <a:srgbClr val="00ACB6"/>
          </a:solidFill>
          <a:ln w="9525">
            <a:noFill/>
            <a:miter lim="800000"/>
            <a:headEnd/>
            <a:tailEnd/>
          </a:ln>
        </p:spPr>
        <p:txBody>
          <a:bodyPr vert="horz" wrap="square" lIns="121889" tIns="60944" rIns="121889" bIns="60944" numCol="1" anchor="ctr" anchorCtr="0" compatLnSpc="1">
            <a:prstTxWarp prst="textNoShape">
              <a:avLst/>
            </a:prstTxWarp>
          </a:bodyPr>
          <a:lstStyle/>
          <a:p>
            <a:pPr algn="ctr" defTabSz="1218756"/>
            <a:endParaRPr lang="en-GB" sz="1200" b="1" kern="0" dirty="0">
              <a:solidFill>
                <a:prstClr val="white"/>
              </a:solidFill>
            </a:endParaRPr>
          </a:p>
        </p:txBody>
      </p:sp>
      <p:sp>
        <p:nvSpPr>
          <p:cNvPr id="112" name="Rectangle 111"/>
          <p:cNvSpPr/>
          <p:nvPr/>
        </p:nvSpPr>
        <p:spPr>
          <a:xfrm>
            <a:off x="8156994" y="925678"/>
            <a:ext cx="3383503" cy="307777"/>
          </a:xfrm>
          <a:prstGeom prst="rect">
            <a:avLst/>
          </a:prstGeom>
        </p:spPr>
        <p:txBody>
          <a:bodyPr wrap="square">
            <a:spAutoFit/>
          </a:bodyPr>
          <a:lstStyle/>
          <a:p>
            <a:pPr algn="ctr"/>
            <a:r>
              <a:rPr lang="en-US" sz="1400" b="1" dirty="0">
                <a:solidFill>
                  <a:schemeClr val="lt1"/>
                </a:solidFill>
                <a:cs typeface="Calibri" panose="020F0502020204030204" pitchFamily="34" charset="0"/>
              </a:rPr>
              <a:t>Application Engineering</a:t>
            </a:r>
            <a:endParaRPr lang="en-GB" sz="1400" b="1" dirty="0">
              <a:solidFill>
                <a:schemeClr val="lt1"/>
              </a:solidFill>
              <a:cs typeface="Calibri" panose="020F0502020204030204" pitchFamily="34" charset="0"/>
            </a:endParaRPr>
          </a:p>
        </p:txBody>
      </p:sp>
      <p:sp>
        <p:nvSpPr>
          <p:cNvPr id="113" name="Rounded Rectangle 112"/>
          <p:cNvSpPr/>
          <p:nvPr/>
        </p:nvSpPr>
        <p:spPr>
          <a:xfrm>
            <a:off x="8295541" y="3415710"/>
            <a:ext cx="3383503" cy="627005"/>
          </a:xfrm>
          <a:prstGeom prst="roundRect">
            <a:avLst>
              <a:gd name="adj" fmla="val 0"/>
            </a:avLst>
          </a:prstGeom>
          <a:solidFill>
            <a:srgbClr val="00ACB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cs typeface="Calibri" panose="020F0502020204030204" pitchFamily="34" charset="0"/>
              </a:rPr>
              <a:t>76% Automation of Regression | 75% Automation in Device Testing</a:t>
            </a:r>
          </a:p>
        </p:txBody>
      </p:sp>
      <p:sp>
        <p:nvSpPr>
          <p:cNvPr id="139" name="Rectangle 138"/>
          <p:cNvSpPr/>
          <p:nvPr/>
        </p:nvSpPr>
        <p:spPr>
          <a:xfrm>
            <a:off x="516779" y="1451997"/>
            <a:ext cx="3383503" cy="1512272"/>
          </a:xfrm>
          <a:prstGeom prst="rect">
            <a:avLst/>
          </a:prstGeom>
          <a:solidFill>
            <a:schemeClr val="bg1">
              <a:lumMod val="95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dirty="0">
                <a:solidFill>
                  <a:schemeClr val="tx2"/>
                </a:solidFill>
                <a:cs typeface="Calibri" panose="020F0502020204030204" pitchFamily="34" charset="0"/>
              </a:rPr>
              <a:t>Business Process Automation</a:t>
            </a:r>
            <a:endParaRPr lang="en-GB" sz="1200" b="1" dirty="0">
              <a:solidFill>
                <a:schemeClr val="tx2"/>
              </a:solidFill>
              <a:cs typeface="Calibri" panose="020F0502020204030204" pitchFamily="34" charset="0"/>
            </a:endParaRPr>
          </a:p>
        </p:txBody>
      </p:sp>
      <p:sp>
        <p:nvSpPr>
          <p:cNvPr id="140" name="Rounded Rectangle 139"/>
          <p:cNvSpPr/>
          <p:nvPr/>
        </p:nvSpPr>
        <p:spPr>
          <a:xfrm>
            <a:off x="4345354" y="1860803"/>
            <a:ext cx="3383503" cy="682563"/>
          </a:xfrm>
          <a:prstGeom prst="roundRect">
            <a:avLst>
              <a:gd name="adj" fmla="val 0"/>
            </a:avLst>
          </a:prstGeom>
          <a:solidFill>
            <a:srgbClr val="6DB3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2"/>
                </a:solidFill>
                <a:cs typeface="Calibri" panose="020F0502020204030204" pitchFamily="34" charset="0"/>
              </a:rPr>
              <a:t>Cirrus KPIs to be entered here</a:t>
            </a:r>
            <a:endParaRPr lang="en-GB" sz="1200" b="1" dirty="0">
              <a:solidFill>
                <a:schemeClr val="tx2"/>
              </a:solidFill>
              <a:cs typeface="Calibri" panose="020F0502020204030204" pitchFamily="34" charset="0"/>
            </a:endParaRPr>
          </a:p>
        </p:txBody>
      </p:sp>
      <p:sp>
        <p:nvSpPr>
          <p:cNvPr id="141" name="Rectangle 140"/>
          <p:cNvSpPr/>
          <p:nvPr/>
        </p:nvSpPr>
        <p:spPr>
          <a:xfrm>
            <a:off x="4345355" y="1456796"/>
            <a:ext cx="3409780" cy="1506473"/>
          </a:xfrm>
          <a:prstGeom prst="rect">
            <a:avLst/>
          </a:prstGeom>
          <a:solidFill>
            <a:schemeClr val="bg1">
              <a:lumMod val="95000"/>
            </a:schemeClr>
          </a:solidFill>
          <a:ln>
            <a:solidFill>
              <a:srgbClr val="6DB33F"/>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dirty="0">
                <a:solidFill>
                  <a:schemeClr val="tx2"/>
                </a:solidFill>
                <a:cs typeface="Calibri" panose="020F0502020204030204" pitchFamily="34" charset="0"/>
              </a:rPr>
              <a:t>Application Maintenance &amp; Support</a:t>
            </a:r>
            <a:endParaRPr lang="en-GB" sz="1200" b="1" dirty="0">
              <a:solidFill>
                <a:schemeClr val="tx2"/>
              </a:solidFill>
              <a:cs typeface="Calibri" panose="020F0502020204030204" pitchFamily="34" charset="0"/>
            </a:endParaRPr>
          </a:p>
        </p:txBody>
      </p:sp>
      <p:sp>
        <p:nvSpPr>
          <p:cNvPr id="142" name="Rounded Rectangle 141"/>
          <p:cNvSpPr/>
          <p:nvPr/>
        </p:nvSpPr>
        <p:spPr>
          <a:xfrm>
            <a:off x="516779" y="1819085"/>
            <a:ext cx="3383503" cy="957219"/>
          </a:xfrm>
          <a:prstGeom prst="roundRect">
            <a:avLst>
              <a:gd name="adj" fmla="val 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cs typeface="Calibri" panose="020F0502020204030204" pitchFamily="34" charset="0"/>
              </a:rPr>
              <a:t>Established and Operates a Global </a:t>
            </a:r>
            <a:r>
              <a:rPr lang="en-US" sz="1200" b="1" dirty="0" err="1">
                <a:solidFill>
                  <a:schemeClr val="bg1"/>
                </a:solidFill>
                <a:cs typeface="Calibri" panose="020F0502020204030204" pitchFamily="34" charset="0"/>
              </a:rPr>
              <a:t>CoE</a:t>
            </a:r>
            <a:r>
              <a:rPr lang="en-US" sz="1200" b="1" dirty="0">
                <a:solidFill>
                  <a:schemeClr val="bg1"/>
                </a:solidFill>
                <a:cs typeface="Calibri" panose="020F0502020204030204" pitchFamily="34" charset="0"/>
              </a:rPr>
              <a:t> | 10 Business Processes Automated thru RPA Factory  (50 FTE Reduction (66%) | 73% AHT Reduction) | Delivering GDPR Automation</a:t>
            </a:r>
            <a:endParaRPr lang="en-GB" sz="1200" b="1" dirty="0">
              <a:solidFill>
                <a:schemeClr val="bg1"/>
              </a:solidFill>
              <a:cs typeface="Calibri" panose="020F0502020204030204" pitchFamily="34" charset="0"/>
            </a:endParaRPr>
          </a:p>
        </p:txBody>
      </p:sp>
      <p:sp>
        <p:nvSpPr>
          <p:cNvPr id="143" name="Rounded Rectangle 142"/>
          <p:cNvSpPr/>
          <p:nvPr/>
        </p:nvSpPr>
        <p:spPr>
          <a:xfrm>
            <a:off x="4345355" y="1822426"/>
            <a:ext cx="3409780" cy="952148"/>
          </a:xfrm>
          <a:prstGeom prst="roundRect">
            <a:avLst>
              <a:gd name="adj" fmla="val 0"/>
            </a:avLst>
          </a:prstGeom>
          <a:solidFill>
            <a:srgbClr val="6DB33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cs typeface="Calibri" panose="020F0502020204030204" pitchFamily="34" charset="0"/>
              </a:rPr>
              <a:t>35% Zero Touch Resolution (DB) | 1000+ Incident Resolution p.m. thru Automation | 15% </a:t>
            </a:r>
            <a:r>
              <a:rPr lang="en-US" sz="1200" b="1" dirty="0" err="1">
                <a:solidFill>
                  <a:schemeClr val="bg1"/>
                </a:solidFill>
                <a:cs typeface="Calibri" panose="020F0502020204030204" pitchFamily="34" charset="0"/>
              </a:rPr>
              <a:t>Opex</a:t>
            </a:r>
            <a:r>
              <a:rPr lang="en-US" sz="1200" b="1" dirty="0">
                <a:solidFill>
                  <a:schemeClr val="bg1"/>
                </a:solidFill>
                <a:cs typeface="Calibri" panose="020F0502020204030204" pitchFamily="34" charset="0"/>
              </a:rPr>
              <a:t> Reduction | 95% MTTR Improvement</a:t>
            </a:r>
            <a:endParaRPr lang="en-GB" sz="1200" b="1" dirty="0">
              <a:solidFill>
                <a:schemeClr val="bg1"/>
              </a:solidFill>
              <a:cs typeface="Calibri" panose="020F0502020204030204" pitchFamily="34" charset="0"/>
            </a:endParaRPr>
          </a:p>
        </p:txBody>
      </p:sp>
      <p:sp>
        <p:nvSpPr>
          <p:cNvPr id="144" name="Rectangle 143"/>
          <p:cNvSpPr/>
          <p:nvPr/>
        </p:nvSpPr>
        <p:spPr>
          <a:xfrm>
            <a:off x="8295541" y="1456796"/>
            <a:ext cx="3383503" cy="1506473"/>
          </a:xfrm>
          <a:prstGeom prst="rect">
            <a:avLst/>
          </a:prstGeom>
          <a:solidFill>
            <a:schemeClr val="bg1">
              <a:lumMod val="95000"/>
            </a:schemeClr>
          </a:solidFill>
          <a:ln>
            <a:solidFill>
              <a:srgbClr val="00ACB6"/>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dirty="0">
                <a:solidFill>
                  <a:schemeClr val="tx2"/>
                </a:solidFill>
                <a:cs typeface="Calibri" panose="020F0502020204030204" pitchFamily="34" charset="0"/>
              </a:rPr>
              <a:t>Digital Development</a:t>
            </a:r>
            <a:endParaRPr lang="en-GB" sz="1200" b="1" dirty="0">
              <a:solidFill>
                <a:schemeClr val="tx2"/>
              </a:solidFill>
              <a:cs typeface="Calibri" panose="020F0502020204030204" pitchFamily="34" charset="0"/>
            </a:endParaRPr>
          </a:p>
        </p:txBody>
      </p:sp>
      <p:sp>
        <p:nvSpPr>
          <p:cNvPr id="145" name="Rounded Rectangle 144"/>
          <p:cNvSpPr/>
          <p:nvPr/>
        </p:nvSpPr>
        <p:spPr>
          <a:xfrm>
            <a:off x="8295541" y="1822426"/>
            <a:ext cx="3383503" cy="952148"/>
          </a:xfrm>
          <a:prstGeom prst="roundRect">
            <a:avLst>
              <a:gd name="adj" fmla="val 0"/>
            </a:avLst>
          </a:prstGeom>
          <a:solidFill>
            <a:srgbClr val="00ACB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cs typeface="Calibri" panose="020F0502020204030204" pitchFamily="34" charset="0"/>
              </a:rPr>
              <a:t>88% Unit Test Automation | 50 Builds p.m. | 25 Deployments p.m.</a:t>
            </a:r>
            <a:endParaRPr lang="en-GB" sz="1200" b="1" dirty="0">
              <a:solidFill>
                <a:schemeClr val="bg1"/>
              </a:solidFill>
              <a:cs typeface="Calibri" panose="020F0502020204030204" pitchFamily="34" charset="0"/>
            </a:endParaRPr>
          </a:p>
        </p:txBody>
      </p:sp>
      <p:sp>
        <p:nvSpPr>
          <p:cNvPr id="54" name="Rectangle 53"/>
          <p:cNvSpPr/>
          <p:nvPr/>
        </p:nvSpPr>
        <p:spPr>
          <a:xfrm>
            <a:off x="10206085" y="713"/>
            <a:ext cx="1985916" cy="77186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t>Centrica - Automation</a:t>
            </a:r>
          </a:p>
        </p:txBody>
      </p:sp>
    </p:spTree>
    <p:extLst>
      <p:ext uri="{BB962C8B-B14F-4D97-AF65-F5344CB8AC3E}">
        <p14:creationId xmlns:p14="http://schemas.microsoft.com/office/powerpoint/2010/main" val="3012306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121920" tIns="60960" rIns="121920" bIns="60960" rtlCol="0" anchor="ctr">
            <a:normAutofit fontScale="90000"/>
          </a:bodyPr>
          <a:lstStyle/>
          <a:p>
            <a:r>
              <a:rPr lang="en-US" dirty="0">
                <a:latin typeface="+mn-lt"/>
              </a:rPr>
              <a:t>Enterprise Test Factory for Leading UK Based Utilities Company</a:t>
            </a:r>
            <a:endParaRPr lang="en-GB" dirty="0">
              <a:latin typeface="+mn-lt"/>
            </a:endParaRPr>
          </a:p>
        </p:txBody>
      </p:sp>
      <p:sp>
        <p:nvSpPr>
          <p:cNvPr id="4" name="Rectangle 3"/>
          <p:cNvSpPr/>
          <p:nvPr/>
        </p:nvSpPr>
        <p:spPr>
          <a:xfrm>
            <a:off x="0" y="824260"/>
            <a:ext cx="11949829" cy="3783875"/>
          </a:xfrm>
          <a:prstGeom prst="rect">
            <a:avLst/>
          </a:prstGeom>
          <a:solidFill>
            <a:srgbClr val="FFFBF2"/>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5" name="Freeform 4"/>
          <p:cNvSpPr/>
          <p:nvPr/>
        </p:nvSpPr>
        <p:spPr>
          <a:xfrm>
            <a:off x="7658868" y="847663"/>
            <a:ext cx="376289" cy="1418125"/>
          </a:xfrm>
          <a:custGeom>
            <a:avLst/>
            <a:gdLst>
              <a:gd name="connsiteX0" fmla="*/ 9054 w 316872"/>
              <a:gd name="connsiteY0" fmla="*/ 697117 h 697117"/>
              <a:gd name="connsiteX1" fmla="*/ 0 w 316872"/>
              <a:gd name="connsiteY1" fmla="*/ 0 h 697117"/>
              <a:gd name="connsiteX2" fmla="*/ 316872 w 316872"/>
              <a:gd name="connsiteY2" fmla="*/ 0 h 697117"/>
              <a:gd name="connsiteX3" fmla="*/ 316872 w 316872"/>
              <a:gd name="connsiteY3" fmla="*/ 497941 h 697117"/>
              <a:gd name="connsiteX4" fmla="*/ 9054 w 316872"/>
              <a:gd name="connsiteY4" fmla="*/ 697117 h 697117"/>
              <a:gd name="connsiteX0" fmla="*/ 5044 w 312862"/>
              <a:gd name="connsiteY0" fmla="*/ 703233 h 703233"/>
              <a:gd name="connsiteX1" fmla="*/ 0 w 312862"/>
              <a:gd name="connsiteY1" fmla="*/ 0 h 703233"/>
              <a:gd name="connsiteX2" fmla="*/ 312862 w 312862"/>
              <a:gd name="connsiteY2" fmla="*/ 6116 h 703233"/>
              <a:gd name="connsiteX3" fmla="*/ 312862 w 312862"/>
              <a:gd name="connsiteY3" fmla="*/ 504057 h 703233"/>
              <a:gd name="connsiteX4" fmla="*/ 5044 w 312862"/>
              <a:gd name="connsiteY4" fmla="*/ 703233 h 703233"/>
              <a:gd name="connsiteX0" fmla="*/ 5044 w 312862"/>
              <a:gd name="connsiteY0" fmla="*/ 697117 h 697117"/>
              <a:gd name="connsiteX1" fmla="*/ 0 w 312862"/>
              <a:gd name="connsiteY1" fmla="*/ 4775 h 697117"/>
              <a:gd name="connsiteX2" fmla="*/ 312862 w 312862"/>
              <a:gd name="connsiteY2" fmla="*/ 0 h 697117"/>
              <a:gd name="connsiteX3" fmla="*/ 312862 w 312862"/>
              <a:gd name="connsiteY3" fmla="*/ 497941 h 697117"/>
              <a:gd name="connsiteX4" fmla="*/ 5044 w 312862"/>
              <a:gd name="connsiteY4" fmla="*/ 697117 h 697117"/>
              <a:gd name="connsiteX0" fmla="*/ 5044 w 312862"/>
              <a:gd name="connsiteY0" fmla="*/ 693487 h 693487"/>
              <a:gd name="connsiteX1" fmla="*/ 0 w 312862"/>
              <a:gd name="connsiteY1" fmla="*/ 1145 h 693487"/>
              <a:gd name="connsiteX2" fmla="*/ 296193 w 312862"/>
              <a:gd name="connsiteY2" fmla="*/ 0 h 693487"/>
              <a:gd name="connsiteX3" fmla="*/ 312862 w 312862"/>
              <a:gd name="connsiteY3" fmla="*/ 494311 h 693487"/>
              <a:gd name="connsiteX4" fmla="*/ 5044 w 312862"/>
              <a:gd name="connsiteY4" fmla="*/ 693487 h 693487"/>
              <a:gd name="connsiteX0" fmla="*/ 5044 w 300956"/>
              <a:gd name="connsiteY0" fmla="*/ 693487 h 693487"/>
              <a:gd name="connsiteX1" fmla="*/ 0 w 300956"/>
              <a:gd name="connsiteY1" fmla="*/ 1145 h 693487"/>
              <a:gd name="connsiteX2" fmla="*/ 296193 w 300956"/>
              <a:gd name="connsiteY2" fmla="*/ 0 h 693487"/>
              <a:gd name="connsiteX3" fmla="*/ 300956 w 300956"/>
              <a:gd name="connsiteY3" fmla="*/ 497942 h 693487"/>
              <a:gd name="connsiteX4" fmla="*/ 5044 w 300956"/>
              <a:gd name="connsiteY4" fmla="*/ 693487 h 693487"/>
              <a:gd name="connsiteX0" fmla="*/ 5044 w 300956"/>
              <a:gd name="connsiteY0" fmla="*/ 693487 h 693487"/>
              <a:gd name="connsiteX1" fmla="*/ 0 w 300956"/>
              <a:gd name="connsiteY1" fmla="*/ 1145 h 693487"/>
              <a:gd name="connsiteX2" fmla="*/ 298574 w 300956"/>
              <a:gd name="connsiteY2" fmla="*/ 0 h 693487"/>
              <a:gd name="connsiteX3" fmla="*/ 300956 w 300956"/>
              <a:gd name="connsiteY3" fmla="*/ 497942 h 693487"/>
              <a:gd name="connsiteX4" fmla="*/ 5044 w 300956"/>
              <a:gd name="connsiteY4" fmla="*/ 693487 h 693487"/>
              <a:gd name="connsiteX0" fmla="*/ 2663 w 300956"/>
              <a:gd name="connsiteY0" fmla="*/ 718903 h 718903"/>
              <a:gd name="connsiteX1" fmla="*/ 0 w 300956"/>
              <a:gd name="connsiteY1" fmla="*/ 1145 h 718903"/>
              <a:gd name="connsiteX2" fmla="*/ 298574 w 300956"/>
              <a:gd name="connsiteY2" fmla="*/ 0 h 718903"/>
              <a:gd name="connsiteX3" fmla="*/ 300956 w 300956"/>
              <a:gd name="connsiteY3" fmla="*/ 497942 h 718903"/>
              <a:gd name="connsiteX4" fmla="*/ 2663 w 300956"/>
              <a:gd name="connsiteY4" fmla="*/ 718903 h 718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956" h="718903">
                <a:moveTo>
                  <a:pt x="2663" y="718903"/>
                </a:moveTo>
                <a:cubicBezTo>
                  <a:pt x="982" y="484492"/>
                  <a:pt x="1681" y="235556"/>
                  <a:pt x="0" y="1145"/>
                </a:cubicBezTo>
                <a:lnTo>
                  <a:pt x="298574" y="0"/>
                </a:lnTo>
                <a:cubicBezTo>
                  <a:pt x="300162" y="165981"/>
                  <a:pt x="299368" y="331961"/>
                  <a:pt x="300956" y="497942"/>
                </a:cubicBezTo>
                <a:lnTo>
                  <a:pt x="2663" y="718903"/>
                </a:lnTo>
                <a:close/>
              </a:path>
            </a:pathLst>
          </a:custGeom>
          <a:solidFill>
            <a:srgbClr val="E4DFD9"/>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6" name="Rectangle 9"/>
          <p:cNvSpPr/>
          <p:nvPr/>
        </p:nvSpPr>
        <p:spPr>
          <a:xfrm>
            <a:off x="7652382" y="1620884"/>
            <a:ext cx="397335" cy="1210933"/>
          </a:xfrm>
          <a:custGeom>
            <a:avLst/>
            <a:gdLst>
              <a:gd name="connsiteX0" fmla="*/ 0 w 298958"/>
              <a:gd name="connsiteY0" fmla="*/ 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0 h 897730"/>
              <a:gd name="connsiteX0" fmla="*/ 0 w 298958"/>
              <a:gd name="connsiteY0" fmla="*/ 12579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125790 h 897730"/>
              <a:gd name="connsiteX0" fmla="*/ 0 w 298958"/>
              <a:gd name="connsiteY0" fmla="*/ 125790 h 1009006"/>
              <a:gd name="connsiteX1" fmla="*/ 298958 w 298958"/>
              <a:gd name="connsiteY1" fmla="*/ 0 h 1009006"/>
              <a:gd name="connsiteX2" fmla="*/ 298958 w 298958"/>
              <a:gd name="connsiteY2" fmla="*/ 897730 h 1009006"/>
              <a:gd name="connsiteX3" fmla="*/ 0 w 298958"/>
              <a:gd name="connsiteY3" fmla="*/ 1009006 h 1009006"/>
              <a:gd name="connsiteX4" fmla="*/ 0 w 298958"/>
              <a:gd name="connsiteY4" fmla="*/ 125790 h 1009006"/>
              <a:gd name="connsiteX0" fmla="*/ 2419 w 298958"/>
              <a:gd name="connsiteY0" fmla="*/ 145142 h 1009006"/>
              <a:gd name="connsiteX1" fmla="*/ 298958 w 298958"/>
              <a:gd name="connsiteY1" fmla="*/ 0 h 1009006"/>
              <a:gd name="connsiteX2" fmla="*/ 298958 w 298958"/>
              <a:gd name="connsiteY2" fmla="*/ 897730 h 1009006"/>
              <a:gd name="connsiteX3" fmla="*/ 0 w 298958"/>
              <a:gd name="connsiteY3" fmla="*/ 1009006 h 1009006"/>
              <a:gd name="connsiteX4" fmla="*/ 2419 w 298958"/>
              <a:gd name="connsiteY4" fmla="*/ 145142 h 1009006"/>
              <a:gd name="connsiteX0" fmla="*/ 2419 w 298958"/>
              <a:gd name="connsiteY0" fmla="*/ 145142 h 1009006"/>
              <a:gd name="connsiteX1" fmla="*/ 298958 w 298958"/>
              <a:gd name="connsiteY1" fmla="*/ 0 h 1009006"/>
              <a:gd name="connsiteX2" fmla="*/ 298958 w 298958"/>
              <a:gd name="connsiteY2" fmla="*/ 924891 h 1009006"/>
              <a:gd name="connsiteX3" fmla="*/ 0 w 298958"/>
              <a:gd name="connsiteY3" fmla="*/ 1009006 h 1009006"/>
              <a:gd name="connsiteX4" fmla="*/ 2419 w 298958"/>
              <a:gd name="connsiteY4" fmla="*/ 145142 h 1009006"/>
              <a:gd name="connsiteX0" fmla="*/ 214 w 296753"/>
              <a:gd name="connsiteY0" fmla="*/ 145142 h 1003953"/>
              <a:gd name="connsiteX1" fmla="*/ 296753 w 296753"/>
              <a:gd name="connsiteY1" fmla="*/ 0 h 1003953"/>
              <a:gd name="connsiteX2" fmla="*/ 296753 w 296753"/>
              <a:gd name="connsiteY2" fmla="*/ 924891 h 1003953"/>
              <a:gd name="connsiteX3" fmla="*/ 400 w 296753"/>
              <a:gd name="connsiteY3" fmla="*/ 1003953 h 1003953"/>
              <a:gd name="connsiteX4" fmla="*/ 214 w 296753"/>
              <a:gd name="connsiteY4" fmla="*/ 145142 h 1003953"/>
              <a:gd name="connsiteX0" fmla="*/ 3788 w 296352"/>
              <a:gd name="connsiteY0" fmla="*/ 398550 h 1003953"/>
              <a:gd name="connsiteX1" fmla="*/ 296352 w 296352"/>
              <a:gd name="connsiteY1" fmla="*/ 0 h 1003953"/>
              <a:gd name="connsiteX2" fmla="*/ 296352 w 296352"/>
              <a:gd name="connsiteY2" fmla="*/ 924891 h 1003953"/>
              <a:gd name="connsiteX3" fmla="*/ -1 w 296352"/>
              <a:gd name="connsiteY3" fmla="*/ 1003953 h 1003953"/>
              <a:gd name="connsiteX4" fmla="*/ 3788 w 296352"/>
              <a:gd name="connsiteY4" fmla="*/ 398550 h 1003953"/>
              <a:gd name="connsiteX0" fmla="*/ 213 w 296753"/>
              <a:gd name="connsiteY0" fmla="*/ 267477 h 1003953"/>
              <a:gd name="connsiteX1" fmla="*/ 296753 w 296753"/>
              <a:gd name="connsiteY1" fmla="*/ 0 h 1003953"/>
              <a:gd name="connsiteX2" fmla="*/ 296753 w 296753"/>
              <a:gd name="connsiteY2" fmla="*/ 924891 h 1003953"/>
              <a:gd name="connsiteX3" fmla="*/ 400 w 296753"/>
              <a:gd name="connsiteY3" fmla="*/ 1003953 h 1003953"/>
              <a:gd name="connsiteX4" fmla="*/ 213 w 296753"/>
              <a:gd name="connsiteY4" fmla="*/ 267477 h 1003953"/>
              <a:gd name="connsiteX0" fmla="*/ 48 w 296588"/>
              <a:gd name="connsiteY0" fmla="*/ 267477 h 1169979"/>
              <a:gd name="connsiteX1" fmla="*/ 296588 w 296588"/>
              <a:gd name="connsiteY1" fmla="*/ 0 h 1169979"/>
              <a:gd name="connsiteX2" fmla="*/ 296588 w 296588"/>
              <a:gd name="connsiteY2" fmla="*/ 924891 h 1169979"/>
              <a:gd name="connsiteX3" fmla="*/ 8186 w 296588"/>
              <a:gd name="connsiteY3" fmla="*/ 1169979 h 1169979"/>
              <a:gd name="connsiteX4" fmla="*/ 48 w 296588"/>
              <a:gd name="connsiteY4" fmla="*/ 267477 h 1169979"/>
              <a:gd name="connsiteX0" fmla="*/ 214 w 288802"/>
              <a:gd name="connsiteY0" fmla="*/ 254370 h 1169979"/>
              <a:gd name="connsiteX1" fmla="*/ 288802 w 288802"/>
              <a:gd name="connsiteY1" fmla="*/ 0 h 1169979"/>
              <a:gd name="connsiteX2" fmla="*/ 288802 w 288802"/>
              <a:gd name="connsiteY2" fmla="*/ 924891 h 1169979"/>
              <a:gd name="connsiteX3" fmla="*/ 400 w 288802"/>
              <a:gd name="connsiteY3" fmla="*/ 1169979 h 1169979"/>
              <a:gd name="connsiteX4" fmla="*/ 214 w 288802"/>
              <a:gd name="connsiteY4" fmla="*/ 254370 h 1169979"/>
              <a:gd name="connsiteX0" fmla="*/ 214 w 288802"/>
              <a:gd name="connsiteY0" fmla="*/ 137178 h 1052787"/>
              <a:gd name="connsiteX1" fmla="*/ 278536 w 288802"/>
              <a:gd name="connsiteY1" fmla="*/ 0 h 1052787"/>
              <a:gd name="connsiteX2" fmla="*/ 288802 w 288802"/>
              <a:gd name="connsiteY2" fmla="*/ 807699 h 1052787"/>
              <a:gd name="connsiteX3" fmla="*/ 400 w 288802"/>
              <a:gd name="connsiteY3" fmla="*/ 1052787 h 1052787"/>
              <a:gd name="connsiteX4" fmla="*/ 214 w 288802"/>
              <a:gd name="connsiteY4" fmla="*/ 137178 h 1052787"/>
              <a:gd name="connsiteX0" fmla="*/ 30616 w 288402"/>
              <a:gd name="connsiteY0" fmla="*/ 294936 h 1052787"/>
              <a:gd name="connsiteX1" fmla="*/ 278136 w 288402"/>
              <a:gd name="connsiteY1" fmla="*/ 0 h 1052787"/>
              <a:gd name="connsiteX2" fmla="*/ 288402 w 288402"/>
              <a:gd name="connsiteY2" fmla="*/ 807699 h 1052787"/>
              <a:gd name="connsiteX3" fmla="*/ 0 w 288402"/>
              <a:gd name="connsiteY3" fmla="*/ 1052787 h 1052787"/>
              <a:gd name="connsiteX4" fmla="*/ 30616 w 288402"/>
              <a:gd name="connsiteY4" fmla="*/ 294936 h 1052787"/>
              <a:gd name="connsiteX0" fmla="*/ 4946 w 288402"/>
              <a:gd name="connsiteY0" fmla="*/ 146192 h 1052787"/>
              <a:gd name="connsiteX1" fmla="*/ 278136 w 288402"/>
              <a:gd name="connsiteY1" fmla="*/ 0 h 1052787"/>
              <a:gd name="connsiteX2" fmla="*/ 288402 w 288402"/>
              <a:gd name="connsiteY2" fmla="*/ 807699 h 1052787"/>
              <a:gd name="connsiteX3" fmla="*/ 0 w 288402"/>
              <a:gd name="connsiteY3" fmla="*/ 1052787 h 1052787"/>
              <a:gd name="connsiteX4" fmla="*/ 4946 w 288402"/>
              <a:gd name="connsiteY4" fmla="*/ 146192 h 1052787"/>
              <a:gd name="connsiteX0" fmla="*/ 4946 w 288402"/>
              <a:gd name="connsiteY0" fmla="*/ 146192 h 1052787"/>
              <a:gd name="connsiteX1" fmla="*/ 288402 w 288402"/>
              <a:gd name="connsiteY1" fmla="*/ 0 h 1052787"/>
              <a:gd name="connsiteX2" fmla="*/ 288402 w 288402"/>
              <a:gd name="connsiteY2" fmla="*/ 807699 h 1052787"/>
              <a:gd name="connsiteX3" fmla="*/ 0 w 288402"/>
              <a:gd name="connsiteY3" fmla="*/ 1052787 h 1052787"/>
              <a:gd name="connsiteX4" fmla="*/ 4946 w 288402"/>
              <a:gd name="connsiteY4" fmla="*/ 146192 h 1052787"/>
              <a:gd name="connsiteX0" fmla="*/ 66 w 283522"/>
              <a:gd name="connsiteY0" fmla="*/ 146192 h 854462"/>
              <a:gd name="connsiteX1" fmla="*/ 283522 w 283522"/>
              <a:gd name="connsiteY1" fmla="*/ 0 h 854462"/>
              <a:gd name="connsiteX2" fmla="*/ 283522 w 283522"/>
              <a:gd name="connsiteY2" fmla="*/ 807699 h 854462"/>
              <a:gd name="connsiteX3" fmla="*/ 5388 w 283522"/>
              <a:gd name="connsiteY3" fmla="*/ 854462 h 854462"/>
              <a:gd name="connsiteX4" fmla="*/ 66 w 283522"/>
              <a:gd name="connsiteY4" fmla="*/ 146192 h 854462"/>
              <a:gd name="connsiteX0" fmla="*/ 39 w 283495"/>
              <a:gd name="connsiteY0" fmla="*/ 146192 h 854462"/>
              <a:gd name="connsiteX1" fmla="*/ 283495 w 283495"/>
              <a:gd name="connsiteY1" fmla="*/ 0 h 854462"/>
              <a:gd name="connsiteX2" fmla="*/ 283495 w 283495"/>
              <a:gd name="connsiteY2" fmla="*/ 807699 h 854462"/>
              <a:gd name="connsiteX3" fmla="*/ 10495 w 283495"/>
              <a:gd name="connsiteY3" fmla="*/ 854462 h 854462"/>
              <a:gd name="connsiteX4" fmla="*/ 39 w 283495"/>
              <a:gd name="connsiteY4" fmla="*/ 146192 h 854462"/>
              <a:gd name="connsiteX0" fmla="*/ 39 w 288629"/>
              <a:gd name="connsiteY0" fmla="*/ 146192 h 854462"/>
              <a:gd name="connsiteX1" fmla="*/ 283495 w 288629"/>
              <a:gd name="connsiteY1" fmla="*/ 0 h 854462"/>
              <a:gd name="connsiteX2" fmla="*/ 288629 w 288629"/>
              <a:gd name="connsiteY2" fmla="*/ 685999 h 854462"/>
              <a:gd name="connsiteX3" fmla="*/ 10495 w 288629"/>
              <a:gd name="connsiteY3" fmla="*/ 854462 h 854462"/>
              <a:gd name="connsiteX4" fmla="*/ 39 w 288629"/>
              <a:gd name="connsiteY4" fmla="*/ 146192 h 854462"/>
              <a:gd name="connsiteX0" fmla="*/ 66 w 288656"/>
              <a:gd name="connsiteY0" fmla="*/ 146192 h 849956"/>
              <a:gd name="connsiteX1" fmla="*/ 283522 w 288656"/>
              <a:gd name="connsiteY1" fmla="*/ 0 h 849956"/>
              <a:gd name="connsiteX2" fmla="*/ 288656 w 288656"/>
              <a:gd name="connsiteY2" fmla="*/ 685999 h 849956"/>
              <a:gd name="connsiteX3" fmla="*/ 5388 w 288656"/>
              <a:gd name="connsiteY3" fmla="*/ 849956 h 849956"/>
              <a:gd name="connsiteX4" fmla="*/ 66 w 288656"/>
              <a:gd name="connsiteY4" fmla="*/ 146192 h 849956"/>
              <a:gd name="connsiteX0" fmla="*/ 66 w 288656"/>
              <a:gd name="connsiteY0" fmla="*/ 146192 h 849956"/>
              <a:gd name="connsiteX1" fmla="*/ 283522 w 288656"/>
              <a:gd name="connsiteY1" fmla="*/ 0 h 849956"/>
              <a:gd name="connsiteX2" fmla="*/ 288656 w 288656"/>
              <a:gd name="connsiteY2" fmla="*/ 685999 h 849956"/>
              <a:gd name="connsiteX3" fmla="*/ 5388 w 288656"/>
              <a:gd name="connsiteY3" fmla="*/ 849956 h 849956"/>
              <a:gd name="connsiteX4" fmla="*/ 66 w 288656"/>
              <a:gd name="connsiteY4" fmla="*/ 146192 h 849956"/>
              <a:gd name="connsiteX0" fmla="*/ 212 w 288802"/>
              <a:gd name="connsiteY0" fmla="*/ 146192 h 849956"/>
              <a:gd name="connsiteX1" fmla="*/ 283668 w 288802"/>
              <a:gd name="connsiteY1" fmla="*/ 0 h 849956"/>
              <a:gd name="connsiteX2" fmla="*/ 288802 w 288802"/>
              <a:gd name="connsiteY2" fmla="*/ 685999 h 849956"/>
              <a:gd name="connsiteX3" fmla="*/ 400 w 288802"/>
              <a:gd name="connsiteY3" fmla="*/ 849956 h 849956"/>
              <a:gd name="connsiteX4" fmla="*/ 212 w 288802"/>
              <a:gd name="connsiteY4" fmla="*/ 146192 h 849956"/>
              <a:gd name="connsiteX0" fmla="*/ 212 w 299068"/>
              <a:gd name="connsiteY0" fmla="*/ 146192 h 849956"/>
              <a:gd name="connsiteX1" fmla="*/ 283668 w 299068"/>
              <a:gd name="connsiteY1" fmla="*/ 0 h 849956"/>
              <a:gd name="connsiteX2" fmla="*/ 299068 w 299068"/>
              <a:gd name="connsiteY2" fmla="*/ 807699 h 849956"/>
              <a:gd name="connsiteX3" fmla="*/ 400 w 299068"/>
              <a:gd name="connsiteY3" fmla="*/ 849956 h 849956"/>
              <a:gd name="connsiteX4" fmla="*/ 212 w 299068"/>
              <a:gd name="connsiteY4" fmla="*/ 146192 h 849956"/>
              <a:gd name="connsiteX0" fmla="*/ 212 w 299068"/>
              <a:gd name="connsiteY0" fmla="*/ 137602 h 841366"/>
              <a:gd name="connsiteX1" fmla="*/ 283668 w 299068"/>
              <a:gd name="connsiteY1" fmla="*/ 0 h 841366"/>
              <a:gd name="connsiteX2" fmla="*/ 299068 w 299068"/>
              <a:gd name="connsiteY2" fmla="*/ 799109 h 841366"/>
              <a:gd name="connsiteX3" fmla="*/ 400 w 299068"/>
              <a:gd name="connsiteY3" fmla="*/ 841366 h 841366"/>
              <a:gd name="connsiteX4" fmla="*/ 212 w 299068"/>
              <a:gd name="connsiteY4" fmla="*/ 137602 h 841366"/>
              <a:gd name="connsiteX0" fmla="*/ 212 w 299563"/>
              <a:gd name="connsiteY0" fmla="*/ 141898 h 845662"/>
              <a:gd name="connsiteX1" fmla="*/ 299069 w 299563"/>
              <a:gd name="connsiteY1" fmla="*/ 0 h 845662"/>
              <a:gd name="connsiteX2" fmla="*/ 299068 w 299563"/>
              <a:gd name="connsiteY2" fmla="*/ 803405 h 845662"/>
              <a:gd name="connsiteX3" fmla="*/ 400 w 299563"/>
              <a:gd name="connsiteY3" fmla="*/ 845662 h 845662"/>
              <a:gd name="connsiteX4" fmla="*/ 212 w 299563"/>
              <a:gd name="connsiteY4" fmla="*/ 141898 h 845662"/>
              <a:gd name="connsiteX0" fmla="*/ 212 w 299562"/>
              <a:gd name="connsiteY0" fmla="*/ 141898 h 845662"/>
              <a:gd name="connsiteX1" fmla="*/ 299068 w 299562"/>
              <a:gd name="connsiteY1" fmla="*/ 0 h 845662"/>
              <a:gd name="connsiteX2" fmla="*/ 299068 w 299562"/>
              <a:gd name="connsiteY2" fmla="*/ 803405 h 845662"/>
              <a:gd name="connsiteX3" fmla="*/ 400 w 299562"/>
              <a:gd name="connsiteY3" fmla="*/ 845662 h 845662"/>
              <a:gd name="connsiteX4" fmla="*/ 212 w 299562"/>
              <a:gd name="connsiteY4" fmla="*/ 141898 h 845662"/>
              <a:gd name="connsiteX0" fmla="*/ 212 w 299561"/>
              <a:gd name="connsiteY0" fmla="*/ 146194 h 849958"/>
              <a:gd name="connsiteX1" fmla="*/ 299067 w 299561"/>
              <a:gd name="connsiteY1" fmla="*/ 0 h 849958"/>
              <a:gd name="connsiteX2" fmla="*/ 299068 w 299561"/>
              <a:gd name="connsiteY2" fmla="*/ 807701 h 849958"/>
              <a:gd name="connsiteX3" fmla="*/ 400 w 299561"/>
              <a:gd name="connsiteY3" fmla="*/ 849958 h 849958"/>
              <a:gd name="connsiteX4" fmla="*/ 212 w 299561"/>
              <a:gd name="connsiteY4" fmla="*/ 146194 h 849958"/>
              <a:gd name="connsiteX0" fmla="*/ 212 w 299068"/>
              <a:gd name="connsiteY0" fmla="*/ 146194 h 849958"/>
              <a:gd name="connsiteX1" fmla="*/ 293934 w 299068"/>
              <a:gd name="connsiteY1" fmla="*/ 0 h 849958"/>
              <a:gd name="connsiteX2" fmla="*/ 299068 w 299068"/>
              <a:gd name="connsiteY2" fmla="*/ 807701 h 849958"/>
              <a:gd name="connsiteX3" fmla="*/ 400 w 299068"/>
              <a:gd name="connsiteY3" fmla="*/ 849958 h 849958"/>
              <a:gd name="connsiteX4" fmla="*/ 212 w 299068"/>
              <a:gd name="connsiteY4" fmla="*/ 146194 h 849958"/>
              <a:gd name="connsiteX0" fmla="*/ 212 w 299068"/>
              <a:gd name="connsiteY0" fmla="*/ 146194 h 910943"/>
              <a:gd name="connsiteX1" fmla="*/ 293934 w 299068"/>
              <a:gd name="connsiteY1" fmla="*/ 0 h 910943"/>
              <a:gd name="connsiteX2" fmla="*/ 299068 w 299068"/>
              <a:gd name="connsiteY2" fmla="*/ 807701 h 910943"/>
              <a:gd name="connsiteX3" fmla="*/ 400 w 299068"/>
              <a:gd name="connsiteY3" fmla="*/ 910943 h 910943"/>
              <a:gd name="connsiteX4" fmla="*/ 212 w 299068"/>
              <a:gd name="connsiteY4" fmla="*/ 146194 h 91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068" h="910943">
                <a:moveTo>
                  <a:pt x="212" y="146194"/>
                </a:moveTo>
                <a:lnTo>
                  <a:pt x="293934" y="0"/>
                </a:lnTo>
                <a:cubicBezTo>
                  <a:pt x="295645" y="228666"/>
                  <a:pt x="297357" y="579035"/>
                  <a:pt x="299068" y="807701"/>
                </a:cubicBezTo>
                <a:lnTo>
                  <a:pt x="400" y="910943"/>
                </a:lnTo>
                <a:cubicBezTo>
                  <a:pt x="1206" y="622988"/>
                  <a:pt x="-594" y="434149"/>
                  <a:pt x="212" y="146194"/>
                </a:cubicBezTo>
                <a:close/>
              </a:path>
            </a:pathLst>
          </a:custGeom>
          <a:solidFill>
            <a:srgbClr val="4BACC6">
              <a:lumMod val="40000"/>
              <a:lumOff val="60000"/>
            </a:srgbClr>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7" name="Rectangle 9"/>
          <p:cNvSpPr/>
          <p:nvPr/>
        </p:nvSpPr>
        <p:spPr>
          <a:xfrm>
            <a:off x="7632924" y="2637368"/>
            <a:ext cx="411933" cy="2097856"/>
          </a:xfrm>
          <a:custGeom>
            <a:avLst/>
            <a:gdLst>
              <a:gd name="connsiteX0" fmla="*/ 0 w 298958"/>
              <a:gd name="connsiteY0" fmla="*/ 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0 h 897730"/>
              <a:gd name="connsiteX0" fmla="*/ 0 w 298958"/>
              <a:gd name="connsiteY0" fmla="*/ 12579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125790 h 897730"/>
              <a:gd name="connsiteX0" fmla="*/ 0 w 298958"/>
              <a:gd name="connsiteY0" fmla="*/ 125790 h 1009006"/>
              <a:gd name="connsiteX1" fmla="*/ 298958 w 298958"/>
              <a:gd name="connsiteY1" fmla="*/ 0 h 1009006"/>
              <a:gd name="connsiteX2" fmla="*/ 298958 w 298958"/>
              <a:gd name="connsiteY2" fmla="*/ 897730 h 1009006"/>
              <a:gd name="connsiteX3" fmla="*/ 0 w 298958"/>
              <a:gd name="connsiteY3" fmla="*/ 1009006 h 1009006"/>
              <a:gd name="connsiteX4" fmla="*/ 0 w 298958"/>
              <a:gd name="connsiteY4" fmla="*/ 125790 h 1009006"/>
              <a:gd name="connsiteX0" fmla="*/ 2419 w 298958"/>
              <a:gd name="connsiteY0" fmla="*/ 145142 h 1009006"/>
              <a:gd name="connsiteX1" fmla="*/ 298958 w 298958"/>
              <a:gd name="connsiteY1" fmla="*/ 0 h 1009006"/>
              <a:gd name="connsiteX2" fmla="*/ 298958 w 298958"/>
              <a:gd name="connsiteY2" fmla="*/ 897730 h 1009006"/>
              <a:gd name="connsiteX3" fmla="*/ 0 w 298958"/>
              <a:gd name="connsiteY3" fmla="*/ 1009006 h 1009006"/>
              <a:gd name="connsiteX4" fmla="*/ 2419 w 298958"/>
              <a:gd name="connsiteY4" fmla="*/ 145142 h 1009006"/>
              <a:gd name="connsiteX0" fmla="*/ 2419 w 298958"/>
              <a:gd name="connsiteY0" fmla="*/ 145142 h 1009006"/>
              <a:gd name="connsiteX1" fmla="*/ 298958 w 298958"/>
              <a:gd name="connsiteY1" fmla="*/ 0 h 1009006"/>
              <a:gd name="connsiteX2" fmla="*/ 298958 w 298958"/>
              <a:gd name="connsiteY2" fmla="*/ 924891 h 1009006"/>
              <a:gd name="connsiteX3" fmla="*/ 0 w 298958"/>
              <a:gd name="connsiteY3" fmla="*/ 1009006 h 1009006"/>
              <a:gd name="connsiteX4" fmla="*/ 2419 w 298958"/>
              <a:gd name="connsiteY4" fmla="*/ 145142 h 1009006"/>
              <a:gd name="connsiteX0" fmla="*/ 214 w 296753"/>
              <a:gd name="connsiteY0" fmla="*/ 145142 h 1003953"/>
              <a:gd name="connsiteX1" fmla="*/ 296753 w 296753"/>
              <a:gd name="connsiteY1" fmla="*/ 0 h 1003953"/>
              <a:gd name="connsiteX2" fmla="*/ 296753 w 296753"/>
              <a:gd name="connsiteY2" fmla="*/ 924891 h 1003953"/>
              <a:gd name="connsiteX3" fmla="*/ 400 w 296753"/>
              <a:gd name="connsiteY3" fmla="*/ 1003953 h 1003953"/>
              <a:gd name="connsiteX4" fmla="*/ 214 w 296753"/>
              <a:gd name="connsiteY4" fmla="*/ 145142 h 1003953"/>
              <a:gd name="connsiteX0" fmla="*/ 3788 w 296352"/>
              <a:gd name="connsiteY0" fmla="*/ 398550 h 1003953"/>
              <a:gd name="connsiteX1" fmla="*/ 296352 w 296352"/>
              <a:gd name="connsiteY1" fmla="*/ 0 h 1003953"/>
              <a:gd name="connsiteX2" fmla="*/ 296352 w 296352"/>
              <a:gd name="connsiteY2" fmla="*/ 924891 h 1003953"/>
              <a:gd name="connsiteX3" fmla="*/ -1 w 296352"/>
              <a:gd name="connsiteY3" fmla="*/ 1003953 h 1003953"/>
              <a:gd name="connsiteX4" fmla="*/ 3788 w 296352"/>
              <a:gd name="connsiteY4" fmla="*/ 398550 h 1003953"/>
              <a:gd name="connsiteX0" fmla="*/ 213 w 296753"/>
              <a:gd name="connsiteY0" fmla="*/ 267477 h 1003953"/>
              <a:gd name="connsiteX1" fmla="*/ 296753 w 296753"/>
              <a:gd name="connsiteY1" fmla="*/ 0 h 1003953"/>
              <a:gd name="connsiteX2" fmla="*/ 296753 w 296753"/>
              <a:gd name="connsiteY2" fmla="*/ 924891 h 1003953"/>
              <a:gd name="connsiteX3" fmla="*/ 400 w 296753"/>
              <a:gd name="connsiteY3" fmla="*/ 1003953 h 1003953"/>
              <a:gd name="connsiteX4" fmla="*/ 213 w 296753"/>
              <a:gd name="connsiteY4" fmla="*/ 267477 h 1003953"/>
              <a:gd name="connsiteX0" fmla="*/ 48 w 296588"/>
              <a:gd name="connsiteY0" fmla="*/ 267477 h 1169979"/>
              <a:gd name="connsiteX1" fmla="*/ 296588 w 296588"/>
              <a:gd name="connsiteY1" fmla="*/ 0 h 1169979"/>
              <a:gd name="connsiteX2" fmla="*/ 296588 w 296588"/>
              <a:gd name="connsiteY2" fmla="*/ 924891 h 1169979"/>
              <a:gd name="connsiteX3" fmla="*/ 8186 w 296588"/>
              <a:gd name="connsiteY3" fmla="*/ 1169979 h 1169979"/>
              <a:gd name="connsiteX4" fmla="*/ 48 w 296588"/>
              <a:gd name="connsiteY4" fmla="*/ 267477 h 1169979"/>
              <a:gd name="connsiteX0" fmla="*/ 214 w 288802"/>
              <a:gd name="connsiteY0" fmla="*/ 254370 h 1169979"/>
              <a:gd name="connsiteX1" fmla="*/ 288802 w 288802"/>
              <a:gd name="connsiteY1" fmla="*/ 0 h 1169979"/>
              <a:gd name="connsiteX2" fmla="*/ 288802 w 288802"/>
              <a:gd name="connsiteY2" fmla="*/ 924891 h 1169979"/>
              <a:gd name="connsiteX3" fmla="*/ 400 w 288802"/>
              <a:gd name="connsiteY3" fmla="*/ 1169979 h 1169979"/>
              <a:gd name="connsiteX4" fmla="*/ 214 w 288802"/>
              <a:gd name="connsiteY4" fmla="*/ 254370 h 1169979"/>
              <a:gd name="connsiteX0" fmla="*/ 3788 w 292376"/>
              <a:gd name="connsiteY0" fmla="*/ 254370 h 1104442"/>
              <a:gd name="connsiteX1" fmla="*/ 292376 w 292376"/>
              <a:gd name="connsiteY1" fmla="*/ 0 h 1104442"/>
              <a:gd name="connsiteX2" fmla="*/ 292376 w 292376"/>
              <a:gd name="connsiteY2" fmla="*/ 924891 h 1104442"/>
              <a:gd name="connsiteX3" fmla="*/ 0 w 292376"/>
              <a:gd name="connsiteY3" fmla="*/ 1104442 h 1104442"/>
              <a:gd name="connsiteX4" fmla="*/ 3788 w 292376"/>
              <a:gd name="connsiteY4" fmla="*/ 254370 h 1104442"/>
              <a:gd name="connsiteX0" fmla="*/ 3788 w 292376"/>
              <a:gd name="connsiteY0" fmla="*/ 254370 h 1143763"/>
              <a:gd name="connsiteX1" fmla="*/ 292376 w 292376"/>
              <a:gd name="connsiteY1" fmla="*/ 0 h 1143763"/>
              <a:gd name="connsiteX2" fmla="*/ 292376 w 292376"/>
              <a:gd name="connsiteY2" fmla="*/ 924891 h 1143763"/>
              <a:gd name="connsiteX3" fmla="*/ 0 w 292376"/>
              <a:gd name="connsiteY3" fmla="*/ 1143763 h 1143763"/>
              <a:gd name="connsiteX4" fmla="*/ 3788 w 292376"/>
              <a:gd name="connsiteY4" fmla="*/ 254370 h 1143763"/>
              <a:gd name="connsiteX0" fmla="*/ 3788 w 292376"/>
              <a:gd name="connsiteY0" fmla="*/ 254370 h 1392385"/>
              <a:gd name="connsiteX1" fmla="*/ 292376 w 292376"/>
              <a:gd name="connsiteY1" fmla="*/ 0 h 1392385"/>
              <a:gd name="connsiteX2" fmla="*/ 292376 w 292376"/>
              <a:gd name="connsiteY2" fmla="*/ 1392385 h 1392385"/>
              <a:gd name="connsiteX3" fmla="*/ 0 w 292376"/>
              <a:gd name="connsiteY3" fmla="*/ 1143763 h 1392385"/>
              <a:gd name="connsiteX4" fmla="*/ 3788 w 292376"/>
              <a:gd name="connsiteY4" fmla="*/ 254370 h 1392385"/>
              <a:gd name="connsiteX0" fmla="*/ 3788 w 292376"/>
              <a:gd name="connsiteY0" fmla="*/ 254370 h 1392385"/>
              <a:gd name="connsiteX1" fmla="*/ 292376 w 292376"/>
              <a:gd name="connsiteY1" fmla="*/ 0 h 1392385"/>
              <a:gd name="connsiteX2" fmla="*/ 292376 w 292376"/>
              <a:gd name="connsiteY2" fmla="*/ 1392385 h 1392385"/>
              <a:gd name="connsiteX3" fmla="*/ 0 w 292376"/>
              <a:gd name="connsiteY3" fmla="*/ 1143763 h 1392385"/>
              <a:gd name="connsiteX4" fmla="*/ 3788 w 292376"/>
              <a:gd name="connsiteY4" fmla="*/ 254370 h 1392385"/>
              <a:gd name="connsiteX0" fmla="*/ 254 w 292456"/>
              <a:gd name="connsiteY0" fmla="*/ 262311 h 1392385"/>
              <a:gd name="connsiteX1" fmla="*/ 292456 w 292456"/>
              <a:gd name="connsiteY1" fmla="*/ 0 h 1392385"/>
              <a:gd name="connsiteX2" fmla="*/ 292456 w 292456"/>
              <a:gd name="connsiteY2" fmla="*/ 1392385 h 1392385"/>
              <a:gd name="connsiteX3" fmla="*/ 80 w 292456"/>
              <a:gd name="connsiteY3" fmla="*/ 1143763 h 1392385"/>
              <a:gd name="connsiteX4" fmla="*/ 254 w 292456"/>
              <a:gd name="connsiteY4" fmla="*/ 262311 h 1392385"/>
              <a:gd name="connsiteX0" fmla="*/ 254 w 292456"/>
              <a:gd name="connsiteY0" fmla="*/ 113567 h 1243641"/>
              <a:gd name="connsiteX1" fmla="*/ 282061 w 292456"/>
              <a:gd name="connsiteY1" fmla="*/ 0 h 1243641"/>
              <a:gd name="connsiteX2" fmla="*/ 292456 w 292456"/>
              <a:gd name="connsiteY2" fmla="*/ 1243641 h 1243641"/>
              <a:gd name="connsiteX3" fmla="*/ 80 w 292456"/>
              <a:gd name="connsiteY3" fmla="*/ 995019 h 1243641"/>
              <a:gd name="connsiteX4" fmla="*/ 254 w 292456"/>
              <a:gd name="connsiteY4" fmla="*/ 113567 h 1243641"/>
              <a:gd name="connsiteX0" fmla="*/ 254 w 292456"/>
              <a:gd name="connsiteY0" fmla="*/ 109059 h 1239133"/>
              <a:gd name="connsiteX1" fmla="*/ 292455 w 292456"/>
              <a:gd name="connsiteY1" fmla="*/ 0 h 1239133"/>
              <a:gd name="connsiteX2" fmla="*/ 292456 w 292456"/>
              <a:gd name="connsiteY2" fmla="*/ 1239133 h 1239133"/>
              <a:gd name="connsiteX3" fmla="*/ 80 w 292456"/>
              <a:gd name="connsiteY3" fmla="*/ 990511 h 1239133"/>
              <a:gd name="connsiteX4" fmla="*/ 254 w 292456"/>
              <a:gd name="connsiteY4" fmla="*/ 109059 h 1239133"/>
              <a:gd name="connsiteX0" fmla="*/ 5369 w 297571"/>
              <a:gd name="connsiteY0" fmla="*/ 109059 h 1239133"/>
              <a:gd name="connsiteX1" fmla="*/ 297570 w 297571"/>
              <a:gd name="connsiteY1" fmla="*/ 0 h 1239133"/>
              <a:gd name="connsiteX2" fmla="*/ 297571 w 297571"/>
              <a:gd name="connsiteY2" fmla="*/ 1239133 h 1239133"/>
              <a:gd name="connsiteX3" fmla="*/ 0 w 297571"/>
              <a:gd name="connsiteY3" fmla="*/ 1148270 h 1239133"/>
              <a:gd name="connsiteX4" fmla="*/ 5369 w 297571"/>
              <a:gd name="connsiteY4" fmla="*/ 109059 h 1239133"/>
              <a:gd name="connsiteX0" fmla="*/ 255 w 292457"/>
              <a:gd name="connsiteY0" fmla="*/ 109059 h 1239133"/>
              <a:gd name="connsiteX1" fmla="*/ 292456 w 292457"/>
              <a:gd name="connsiteY1" fmla="*/ 0 h 1239133"/>
              <a:gd name="connsiteX2" fmla="*/ 292457 w 292457"/>
              <a:gd name="connsiteY2" fmla="*/ 1239133 h 1239133"/>
              <a:gd name="connsiteX3" fmla="*/ 83 w 292457"/>
              <a:gd name="connsiteY3" fmla="*/ 1157284 h 1239133"/>
              <a:gd name="connsiteX4" fmla="*/ 255 w 292457"/>
              <a:gd name="connsiteY4" fmla="*/ 109059 h 1239133"/>
              <a:gd name="connsiteX0" fmla="*/ 255 w 292456"/>
              <a:gd name="connsiteY0" fmla="*/ 109059 h 1306744"/>
              <a:gd name="connsiteX1" fmla="*/ 292456 w 292456"/>
              <a:gd name="connsiteY1" fmla="*/ 0 h 1306744"/>
              <a:gd name="connsiteX2" fmla="*/ 287260 w 292456"/>
              <a:gd name="connsiteY2" fmla="*/ 1306744 h 1306744"/>
              <a:gd name="connsiteX3" fmla="*/ 83 w 292456"/>
              <a:gd name="connsiteY3" fmla="*/ 1157284 h 1306744"/>
              <a:gd name="connsiteX4" fmla="*/ 255 w 292456"/>
              <a:gd name="connsiteY4" fmla="*/ 109059 h 1306744"/>
              <a:gd name="connsiteX0" fmla="*/ 255 w 292456"/>
              <a:gd name="connsiteY0" fmla="*/ 109059 h 1306744"/>
              <a:gd name="connsiteX1" fmla="*/ 292456 w 292456"/>
              <a:gd name="connsiteY1" fmla="*/ 0 h 1306744"/>
              <a:gd name="connsiteX2" fmla="*/ 287260 w 292456"/>
              <a:gd name="connsiteY2" fmla="*/ 1306744 h 1306744"/>
              <a:gd name="connsiteX3" fmla="*/ 83 w 292456"/>
              <a:gd name="connsiteY3" fmla="*/ 1157284 h 1306744"/>
              <a:gd name="connsiteX4" fmla="*/ 255 w 292456"/>
              <a:gd name="connsiteY4" fmla="*/ 109059 h 1306744"/>
              <a:gd name="connsiteX0" fmla="*/ 255 w 295052"/>
              <a:gd name="connsiteY0" fmla="*/ 109059 h 1306744"/>
              <a:gd name="connsiteX1" fmla="*/ 292456 w 295052"/>
              <a:gd name="connsiteY1" fmla="*/ 0 h 1306744"/>
              <a:gd name="connsiteX2" fmla="*/ 295052 w 295052"/>
              <a:gd name="connsiteY2" fmla="*/ 1306744 h 1306744"/>
              <a:gd name="connsiteX3" fmla="*/ 83 w 295052"/>
              <a:gd name="connsiteY3" fmla="*/ 1157284 h 1306744"/>
              <a:gd name="connsiteX4" fmla="*/ 255 w 295052"/>
              <a:gd name="connsiteY4" fmla="*/ 109059 h 1306744"/>
              <a:gd name="connsiteX0" fmla="*/ 255 w 295052"/>
              <a:gd name="connsiteY0" fmla="*/ 109059 h 1306744"/>
              <a:gd name="connsiteX1" fmla="*/ 292456 w 295052"/>
              <a:gd name="connsiteY1" fmla="*/ 0 h 1306744"/>
              <a:gd name="connsiteX2" fmla="*/ 295052 w 295052"/>
              <a:gd name="connsiteY2" fmla="*/ 1306744 h 1306744"/>
              <a:gd name="connsiteX3" fmla="*/ 83 w 295052"/>
              <a:gd name="connsiteY3" fmla="*/ 1157284 h 1306744"/>
              <a:gd name="connsiteX4" fmla="*/ 255 w 295052"/>
              <a:gd name="connsiteY4" fmla="*/ 109059 h 1306744"/>
              <a:gd name="connsiteX0" fmla="*/ 255 w 292455"/>
              <a:gd name="connsiteY0" fmla="*/ 109059 h 1310153"/>
              <a:gd name="connsiteX1" fmla="*/ 292456 w 292455"/>
              <a:gd name="connsiteY1" fmla="*/ 0 h 1310153"/>
              <a:gd name="connsiteX2" fmla="*/ 291388 w 292455"/>
              <a:gd name="connsiteY2" fmla="*/ 1310153 h 1310153"/>
              <a:gd name="connsiteX3" fmla="*/ 83 w 292455"/>
              <a:gd name="connsiteY3" fmla="*/ 1157284 h 1310153"/>
              <a:gd name="connsiteX4" fmla="*/ 255 w 292455"/>
              <a:gd name="connsiteY4" fmla="*/ 109059 h 1310153"/>
              <a:gd name="connsiteX0" fmla="*/ 255 w 292456"/>
              <a:gd name="connsiteY0" fmla="*/ 109059 h 1316972"/>
              <a:gd name="connsiteX1" fmla="*/ 292456 w 292456"/>
              <a:gd name="connsiteY1" fmla="*/ 0 h 1316972"/>
              <a:gd name="connsiteX2" fmla="*/ 276734 w 292456"/>
              <a:gd name="connsiteY2" fmla="*/ 1316972 h 1316972"/>
              <a:gd name="connsiteX3" fmla="*/ 83 w 292456"/>
              <a:gd name="connsiteY3" fmla="*/ 1157284 h 1316972"/>
              <a:gd name="connsiteX4" fmla="*/ 255 w 292456"/>
              <a:gd name="connsiteY4" fmla="*/ 109059 h 1316972"/>
              <a:gd name="connsiteX0" fmla="*/ 255 w 285129"/>
              <a:gd name="connsiteY0" fmla="*/ 109059 h 1316972"/>
              <a:gd name="connsiteX1" fmla="*/ 285129 w 285129"/>
              <a:gd name="connsiteY1" fmla="*/ 0 h 1316972"/>
              <a:gd name="connsiteX2" fmla="*/ 276734 w 285129"/>
              <a:gd name="connsiteY2" fmla="*/ 1316972 h 1316972"/>
              <a:gd name="connsiteX3" fmla="*/ 83 w 285129"/>
              <a:gd name="connsiteY3" fmla="*/ 1157284 h 1316972"/>
              <a:gd name="connsiteX4" fmla="*/ 255 w 285129"/>
              <a:gd name="connsiteY4" fmla="*/ 109059 h 1316972"/>
              <a:gd name="connsiteX0" fmla="*/ 255 w 281465"/>
              <a:gd name="connsiteY0" fmla="*/ 109059 h 1316972"/>
              <a:gd name="connsiteX1" fmla="*/ 281465 w 281465"/>
              <a:gd name="connsiteY1" fmla="*/ 0 h 1316972"/>
              <a:gd name="connsiteX2" fmla="*/ 276734 w 281465"/>
              <a:gd name="connsiteY2" fmla="*/ 1316972 h 1316972"/>
              <a:gd name="connsiteX3" fmla="*/ 83 w 281465"/>
              <a:gd name="connsiteY3" fmla="*/ 1157284 h 1316972"/>
              <a:gd name="connsiteX4" fmla="*/ 255 w 281465"/>
              <a:gd name="connsiteY4" fmla="*/ 109059 h 1316972"/>
              <a:gd name="connsiteX0" fmla="*/ 5637 w 286847"/>
              <a:gd name="connsiteY0" fmla="*/ 109059 h 1427597"/>
              <a:gd name="connsiteX1" fmla="*/ 286847 w 286847"/>
              <a:gd name="connsiteY1" fmla="*/ 0 h 1427597"/>
              <a:gd name="connsiteX2" fmla="*/ 282116 w 286847"/>
              <a:gd name="connsiteY2" fmla="*/ 1316972 h 1427597"/>
              <a:gd name="connsiteX3" fmla="*/ 0 w 286847"/>
              <a:gd name="connsiteY3" fmla="*/ 1427597 h 1427597"/>
              <a:gd name="connsiteX4" fmla="*/ 5637 w 286847"/>
              <a:gd name="connsiteY4" fmla="*/ 109059 h 1427597"/>
              <a:gd name="connsiteX0" fmla="*/ 5637 w 286847"/>
              <a:gd name="connsiteY0" fmla="*/ 109059 h 1639268"/>
              <a:gd name="connsiteX1" fmla="*/ 286847 w 286847"/>
              <a:gd name="connsiteY1" fmla="*/ 0 h 1639268"/>
              <a:gd name="connsiteX2" fmla="*/ 282117 w 286847"/>
              <a:gd name="connsiteY2" fmla="*/ 1639268 h 1639268"/>
              <a:gd name="connsiteX3" fmla="*/ 0 w 286847"/>
              <a:gd name="connsiteY3" fmla="*/ 1427597 h 1639268"/>
              <a:gd name="connsiteX4" fmla="*/ 5637 w 286847"/>
              <a:gd name="connsiteY4" fmla="*/ 109059 h 1639268"/>
              <a:gd name="connsiteX0" fmla="*/ 5637 w 286847"/>
              <a:gd name="connsiteY0" fmla="*/ 109059 h 1639268"/>
              <a:gd name="connsiteX1" fmla="*/ 286847 w 286847"/>
              <a:gd name="connsiteY1" fmla="*/ 0 h 1639268"/>
              <a:gd name="connsiteX2" fmla="*/ 282117 w 286847"/>
              <a:gd name="connsiteY2" fmla="*/ 1639268 h 1639268"/>
              <a:gd name="connsiteX3" fmla="*/ 0 w 286847"/>
              <a:gd name="connsiteY3" fmla="*/ 1427597 h 1639268"/>
              <a:gd name="connsiteX4" fmla="*/ 5637 w 286847"/>
              <a:gd name="connsiteY4" fmla="*/ 109059 h 1639268"/>
              <a:gd name="connsiteX0" fmla="*/ 2200 w 283410"/>
              <a:gd name="connsiteY0" fmla="*/ 109059 h 1639268"/>
              <a:gd name="connsiteX1" fmla="*/ 283410 w 283410"/>
              <a:gd name="connsiteY1" fmla="*/ 0 h 1639268"/>
              <a:gd name="connsiteX2" fmla="*/ 278680 w 283410"/>
              <a:gd name="connsiteY2" fmla="*/ 1639268 h 1639268"/>
              <a:gd name="connsiteX3" fmla="*/ 0 w 283410"/>
              <a:gd name="connsiteY3" fmla="*/ 1443948 h 1639268"/>
              <a:gd name="connsiteX4" fmla="*/ 2200 w 283410"/>
              <a:gd name="connsiteY4" fmla="*/ 109059 h 1639268"/>
              <a:gd name="connsiteX0" fmla="*/ 71 w 288156"/>
              <a:gd name="connsiteY0" fmla="*/ 109059 h 1639268"/>
              <a:gd name="connsiteX1" fmla="*/ 288156 w 288156"/>
              <a:gd name="connsiteY1" fmla="*/ 0 h 1639268"/>
              <a:gd name="connsiteX2" fmla="*/ 283426 w 288156"/>
              <a:gd name="connsiteY2" fmla="*/ 1639268 h 1639268"/>
              <a:gd name="connsiteX3" fmla="*/ 4746 w 288156"/>
              <a:gd name="connsiteY3" fmla="*/ 1443948 h 1639268"/>
              <a:gd name="connsiteX4" fmla="*/ 71 w 288156"/>
              <a:gd name="connsiteY4" fmla="*/ 109059 h 1639268"/>
              <a:gd name="connsiteX0" fmla="*/ 71 w 288156"/>
              <a:gd name="connsiteY0" fmla="*/ 109059 h 1639268"/>
              <a:gd name="connsiteX1" fmla="*/ 288156 w 288156"/>
              <a:gd name="connsiteY1" fmla="*/ 0 h 1639268"/>
              <a:gd name="connsiteX2" fmla="*/ 283426 w 288156"/>
              <a:gd name="connsiteY2" fmla="*/ 1639268 h 1639268"/>
              <a:gd name="connsiteX3" fmla="*/ 4746 w 288156"/>
              <a:gd name="connsiteY3" fmla="*/ 1434138 h 1639268"/>
              <a:gd name="connsiteX4" fmla="*/ 71 w 288156"/>
              <a:gd name="connsiteY4" fmla="*/ 109059 h 1639268"/>
              <a:gd name="connsiteX0" fmla="*/ 71 w 288156"/>
              <a:gd name="connsiteY0" fmla="*/ 109059 h 1626189"/>
              <a:gd name="connsiteX1" fmla="*/ 288156 w 288156"/>
              <a:gd name="connsiteY1" fmla="*/ 0 h 1626189"/>
              <a:gd name="connsiteX2" fmla="*/ 283426 w 288156"/>
              <a:gd name="connsiteY2" fmla="*/ 1626189 h 1626189"/>
              <a:gd name="connsiteX3" fmla="*/ 4746 w 288156"/>
              <a:gd name="connsiteY3" fmla="*/ 1434138 h 1626189"/>
              <a:gd name="connsiteX4" fmla="*/ 71 w 288156"/>
              <a:gd name="connsiteY4" fmla="*/ 109059 h 1626189"/>
              <a:gd name="connsiteX0" fmla="*/ 145 w 288230"/>
              <a:gd name="connsiteY0" fmla="*/ 109059 h 1626189"/>
              <a:gd name="connsiteX1" fmla="*/ 288230 w 288230"/>
              <a:gd name="connsiteY1" fmla="*/ 0 h 1626189"/>
              <a:gd name="connsiteX2" fmla="*/ 283500 w 288230"/>
              <a:gd name="connsiteY2" fmla="*/ 1626189 h 1626189"/>
              <a:gd name="connsiteX3" fmla="*/ 1383 w 288230"/>
              <a:gd name="connsiteY3" fmla="*/ 1440678 h 1626189"/>
              <a:gd name="connsiteX4" fmla="*/ 145 w 288230"/>
              <a:gd name="connsiteY4" fmla="*/ 109059 h 1626189"/>
              <a:gd name="connsiteX0" fmla="*/ 2199 w 290284"/>
              <a:gd name="connsiteY0" fmla="*/ 109059 h 1626189"/>
              <a:gd name="connsiteX1" fmla="*/ 290284 w 290284"/>
              <a:gd name="connsiteY1" fmla="*/ 0 h 1626189"/>
              <a:gd name="connsiteX2" fmla="*/ 285554 w 290284"/>
              <a:gd name="connsiteY2" fmla="*/ 1626189 h 1626189"/>
              <a:gd name="connsiteX3" fmla="*/ 0 w 290284"/>
              <a:gd name="connsiteY3" fmla="*/ 1443948 h 1626189"/>
              <a:gd name="connsiteX4" fmla="*/ 2199 w 290284"/>
              <a:gd name="connsiteY4" fmla="*/ 109059 h 1626189"/>
              <a:gd name="connsiteX0" fmla="*/ 2199 w 290284"/>
              <a:gd name="connsiteY0" fmla="*/ 109059 h 1616378"/>
              <a:gd name="connsiteX1" fmla="*/ 290284 w 290284"/>
              <a:gd name="connsiteY1" fmla="*/ 0 h 1616378"/>
              <a:gd name="connsiteX2" fmla="*/ 285554 w 290284"/>
              <a:gd name="connsiteY2" fmla="*/ 1616378 h 1616378"/>
              <a:gd name="connsiteX3" fmla="*/ 0 w 290284"/>
              <a:gd name="connsiteY3" fmla="*/ 1443948 h 1616378"/>
              <a:gd name="connsiteX4" fmla="*/ 2199 w 290284"/>
              <a:gd name="connsiteY4" fmla="*/ 109059 h 1616378"/>
              <a:gd name="connsiteX0" fmla="*/ 7518 w 295603"/>
              <a:gd name="connsiteY0" fmla="*/ 109059 h 1735110"/>
              <a:gd name="connsiteX1" fmla="*/ 295603 w 295603"/>
              <a:gd name="connsiteY1" fmla="*/ 0 h 1735110"/>
              <a:gd name="connsiteX2" fmla="*/ 290873 w 295603"/>
              <a:gd name="connsiteY2" fmla="*/ 1616378 h 1735110"/>
              <a:gd name="connsiteX3" fmla="*/ 0 w 295603"/>
              <a:gd name="connsiteY3" fmla="*/ 1735110 h 1735110"/>
              <a:gd name="connsiteX4" fmla="*/ 7518 w 295603"/>
              <a:gd name="connsiteY4" fmla="*/ 109059 h 1735110"/>
              <a:gd name="connsiteX0" fmla="*/ 7518 w 296191"/>
              <a:gd name="connsiteY0" fmla="*/ 109059 h 1972242"/>
              <a:gd name="connsiteX1" fmla="*/ 295603 w 296191"/>
              <a:gd name="connsiteY1" fmla="*/ 0 h 1972242"/>
              <a:gd name="connsiteX2" fmla="*/ 296191 w 296191"/>
              <a:gd name="connsiteY2" fmla="*/ 1972242 h 1972242"/>
              <a:gd name="connsiteX3" fmla="*/ 0 w 296191"/>
              <a:gd name="connsiteY3" fmla="*/ 1735110 h 1972242"/>
              <a:gd name="connsiteX4" fmla="*/ 7518 w 296191"/>
              <a:gd name="connsiteY4" fmla="*/ 109059 h 1972242"/>
              <a:gd name="connsiteX0" fmla="*/ 2896 w 291569"/>
              <a:gd name="connsiteY0" fmla="*/ 109059 h 1987755"/>
              <a:gd name="connsiteX1" fmla="*/ 290981 w 291569"/>
              <a:gd name="connsiteY1" fmla="*/ 0 h 1987755"/>
              <a:gd name="connsiteX2" fmla="*/ 291569 w 291569"/>
              <a:gd name="connsiteY2" fmla="*/ 1972242 h 1987755"/>
              <a:gd name="connsiteX3" fmla="*/ 0 w 291569"/>
              <a:gd name="connsiteY3" fmla="*/ 1987755 h 1987755"/>
              <a:gd name="connsiteX4" fmla="*/ 2896 w 291569"/>
              <a:gd name="connsiteY4" fmla="*/ 109059 h 1987755"/>
              <a:gd name="connsiteX0" fmla="*/ 2896 w 290981"/>
              <a:gd name="connsiteY0" fmla="*/ 109059 h 2231050"/>
              <a:gd name="connsiteX1" fmla="*/ 290981 w 290981"/>
              <a:gd name="connsiteY1" fmla="*/ 0 h 2231050"/>
              <a:gd name="connsiteX2" fmla="*/ 286947 w 290981"/>
              <a:gd name="connsiteY2" fmla="*/ 2231050 h 2231050"/>
              <a:gd name="connsiteX3" fmla="*/ 0 w 290981"/>
              <a:gd name="connsiteY3" fmla="*/ 1987755 h 2231050"/>
              <a:gd name="connsiteX4" fmla="*/ 2896 w 290981"/>
              <a:gd name="connsiteY4" fmla="*/ 109059 h 2231050"/>
              <a:gd name="connsiteX0" fmla="*/ 2896 w 290981"/>
              <a:gd name="connsiteY0" fmla="*/ 127799 h 2231050"/>
              <a:gd name="connsiteX1" fmla="*/ 290981 w 290981"/>
              <a:gd name="connsiteY1" fmla="*/ 0 h 2231050"/>
              <a:gd name="connsiteX2" fmla="*/ 286947 w 290981"/>
              <a:gd name="connsiteY2" fmla="*/ 2231050 h 2231050"/>
              <a:gd name="connsiteX3" fmla="*/ 0 w 290981"/>
              <a:gd name="connsiteY3" fmla="*/ 1987755 h 2231050"/>
              <a:gd name="connsiteX4" fmla="*/ 2896 w 290981"/>
              <a:gd name="connsiteY4" fmla="*/ 127799 h 2231050"/>
              <a:gd name="connsiteX0" fmla="*/ 2896 w 293633"/>
              <a:gd name="connsiteY0" fmla="*/ 127799 h 2231050"/>
              <a:gd name="connsiteX1" fmla="*/ 290981 w 293633"/>
              <a:gd name="connsiteY1" fmla="*/ 0 h 2231050"/>
              <a:gd name="connsiteX2" fmla="*/ 293633 w 293633"/>
              <a:gd name="connsiteY2" fmla="*/ 2231050 h 2231050"/>
              <a:gd name="connsiteX3" fmla="*/ 0 w 293633"/>
              <a:gd name="connsiteY3" fmla="*/ 1987755 h 2231050"/>
              <a:gd name="connsiteX4" fmla="*/ 2896 w 293633"/>
              <a:gd name="connsiteY4" fmla="*/ 127799 h 223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33" h="2231050">
                <a:moveTo>
                  <a:pt x="2896" y="127799"/>
                </a:moveTo>
                <a:lnTo>
                  <a:pt x="290981" y="0"/>
                </a:lnTo>
                <a:cubicBezTo>
                  <a:pt x="290981" y="413044"/>
                  <a:pt x="293633" y="1818006"/>
                  <a:pt x="293633" y="2231050"/>
                </a:cubicBezTo>
                <a:lnTo>
                  <a:pt x="0" y="1987755"/>
                </a:lnTo>
                <a:cubicBezTo>
                  <a:pt x="806" y="1699800"/>
                  <a:pt x="2090" y="415754"/>
                  <a:pt x="2896" y="127799"/>
                </a:cubicBezTo>
                <a:close/>
              </a:path>
            </a:pathLst>
          </a:custGeom>
          <a:solidFill>
            <a:srgbClr val="4BACC6">
              <a:lumMod val="40000"/>
              <a:lumOff val="60000"/>
            </a:srgbClr>
          </a:solidFill>
          <a:ln w="25400" cap="flat" cmpd="sng" algn="ctr">
            <a:noFill/>
            <a:prstDash val="solid"/>
          </a:ln>
          <a:effectLst/>
        </p:spPr>
        <p:txBody>
          <a:bodyPr rtlCol="0" anchor="ctr"/>
          <a:lstStyle/>
          <a:p>
            <a:pPr algn="ctr" defTabSz="609454">
              <a:defRPr/>
            </a:pPr>
            <a:endParaRPr lang="en-US" sz="2400" kern="0">
              <a:solidFill>
                <a:srgbClr val="CB4F35"/>
              </a:solidFill>
            </a:endParaRPr>
          </a:p>
        </p:txBody>
      </p:sp>
      <p:sp>
        <p:nvSpPr>
          <p:cNvPr id="8" name="Freeform 7"/>
          <p:cNvSpPr/>
          <p:nvPr/>
        </p:nvSpPr>
        <p:spPr>
          <a:xfrm>
            <a:off x="5723331" y="855529"/>
            <a:ext cx="362200" cy="1403831"/>
          </a:xfrm>
          <a:custGeom>
            <a:avLst/>
            <a:gdLst>
              <a:gd name="connsiteX0" fmla="*/ 9054 w 316872"/>
              <a:gd name="connsiteY0" fmla="*/ 697117 h 697117"/>
              <a:gd name="connsiteX1" fmla="*/ 0 w 316872"/>
              <a:gd name="connsiteY1" fmla="*/ 0 h 697117"/>
              <a:gd name="connsiteX2" fmla="*/ 316872 w 316872"/>
              <a:gd name="connsiteY2" fmla="*/ 0 h 697117"/>
              <a:gd name="connsiteX3" fmla="*/ 316872 w 316872"/>
              <a:gd name="connsiteY3" fmla="*/ 497941 h 697117"/>
              <a:gd name="connsiteX4" fmla="*/ 9054 w 316872"/>
              <a:gd name="connsiteY4" fmla="*/ 697117 h 697117"/>
              <a:gd name="connsiteX0" fmla="*/ 5044 w 312862"/>
              <a:gd name="connsiteY0" fmla="*/ 703233 h 703233"/>
              <a:gd name="connsiteX1" fmla="*/ 0 w 312862"/>
              <a:gd name="connsiteY1" fmla="*/ 0 h 703233"/>
              <a:gd name="connsiteX2" fmla="*/ 312862 w 312862"/>
              <a:gd name="connsiteY2" fmla="*/ 6116 h 703233"/>
              <a:gd name="connsiteX3" fmla="*/ 312862 w 312862"/>
              <a:gd name="connsiteY3" fmla="*/ 504057 h 703233"/>
              <a:gd name="connsiteX4" fmla="*/ 5044 w 312862"/>
              <a:gd name="connsiteY4" fmla="*/ 703233 h 703233"/>
              <a:gd name="connsiteX0" fmla="*/ 5044 w 312862"/>
              <a:gd name="connsiteY0" fmla="*/ 697117 h 697117"/>
              <a:gd name="connsiteX1" fmla="*/ 0 w 312862"/>
              <a:gd name="connsiteY1" fmla="*/ 4775 h 697117"/>
              <a:gd name="connsiteX2" fmla="*/ 312862 w 312862"/>
              <a:gd name="connsiteY2" fmla="*/ 0 h 697117"/>
              <a:gd name="connsiteX3" fmla="*/ 312862 w 312862"/>
              <a:gd name="connsiteY3" fmla="*/ 497941 h 697117"/>
              <a:gd name="connsiteX4" fmla="*/ 5044 w 312862"/>
              <a:gd name="connsiteY4" fmla="*/ 697117 h 697117"/>
              <a:gd name="connsiteX0" fmla="*/ 5044 w 312862"/>
              <a:gd name="connsiteY0" fmla="*/ 693487 h 693487"/>
              <a:gd name="connsiteX1" fmla="*/ 0 w 312862"/>
              <a:gd name="connsiteY1" fmla="*/ 1145 h 693487"/>
              <a:gd name="connsiteX2" fmla="*/ 296193 w 312862"/>
              <a:gd name="connsiteY2" fmla="*/ 0 h 693487"/>
              <a:gd name="connsiteX3" fmla="*/ 312862 w 312862"/>
              <a:gd name="connsiteY3" fmla="*/ 494311 h 693487"/>
              <a:gd name="connsiteX4" fmla="*/ 5044 w 312862"/>
              <a:gd name="connsiteY4" fmla="*/ 693487 h 693487"/>
              <a:gd name="connsiteX0" fmla="*/ 5044 w 300956"/>
              <a:gd name="connsiteY0" fmla="*/ 693487 h 693487"/>
              <a:gd name="connsiteX1" fmla="*/ 0 w 300956"/>
              <a:gd name="connsiteY1" fmla="*/ 1145 h 693487"/>
              <a:gd name="connsiteX2" fmla="*/ 296193 w 300956"/>
              <a:gd name="connsiteY2" fmla="*/ 0 h 693487"/>
              <a:gd name="connsiteX3" fmla="*/ 300956 w 300956"/>
              <a:gd name="connsiteY3" fmla="*/ 497942 h 693487"/>
              <a:gd name="connsiteX4" fmla="*/ 5044 w 300956"/>
              <a:gd name="connsiteY4" fmla="*/ 693487 h 693487"/>
              <a:gd name="connsiteX0" fmla="*/ 5044 w 300956"/>
              <a:gd name="connsiteY0" fmla="*/ 693487 h 693487"/>
              <a:gd name="connsiteX1" fmla="*/ 0 w 300956"/>
              <a:gd name="connsiteY1" fmla="*/ 1145 h 693487"/>
              <a:gd name="connsiteX2" fmla="*/ 298574 w 300956"/>
              <a:gd name="connsiteY2" fmla="*/ 0 h 693487"/>
              <a:gd name="connsiteX3" fmla="*/ 300956 w 300956"/>
              <a:gd name="connsiteY3" fmla="*/ 497942 h 693487"/>
              <a:gd name="connsiteX4" fmla="*/ 5044 w 300956"/>
              <a:gd name="connsiteY4" fmla="*/ 693487 h 693487"/>
              <a:gd name="connsiteX0" fmla="*/ 2663 w 300956"/>
              <a:gd name="connsiteY0" fmla="*/ 718903 h 718903"/>
              <a:gd name="connsiteX1" fmla="*/ 0 w 300956"/>
              <a:gd name="connsiteY1" fmla="*/ 1145 h 718903"/>
              <a:gd name="connsiteX2" fmla="*/ 298574 w 300956"/>
              <a:gd name="connsiteY2" fmla="*/ 0 h 718903"/>
              <a:gd name="connsiteX3" fmla="*/ 300956 w 300956"/>
              <a:gd name="connsiteY3" fmla="*/ 497942 h 718903"/>
              <a:gd name="connsiteX4" fmla="*/ 2663 w 300956"/>
              <a:gd name="connsiteY4" fmla="*/ 718903 h 718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956" h="718903">
                <a:moveTo>
                  <a:pt x="2663" y="718903"/>
                </a:moveTo>
                <a:cubicBezTo>
                  <a:pt x="982" y="484492"/>
                  <a:pt x="1681" y="235556"/>
                  <a:pt x="0" y="1145"/>
                </a:cubicBezTo>
                <a:lnTo>
                  <a:pt x="298574" y="0"/>
                </a:lnTo>
                <a:cubicBezTo>
                  <a:pt x="300162" y="165981"/>
                  <a:pt x="299368" y="331961"/>
                  <a:pt x="300956" y="497942"/>
                </a:cubicBezTo>
                <a:lnTo>
                  <a:pt x="2663" y="718903"/>
                </a:lnTo>
                <a:close/>
              </a:path>
            </a:pathLst>
          </a:custGeom>
          <a:solidFill>
            <a:srgbClr val="E4DFD9"/>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9" name="Rectangle 9"/>
          <p:cNvSpPr/>
          <p:nvPr/>
        </p:nvSpPr>
        <p:spPr>
          <a:xfrm>
            <a:off x="5727880" y="1817116"/>
            <a:ext cx="373453" cy="1090181"/>
          </a:xfrm>
          <a:custGeom>
            <a:avLst/>
            <a:gdLst>
              <a:gd name="connsiteX0" fmla="*/ 0 w 298958"/>
              <a:gd name="connsiteY0" fmla="*/ 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0 h 897730"/>
              <a:gd name="connsiteX0" fmla="*/ 0 w 298958"/>
              <a:gd name="connsiteY0" fmla="*/ 12579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125790 h 897730"/>
              <a:gd name="connsiteX0" fmla="*/ 0 w 298958"/>
              <a:gd name="connsiteY0" fmla="*/ 125790 h 1009006"/>
              <a:gd name="connsiteX1" fmla="*/ 298958 w 298958"/>
              <a:gd name="connsiteY1" fmla="*/ 0 h 1009006"/>
              <a:gd name="connsiteX2" fmla="*/ 298958 w 298958"/>
              <a:gd name="connsiteY2" fmla="*/ 897730 h 1009006"/>
              <a:gd name="connsiteX3" fmla="*/ 0 w 298958"/>
              <a:gd name="connsiteY3" fmla="*/ 1009006 h 1009006"/>
              <a:gd name="connsiteX4" fmla="*/ 0 w 298958"/>
              <a:gd name="connsiteY4" fmla="*/ 125790 h 1009006"/>
              <a:gd name="connsiteX0" fmla="*/ 2419 w 298958"/>
              <a:gd name="connsiteY0" fmla="*/ 145142 h 1009006"/>
              <a:gd name="connsiteX1" fmla="*/ 298958 w 298958"/>
              <a:gd name="connsiteY1" fmla="*/ 0 h 1009006"/>
              <a:gd name="connsiteX2" fmla="*/ 298958 w 298958"/>
              <a:gd name="connsiteY2" fmla="*/ 897730 h 1009006"/>
              <a:gd name="connsiteX3" fmla="*/ 0 w 298958"/>
              <a:gd name="connsiteY3" fmla="*/ 1009006 h 1009006"/>
              <a:gd name="connsiteX4" fmla="*/ 2419 w 298958"/>
              <a:gd name="connsiteY4" fmla="*/ 145142 h 1009006"/>
              <a:gd name="connsiteX0" fmla="*/ 2419 w 298958"/>
              <a:gd name="connsiteY0" fmla="*/ 145142 h 1009006"/>
              <a:gd name="connsiteX1" fmla="*/ 298958 w 298958"/>
              <a:gd name="connsiteY1" fmla="*/ 0 h 1009006"/>
              <a:gd name="connsiteX2" fmla="*/ 298958 w 298958"/>
              <a:gd name="connsiteY2" fmla="*/ 924891 h 1009006"/>
              <a:gd name="connsiteX3" fmla="*/ 0 w 298958"/>
              <a:gd name="connsiteY3" fmla="*/ 1009006 h 1009006"/>
              <a:gd name="connsiteX4" fmla="*/ 2419 w 298958"/>
              <a:gd name="connsiteY4" fmla="*/ 145142 h 1009006"/>
              <a:gd name="connsiteX0" fmla="*/ 214 w 296753"/>
              <a:gd name="connsiteY0" fmla="*/ 145142 h 1003953"/>
              <a:gd name="connsiteX1" fmla="*/ 296753 w 296753"/>
              <a:gd name="connsiteY1" fmla="*/ 0 h 1003953"/>
              <a:gd name="connsiteX2" fmla="*/ 296753 w 296753"/>
              <a:gd name="connsiteY2" fmla="*/ 924891 h 1003953"/>
              <a:gd name="connsiteX3" fmla="*/ 400 w 296753"/>
              <a:gd name="connsiteY3" fmla="*/ 1003953 h 1003953"/>
              <a:gd name="connsiteX4" fmla="*/ 214 w 296753"/>
              <a:gd name="connsiteY4" fmla="*/ 145142 h 1003953"/>
              <a:gd name="connsiteX0" fmla="*/ 3788 w 296352"/>
              <a:gd name="connsiteY0" fmla="*/ 398550 h 1003953"/>
              <a:gd name="connsiteX1" fmla="*/ 296352 w 296352"/>
              <a:gd name="connsiteY1" fmla="*/ 0 h 1003953"/>
              <a:gd name="connsiteX2" fmla="*/ 296352 w 296352"/>
              <a:gd name="connsiteY2" fmla="*/ 924891 h 1003953"/>
              <a:gd name="connsiteX3" fmla="*/ -1 w 296352"/>
              <a:gd name="connsiteY3" fmla="*/ 1003953 h 1003953"/>
              <a:gd name="connsiteX4" fmla="*/ 3788 w 296352"/>
              <a:gd name="connsiteY4" fmla="*/ 398550 h 1003953"/>
              <a:gd name="connsiteX0" fmla="*/ 213 w 296753"/>
              <a:gd name="connsiteY0" fmla="*/ 267477 h 1003953"/>
              <a:gd name="connsiteX1" fmla="*/ 296753 w 296753"/>
              <a:gd name="connsiteY1" fmla="*/ 0 h 1003953"/>
              <a:gd name="connsiteX2" fmla="*/ 296753 w 296753"/>
              <a:gd name="connsiteY2" fmla="*/ 924891 h 1003953"/>
              <a:gd name="connsiteX3" fmla="*/ 400 w 296753"/>
              <a:gd name="connsiteY3" fmla="*/ 1003953 h 1003953"/>
              <a:gd name="connsiteX4" fmla="*/ 213 w 296753"/>
              <a:gd name="connsiteY4" fmla="*/ 267477 h 1003953"/>
              <a:gd name="connsiteX0" fmla="*/ 48 w 296588"/>
              <a:gd name="connsiteY0" fmla="*/ 267477 h 1169979"/>
              <a:gd name="connsiteX1" fmla="*/ 296588 w 296588"/>
              <a:gd name="connsiteY1" fmla="*/ 0 h 1169979"/>
              <a:gd name="connsiteX2" fmla="*/ 296588 w 296588"/>
              <a:gd name="connsiteY2" fmla="*/ 924891 h 1169979"/>
              <a:gd name="connsiteX3" fmla="*/ 8186 w 296588"/>
              <a:gd name="connsiteY3" fmla="*/ 1169979 h 1169979"/>
              <a:gd name="connsiteX4" fmla="*/ 48 w 296588"/>
              <a:gd name="connsiteY4" fmla="*/ 267477 h 1169979"/>
              <a:gd name="connsiteX0" fmla="*/ 214 w 288802"/>
              <a:gd name="connsiteY0" fmla="*/ 254370 h 1169979"/>
              <a:gd name="connsiteX1" fmla="*/ 288802 w 288802"/>
              <a:gd name="connsiteY1" fmla="*/ 0 h 1169979"/>
              <a:gd name="connsiteX2" fmla="*/ 288802 w 288802"/>
              <a:gd name="connsiteY2" fmla="*/ 924891 h 1169979"/>
              <a:gd name="connsiteX3" fmla="*/ 400 w 288802"/>
              <a:gd name="connsiteY3" fmla="*/ 1169979 h 1169979"/>
              <a:gd name="connsiteX4" fmla="*/ 214 w 288802"/>
              <a:gd name="connsiteY4" fmla="*/ 254370 h 1169979"/>
              <a:gd name="connsiteX0" fmla="*/ 214 w 288802"/>
              <a:gd name="connsiteY0" fmla="*/ 137178 h 1052787"/>
              <a:gd name="connsiteX1" fmla="*/ 278536 w 288802"/>
              <a:gd name="connsiteY1" fmla="*/ 0 h 1052787"/>
              <a:gd name="connsiteX2" fmla="*/ 288802 w 288802"/>
              <a:gd name="connsiteY2" fmla="*/ 807699 h 1052787"/>
              <a:gd name="connsiteX3" fmla="*/ 400 w 288802"/>
              <a:gd name="connsiteY3" fmla="*/ 1052787 h 1052787"/>
              <a:gd name="connsiteX4" fmla="*/ 214 w 288802"/>
              <a:gd name="connsiteY4" fmla="*/ 137178 h 1052787"/>
              <a:gd name="connsiteX0" fmla="*/ 30616 w 288402"/>
              <a:gd name="connsiteY0" fmla="*/ 294936 h 1052787"/>
              <a:gd name="connsiteX1" fmla="*/ 278136 w 288402"/>
              <a:gd name="connsiteY1" fmla="*/ 0 h 1052787"/>
              <a:gd name="connsiteX2" fmla="*/ 288402 w 288402"/>
              <a:gd name="connsiteY2" fmla="*/ 807699 h 1052787"/>
              <a:gd name="connsiteX3" fmla="*/ 0 w 288402"/>
              <a:gd name="connsiteY3" fmla="*/ 1052787 h 1052787"/>
              <a:gd name="connsiteX4" fmla="*/ 30616 w 288402"/>
              <a:gd name="connsiteY4" fmla="*/ 294936 h 1052787"/>
              <a:gd name="connsiteX0" fmla="*/ 4946 w 288402"/>
              <a:gd name="connsiteY0" fmla="*/ 146192 h 1052787"/>
              <a:gd name="connsiteX1" fmla="*/ 278136 w 288402"/>
              <a:gd name="connsiteY1" fmla="*/ 0 h 1052787"/>
              <a:gd name="connsiteX2" fmla="*/ 288402 w 288402"/>
              <a:gd name="connsiteY2" fmla="*/ 807699 h 1052787"/>
              <a:gd name="connsiteX3" fmla="*/ 0 w 288402"/>
              <a:gd name="connsiteY3" fmla="*/ 1052787 h 1052787"/>
              <a:gd name="connsiteX4" fmla="*/ 4946 w 288402"/>
              <a:gd name="connsiteY4" fmla="*/ 146192 h 1052787"/>
              <a:gd name="connsiteX0" fmla="*/ 4946 w 288402"/>
              <a:gd name="connsiteY0" fmla="*/ 146192 h 1052787"/>
              <a:gd name="connsiteX1" fmla="*/ 288402 w 288402"/>
              <a:gd name="connsiteY1" fmla="*/ 0 h 1052787"/>
              <a:gd name="connsiteX2" fmla="*/ 288402 w 288402"/>
              <a:gd name="connsiteY2" fmla="*/ 807699 h 1052787"/>
              <a:gd name="connsiteX3" fmla="*/ 0 w 288402"/>
              <a:gd name="connsiteY3" fmla="*/ 1052787 h 1052787"/>
              <a:gd name="connsiteX4" fmla="*/ 4946 w 288402"/>
              <a:gd name="connsiteY4" fmla="*/ 146192 h 1052787"/>
              <a:gd name="connsiteX0" fmla="*/ 66 w 283522"/>
              <a:gd name="connsiteY0" fmla="*/ 146192 h 854462"/>
              <a:gd name="connsiteX1" fmla="*/ 283522 w 283522"/>
              <a:gd name="connsiteY1" fmla="*/ 0 h 854462"/>
              <a:gd name="connsiteX2" fmla="*/ 283522 w 283522"/>
              <a:gd name="connsiteY2" fmla="*/ 807699 h 854462"/>
              <a:gd name="connsiteX3" fmla="*/ 5388 w 283522"/>
              <a:gd name="connsiteY3" fmla="*/ 854462 h 854462"/>
              <a:gd name="connsiteX4" fmla="*/ 66 w 283522"/>
              <a:gd name="connsiteY4" fmla="*/ 146192 h 854462"/>
              <a:gd name="connsiteX0" fmla="*/ 39 w 283495"/>
              <a:gd name="connsiteY0" fmla="*/ 146192 h 854462"/>
              <a:gd name="connsiteX1" fmla="*/ 283495 w 283495"/>
              <a:gd name="connsiteY1" fmla="*/ 0 h 854462"/>
              <a:gd name="connsiteX2" fmla="*/ 283495 w 283495"/>
              <a:gd name="connsiteY2" fmla="*/ 807699 h 854462"/>
              <a:gd name="connsiteX3" fmla="*/ 10495 w 283495"/>
              <a:gd name="connsiteY3" fmla="*/ 854462 h 854462"/>
              <a:gd name="connsiteX4" fmla="*/ 39 w 283495"/>
              <a:gd name="connsiteY4" fmla="*/ 146192 h 854462"/>
              <a:gd name="connsiteX0" fmla="*/ 39 w 288629"/>
              <a:gd name="connsiteY0" fmla="*/ 146192 h 854462"/>
              <a:gd name="connsiteX1" fmla="*/ 283495 w 288629"/>
              <a:gd name="connsiteY1" fmla="*/ 0 h 854462"/>
              <a:gd name="connsiteX2" fmla="*/ 288629 w 288629"/>
              <a:gd name="connsiteY2" fmla="*/ 685999 h 854462"/>
              <a:gd name="connsiteX3" fmla="*/ 10495 w 288629"/>
              <a:gd name="connsiteY3" fmla="*/ 854462 h 854462"/>
              <a:gd name="connsiteX4" fmla="*/ 39 w 288629"/>
              <a:gd name="connsiteY4" fmla="*/ 146192 h 854462"/>
              <a:gd name="connsiteX0" fmla="*/ 66 w 288656"/>
              <a:gd name="connsiteY0" fmla="*/ 146192 h 849956"/>
              <a:gd name="connsiteX1" fmla="*/ 283522 w 288656"/>
              <a:gd name="connsiteY1" fmla="*/ 0 h 849956"/>
              <a:gd name="connsiteX2" fmla="*/ 288656 w 288656"/>
              <a:gd name="connsiteY2" fmla="*/ 685999 h 849956"/>
              <a:gd name="connsiteX3" fmla="*/ 5388 w 288656"/>
              <a:gd name="connsiteY3" fmla="*/ 849956 h 849956"/>
              <a:gd name="connsiteX4" fmla="*/ 66 w 288656"/>
              <a:gd name="connsiteY4" fmla="*/ 146192 h 849956"/>
              <a:gd name="connsiteX0" fmla="*/ 66 w 288656"/>
              <a:gd name="connsiteY0" fmla="*/ 146192 h 849956"/>
              <a:gd name="connsiteX1" fmla="*/ 283522 w 288656"/>
              <a:gd name="connsiteY1" fmla="*/ 0 h 849956"/>
              <a:gd name="connsiteX2" fmla="*/ 288656 w 288656"/>
              <a:gd name="connsiteY2" fmla="*/ 685999 h 849956"/>
              <a:gd name="connsiteX3" fmla="*/ 5388 w 288656"/>
              <a:gd name="connsiteY3" fmla="*/ 849956 h 849956"/>
              <a:gd name="connsiteX4" fmla="*/ 66 w 288656"/>
              <a:gd name="connsiteY4" fmla="*/ 146192 h 849956"/>
              <a:gd name="connsiteX0" fmla="*/ 212 w 288802"/>
              <a:gd name="connsiteY0" fmla="*/ 146192 h 849956"/>
              <a:gd name="connsiteX1" fmla="*/ 283668 w 288802"/>
              <a:gd name="connsiteY1" fmla="*/ 0 h 849956"/>
              <a:gd name="connsiteX2" fmla="*/ 288802 w 288802"/>
              <a:gd name="connsiteY2" fmla="*/ 685999 h 849956"/>
              <a:gd name="connsiteX3" fmla="*/ 400 w 288802"/>
              <a:gd name="connsiteY3" fmla="*/ 849956 h 849956"/>
              <a:gd name="connsiteX4" fmla="*/ 212 w 288802"/>
              <a:gd name="connsiteY4" fmla="*/ 146192 h 849956"/>
              <a:gd name="connsiteX0" fmla="*/ 212 w 299068"/>
              <a:gd name="connsiteY0" fmla="*/ 146192 h 849956"/>
              <a:gd name="connsiteX1" fmla="*/ 283668 w 299068"/>
              <a:gd name="connsiteY1" fmla="*/ 0 h 849956"/>
              <a:gd name="connsiteX2" fmla="*/ 299068 w 299068"/>
              <a:gd name="connsiteY2" fmla="*/ 807699 h 849956"/>
              <a:gd name="connsiteX3" fmla="*/ 400 w 299068"/>
              <a:gd name="connsiteY3" fmla="*/ 849956 h 849956"/>
              <a:gd name="connsiteX4" fmla="*/ 212 w 299068"/>
              <a:gd name="connsiteY4" fmla="*/ 146192 h 849956"/>
              <a:gd name="connsiteX0" fmla="*/ 212 w 299068"/>
              <a:gd name="connsiteY0" fmla="*/ 137602 h 841366"/>
              <a:gd name="connsiteX1" fmla="*/ 283668 w 299068"/>
              <a:gd name="connsiteY1" fmla="*/ 0 h 841366"/>
              <a:gd name="connsiteX2" fmla="*/ 299068 w 299068"/>
              <a:gd name="connsiteY2" fmla="*/ 799109 h 841366"/>
              <a:gd name="connsiteX3" fmla="*/ 400 w 299068"/>
              <a:gd name="connsiteY3" fmla="*/ 841366 h 841366"/>
              <a:gd name="connsiteX4" fmla="*/ 212 w 299068"/>
              <a:gd name="connsiteY4" fmla="*/ 137602 h 841366"/>
              <a:gd name="connsiteX0" fmla="*/ 212 w 299563"/>
              <a:gd name="connsiteY0" fmla="*/ 141898 h 845662"/>
              <a:gd name="connsiteX1" fmla="*/ 299069 w 299563"/>
              <a:gd name="connsiteY1" fmla="*/ 0 h 845662"/>
              <a:gd name="connsiteX2" fmla="*/ 299068 w 299563"/>
              <a:gd name="connsiteY2" fmla="*/ 803405 h 845662"/>
              <a:gd name="connsiteX3" fmla="*/ 400 w 299563"/>
              <a:gd name="connsiteY3" fmla="*/ 845662 h 845662"/>
              <a:gd name="connsiteX4" fmla="*/ 212 w 299563"/>
              <a:gd name="connsiteY4" fmla="*/ 141898 h 845662"/>
              <a:gd name="connsiteX0" fmla="*/ 212 w 299562"/>
              <a:gd name="connsiteY0" fmla="*/ 141898 h 845662"/>
              <a:gd name="connsiteX1" fmla="*/ 299068 w 299562"/>
              <a:gd name="connsiteY1" fmla="*/ 0 h 845662"/>
              <a:gd name="connsiteX2" fmla="*/ 299068 w 299562"/>
              <a:gd name="connsiteY2" fmla="*/ 803405 h 845662"/>
              <a:gd name="connsiteX3" fmla="*/ 400 w 299562"/>
              <a:gd name="connsiteY3" fmla="*/ 845662 h 845662"/>
              <a:gd name="connsiteX4" fmla="*/ 212 w 299562"/>
              <a:gd name="connsiteY4" fmla="*/ 141898 h 845662"/>
              <a:gd name="connsiteX0" fmla="*/ 212 w 299561"/>
              <a:gd name="connsiteY0" fmla="*/ 146194 h 849958"/>
              <a:gd name="connsiteX1" fmla="*/ 299067 w 299561"/>
              <a:gd name="connsiteY1" fmla="*/ 0 h 849958"/>
              <a:gd name="connsiteX2" fmla="*/ 299068 w 299561"/>
              <a:gd name="connsiteY2" fmla="*/ 807701 h 849958"/>
              <a:gd name="connsiteX3" fmla="*/ 400 w 299561"/>
              <a:gd name="connsiteY3" fmla="*/ 849958 h 849958"/>
              <a:gd name="connsiteX4" fmla="*/ 212 w 299561"/>
              <a:gd name="connsiteY4" fmla="*/ 146194 h 849958"/>
              <a:gd name="connsiteX0" fmla="*/ 212 w 299068"/>
              <a:gd name="connsiteY0" fmla="*/ 146194 h 849958"/>
              <a:gd name="connsiteX1" fmla="*/ 293934 w 299068"/>
              <a:gd name="connsiteY1" fmla="*/ 0 h 849958"/>
              <a:gd name="connsiteX2" fmla="*/ 299068 w 299068"/>
              <a:gd name="connsiteY2" fmla="*/ 807701 h 849958"/>
              <a:gd name="connsiteX3" fmla="*/ 400 w 299068"/>
              <a:gd name="connsiteY3" fmla="*/ 849958 h 849958"/>
              <a:gd name="connsiteX4" fmla="*/ 212 w 299068"/>
              <a:gd name="connsiteY4" fmla="*/ 146194 h 849958"/>
              <a:gd name="connsiteX0" fmla="*/ 212 w 299068"/>
              <a:gd name="connsiteY0" fmla="*/ 146194 h 910943"/>
              <a:gd name="connsiteX1" fmla="*/ 293934 w 299068"/>
              <a:gd name="connsiteY1" fmla="*/ 0 h 910943"/>
              <a:gd name="connsiteX2" fmla="*/ 299068 w 299068"/>
              <a:gd name="connsiteY2" fmla="*/ 807701 h 910943"/>
              <a:gd name="connsiteX3" fmla="*/ 400 w 299068"/>
              <a:gd name="connsiteY3" fmla="*/ 910943 h 910943"/>
              <a:gd name="connsiteX4" fmla="*/ 212 w 299068"/>
              <a:gd name="connsiteY4" fmla="*/ 146194 h 91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068" h="910943">
                <a:moveTo>
                  <a:pt x="212" y="146194"/>
                </a:moveTo>
                <a:lnTo>
                  <a:pt x="293934" y="0"/>
                </a:lnTo>
                <a:cubicBezTo>
                  <a:pt x="295645" y="228666"/>
                  <a:pt x="297357" y="579035"/>
                  <a:pt x="299068" y="807701"/>
                </a:cubicBezTo>
                <a:lnTo>
                  <a:pt x="400" y="910943"/>
                </a:lnTo>
                <a:cubicBezTo>
                  <a:pt x="1206" y="622988"/>
                  <a:pt x="-594" y="434149"/>
                  <a:pt x="212" y="146194"/>
                </a:cubicBezTo>
                <a:close/>
              </a:path>
            </a:pathLst>
          </a:custGeom>
          <a:solidFill>
            <a:srgbClr val="4BACC6">
              <a:lumMod val="40000"/>
              <a:lumOff val="60000"/>
            </a:srgbClr>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10" name="Rectangle 9"/>
          <p:cNvSpPr/>
          <p:nvPr/>
        </p:nvSpPr>
        <p:spPr>
          <a:xfrm>
            <a:off x="5723333" y="2763173"/>
            <a:ext cx="375481" cy="1890360"/>
          </a:xfrm>
          <a:custGeom>
            <a:avLst/>
            <a:gdLst>
              <a:gd name="connsiteX0" fmla="*/ 0 w 298958"/>
              <a:gd name="connsiteY0" fmla="*/ 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0 h 897730"/>
              <a:gd name="connsiteX0" fmla="*/ 0 w 298958"/>
              <a:gd name="connsiteY0" fmla="*/ 12579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125790 h 897730"/>
              <a:gd name="connsiteX0" fmla="*/ 0 w 298958"/>
              <a:gd name="connsiteY0" fmla="*/ 125790 h 1009006"/>
              <a:gd name="connsiteX1" fmla="*/ 298958 w 298958"/>
              <a:gd name="connsiteY1" fmla="*/ 0 h 1009006"/>
              <a:gd name="connsiteX2" fmla="*/ 298958 w 298958"/>
              <a:gd name="connsiteY2" fmla="*/ 897730 h 1009006"/>
              <a:gd name="connsiteX3" fmla="*/ 0 w 298958"/>
              <a:gd name="connsiteY3" fmla="*/ 1009006 h 1009006"/>
              <a:gd name="connsiteX4" fmla="*/ 0 w 298958"/>
              <a:gd name="connsiteY4" fmla="*/ 125790 h 1009006"/>
              <a:gd name="connsiteX0" fmla="*/ 2419 w 298958"/>
              <a:gd name="connsiteY0" fmla="*/ 145142 h 1009006"/>
              <a:gd name="connsiteX1" fmla="*/ 298958 w 298958"/>
              <a:gd name="connsiteY1" fmla="*/ 0 h 1009006"/>
              <a:gd name="connsiteX2" fmla="*/ 298958 w 298958"/>
              <a:gd name="connsiteY2" fmla="*/ 897730 h 1009006"/>
              <a:gd name="connsiteX3" fmla="*/ 0 w 298958"/>
              <a:gd name="connsiteY3" fmla="*/ 1009006 h 1009006"/>
              <a:gd name="connsiteX4" fmla="*/ 2419 w 298958"/>
              <a:gd name="connsiteY4" fmla="*/ 145142 h 1009006"/>
              <a:gd name="connsiteX0" fmla="*/ 2419 w 298958"/>
              <a:gd name="connsiteY0" fmla="*/ 145142 h 1009006"/>
              <a:gd name="connsiteX1" fmla="*/ 298958 w 298958"/>
              <a:gd name="connsiteY1" fmla="*/ 0 h 1009006"/>
              <a:gd name="connsiteX2" fmla="*/ 298958 w 298958"/>
              <a:gd name="connsiteY2" fmla="*/ 924891 h 1009006"/>
              <a:gd name="connsiteX3" fmla="*/ 0 w 298958"/>
              <a:gd name="connsiteY3" fmla="*/ 1009006 h 1009006"/>
              <a:gd name="connsiteX4" fmla="*/ 2419 w 298958"/>
              <a:gd name="connsiteY4" fmla="*/ 145142 h 1009006"/>
              <a:gd name="connsiteX0" fmla="*/ 214 w 296753"/>
              <a:gd name="connsiteY0" fmla="*/ 145142 h 1003953"/>
              <a:gd name="connsiteX1" fmla="*/ 296753 w 296753"/>
              <a:gd name="connsiteY1" fmla="*/ 0 h 1003953"/>
              <a:gd name="connsiteX2" fmla="*/ 296753 w 296753"/>
              <a:gd name="connsiteY2" fmla="*/ 924891 h 1003953"/>
              <a:gd name="connsiteX3" fmla="*/ 400 w 296753"/>
              <a:gd name="connsiteY3" fmla="*/ 1003953 h 1003953"/>
              <a:gd name="connsiteX4" fmla="*/ 214 w 296753"/>
              <a:gd name="connsiteY4" fmla="*/ 145142 h 1003953"/>
              <a:gd name="connsiteX0" fmla="*/ 3788 w 296352"/>
              <a:gd name="connsiteY0" fmla="*/ 398550 h 1003953"/>
              <a:gd name="connsiteX1" fmla="*/ 296352 w 296352"/>
              <a:gd name="connsiteY1" fmla="*/ 0 h 1003953"/>
              <a:gd name="connsiteX2" fmla="*/ 296352 w 296352"/>
              <a:gd name="connsiteY2" fmla="*/ 924891 h 1003953"/>
              <a:gd name="connsiteX3" fmla="*/ -1 w 296352"/>
              <a:gd name="connsiteY3" fmla="*/ 1003953 h 1003953"/>
              <a:gd name="connsiteX4" fmla="*/ 3788 w 296352"/>
              <a:gd name="connsiteY4" fmla="*/ 398550 h 1003953"/>
              <a:gd name="connsiteX0" fmla="*/ 213 w 296753"/>
              <a:gd name="connsiteY0" fmla="*/ 267477 h 1003953"/>
              <a:gd name="connsiteX1" fmla="*/ 296753 w 296753"/>
              <a:gd name="connsiteY1" fmla="*/ 0 h 1003953"/>
              <a:gd name="connsiteX2" fmla="*/ 296753 w 296753"/>
              <a:gd name="connsiteY2" fmla="*/ 924891 h 1003953"/>
              <a:gd name="connsiteX3" fmla="*/ 400 w 296753"/>
              <a:gd name="connsiteY3" fmla="*/ 1003953 h 1003953"/>
              <a:gd name="connsiteX4" fmla="*/ 213 w 296753"/>
              <a:gd name="connsiteY4" fmla="*/ 267477 h 1003953"/>
              <a:gd name="connsiteX0" fmla="*/ 48 w 296588"/>
              <a:gd name="connsiteY0" fmla="*/ 267477 h 1169979"/>
              <a:gd name="connsiteX1" fmla="*/ 296588 w 296588"/>
              <a:gd name="connsiteY1" fmla="*/ 0 h 1169979"/>
              <a:gd name="connsiteX2" fmla="*/ 296588 w 296588"/>
              <a:gd name="connsiteY2" fmla="*/ 924891 h 1169979"/>
              <a:gd name="connsiteX3" fmla="*/ 8186 w 296588"/>
              <a:gd name="connsiteY3" fmla="*/ 1169979 h 1169979"/>
              <a:gd name="connsiteX4" fmla="*/ 48 w 296588"/>
              <a:gd name="connsiteY4" fmla="*/ 267477 h 1169979"/>
              <a:gd name="connsiteX0" fmla="*/ 214 w 288802"/>
              <a:gd name="connsiteY0" fmla="*/ 254370 h 1169979"/>
              <a:gd name="connsiteX1" fmla="*/ 288802 w 288802"/>
              <a:gd name="connsiteY1" fmla="*/ 0 h 1169979"/>
              <a:gd name="connsiteX2" fmla="*/ 288802 w 288802"/>
              <a:gd name="connsiteY2" fmla="*/ 924891 h 1169979"/>
              <a:gd name="connsiteX3" fmla="*/ 400 w 288802"/>
              <a:gd name="connsiteY3" fmla="*/ 1169979 h 1169979"/>
              <a:gd name="connsiteX4" fmla="*/ 214 w 288802"/>
              <a:gd name="connsiteY4" fmla="*/ 254370 h 1169979"/>
              <a:gd name="connsiteX0" fmla="*/ 3788 w 292376"/>
              <a:gd name="connsiteY0" fmla="*/ 254370 h 1104442"/>
              <a:gd name="connsiteX1" fmla="*/ 292376 w 292376"/>
              <a:gd name="connsiteY1" fmla="*/ 0 h 1104442"/>
              <a:gd name="connsiteX2" fmla="*/ 292376 w 292376"/>
              <a:gd name="connsiteY2" fmla="*/ 924891 h 1104442"/>
              <a:gd name="connsiteX3" fmla="*/ 0 w 292376"/>
              <a:gd name="connsiteY3" fmla="*/ 1104442 h 1104442"/>
              <a:gd name="connsiteX4" fmla="*/ 3788 w 292376"/>
              <a:gd name="connsiteY4" fmla="*/ 254370 h 1104442"/>
              <a:gd name="connsiteX0" fmla="*/ 3788 w 292376"/>
              <a:gd name="connsiteY0" fmla="*/ 254370 h 1143763"/>
              <a:gd name="connsiteX1" fmla="*/ 292376 w 292376"/>
              <a:gd name="connsiteY1" fmla="*/ 0 h 1143763"/>
              <a:gd name="connsiteX2" fmla="*/ 292376 w 292376"/>
              <a:gd name="connsiteY2" fmla="*/ 924891 h 1143763"/>
              <a:gd name="connsiteX3" fmla="*/ 0 w 292376"/>
              <a:gd name="connsiteY3" fmla="*/ 1143763 h 1143763"/>
              <a:gd name="connsiteX4" fmla="*/ 3788 w 292376"/>
              <a:gd name="connsiteY4" fmla="*/ 254370 h 1143763"/>
              <a:gd name="connsiteX0" fmla="*/ 3788 w 292376"/>
              <a:gd name="connsiteY0" fmla="*/ 254370 h 1392385"/>
              <a:gd name="connsiteX1" fmla="*/ 292376 w 292376"/>
              <a:gd name="connsiteY1" fmla="*/ 0 h 1392385"/>
              <a:gd name="connsiteX2" fmla="*/ 292376 w 292376"/>
              <a:gd name="connsiteY2" fmla="*/ 1392385 h 1392385"/>
              <a:gd name="connsiteX3" fmla="*/ 0 w 292376"/>
              <a:gd name="connsiteY3" fmla="*/ 1143763 h 1392385"/>
              <a:gd name="connsiteX4" fmla="*/ 3788 w 292376"/>
              <a:gd name="connsiteY4" fmla="*/ 254370 h 1392385"/>
              <a:gd name="connsiteX0" fmla="*/ 3788 w 292376"/>
              <a:gd name="connsiteY0" fmla="*/ 254370 h 1392385"/>
              <a:gd name="connsiteX1" fmla="*/ 292376 w 292376"/>
              <a:gd name="connsiteY1" fmla="*/ 0 h 1392385"/>
              <a:gd name="connsiteX2" fmla="*/ 292376 w 292376"/>
              <a:gd name="connsiteY2" fmla="*/ 1392385 h 1392385"/>
              <a:gd name="connsiteX3" fmla="*/ 0 w 292376"/>
              <a:gd name="connsiteY3" fmla="*/ 1143763 h 1392385"/>
              <a:gd name="connsiteX4" fmla="*/ 3788 w 292376"/>
              <a:gd name="connsiteY4" fmla="*/ 254370 h 1392385"/>
              <a:gd name="connsiteX0" fmla="*/ 254 w 292456"/>
              <a:gd name="connsiteY0" fmla="*/ 262311 h 1392385"/>
              <a:gd name="connsiteX1" fmla="*/ 292456 w 292456"/>
              <a:gd name="connsiteY1" fmla="*/ 0 h 1392385"/>
              <a:gd name="connsiteX2" fmla="*/ 292456 w 292456"/>
              <a:gd name="connsiteY2" fmla="*/ 1392385 h 1392385"/>
              <a:gd name="connsiteX3" fmla="*/ 80 w 292456"/>
              <a:gd name="connsiteY3" fmla="*/ 1143763 h 1392385"/>
              <a:gd name="connsiteX4" fmla="*/ 254 w 292456"/>
              <a:gd name="connsiteY4" fmla="*/ 262311 h 1392385"/>
              <a:gd name="connsiteX0" fmla="*/ 254 w 292456"/>
              <a:gd name="connsiteY0" fmla="*/ 113567 h 1243641"/>
              <a:gd name="connsiteX1" fmla="*/ 282061 w 292456"/>
              <a:gd name="connsiteY1" fmla="*/ 0 h 1243641"/>
              <a:gd name="connsiteX2" fmla="*/ 292456 w 292456"/>
              <a:gd name="connsiteY2" fmla="*/ 1243641 h 1243641"/>
              <a:gd name="connsiteX3" fmla="*/ 80 w 292456"/>
              <a:gd name="connsiteY3" fmla="*/ 995019 h 1243641"/>
              <a:gd name="connsiteX4" fmla="*/ 254 w 292456"/>
              <a:gd name="connsiteY4" fmla="*/ 113567 h 1243641"/>
              <a:gd name="connsiteX0" fmla="*/ 254 w 292456"/>
              <a:gd name="connsiteY0" fmla="*/ 109059 h 1239133"/>
              <a:gd name="connsiteX1" fmla="*/ 292455 w 292456"/>
              <a:gd name="connsiteY1" fmla="*/ 0 h 1239133"/>
              <a:gd name="connsiteX2" fmla="*/ 292456 w 292456"/>
              <a:gd name="connsiteY2" fmla="*/ 1239133 h 1239133"/>
              <a:gd name="connsiteX3" fmla="*/ 80 w 292456"/>
              <a:gd name="connsiteY3" fmla="*/ 990511 h 1239133"/>
              <a:gd name="connsiteX4" fmla="*/ 254 w 292456"/>
              <a:gd name="connsiteY4" fmla="*/ 109059 h 1239133"/>
              <a:gd name="connsiteX0" fmla="*/ 5369 w 297571"/>
              <a:gd name="connsiteY0" fmla="*/ 109059 h 1239133"/>
              <a:gd name="connsiteX1" fmla="*/ 297570 w 297571"/>
              <a:gd name="connsiteY1" fmla="*/ 0 h 1239133"/>
              <a:gd name="connsiteX2" fmla="*/ 297571 w 297571"/>
              <a:gd name="connsiteY2" fmla="*/ 1239133 h 1239133"/>
              <a:gd name="connsiteX3" fmla="*/ 0 w 297571"/>
              <a:gd name="connsiteY3" fmla="*/ 1148270 h 1239133"/>
              <a:gd name="connsiteX4" fmla="*/ 5369 w 297571"/>
              <a:gd name="connsiteY4" fmla="*/ 109059 h 1239133"/>
              <a:gd name="connsiteX0" fmla="*/ 255 w 292457"/>
              <a:gd name="connsiteY0" fmla="*/ 109059 h 1239133"/>
              <a:gd name="connsiteX1" fmla="*/ 292456 w 292457"/>
              <a:gd name="connsiteY1" fmla="*/ 0 h 1239133"/>
              <a:gd name="connsiteX2" fmla="*/ 292457 w 292457"/>
              <a:gd name="connsiteY2" fmla="*/ 1239133 h 1239133"/>
              <a:gd name="connsiteX3" fmla="*/ 83 w 292457"/>
              <a:gd name="connsiteY3" fmla="*/ 1157284 h 1239133"/>
              <a:gd name="connsiteX4" fmla="*/ 255 w 292457"/>
              <a:gd name="connsiteY4" fmla="*/ 109059 h 1239133"/>
              <a:gd name="connsiteX0" fmla="*/ 255 w 292456"/>
              <a:gd name="connsiteY0" fmla="*/ 109059 h 1306744"/>
              <a:gd name="connsiteX1" fmla="*/ 292456 w 292456"/>
              <a:gd name="connsiteY1" fmla="*/ 0 h 1306744"/>
              <a:gd name="connsiteX2" fmla="*/ 287260 w 292456"/>
              <a:gd name="connsiteY2" fmla="*/ 1306744 h 1306744"/>
              <a:gd name="connsiteX3" fmla="*/ 83 w 292456"/>
              <a:gd name="connsiteY3" fmla="*/ 1157284 h 1306744"/>
              <a:gd name="connsiteX4" fmla="*/ 255 w 292456"/>
              <a:gd name="connsiteY4" fmla="*/ 109059 h 1306744"/>
              <a:gd name="connsiteX0" fmla="*/ 255 w 292456"/>
              <a:gd name="connsiteY0" fmla="*/ 109059 h 1306744"/>
              <a:gd name="connsiteX1" fmla="*/ 292456 w 292456"/>
              <a:gd name="connsiteY1" fmla="*/ 0 h 1306744"/>
              <a:gd name="connsiteX2" fmla="*/ 287260 w 292456"/>
              <a:gd name="connsiteY2" fmla="*/ 1306744 h 1306744"/>
              <a:gd name="connsiteX3" fmla="*/ 83 w 292456"/>
              <a:gd name="connsiteY3" fmla="*/ 1157284 h 1306744"/>
              <a:gd name="connsiteX4" fmla="*/ 255 w 292456"/>
              <a:gd name="connsiteY4" fmla="*/ 109059 h 1306744"/>
              <a:gd name="connsiteX0" fmla="*/ 255 w 295052"/>
              <a:gd name="connsiteY0" fmla="*/ 109059 h 1306744"/>
              <a:gd name="connsiteX1" fmla="*/ 292456 w 295052"/>
              <a:gd name="connsiteY1" fmla="*/ 0 h 1306744"/>
              <a:gd name="connsiteX2" fmla="*/ 295052 w 295052"/>
              <a:gd name="connsiteY2" fmla="*/ 1306744 h 1306744"/>
              <a:gd name="connsiteX3" fmla="*/ 83 w 295052"/>
              <a:gd name="connsiteY3" fmla="*/ 1157284 h 1306744"/>
              <a:gd name="connsiteX4" fmla="*/ 255 w 295052"/>
              <a:gd name="connsiteY4" fmla="*/ 109059 h 1306744"/>
              <a:gd name="connsiteX0" fmla="*/ 255 w 295052"/>
              <a:gd name="connsiteY0" fmla="*/ 109059 h 1306744"/>
              <a:gd name="connsiteX1" fmla="*/ 292456 w 295052"/>
              <a:gd name="connsiteY1" fmla="*/ 0 h 1306744"/>
              <a:gd name="connsiteX2" fmla="*/ 295052 w 295052"/>
              <a:gd name="connsiteY2" fmla="*/ 1306744 h 1306744"/>
              <a:gd name="connsiteX3" fmla="*/ 83 w 295052"/>
              <a:gd name="connsiteY3" fmla="*/ 1157284 h 1306744"/>
              <a:gd name="connsiteX4" fmla="*/ 255 w 295052"/>
              <a:gd name="connsiteY4" fmla="*/ 109059 h 1306744"/>
              <a:gd name="connsiteX0" fmla="*/ 255 w 292455"/>
              <a:gd name="connsiteY0" fmla="*/ 109059 h 1310153"/>
              <a:gd name="connsiteX1" fmla="*/ 292456 w 292455"/>
              <a:gd name="connsiteY1" fmla="*/ 0 h 1310153"/>
              <a:gd name="connsiteX2" fmla="*/ 291388 w 292455"/>
              <a:gd name="connsiteY2" fmla="*/ 1310153 h 1310153"/>
              <a:gd name="connsiteX3" fmla="*/ 83 w 292455"/>
              <a:gd name="connsiteY3" fmla="*/ 1157284 h 1310153"/>
              <a:gd name="connsiteX4" fmla="*/ 255 w 292455"/>
              <a:gd name="connsiteY4" fmla="*/ 109059 h 1310153"/>
              <a:gd name="connsiteX0" fmla="*/ 255 w 292456"/>
              <a:gd name="connsiteY0" fmla="*/ 109059 h 1316972"/>
              <a:gd name="connsiteX1" fmla="*/ 292456 w 292456"/>
              <a:gd name="connsiteY1" fmla="*/ 0 h 1316972"/>
              <a:gd name="connsiteX2" fmla="*/ 276734 w 292456"/>
              <a:gd name="connsiteY2" fmla="*/ 1316972 h 1316972"/>
              <a:gd name="connsiteX3" fmla="*/ 83 w 292456"/>
              <a:gd name="connsiteY3" fmla="*/ 1157284 h 1316972"/>
              <a:gd name="connsiteX4" fmla="*/ 255 w 292456"/>
              <a:gd name="connsiteY4" fmla="*/ 109059 h 1316972"/>
              <a:gd name="connsiteX0" fmla="*/ 255 w 285129"/>
              <a:gd name="connsiteY0" fmla="*/ 109059 h 1316972"/>
              <a:gd name="connsiteX1" fmla="*/ 285129 w 285129"/>
              <a:gd name="connsiteY1" fmla="*/ 0 h 1316972"/>
              <a:gd name="connsiteX2" fmla="*/ 276734 w 285129"/>
              <a:gd name="connsiteY2" fmla="*/ 1316972 h 1316972"/>
              <a:gd name="connsiteX3" fmla="*/ 83 w 285129"/>
              <a:gd name="connsiteY3" fmla="*/ 1157284 h 1316972"/>
              <a:gd name="connsiteX4" fmla="*/ 255 w 285129"/>
              <a:gd name="connsiteY4" fmla="*/ 109059 h 1316972"/>
              <a:gd name="connsiteX0" fmla="*/ 255 w 281465"/>
              <a:gd name="connsiteY0" fmla="*/ 109059 h 1316972"/>
              <a:gd name="connsiteX1" fmla="*/ 281465 w 281465"/>
              <a:gd name="connsiteY1" fmla="*/ 0 h 1316972"/>
              <a:gd name="connsiteX2" fmla="*/ 276734 w 281465"/>
              <a:gd name="connsiteY2" fmla="*/ 1316972 h 1316972"/>
              <a:gd name="connsiteX3" fmla="*/ 83 w 281465"/>
              <a:gd name="connsiteY3" fmla="*/ 1157284 h 1316972"/>
              <a:gd name="connsiteX4" fmla="*/ 255 w 281465"/>
              <a:gd name="connsiteY4" fmla="*/ 109059 h 1316972"/>
              <a:gd name="connsiteX0" fmla="*/ 5637 w 286847"/>
              <a:gd name="connsiteY0" fmla="*/ 109059 h 1427597"/>
              <a:gd name="connsiteX1" fmla="*/ 286847 w 286847"/>
              <a:gd name="connsiteY1" fmla="*/ 0 h 1427597"/>
              <a:gd name="connsiteX2" fmla="*/ 282116 w 286847"/>
              <a:gd name="connsiteY2" fmla="*/ 1316972 h 1427597"/>
              <a:gd name="connsiteX3" fmla="*/ 0 w 286847"/>
              <a:gd name="connsiteY3" fmla="*/ 1427597 h 1427597"/>
              <a:gd name="connsiteX4" fmla="*/ 5637 w 286847"/>
              <a:gd name="connsiteY4" fmla="*/ 109059 h 1427597"/>
              <a:gd name="connsiteX0" fmla="*/ 5637 w 286847"/>
              <a:gd name="connsiteY0" fmla="*/ 109059 h 1639268"/>
              <a:gd name="connsiteX1" fmla="*/ 286847 w 286847"/>
              <a:gd name="connsiteY1" fmla="*/ 0 h 1639268"/>
              <a:gd name="connsiteX2" fmla="*/ 282117 w 286847"/>
              <a:gd name="connsiteY2" fmla="*/ 1639268 h 1639268"/>
              <a:gd name="connsiteX3" fmla="*/ 0 w 286847"/>
              <a:gd name="connsiteY3" fmla="*/ 1427597 h 1639268"/>
              <a:gd name="connsiteX4" fmla="*/ 5637 w 286847"/>
              <a:gd name="connsiteY4" fmla="*/ 109059 h 1639268"/>
              <a:gd name="connsiteX0" fmla="*/ 5637 w 286847"/>
              <a:gd name="connsiteY0" fmla="*/ 109059 h 1639268"/>
              <a:gd name="connsiteX1" fmla="*/ 286847 w 286847"/>
              <a:gd name="connsiteY1" fmla="*/ 0 h 1639268"/>
              <a:gd name="connsiteX2" fmla="*/ 282117 w 286847"/>
              <a:gd name="connsiteY2" fmla="*/ 1639268 h 1639268"/>
              <a:gd name="connsiteX3" fmla="*/ 0 w 286847"/>
              <a:gd name="connsiteY3" fmla="*/ 1427597 h 1639268"/>
              <a:gd name="connsiteX4" fmla="*/ 5637 w 286847"/>
              <a:gd name="connsiteY4" fmla="*/ 109059 h 1639268"/>
              <a:gd name="connsiteX0" fmla="*/ 2200 w 283410"/>
              <a:gd name="connsiteY0" fmla="*/ 109059 h 1639268"/>
              <a:gd name="connsiteX1" fmla="*/ 283410 w 283410"/>
              <a:gd name="connsiteY1" fmla="*/ 0 h 1639268"/>
              <a:gd name="connsiteX2" fmla="*/ 278680 w 283410"/>
              <a:gd name="connsiteY2" fmla="*/ 1639268 h 1639268"/>
              <a:gd name="connsiteX3" fmla="*/ 0 w 283410"/>
              <a:gd name="connsiteY3" fmla="*/ 1443948 h 1639268"/>
              <a:gd name="connsiteX4" fmla="*/ 2200 w 283410"/>
              <a:gd name="connsiteY4" fmla="*/ 109059 h 1639268"/>
              <a:gd name="connsiteX0" fmla="*/ 71 w 288156"/>
              <a:gd name="connsiteY0" fmla="*/ 109059 h 1639268"/>
              <a:gd name="connsiteX1" fmla="*/ 288156 w 288156"/>
              <a:gd name="connsiteY1" fmla="*/ 0 h 1639268"/>
              <a:gd name="connsiteX2" fmla="*/ 283426 w 288156"/>
              <a:gd name="connsiteY2" fmla="*/ 1639268 h 1639268"/>
              <a:gd name="connsiteX3" fmla="*/ 4746 w 288156"/>
              <a:gd name="connsiteY3" fmla="*/ 1443948 h 1639268"/>
              <a:gd name="connsiteX4" fmla="*/ 71 w 288156"/>
              <a:gd name="connsiteY4" fmla="*/ 109059 h 1639268"/>
              <a:gd name="connsiteX0" fmla="*/ 71 w 288156"/>
              <a:gd name="connsiteY0" fmla="*/ 109059 h 1639268"/>
              <a:gd name="connsiteX1" fmla="*/ 288156 w 288156"/>
              <a:gd name="connsiteY1" fmla="*/ 0 h 1639268"/>
              <a:gd name="connsiteX2" fmla="*/ 283426 w 288156"/>
              <a:gd name="connsiteY2" fmla="*/ 1639268 h 1639268"/>
              <a:gd name="connsiteX3" fmla="*/ 4746 w 288156"/>
              <a:gd name="connsiteY3" fmla="*/ 1434138 h 1639268"/>
              <a:gd name="connsiteX4" fmla="*/ 71 w 288156"/>
              <a:gd name="connsiteY4" fmla="*/ 109059 h 1639268"/>
              <a:gd name="connsiteX0" fmla="*/ 71 w 288156"/>
              <a:gd name="connsiteY0" fmla="*/ 109059 h 1626189"/>
              <a:gd name="connsiteX1" fmla="*/ 288156 w 288156"/>
              <a:gd name="connsiteY1" fmla="*/ 0 h 1626189"/>
              <a:gd name="connsiteX2" fmla="*/ 283426 w 288156"/>
              <a:gd name="connsiteY2" fmla="*/ 1626189 h 1626189"/>
              <a:gd name="connsiteX3" fmla="*/ 4746 w 288156"/>
              <a:gd name="connsiteY3" fmla="*/ 1434138 h 1626189"/>
              <a:gd name="connsiteX4" fmla="*/ 71 w 288156"/>
              <a:gd name="connsiteY4" fmla="*/ 109059 h 1626189"/>
              <a:gd name="connsiteX0" fmla="*/ 145 w 288230"/>
              <a:gd name="connsiteY0" fmla="*/ 109059 h 1626189"/>
              <a:gd name="connsiteX1" fmla="*/ 288230 w 288230"/>
              <a:gd name="connsiteY1" fmla="*/ 0 h 1626189"/>
              <a:gd name="connsiteX2" fmla="*/ 283500 w 288230"/>
              <a:gd name="connsiteY2" fmla="*/ 1626189 h 1626189"/>
              <a:gd name="connsiteX3" fmla="*/ 1383 w 288230"/>
              <a:gd name="connsiteY3" fmla="*/ 1440678 h 1626189"/>
              <a:gd name="connsiteX4" fmla="*/ 145 w 288230"/>
              <a:gd name="connsiteY4" fmla="*/ 109059 h 1626189"/>
              <a:gd name="connsiteX0" fmla="*/ 2199 w 290284"/>
              <a:gd name="connsiteY0" fmla="*/ 109059 h 1626189"/>
              <a:gd name="connsiteX1" fmla="*/ 290284 w 290284"/>
              <a:gd name="connsiteY1" fmla="*/ 0 h 1626189"/>
              <a:gd name="connsiteX2" fmla="*/ 285554 w 290284"/>
              <a:gd name="connsiteY2" fmla="*/ 1626189 h 1626189"/>
              <a:gd name="connsiteX3" fmla="*/ 0 w 290284"/>
              <a:gd name="connsiteY3" fmla="*/ 1443948 h 1626189"/>
              <a:gd name="connsiteX4" fmla="*/ 2199 w 290284"/>
              <a:gd name="connsiteY4" fmla="*/ 109059 h 1626189"/>
              <a:gd name="connsiteX0" fmla="*/ 2199 w 290284"/>
              <a:gd name="connsiteY0" fmla="*/ 109059 h 1616378"/>
              <a:gd name="connsiteX1" fmla="*/ 290284 w 290284"/>
              <a:gd name="connsiteY1" fmla="*/ 0 h 1616378"/>
              <a:gd name="connsiteX2" fmla="*/ 285554 w 290284"/>
              <a:gd name="connsiteY2" fmla="*/ 1616378 h 1616378"/>
              <a:gd name="connsiteX3" fmla="*/ 0 w 290284"/>
              <a:gd name="connsiteY3" fmla="*/ 1443948 h 1616378"/>
              <a:gd name="connsiteX4" fmla="*/ 2199 w 290284"/>
              <a:gd name="connsiteY4" fmla="*/ 109059 h 1616378"/>
              <a:gd name="connsiteX0" fmla="*/ 7518 w 295603"/>
              <a:gd name="connsiteY0" fmla="*/ 109059 h 1735110"/>
              <a:gd name="connsiteX1" fmla="*/ 295603 w 295603"/>
              <a:gd name="connsiteY1" fmla="*/ 0 h 1735110"/>
              <a:gd name="connsiteX2" fmla="*/ 290873 w 295603"/>
              <a:gd name="connsiteY2" fmla="*/ 1616378 h 1735110"/>
              <a:gd name="connsiteX3" fmla="*/ 0 w 295603"/>
              <a:gd name="connsiteY3" fmla="*/ 1735110 h 1735110"/>
              <a:gd name="connsiteX4" fmla="*/ 7518 w 295603"/>
              <a:gd name="connsiteY4" fmla="*/ 109059 h 1735110"/>
              <a:gd name="connsiteX0" fmla="*/ 7518 w 296191"/>
              <a:gd name="connsiteY0" fmla="*/ 109059 h 1972242"/>
              <a:gd name="connsiteX1" fmla="*/ 295603 w 296191"/>
              <a:gd name="connsiteY1" fmla="*/ 0 h 1972242"/>
              <a:gd name="connsiteX2" fmla="*/ 296191 w 296191"/>
              <a:gd name="connsiteY2" fmla="*/ 1972242 h 1972242"/>
              <a:gd name="connsiteX3" fmla="*/ 0 w 296191"/>
              <a:gd name="connsiteY3" fmla="*/ 1735110 h 1972242"/>
              <a:gd name="connsiteX4" fmla="*/ 7518 w 296191"/>
              <a:gd name="connsiteY4" fmla="*/ 109059 h 1972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91" h="1972242">
                <a:moveTo>
                  <a:pt x="7518" y="109059"/>
                </a:moveTo>
                <a:lnTo>
                  <a:pt x="295603" y="0"/>
                </a:lnTo>
                <a:cubicBezTo>
                  <a:pt x="295603" y="413044"/>
                  <a:pt x="296191" y="1559198"/>
                  <a:pt x="296191" y="1972242"/>
                </a:cubicBezTo>
                <a:lnTo>
                  <a:pt x="0" y="1735110"/>
                </a:lnTo>
                <a:cubicBezTo>
                  <a:pt x="806" y="1447155"/>
                  <a:pt x="6712" y="397014"/>
                  <a:pt x="7518" y="109059"/>
                </a:cubicBezTo>
                <a:close/>
              </a:path>
            </a:pathLst>
          </a:custGeom>
          <a:solidFill>
            <a:srgbClr val="4BACC6">
              <a:lumMod val="40000"/>
              <a:lumOff val="60000"/>
            </a:srgbClr>
          </a:solidFill>
          <a:ln w="25400" cap="flat" cmpd="sng" algn="ctr">
            <a:noFill/>
            <a:prstDash val="solid"/>
          </a:ln>
          <a:effectLst/>
        </p:spPr>
        <p:txBody>
          <a:bodyPr rtlCol="0" anchor="ctr"/>
          <a:lstStyle/>
          <a:p>
            <a:pPr algn="ctr" defTabSz="609454">
              <a:defRPr/>
            </a:pPr>
            <a:endParaRPr lang="en-US" sz="2400" kern="0">
              <a:solidFill>
                <a:srgbClr val="CB4F35"/>
              </a:solidFill>
            </a:endParaRPr>
          </a:p>
        </p:txBody>
      </p:sp>
      <p:sp>
        <p:nvSpPr>
          <p:cNvPr id="11" name="Rectangle 10"/>
          <p:cNvSpPr/>
          <p:nvPr/>
        </p:nvSpPr>
        <p:spPr>
          <a:xfrm>
            <a:off x="52861" y="2533594"/>
            <a:ext cx="1036320" cy="1424551"/>
          </a:xfrm>
          <a:prstGeom prst="rect">
            <a:avLst/>
          </a:prstGeom>
          <a:solidFill>
            <a:srgbClr val="E4DFD9"/>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12" name="Freeform 11"/>
          <p:cNvSpPr/>
          <p:nvPr/>
        </p:nvSpPr>
        <p:spPr>
          <a:xfrm>
            <a:off x="1098804" y="1240035"/>
            <a:ext cx="260384" cy="1296965"/>
          </a:xfrm>
          <a:custGeom>
            <a:avLst/>
            <a:gdLst>
              <a:gd name="connsiteX0" fmla="*/ 9054 w 316872"/>
              <a:gd name="connsiteY0" fmla="*/ 697117 h 697117"/>
              <a:gd name="connsiteX1" fmla="*/ 0 w 316872"/>
              <a:gd name="connsiteY1" fmla="*/ 0 h 697117"/>
              <a:gd name="connsiteX2" fmla="*/ 316872 w 316872"/>
              <a:gd name="connsiteY2" fmla="*/ 0 h 697117"/>
              <a:gd name="connsiteX3" fmla="*/ 316872 w 316872"/>
              <a:gd name="connsiteY3" fmla="*/ 497941 h 697117"/>
              <a:gd name="connsiteX4" fmla="*/ 9054 w 316872"/>
              <a:gd name="connsiteY4" fmla="*/ 697117 h 697117"/>
              <a:gd name="connsiteX0" fmla="*/ 5044 w 312862"/>
              <a:gd name="connsiteY0" fmla="*/ 703233 h 703233"/>
              <a:gd name="connsiteX1" fmla="*/ 0 w 312862"/>
              <a:gd name="connsiteY1" fmla="*/ 0 h 703233"/>
              <a:gd name="connsiteX2" fmla="*/ 312862 w 312862"/>
              <a:gd name="connsiteY2" fmla="*/ 6116 h 703233"/>
              <a:gd name="connsiteX3" fmla="*/ 312862 w 312862"/>
              <a:gd name="connsiteY3" fmla="*/ 504057 h 703233"/>
              <a:gd name="connsiteX4" fmla="*/ 5044 w 312862"/>
              <a:gd name="connsiteY4" fmla="*/ 703233 h 703233"/>
              <a:gd name="connsiteX0" fmla="*/ 5044 w 312862"/>
              <a:gd name="connsiteY0" fmla="*/ 697117 h 697117"/>
              <a:gd name="connsiteX1" fmla="*/ 0 w 312862"/>
              <a:gd name="connsiteY1" fmla="*/ 4775 h 697117"/>
              <a:gd name="connsiteX2" fmla="*/ 312862 w 312862"/>
              <a:gd name="connsiteY2" fmla="*/ 0 h 697117"/>
              <a:gd name="connsiteX3" fmla="*/ 312862 w 312862"/>
              <a:gd name="connsiteY3" fmla="*/ 497941 h 697117"/>
              <a:gd name="connsiteX4" fmla="*/ 5044 w 312862"/>
              <a:gd name="connsiteY4" fmla="*/ 697117 h 697117"/>
              <a:gd name="connsiteX0" fmla="*/ 5044 w 312862"/>
              <a:gd name="connsiteY0" fmla="*/ 693487 h 693487"/>
              <a:gd name="connsiteX1" fmla="*/ 0 w 312862"/>
              <a:gd name="connsiteY1" fmla="*/ 1145 h 693487"/>
              <a:gd name="connsiteX2" fmla="*/ 296193 w 312862"/>
              <a:gd name="connsiteY2" fmla="*/ 0 h 693487"/>
              <a:gd name="connsiteX3" fmla="*/ 312862 w 312862"/>
              <a:gd name="connsiteY3" fmla="*/ 494311 h 693487"/>
              <a:gd name="connsiteX4" fmla="*/ 5044 w 312862"/>
              <a:gd name="connsiteY4" fmla="*/ 693487 h 693487"/>
              <a:gd name="connsiteX0" fmla="*/ 5044 w 300956"/>
              <a:gd name="connsiteY0" fmla="*/ 693487 h 693487"/>
              <a:gd name="connsiteX1" fmla="*/ 0 w 300956"/>
              <a:gd name="connsiteY1" fmla="*/ 1145 h 693487"/>
              <a:gd name="connsiteX2" fmla="*/ 296193 w 300956"/>
              <a:gd name="connsiteY2" fmla="*/ 0 h 693487"/>
              <a:gd name="connsiteX3" fmla="*/ 300956 w 300956"/>
              <a:gd name="connsiteY3" fmla="*/ 497942 h 693487"/>
              <a:gd name="connsiteX4" fmla="*/ 5044 w 300956"/>
              <a:gd name="connsiteY4" fmla="*/ 693487 h 693487"/>
              <a:gd name="connsiteX0" fmla="*/ 5044 w 300956"/>
              <a:gd name="connsiteY0" fmla="*/ 693487 h 693487"/>
              <a:gd name="connsiteX1" fmla="*/ 0 w 300956"/>
              <a:gd name="connsiteY1" fmla="*/ 1145 h 693487"/>
              <a:gd name="connsiteX2" fmla="*/ 298574 w 300956"/>
              <a:gd name="connsiteY2" fmla="*/ 0 h 693487"/>
              <a:gd name="connsiteX3" fmla="*/ 300956 w 300956"/>
              <a:gd name="connsiteY3" fmla="*/ 497942 h 693487"/>
              <a:gd name="connsiteX4" fmla="*/ 5044 w 300956"/>
              <a:gd name="connsiteY4" fmla="*/ 693487 h 693487"/>
              <a:gd name="connsiteX0" fmla="*/ 2663 w 300956"/>
              <a:gd name="connsiteY0" fmla="*/ 718903 h 718903"/>
              <a:gd name="connsiteX1" fmla="*/ 0 w 300956"/>
              <a:gd name="connsiteY1" fmla="*/ 1145 h 718903"/>
              <a:gd name="connsiteX2" fmla="*/ 298574 w 300956"/>
              <a:gd name="connsiteY2" fmla="*/ 0 h 718903"/>
              <a:gd name="connsiteX3" fmla="*/ 300956 w 300956"/>
              <a:gd name="connsiteY3" fmla="*/ 497942 h 718903"/>
              <a:gd name="connsiteX4" fmla="*/ 2663 w 300956"/>
              <a:gd name="connsiteY4" fmla="*/ 718903 h 718903"/>
              <a:gd name="connsiteX0" fmla="*/ 2663 w 300956"/>
              <a:gd name="connsiteY0" fmla="*/ 718903 h 718903"/>
              <a:gd name="connsiteX1" fmla="*/ 0 w 300956"/>
              <a:gd name="connsiteY1" fmla="*/ 1145 h 718903"/>
              <a:gd name="connsiteX2" fmla="*/ 298574 w 300956"/>
              <a:gd name="connsiteY2" fmla="*/ 0 h 718903"/>
              <a:gd name="connsiteX3" fmla="*/ 300956 w 300956"/>
              <a:gd name="connsiteY3" fmla="*/ 631548 h 718903"/>
              <a:gd name="connsiteX4" fmla="*/ 2663 w 300956"/>
              <a:gd name="connsiteY4" fmla="*/ 718903 h 718903"/>
              <a:gd name="connsiteX0" fmla="*/ 2663 w 298714"/>
              <a:gd name="connsiteY0" fmla="*/ 718903 h 718903"/>
              <a:gd name="connsiteX1" fmla="*/ 0 w 298714"/>
              <a:gd name="connsiteY1" fmla="*/ 1145 h 718903"/>
              <a:gd name="connsiteX2" fmla="*/ 298574 w 298714"/>
              <a:gd name="connsiteY2" fmla="*/ 0 h 718903"/>
              <a:gd name="connsiteX3" fmla="*/ 289365 w 298714"/>
              <a:gd name="connsiteY3" fmla="*/ 635790 h 718903"/>
              <a:gd name="connsiteX4" fmla="*/ 2663 w 298714"/>
              <a:gd name="connsiteY4" fmla="*/ 718903 h 718903"/>
              <a:gd name="connsiteX0" fmla="*/ 2663 w 300958"/>
              <a:gd name="connsiteY0" fmla="*/ 718903 h 718903"/>
              <a:gd name="connsiteX1" fmla="*/ 0 w 300958"/>
              <a:gd name="connsiteY1" fmla="*/ 1145 h 718903"/>
              <a:gd name="connsiteX2" fmla="*/ 298574 w 300958"/>
              <a:gd name="connsiteY2" fmla="*/ 0 h 718903"/>
              <a:gd name="connsiteX3" fmla="*/ 300958 w 300958"/>
              <a:gd name="connsiteY3" fmla="*/ 629428 h 718903"/>
              <a:gd name="connsiteX4" fmla="*/ 2663 w 300958"/>
              <a:gd name="connsiteY4" fmla="*/ 718903 h 718903"/>
              <a:gd name="connsiteX0" fmla="*/ 2663 w 298823"/>
              <a:gd name="connsiteY0" fmla="*/ 718903 h 718903"/>
              <a:gd name="connsiteX1" fmla="*/ 0 w 298823"/>
              <a:gd name="connsiteY1" fmla="*/ 1145 h 718903"/>
              <a:gd name="connsiteX2" fmla="*/ 298574 w 298823"/>
              <a:gd name="connsiteY2" fmla="*/ 0 h 718903"/>
              <a:gd name="connsiteX3" fmla="*/ 295163 w 298823"/>
              <a:gd name="connsiteY3" fmla="*/ 629428 h 718903"/>
              <a:gd name="connsiteX4" fmla="*/ 2663 w 298823"/>
              <a:gd name="connsiteY4" fmla="*/ 718903 h 718903"/>
              <a:gd name="connsiteX0" fmla="*/ 2663 w 300958"/>
              <a:gd name="connsiteY0" fmla="*/ 718903 h 718903"/>
              <a:gd name="connsiteX1" fmla="*/ 0 w 300958"/>
              <a:gd name="connsiteY1" fmla="*/ 1145 h 718903"/>
              <a:gd name="connsiteX2" fmla="*/ 298574 w 300958"/>
              <a:gd name="connsiteY2" fmla="*/ 0 h 718903"/>
              <a:gd name="connsiteX3" fmla="*/ 300958 w 300958"/>
              <a:gd name="connsiteY3" fmla="*/ 633669 h 718903"/>
              <a:gd name="connsiteX4" fmla="*/ 2663 w 300958"/>
              <a:gd name="connsiteY4" fmla="*/ 718903 h 718903"/>
              <a:gd name="connsiteX0" fmla="*/ 2663 w 300958"/>
              <a:gd name="connsiteY0" fmla="*/ 718903 h 718903"/>
              <a:gd name="connsiteX1" fmla="*/ 0 w 300958"/>
              <a:gd name="connsiteY1" fmla="*/ 1145 h 718903"/>
              <a:gd name="connsiteX2" fmla="*/ 298574 w 300958"/>
              <a:gd name="connsiteY2" fmla="*/ 0 h 718903"/>
              <a:gd name="connsiteX3" fmla="*/ 300958 w 300958"/>
              <a:gd name="connsiteY3" fmla="*/ 633669 h 718903"/>
              <a:gd name="connsiteX4" fmla="*/ 2663 w 300958"/>
              <a:gd name="connsiteY4" fmla="*/ 718903 h 718903"/>
              <a:gd name="connsiteX0" fmla="*/ 352 w 298647"/>
              <a:gd name="connsiteY0" fmla="*/ 719323 h 719323"/>
              <a:gd name="connsiteX1" fmla="*/ 1967 w 298647"/>
              <a:gd name="connsiteY1" fmla="*/ 0 h 719323"/>
              <a:gd name="connsiteX2" fmla="*/ 296263 w 298647"/>
              <a:gd name="connsiteY2" fmla="*/ 420 h 719323"/>
              <a:gd name="connsiteX3" fmla="*/ 298647 w 298647"/>
              <a:gd name="connsiteY3" fmla="*/ 634089 h 719323"/>
              <a:gd name="connsiteX4" fmla="*/ 352 w 298647"/>
              <a:gd name="connsiteY4" fmla="*/ 719323 h 719323"/>
              <a:gd name="connsiteX0" fmla="*/ 2664 w 296680"/>
              <a:gd name="connsiteY0" fmla="*/ 713063 h 713063"/>
              <a:gd name="connsiteX1" fmla="*/ 0 w 296680"/>
              <a:gd name="connsiteY1" fmla="*/ 0 h 713063"/>
              <a:gd name="connsiteX2" fmla="*/ 294296 w 296680"/>
              <a:gd name="connsiteY2" fmla="*/ 420 h 713063"/>
              <a:gd name="connsiteX3" fmla="*/ 296680 w 296680"/>
              <a:gd name="connsiteY3" fmla="*/ 634089 h 713063"/>
              <a:gd name="connsiteX4" fmla="*/ 2664 w 296680"/>
              <a:gd name="connsiteY4" fmla="*/ 713063 h 713063"/>
              <a:gd name="connsiteX0" fmla="*/ 2664 w 296680"/>
              <a:gd name="connsiteY0" fmla="*/ 713063 h 713063"/>
              <a:gd name="connsiteX1" fmla="*/ 0 w 296680"/>
              <a:gd name="connsiteY1" fmla="*/ 0 h 713063"/>
              <a:gd name="connsiteX2" fmla="*/ 294296 w 296680"/>
              <a:gd name="connsiteY2" fmla="*/ 420 h 713063"/>
              <a:gd name="connsiteX3" fmla="*/ 296680 w 296680"/>
              <a:gd name="connsiteY3" fmla="*/ 592856 h 713063"/>
              <a:gd name="connsiteX4" fmla="*/ 2664 w 296680"/>
              <a:gd name="connsiteY4" fmla="*/ 713063 h 713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680" h="713063">
                <a:moveTo>
                  <a:pt x="2664" y="713063"/>
                </a:moveTo>
                <a:cubicBezTo>
                  <a:pt x="983" y="478652"/>
                  <a:pt x="1681" y="234411"/>
                  <a:pt x="0" y="0"/>
                </a:cubicBezTo>
                <a:lnTo>
                  <a:pt x="294296" y="420"/>
                </a:lnTo>
                <a:cubicBezTo>
                  <a:pt x="295884" y="166401"/>
                  <a:pt x="295092" y="426875"/>
                  <a:pt x="296680" y="592856"/>
                </a:cubicBezTo>
                <a:lnTo>
                  <a:pt x="2664" y="713063"/>
                </a:lnTo>
                <a:close/>
              </a:path>
            </a:pathLst>
          </a:custGeom>
          <a:solidFill>
            <a:srgbClr val="E4DFD9"/>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13" name="Rectangle 9"/>
          <p:cNvSpPr/>
          <p:nvPr/>
        </p:nvSpPr>
        <p:spPr>
          <a:xfrm>
            <a:off x="1099105" y="2316588"/>
            <a:ext cx="260795" cy="977429"/>
          </a:xfrm>
          <a:custGeom>
            <a:avLst/>
            <a:gdLst>
              <a:gd name="connsiteX0" fmla="*/ 0 w 298958"/>
              <a:gd name="connsiteY0" fmla="*/ 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0 h 897730"/>
              <a:gd name="connsiteX0" fmla="*/ 0 w 298958"/>
              <a:gd name="connsiteY0" fmla="*/ 12579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125790 h 897730"/>
              <a:gd name="connsiteX0" fmla="*/ 0 w 298958"/>
              <a:gd name="connsiteY0" fmla="*/ 125790 h 1009006"/>
              <a:gd name="connsiteX1" fmla="*/ 298958 w 298958"/>
              <a:gd name="connsiteY1" fmla="*/ 0 h 1009006"/>
              <a:gd name="connsiteX2" fmla="*/ 298958 w 298958"/>
              <a:gd name="connsiteY2" fmla="*/ 897730 h 1009006"/>
              <a:gd name="connsiteX3" fmla="*/ 0 w 298958"/>
              <a:gd name="connsiteY3" fmla="*/ 1009006 h 1009006"/>
              <a:gd name="connsiteX4" fmla="*/ 0 w 298958"/>
              <a:gd name="connsiteY4" fmla="*/ 125790 h 1009006"/>
              <a:gd name="connsiteX0" fmla="*/ 2419 w 298958"/>
              <a:gd name="connsiteY0" fmla="*/ 145142 h 1009006"/>
              <a:gd name="connsiteX1" fmla="*/ 298958 w 298958"/>
              <a:gd name="connsiteY1" fmla="*/ 0 h 1009006"/>
              <a:gd name="connsiteX2" fmla="*/ 298958 w 298958"/>
              <a:gd name="connsiteY2" fmla="*/ 897730 h 1009006"/>
              <a:gd name="connsiteX3" fmla="*/ 0 w 298958"/>
              <a:gd name="connsiteY3" fmla="*/ 1009006 h 1009006"/>
              <a:gd name="connsiteX4" fmla="*/ 2419 w 298958"/>
              <a:gd name="connsiteY4" fmla="*/ 145142 h 1009006"/>
              <a:gd name="connsiteX0" fmla="*/ 2419 w 298958"/>
              <a:gd name="connsiteY0" fmla="*/ 145142 h 1009006"/>
              <a:gd name="connsiteX1" fmla="*/ 298958 w 298958"/>
              <a:gd name="connsiteY1" fmla="*/ 0 h 1009006"/>
              <a:gd name="connsiteX2" fmla="*/ 298958 w 298958"/>
              <a:gd name="connsiteY2" fmla="*/ 924891 h 1009006"/>
              <a:gd name="connsiteX3" fmla="*/ 0 w 298958"/>
              <a:gd name="connsiteY3" fmla="*/ 1009006 h 1009006"/>
              <a:gd name="connsiteX4" fmla="*/ 2419 w 298958"/>
              <a:gd name="connsiteY4" fmla="*/ 145142 h 1009006"/>
              <a:gd name="connsiteX0" fmla="*/ 214 w 296753"/>
              <a:gd name="connsiteY0" fmla="*/ 145142 h 1003953"/>
              <a:gd name="connsiteX1" fmla="*/ 296753 w 296753"/>
              <a:gd name="connsiteY1" fmla="*/ 0 h 1003953"/>
              <a:gd name="connsiteX2" fmla="*/ 296753 w 296753"/>
              <a:gd name="connsiteY2" fmla="*/ 924891 h 1003953"/>
              <a:gd name="connsiteX3" fmla="*/ 400 w 296753"/>
              <a:gd name="connsiteY3" fmla="*/ 1003953 h 1003953"/>
              <a:gd name="connsiteX4" fmla="*/ 214 w 296753"/>
              <a:gd name="connsiteY4" fmla="*/ 145142 h 1003953"/>
              <a:gd name="connsiteX0" fmla="*/ 3788 w 296352"/>
              <a:gd name="connsiteY0" fmla="*/ 398550 h 1003953"/>
              <a:gd name="connsiteX1" fmla="*/ 296352 w 296352"/>
              <a:gd name="connsiteY1" fmla="*/ 0 h 1003953"/>
              <a:gd name="connsiteX2" fmla="*/ 296352 w 296352"/>
              <a:gd name="connsiteY2" fmla="*/ 924891 h 1003953"/>
              <a:gd name="connsiteX3" fmla="*/ -1 w 296352"/>
              <a:gd name="connsiteY3" fmla="*/ 1003953 h 1003953"/>
              <a:gd name="connsiteX4" fmla="*/ 3788 w 296352"/>
              <a:gd name="connsiteY4" fmla="*/ 398550 h 1003953"/>
              <a:gd name="connsiteX0" fmla="*/ 213 w 296753"/>
              <a:gd name="connsiteY0" fmla="*/ 267477 h 1003953"/>
              <a:gd name="connsiteX1" fmla="*/ 296753 w 296753"/>
              <a:gd name="connsiteY1" fmla="*/ 0 h 1003953"/>
              <a:gd name="connsiteX2" fmla="*/ 296753 w 296753"/>
              <a:gd name="connsiteY2" fmla="*/ 924891 h 1003953"/>
              <a:gd name="connsiteX3" fmla="*/ 400 w 296753"/>
              <a:gd name="connsiteY3" fmla="*/ 1003953 h 1003953"/>
              <a:gd name="connsiteX4" fmla="*/ 213 w 296753"/>
              <a:gd name="connsiteY4" fmla="*/ 267477 h 1003953"/>
              <a:gd name="connsiteX0" fmla="*/ 48 w 296588"/>
              <a:gd name="connsiteY0" fmla="*/ 267477 h 1169979"/>
              <a:gd name="connsiteX1" fmla="*/ 296588 w 296588"/>
              <a:gd name="connsiteY1" fmla="*/ 0 h 1169979"/>
              <a:gd name="connsiteX2" fmla="*/ 296588 w 296588"/>
              <a:gd name="connsiteY2" fmla="*/ 924891 h 1169979"/>
              <a:gd name="connsiteX3" fmla="*/ 8186 w 296588"/>
              <a:gd name="connsiteY3" fmla="*/ 1169979 h 1169979"/>
              <a:gd name="connsiteX4" fmla="*/ 48 w 296588"/>
              <a:gd name="connsiteY4" fmla="*/ 267477 h 1169979"/>
              <a:gd name="connsiteX0" fmla="*/ 214 w 288802"/>
              <a:gd name="connsiteY0" fmla="*/ 254370 h 1169979"/>
              <a:gd name="connsiteX1" fmla="*/ 288802 w 288802"/>
              <a:gd name="connsiteY1" fmla="*/ 0 h 1169979"/>
              <a:gd name="connsiteX2" fmla="*/ 288802 w 288802"/>
              <a:gd name="connsiteY2" fmla="*/ 924891 h 1169979"/>
              <a:gd name="connsiteX3" fmla="*/ 400 w 288802"/>
              <a:gd name="connsiteY3" fmla="*/ 1169979 h 1169979"/>
              <a:gd name="connsiteX4" fmla="*/ 214 w 288802"/>
              <a:gd name="connsiteY4" fmla="*/ 254370 h 1169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802" h="1169979">
                <a:moveTo>
                  <a:pt x="214" y="254370"/>
                </a:moveTo>
                <a:lnTo>
                  <a:pt x="288802" y="0"/>
                </a:lnTo>
                <a:lnTo>
                  <a:pt x="288802" y="924891"/>
                </a:lnTo>
                <a:lnTo>
                  <a:pt x="400" y="1169979"/>
                </a:lnTo>
                <a:cubicBezTo>
                  <a:pt x="1206" y="882024"/>
                  <a:pt x="-592" y="542325"/>
                  <a:pt x="214" y="254370"/>
                </a:cubicBezTo>
                <a:close/>
              </a:path>
            </a:pathLst>
          </a:custGeom>
          <a:solidFill>
            <a:srgbClr val="4BACC6">
              <a:lumMod val="40000"/>
              <a:lumOff val="60000"/>
            </a:srgbClr>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14" name="Rectangle 9"/>
          <p:cNvSpPr/>
          <p:nvPr/>
        </p:nvSpPr>
        <p:spPr>
          <a:xfrm>
            <a:off x="1099036" y="3075564"/>
            <a:ext cx="260865" cy="1079929"/>
          </a:xfrm>
          <a:custGeom>
            <a:avLst/>
            <a:gdLst>
              <a:gd name="connsiteX0" fmla="*/ 0 w 298958"/>
              <a:gd name="connsiteY0" fmla="*/ 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0 h 897730"/>
              <a:gd name="connsiteX0" fmla="*/ 0 w 298958"/>
              <a:gd name="connsiteY0" fmla="*/ 12579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125790 h 897730"/>
              <a:gd name="connsiteX0" fmla="*/ 0 w 298958"/>
              <a:gd name="connsiteY0" fmla="*/ 125790 h 1009006"/>
              <a:gd name="connsiteX1" fmla="*/ 298958 w 298958"/>
              <a:gd name="connsiteY1" fmla="*/ 0 h 1009006"/>
              <a:gd name="connsiteX2" fmla="*/ 298958 w 298958"/>
              <a:gd name="connsiteY2" fmla="*/ 897730 h 1009006"/>
              <a:gd name="connsiteX3" fmla="*/ 0 w 298958"/>
              <a:gd name="connsiteY3" fmla="*/ 1009006 h 1009006"/>
              <a:gd name="connsiteX4" fmla="*/ 0 w 298958"/>
              <a:gd name="connsiteY4" fmla="*/ 125790 h 1009006"/>
              <a:gd name="connsiteX0" fmla="*/ 2419 w 298958"/>
              <a:gd name="connsiteY0" fmla="*/ 145142 h 1009006"/>
              <a:gd name="connsiteX1" fmla="*/ 298958 w 298958"/>
              <a:gd name="connsiteY1" fmla="*/ 0 h 1009006"/>
              <a:gd name="connsiteX2" fmla="*/ 298958 w 298958"/>
              <a:gd name="connsiteY2" fmla="*/ 897730 h 1009006"/>
              <a:gd name="connsiteX3" fmla="*/ 0 w 298958"/>
              <a:gd name="connsiteY3" fmla="*/ 1009006 h 1009006"/>
              <a:gd name="connsiteX4" fmla="*/ 2419 w 298958"/>
              <a:gd name="connsiteY4" fmla="*/ 145142 h 1009006"/>
              <a:gd name="connsiteX0" fmla="*/ 2419 w 298958"/>
              <a:gd name="connsiteY0" fmla="*/ 145142 h 1009006"/>
              <a:gd name="connsiteX1" fmla="*/ 298958 w 298958"/>
              <a:gd name="connsiteY1" fmla="*/ 0 h 1009006"/>
              <a:gd name="connsiteX2" fmla="*/ 298958 w 298958"/>
              <a:gd name="connsiteY2" fmla="*/ 924891 h 1009006"/>
              <a:gd name="connsiteX3" fmla="*/ 0 w 298958"/>
              <a:gd name="connsiteY3" fmla="*/ 1009006 h 1009006"/>
              <a:gd name="connsiteX4" fmla="*/ 2419 w 298958"/>
              <a:gd name="connsiteY4" fmla="*/ 145142 h 1009006"/>
              <a:gd name="connsiteX0" fmla="*/ 214 w 296753"/>
              <a:gd name="connsiteY0" fmla="*/ 145142 h 1003953"/>
              <a:gd name="connsiteX1" fmla="*/ 296753 w 296753"/>
              <a:gd name="connsiteY1" fmla="*/ 0 h 1003953"/>
              <a:gd name="connsiteX2" fmla="*/ 296753 w 296753"/>
              <a:gd name="connsiteY2" fmla="*/ 924891 h 1003953"/>
              <a:gd name="connsiteX3" fmla="*/ 400 w 296753"/>
              <a:gd name="connsiteY3" fmla="*/ 1003953 h 1003953"/>
              <a:gd name="connsiteX4" fmla="*/ 214 w 296753"/>
              <a:gd name="connsiteY4" fmla="*/ 145142 h 1003953"/>
              <a:gd name="connsiteX0" fmla="*/ 3788 w 296352"/>
              <a:gd name="connsiteY0" fmla="*/ 398550 h 1003953"/>
              <a:gd name="connsiteX1" fmla="*/ 296352 w 296352"/>
              <a:gd name="connsiteY1" fmla="*/ 0 h 1003953"/>
              <a:gd name="connsiteX2" fmla="*/ 296352 w 296352"/>
              <a:gd name="connsiteY2" fmla="*/ 924891 h 1003953"/>
              <a:gd name="connsiteX3" fmla="*/ -1 w 296352"/>
              <a:gd name="connsiteY3" fmla="*/ 1003953 h 1003953"/>
              <a:gd name="connsiteX4" fmla="*/ 3788 w 296352"/>
              <a:gd name="connsiteY4" fmla="*/ 398550 h 1003953"/>
              <a:gd name="connsiteX0" fmla="*/ 213 w 296753"/>
              <a:gd name="connsiteY0" fmla="*/ 267477 h 1003953"/>
              <a:gd name="connsiteX1" fmla="*/ 296753 w 296753"/>
              <a:gd name="connsiteY1" fmla="*/ 0 h 1003953"/>
              <a:gd name="connsiteX2" fmla="*/ 296753 w 296753"/>
              <a:gd name="connsiteY2" fmla="*/ 924891 h 1003953"/>
              <a:gd name="connsiteX3" fmla="*/ 400 w 296753"/>
              <a:gd name="connsiteY3" fmla="*/ 1003953 h 1003953"/>
              <a:gd name="connsiteX4" fmla="*/ 213 w 296753"/>
              <a:gd name="connsiteY4" fmla="*/ 267477 h 1003953"/>
              <a:gd name="connsiteX0" fmla="*/ 48 w 296588"/>
              <a:gd name="connsiteY0" fmla="*/ 267477 h 1169979"/>
              <a:gd name="connsiteX1" fmla="*/ 296588 w 296588"/>
              <a:gd name="connsiteY1" fmla="*/ 0 h 1169979"/>
              <a:gd name="connsiteX2" fmla="*/ 296588 w 296588"/>
              <a:gd name="connsiteY2" fmla="*/ 924891 h 1169979"/>
              <a:gd name="connsiteX3" fmla="*/ 8186 w 296588"/>
              <a:gd name="connsiteY3" fmla="*/ 1169979 h 1169979"/>
              <a:gd name="connsiteX4" fmla="*/ 48 w 296588"/>
              <a:gd name="connsiteY4" fmla="*/ 267477 h 1169979"/>
              <a:gd name="connsiteX0" fmla="*/ 214 w 288802"/>
              <a:gd name="connsiteY0" fmla="*/ 254370 h 1169979"/>
              <a:gd name="connsiteX1" fmla="*/ 288802 w 288802"/>
              <a:gd name="connsiteY1" fmla="*/ 0 h 1169979"/>
              <a:gd name="connsiteX2" fmla="*/ 288802 w 288802"/>
              <a:gd name="connsiteY2" fmla="*/ 924891 h 1169979"/>
              <a:gd name="connsiteX3" fmla="*/ 400 w 288802"/>
              <a:gd name="connsiteY3" fmla="*/ 1169979 h 1169979"/>
              <a:gd name="connsiteX4" fmla="*/ 214 w 288802"/>
              <a:gd name="connsiteY4" fmla="*/ 254370 h 1169979"/>
              <a:gd name="connsiteX0" fmla="*/ 3788 w 292376"/>
              <a:gd name="connsiteY0" fmla="*/ 254370 h 1104442"/>
              <a:gd name="connsiteX1" fmla="*/ 292376 w 292376"/>
              <a:gd name="connsiteY1" fmla="*/ 0 h 1104442"/>
              <a:gd name="connsiteX2" fmla="*/ 292376 w 292376"/>
              <a:gd name="connsiteY2" fmla="*/ 924891 h 1104442"/>
              <a:gd name="connsiteX3" fmla="*/ 0 w 292376"/>
              <a:gd name="connsiteY3" fmla="*/ 1104442 h 1104442"/>
              <a:gd name="connsiteX4" fmla="*/ 3788 w 292376"/>
              <a:gd name="connsiteY4" fmla="*/ 254370 h 1104442"/>
              <a:gd name="connsiteX0" fmla="*/ 3788 w 292376"/>
              <a:gd name="connsiteY0" fmla="*/ 254370 h 1143763"/>
              <a:gd name="connsiteX1" fmla="*/ 292376 w 292376"/>
              <a:gd name="connsiteY1" fmla="*/ 0 h 1143763"/>
              <a:gd name="connsiteX2" fmla="*/ 292376 w 292376"/>
              <a:gd name="connsiteY2" fmla="*/ 924891 h 1143763"/>
              <a:gd name="connsiteX3" fmla="*/ 0 w 292376"/>
              <a:gd name="connsiteY3" fmla="*/ 1143763 h 1143763"/>
              <a:gd name="connsiteX4" fmla="*/ 3788 w 292376"/>
              <a:gd name="connsiteY4" fmla="*/ 254370 h 1143763"/>
              <a:gd name="connsiteX0" fmla="*/ 3788 w 292376"/>
              <a:gd name="connsiteY0" fmla="*/ 254370 h 1392385"/>
              <a:gd name="connsiteX1" fmla="*/ 292376 w 292376"/>
              <a:gd name="connsiteY1" fmla="*/ 0 h 1392385"/>
              <a:gd name="connsiteX2" fmla="*/ 292376 w 292376"/>
              <a:gd name="connsiteY2" fmla="*/ 1392385 h 1392385"/>
              <a:gd name="connsiteX3" fmla="*/ 0 w 292376"/>
              <a:gd name="connsiteY3" fmla="*/ 1143763 h 1392385"/>
              <a:gd name="connsiteX4" fmla="*/ 3788 w 292376"/>
              <a:gd name="connsiteY4" fmla="*/ 254370 h 1392385"/>
              <a:gd name="connsiteX0" fmla="*/ 3788 w 292376"/>
              <a:gd name="connsiteY0" fmla="*/ 254370 h 1392385"/>
              <a:gd name="connsiteX1" fmla="*/ 292376 w 292376"/>
              <a:gd name="connsiteY1" fmla="*/ 0 h 1392385"/>
              <a:gd name="connsiteX2" fmla="*/ 292376 w 292376"/>
              <a:gd name="connsiteY2" fmla="*/ 1392385 h 1392385"/>
              <a:gd name="connsiteX3" fmla="*/ 0 w 292376"/>
              <a:gd name="connsiteY3" fmla="*/ 1143763 h 1392385"/>
              <a:gd name="connsiteX4" fmla="*/ 3788 w 292376"/>
              <a:gd name="connsiteY4" fmla="*/ 254370 h 1392385"/>
              <a:gd name="connsiteX0" fmla="*/ 254 w 292456"/>
              <a:gd name="connsiteY0" fmla="*/ 262311 h 1392385"/>
              <a:gd name="connsiteX1" fmla="*/ 292456 w 292456"/>
              <a:gd name="connsiteY1" fmla="*/ 0 h 1392385"/>
              <a:gd name="connsiteX2" fmla="*/ 292456 w 292456"/>
              <a:gd name="connsiteY2" fmla="*/ 1392385 h 1392385"/>
              <a:gd name="connsiteX3" fmla="*/ 80 w 292456"/>
              <a:gd name="connsiteY3" fmla="*/ 1143763 h 1392385"/>
              <a:gd name="connsiteX4" fmla="*/ 254 w 292456"/>
              <a:gd name="connsiteY4" fmla="*/ 262311 h 1392385"/>
              <a:gd name="connsiteX0" fmla="*/ 254 w 292456"/>
              <a:gd name="connsiteY0" fmla="*/ 262311 h 1392385"/>
              <a:gd name="connsiteX1" fmla="*/ 292456 w 292456"/>
              <a:gd name="connsiteY1" fmla="*/ 0 h 1392385"/>
              <a:gd name="connsiteX2" fmla="*/ 292456 w 292456"/>
              <a:gd name="connsiteY2" fmla="*/ 1392385 h 1392385"/>
              <a:gd name="connsiteX3" fmla="*/ 80 w 292456"/>
              <a:gd name="connsiteY3" fmla="*/ 1143763 h 1392385"/>
              <a:gd name="connsiteX4" fmla="*/ 254 w 292456"/>
              <a:gd name="connsiteY4" fmla="*/ 262311 h 1392385"/>
              <a:gd name="connsiteX0" fmla="*/ 254 w 292456"/>
              <a:gd name="connsiteY0" fmla="*/ 262311 h 1400796"/>
              <a:gd name="connsiteX1" fmla="*/ 292456 w 292456"/>
              <a:gd name="connsiteY1" fmla="*/ 0 h 1400796"/>
              <a:gd name="connsiteX2" fmla="*/ 292456 w 292456"/>
              <a:gd name="connsiteY2" fmla="*/ 1400796 h 1400796"/>
              <a:gd name="connsiteX3" fmla="*/ 80 w 292456"/>
              <a:gd name="connsiteY3" fmla="*/ 1143763 h 1400796"/>
              <a:gd name="connsiteX4" fmla="*/ 254 w 292456"/>
              <a:gd name="connsiteY4" fmla="*/ 262311 h 1400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456" h="1400796">
                <a:moveTo>
                  <a:pt x="254" y="262311"/>
                </a:moveTo>
                <a:lnTo>
                  <a:pt x="292456" y="0"/>
                </a:lnTo>
                <a:lnTo>
                  <a:pt x="292456" y="1400796"/>
                </a:lnTo>
                <a:lnTo>
                  <a:pt x="80" y="1143763"/>
                </a:lnTo>
                <a:cubicBezTo>
                  <a:pt x="886" y="855808"/>
                  <a:pt x="-552" y="550266"/>
                  <a:pt x="254" y="262311"/>
                </a:cubicBezTo>
                <a:close/>
              </a:path>
            </a:pathLst>
          </a:custGeom>
          <a:solidFill>
            <a:srgbClr val="4BACC6">
              <a:lumMod val="40000"/>
              <a:lumOff val="60000"/>
            </a:srgbClr>
          </a:solidFill>
          <a:ln w="25400" cap="flat" cmpd="sng" algn="ctr">
            <a:noFill/>
            <a:prstDash val="solid"/>
          </a:ln>
          <a:effectLst/>
        </p:spPr>
        <p:txBody>
          <a:bodyPr rtlCol="0" anchor="ctr"/>
          <a:lstStyle/>
          <a:p>
            <a:pPr algn="ctr" defTabSz="609454">
              <a:defRPr/>
            </a:pPr>
            <a:endParaRPr lang="en-US" sz="2400" kern="0">
              <a:solidFill>
                <a:srgbClr val="CB4F35"/>
              </a:solidFill>
            </a:endParaRPr>
          </a:p>
        </p:txBody>
      </p:sp>
      <p:sp>
        <p:nvSpPr>
          <p:cNvPr id="15" name="Rectangle 14"/>
          <p:cNvSpPr/>
          <p:nvPr/>
        </p:nvSpPr>
        <p:spPr>
          <a:xfrm>
            <a:off x="1040455" y="2528708"/>
            <a:ext cx="60959" cy="755904"/>
          </a:xfrm>
          <a:prstGeom prst="rect">
            <a:avLst/>
          </a:prstGeom>
          <a:solidFill>
            <a:srgbClr val="4BACC6">
              <a:lumMod val="40000"/>
              <a:lumOff val="60000"/>
            </a:srgbClr>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16" name="Rectangle 15"/>
          <p:cNvSpPr/>
          <p:nvPr/>
        </p:nvSpPr>
        <p:spPr>
          <a:xfrm>
            <a:off x="1040455" y="3279648"/>
            <a:ext cx="60959" cy="682752"/>
          </a:xfrm>
          <a:prstGeom prst="rect">
            <a:avLst/>
          </a:prstGeom>
          <a:solidFill>
            <a:srgbClr val="4BACC6">
              <a:lumMod val="40000"/>
              <a:lumOff val="60000"/>
            </a:srgbClr>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17" name="Rectangle 16"/>
          <p:cNvSpPr/>
          <p:nvPr/>
        </p:nvSpPr>
        <p:spPr>
          <a:xfrm>
            <a:off x="1345773" y="2332948"/>
            <a:ext cx="1188720" cy="1618209"/>
          </a:xfrm>
          <a:prstGeom prst="rect">
            <a:avLst/>
          </a:prstGeom>
          <a:solidFill>
            <a:srgbClr val="4BACC6">
              <a:lumMod val="75000"/>
            </a:srgbClr>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18" name="Rectangle 17"/>
          <p:cNvSpPr/>
          <p:nvPr/>
        </p:nvSpPr>
        <p:spPr>
          <a:xfrm>
            <a:off x="1345773" y="3951156"/>
            <a:ext cx="1188720" cy="201024"/>
          </a:xfrm>
          <a:prstGeom prst="rect">
            <a:avLst/>
          </a:prstGeom>
          <a:solidFill>
            <a:srgbClr val="F79646">
              <a:lumMod val="75000"/>
            </a:srgbClr>
          </a:solidFill>
          <a:ln w="25400" cap="flat" cmpd="sng" algn="ctr">
            <a:noFill/>
            <a:prstDash val="solid"/>
          </a:ln>
          <a:effectLst/>
        </p:spPr>
        <p:txBody>
          <a:bodyPr rtlCol="0" anchor="ctr"/>
          <a:lstStyle/>
          <a:p>
            <a:pPr algn="ctr" defTabSz="609454">
              <a:defRPr/>
            </a:pPr>
            <a:endParaRPr lang="en-US" sz="2400" kern="0">
              <a:solidFill>
                <a:srgbClr val="81422E"/>
              </a:solidFill>
            </a:endParaRPr>
          </a:p>
        </p:txBody>
      </p:sp>
      <p:sp>
        <p:nvSpPr>
          <p:cNvPr id="19" name="Freeform 18"/>
          <p:cNvSpPr/>
          <p:nvPr/>
        </p:nvSpPr>
        <p:spPr>
          <a:xfrm>
            <a:off x="2530273" y="1285296"/>
            <a:ext cx="266240" cy="1047651"/>
          </a:xfrm>
          <a:custGeom>
            <a:avLst/>
            <a:gdLst>
              <a:gd name="connsiteX0" fmla="*/ 9054 w 316872"/>
              <a:gd name="connsiteY0" fmla="*/ 697117 h 697117"/>
              <a:gd name="connsiteX1" fmla="*/ 0 w 316872"/>
              <a:gd name="connsiteY1" fmla="*/ 0 h 697117"/>
              <a:gd name="connsiteX2" fmla="*/ 316872 w 316872"/>
              <a:gd name="connsiteY2" fmla="*/ 0 h 697117"/>
              <a:gd name="connsiteX3" fmla="*/ 316872 w 316872"/>
              <a:gd name="connsiteY3" fmla="*/ 497941 h 697117"/>
              <a:gd name="connsiteX4" fmla="*/ 9054 w 316872"/>
              <a:gd name="connsiteY4" fmla="*/ 697117 h 697117"/>
              <a:gd name="connsiteX0" fmla="*/ 5044 w 312862"/>
              <a:gd name="connsiteY0" fmla="*/ 703233 h 703233"/>
              <a:gd name="connsiteX1" fmla="*/ 0 w 312862"/>
              <a:gd name="connsiteY1" fmla="*/ 0 h 703233"/>
              <a:gd name="connsiteX2" fmla="*/ 312862 w 312862"/>
              <a:gd name="connsiteY2" fmla="*/ 6116 h 703233"/>
              <a:gd name="connsiteX3" fmla="*/ 312862 w 312862"/>
              <a:gd name="connsiteY3" fmla="*/ 504057 h 703233"/>
              <a:gd name="connsiteX4" fmla="*/ 5044 w 312862"/>
              <a:gd name="connsiteY4" fmla="*/ 703233 h 703233"/>
              <a:gd name="connsiteX0" fmla="*/ 5044 w 312862"/>
              <a:gd name="connsiteY0" fmla="*/ 697117 h 697117"/>
              <a:gd name="connsiteX1" fmla="*/ 0 w 312862"/>
              <a:gd name="connsiteY1" fmla="*/ 4775 h 697117"/>
              <a:gd name="connsiteX2" fmla="*/ 312862 w 312862"/>
              <a:gd name="connsiteY2" fmla="*/ 0 h 697117"/>
              <a:gd name="connsiteX3" fmla="*/ 312862 w 312862"/>
              <a:gd name="connsiteY3" fmla="*/ 497941 h 697117"/>
              <a:gd name="connsiteX4" fmla="*/ 5044 w 312862"/>
              <a:gd name="connsiteY4" fmla="*/ 697117 h 697117"/>
              <a:gd name="connsiteX0" fmla="*/ 5044 w 312862"/>
              <a:gd name="connsiteY0" fmla="*/ 693487 h 693487"/>
              <a:gd name="connsiteX1" fmla="*/ 0 w 312862"/>
              <a:gd name="connsiteY1" fmla="*/ 1145 h 693487"/>
              <a:gd name="connsiteX2" fmla="*/ 296193 w 312862"/>
              <a:gd name="connsiteY2" fmla="*/ 0 h 693487"/>
              <a:gd name="connsiteX3" fmla="*/ 312862 w 312862"/>
              <a:gd name="connsiteY3" fmla="*/ 494311 h 693487"/>
              <a:gd name="connsiteX4" fmla="*/ 5044 w 312862"/>
              <a:gd name="connsiteY4" fmla="*/ 693487 h 693487"/>
              <a:gd name="connsiteX0" fmla="*/ 5044 w 300956"/>
              <a:gd name="connsiteY0" fmla="*/ 693487 h 693487"/>
              <a:gd name="connsiteX1" fmla="*/ 0 w 300956"/>
              <a:gd name="connsiteY1" fmla="*/ 1145 h 693487"/>
              <a:gd name="connsiteX2" fmla="*/ 296193 w 300956"/>
              <a:gd name="connsiteY2" fmla="*/ 0 h 693487"/>
              <a:gd name="connsiteX3" fmla="*/ 300956 w 300956"/>
              <a:gd name="connsiteY3" fmla="*/ 497942 h 693487"/>
              <a:gd name="connsiteX4" fmla="*/ 5044 w 300956"/>
              <a:gd name="connsiteY4" fmla="*/ 693487 h 693487"/>
              <a:gd name="connsiteX0" fmla="*/ 5044 w 300956"/>
              <a:gd name="connsiteY0" fmla="*/ 693487 h 693487"/>
              <a:gd name="connsiteX1" fmla="*/ 0 w 300956"/>
              <a:gd name="connsiteY1" fmla="*/ 1145 h 693487"/>
              <a:gd name="connsiteX2" fmla="*/ 298574 w 300956"/>
              <a:gd name="connsiteY2" fmla="*/ 0 h 693487"/>
              <a:gd name="connsiteX3" fmla="*/ 300956 w 300956"/>
              <a:gd name="connsiteY3" fmla="*/ 497942 h 693487"/>
              <a:gd name="connsiteX4" fmla="*/ 5044 w 300956"/>
              <a:gd name="connsiteY4" fmla="*/ 693487 h 693487"/>
              <a:gd name="connsiteX0" fmla="*/ 2663 w 300956"/>
              <a:gd name="connsiteY0" fmla="*/ 718903 h 718903"/>
              <a:gd name="connsiteX1" fmla="*/ 0 w 300956"/>
              <a:gd name="connsiteY1" fmla="*/ 1145 h 718903"/>
              <a:gd name="connsiteX2" fmla="*/ 298574 w 300956"/>
              <a:gd name="connsiteY2" fmla="*/ 0 h 718903"/>
              <a:gd name="connsiteX3" fmla="*/ 300956 w 300956"/>
              <a:gd name="connsiteY3" fmla="*/ 497942 h 718903"/>
              <a:gd name="connsiteX4" fmla="*/ 2663 w 300956"/>
              <a:gd name="connsiteY4" fmla="*/ 718903 h 718903"/>
              <a:gd name="connsiteX0" fmla="*/ 2663 w 300956"/>
              <a:gd name="connsiteY0" fmla="*/ 718903 h 718903"/>
              <a:gd name="connsiteX1" fmla="*/ 0 w 300956"/>
              <a:gd name="connsiteY1" fmla="*/ 1145 h 718903"/>
              <a:gd name="connsiteX2" fmla="*/ 298574 w 300956"/>
              <a:gd name="connsiteY2" fmla="*/ 0 h 718903"/>
              <a:gd name="connsiteX3" fmla="*/ 300956 w 300956"/>
              <a:gd name="connsiteY3" fmla="*/ 631548 h 718903"/>
              <a:gd name="connsiteX4" fmla="*/ 2663 w 300956"/>
              <a:gd name="connsiteY4" fmla="*/ 718903 h 718903"/>
              <a:gd name="connsiteX0" fmla="*/ 2663 w 298714"/>
              <a:gd name="connsiteY0" fmla="*/ 718903 h 718903"/>
              <a:gd name="connsiteX1" fmla="*/ 0 w 298714"/>
              <a:gd name="connsiteY1" fmla="*/ 1145 h 718903"/>
              <a:gd name="connsiteX2" fmla="*/ 298574 w 298714"/>
              <a:gd name="connsiteY2" fmla="*/ 0 h 718903"/>
              <a:gd name="connsiteX3" fmla="*/ 289365 w 298714"/>
              <a:gd name="connsiteY3" fmla="*/ 635790 h 718903"/>
              <a:gd name="connsiteX4" fmla="*/ 2663 w 298714"/>
              <a:gd name="connsiteY4" fmla="*/ 718903 h 718903"/>
              <a:gd name="connsiteX0" fmla="*/ 2663 w 300958"/>
              <a:gd name="connsiteY0" fmla="*/ 718903 h 718903"/>
              <a:gd name="connsiteX1" fmla="*/ 0 w 300958"/>
              <a:gd name="connsiteY1" fmla="*/ 1145 h 718903"/>
              <a:gd name="connsiteX2" fmla="*/ 298574 w 300958"/>
              <a:gd name="connsiteY2" fmla="*/ 0 h 718903"/>
              <a:gd name="connsiteX3" fmla="*/ 300958 w 300958"/>
              <a:gd name="connsiteY3" fmla="*/ 629428 h 718903"/>
              <a:gd name="connsiteX4" fmla="*/ 2663 w 300958"/>
              <a:gd name="connsiteY4" fmla="*/ 718903 h 718903"/>
              <a:gd name="connsiteX0" fmla="*/ 2663 w 298823"/>
              <a:gd name="connsiteY0" fmla="*/ 718903 h 718903"/>
              <a:gd name="connsiteX1" fmla="*/ 0 w 298823"/>
              <a:gd name="connsiteY1" fmla="*/ 1145 h 718903"/>
              <a:gd name="connsiteX2" fmla="*/ 298574 w 298823"/>
              <a:gd name="connsiteY2" fmla="*/ 0 h 718903"/>
              <a:gd name="connsiteX3" fmla="*/ 295163 w 298823"/>
              <a:gd name="connsiteY3" fmla="*/ 629428 h 718903"/>
              <a:gd name="connsiteX4" fmla="*/ 2663 w 298823"/>
              <a:gd name="connsiteY4" fmla="*/ 718903 h 718903"/>
              <a:gd name="connsiteX0" fmla="*/ 2663 w 300958"/>
              <a:gd name="connsiteY0" fmla="*/ 718903 h 718903"/>
              <a:gd name="connsiteX1" fmla="*/ 0 w 300958"/>
              <a:gd name="connsiteY1" fmla="*/ 1145 h 718903"/>
              <a:gd name="connsiteX2" fmla="*/ 298574 w 300958"/>
              <a:gd name="connsiteY2" fmla="*/ 0 h 718903"/>
              <a:gd name="connsiteX3" fmla="*/ 300958 w 300958"/>
              <a:gd name="connsiteY3" fmla="*/ 633669 h 718903"/>
              <a:gd name="connsiteX4" fmla="*/ 2663 w 300958"/>
              <a:gd name="connsiteY4" fmla="*/ 718903 h 718903"/>
              <a:gd name="connsiteX0" fmla="*/ 2663 w 300958"/>
              <a:gd name="connsiteY0" fmla="*/ 718903 h 718903"/>
              <a:gd name="connsiteX1" fmla="*/ 0 w 300958"/>
              <a:gd name="connsiteY1" fmla="*/ 1145 h 718903"/>
              <a:gd name="connsiteX2" fmla="*/ 298574 w 300958"/>
              <a:gd name="connsiteY2" fmla="*/ 0 h 718903"/>
              <a:gd name="connsiteX3" fmla="*/ 300958 w 300958"/>
              <a:gd name="connsiteY3" fmla="*/ 633669 h 718903"/>
              <a:gd name="connsiteX4" fmla="*/ 2663 w 300958"/>
              <a:gd name="connsiteY4" fmla="*/ 718903 h 718903"/>
              <a:gd name="connsiteX0" fmla="*/ 352 w 298647"/>
              <a:gd name="connsiteY0" fmla="*/ 719323 h 719323"/>
              <a:gd name="connsiteX1" fmla="*/ 1967 w 298647"/>
              <a:gd name="connsiteY1" fmla="*/ 0 h 719323"/>
              <a:gd name="connsiteX2" fmla="*/ 296263 w 298647"/>
              <a:gd name="connsiteY2" fmla="*/ 420 h 719323"/>
              <a:gd name="connsiteX3" fmla="*/ 298647 w 298647"/>
              <a:gd name="connsiteY3" fmla="*/ 634089 h 719323"/>
              <a:gd name="connsiteX4" fmla="*/ 352 w 298647"/>
              <a:gd name="connsiteY4" fmla="*/ 719323 h 719323"/>
              <a:gd name="connsiteX0" fmla="*/ 2664 w 296680"/>
              <a:gd name="connsiteY0" fmla="*/ 713063 h 713063"/>
              <a:gd name="connsiteX1" fmla="*/ 0 w 296680"/>
              <a:gd name="connsiteY1" fmla="*/ 0 h 713063"/>
              <a:gd name="connsiteX2" fmla="*/ 294296 w 296680"/>
              <a:gd name="connsiteY2" fmla="*/ 420 h 713063"/>
              <a:gd name="connsiteX3" fmla="*/ 296680 w 296680"/>
              <a:gd name="connsiteY3" fmla="*/ 634089 h 713063"/>
              <a:gd name="connsiteX4" fmla="*/ 2664 w 296680"/>
              <a:gd name="connsiteY4" fmla="*/ 713063 h 713063"/>
              <a:gd name="connsiteX0" fmla="*/ 2664 w 296680"/>
              <a:gd name="connsiteY0" fmla="*/ 713063 h 713063"/>
              <a:gd name="connsiteX1" fmla="*/ 0 w 296680"/>
              <a:gd name="connsiteY1" fmla="*/ 0 h 713063"/>
              <a:gd name="connsiteX2" fmla="*/ 294296 w 296680"/>
              <a:gd name="connsiteY2" fmla="*/ 420 h 713063"/>
              <a:gd name="connsiteX3" fmla="*/ 296680 w 296680"/>
              <a:gd name="connsiteY3" fmla="*/ 592856 h 713063"/>
              <a:gd name="connsiteX4" fmla="*/ 2664 w 296680"/>
              <a:gd name="connsiteY4" fmla="*/ 713063 h 713063"/>
              <a:gd name="connsiteX0" fmla="*/ 2664 w 296680"/>
              <a:gd name="connsiteY0" fmla="*/ 713063 h 713063"/>
              <a:gd name="connsiteX1" fmla="*/ 0 w 296680"/>
              <a:gd name="connsiteY1" fmla="*/ 0 h 713063"/>
              <a:gd name="connsiteX2" fmla="*/ 294296 w 296680"/>
              <a:gd name="connsiteY2" fmla="*/ 420 h 713063"/>
              <a:gd name="connsiteX3" fmla="*/ 296680 w 296680"/>
              <a:gd name="connsiteY3" fmla="*/ 592856 h 713063"/>
              <a:gd name="connsiteX4" fmla="*/ 2664 w 296680"/>
              <a:gd name="connsiteY4" fmla="*/ 713063 h 713063"/>
              <a:gd name="connsiteX0" fmla="*/ 2664 w 296680"/>
              <a:gd name="connsiteY0" fmla="*/ 713063 h 713063"/>
              <a:gd name="connsiteX1" fmla="*/ 0 w 296680"/>
              <a:gd name="connsiteY1" fmla="*/ 0 h 713063"/>
              <a:gd name="connsiteX2" fmla="*/ 294296 w 296680"/>
              <a:gd name="connsiteY2" fmla="*/ 420 h 713063"/>
              <a:gd name="connsiteX3" fmla="*/ 296680 w 296680"/>
              <a:gd name="connsiteY3" fmla="*/ 634361 h 713063"/>
              <a:gd name="connsiteX4" fmla="*/ 2664 w 296680"/>
              <a:gd name="connsiteY4" fmla="*/ 713063 h 713063"/>
              <a:gd name="connsiteX0" fmla="*/ 2664 w 296680"/>
              <a:gd name="connsiteY0" fmla="*/ 713063 h 713063"/>
              <a:gd name="connsiteX1" fmla="*/ 0 w 296680"/>
              <a:gd name="connsiteY1" fmla="*/ 0 h 713063"/>
              <a:gd name="connsiteX2" fmla="*/ 294296 w 296680"/>
              <a:gd name="connsiteY2" fmla="*/ 420 h 713063"/>
              <a:gd name="connsiteX3" fmla="*/ 296680 w 296680"/>
              <a:gd name="connsiteY3" fmla="*/ 634361 h 713063"/>
              <a:gd name="connsiteX4" fmla="*/ 2664 w 296680"/>
              <a:gd name="connsiteY4" fmla="*/ 713063 h 713063"/>
              <a:gd name="connsiteX0" fmla="*/ 304 w 299536"/>
              <a:gd name="connsiteY0" fmla="*/ 708180 h 708180"/>
              <a:gd name="connsiteX1" fmla="*/ 2856 w 299536"/>
              <a:gd name="connsiteY1" fmla="*/ 0 h 708180"/>
              <a:gd name="connsiteX2" fmla="*/ 297152 w 299536"/>
              <a:gd name="connsiteY2" fmla="*/ 420 h 708180"/>
              <a:gd name="connsiteX3" fmla="*/ 299536 w 299536"/>
              <a:gd name="connsiteY3" fmla="*/ 634361 h 708180"/>
              <a:gd name="connsiteX4" fmla="*/ 304 w 299536"/>
              <a:gd name="connsiteY4" fmla="*/ 708180 h 70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536" h="708180">
                <a:moveTo>
                  <a:pt x="304" y="708180"/>
                </a:moveTo>
                <a:cubicBezTo>
                  <a:pt x="-1377" y="473769"/>
                  <a:pt x="4537" y="234411"/>
                  <a:pt x="2856" y="0"/>
                </a:cubicBezTo>
                <a:lnTo>
                  <a:pt x="297152" y="420"/>
                </a:lnTo>
                <a:cubicBezTo>
                  <a:pt x="298740" y="166401"/>
                  <a:pt x="297948" y="468380"/>
                  <a:pt x="299536" y="634361"/>
                </a:cubicBezTo>
                <a:lnTo>
                  <a:pt x="304" y="708180"/>
                </a:lnTo>
                <a:close/>
              </a:path>
            </a:pathLst>
          </a:custGeom>
          <a:solidFill>
            <a:srgbClr val="E4DFD9"/>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20" name="Rectangle 9"/>
          <p:cNvSpPr/>
          <p:nvPr/>
        </p:nvSpPr>
        <p:spPr>
          <a:xfrm>
            <a:off x="2529204" y="2968092"/>
            <a:ext cx="268385" cy="1355609"/>
          </a:xfrm>
          <a:custGeom>
            <a:avLst/>
            <a:gdLst>
              <a:gd name="connsiteX0" fmla="*/ 0 w 298958"/>
              <a:gd name="connsiteY0" fmla="*/ 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0 h 897730"/>
              <a:gd name="connsiteX0" fmla="*/ 0 w 298958"/>
              <a:gd name="connsiteY0" fmla="*/ 12579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125790 h 897730"/>
              <a:gd name="connsiteX0" fmla="*/ 0 w 298958"/>
              <a:gd name="connsiteY0" fmla="*/ 125790 h 1009006"/>
              <a:gd name="connsiteX1" fmla="*/ 298958 w 298958"/>
              <a:gd name="connsiteY1" fmla="*/ 0 h 1009006"/>
              <a:gd name="connsiteX2" fmla="*/ 298958 w 298958"/>
              <a:gd name="connsiteY2" fmla="*/ 897730 h 1009006"/>
              <a:gd name="connsiteX3" fmla="*/ 0 w 298958"/>
              <a:gd name="connsiteY3" fmla="*/ 1009006 h 1009006"/>
              <a:gd name="connsiteX4" fmla="*/ 0 w 298958"/>
              <a:gd name="connsiteY4" fmla="*/ 125790 h 1009006"/>
              <a:gd name="connsiteX0" fmla="*/ 2419 w 298958"/>
              <a:gd name="connsiteY0" fmla="*/ 145142 h 1009006"/>
              <a:gd name="connsiteX1" fmla="*/ 298958 w 298958"/>
              <a:gd name="connsiteY1" fmla="*/ 0 h 1009006"/>
              <a:gd name="connsiteX2" fmla="*/ 298958 w 298958"/>
              <a:gd name="connsiteY2" fmla="*/ 897730 h 1009006"/>
              <a:gd name="connsiteX3" fmla="*/ 0 w 298958"/>
              <a:gd name="connsiteY3" fmla="*/ 1009006 h 1009006"/>
              <a:gd name="connsiteX4" fmla="*/ 2419 w 298958"/>
              <a:gd name="connsiteY4" fmla="*/ 145142 h 1009006"/>
              <a:gd name="connsiteX0" fmla="*/ 2419 w 298958"/>
              <a:gd name="connsiteY0" fmla="*/ 145142 h 1009006"/>
              <a:gd name="connsiteX1" fmla="*/ 298958 w 298958"/>
              <a:gd name="connsiteY1" fmla="*/ 0 h 1009006"/>
              <a:gd name="connsiteX2" fmla="*/ 298958 w 298958"/>
              <a:gd name="connsiteY2" fmla="*/ 924891 h 1009006"/>
              <a:gd name="connsiteX3" fmla="*/ 0 w 298958"/>
              <a:gd name="connsiteY3" fmla="*/ 1009006 h 1009006"/>
              <a:gd name="connsiteX4" fmla="*/ 2419 w 298958"/>
              <a:gd name="connsiteY4" fmla="*/ 145142 h 1009006"/>
              <a:gd name="connsiteX0" fmla="*/ 214 w 296753"/>
              <a:gd name="connsiteY0" fmla="*/ 145142 h 1003953"/>
              <a:gd name="connsiteX1" fmla="*/ 296753 w 296753"/>
              <a:gd name="connsiteY1" fmla="*/ 0 h 1003953"/>
              <a:gd name="connsiteX2" fmla="*/ 296753 w 296753"/>
              <a:gd name="connsiteY2" fmla="*/ 924891 h 1003953"/>
              <a:gd name="connsiteX3" fmla="*/ 400 w 296753"/>
              <a:gd name="connsiteY3" fmla="*/ 1003953 h 1003953"/>
              <a:gd name="connsiteX4" fmla="*/ 214 w 296753"/>
              <a:gd name="connsiteY4" fmla="*/ 145142 h 1003953"/>
              <a:gd name="connsiteX0" fmla="*/ 3788 w 296352"/>
              <a:gd name="connsiteY0" fmla="*/ 398550 h 1003953"/>
              <a:gd name="connsiteX1" fmla="*/ 296352 w 296352"/>
              <a:gd name="connsiteY1" fmla="*/ 0 h 1003953"/>
              <a:gd name="connsiteX2" fmla="*/ 296352 w 296352"/>
              <a:gd name="connsiteY2" fmla="*/ 924891 h 1003953"/>
              <a:gd name="connsiteX3" fmla="*/ -1 w 296352"/>
              <a:gd name="connsiteY3" fmla="*/ 1003953 h 1003953"/>
              <a:gd name="connsiteX4" fmla="*/ 3788 w 296352"/>
              <a:gd name="connsiteY4" fmla="*/ 398550 h 1003953"/>
              <a:gd name="connsiteX0" fmla="*/ 213 w 296753"/>
              <a:gd name="connsiteY0" fmla="*/ 267477 h 1003953"/>
              <a:gd name="connsiteX1" fmla="*/ 296753 w 296753"/>
              <a:gd name="connsiteY1" fmla="*/ 0 h 1003953"/>
              <a:gd name="connsiteX2" fmla="*/ 296753 w 296753"/>
              <a:gd name="connsiteY2" fmla="*/ 924891 h 1003953"/>
              <a:gd name="connsiteX3" fmla="*/ 400 w 296753"/>
              <a:gd name="connsiteY3" fmla="*/ 1003953 h 1003953"/>
              <a:gd name="connsiteX4" fmla="*/ 213 w 296753"/>
              <a:gd name="connsiteY4" fmla="*/ 267477 h 1003953"/>
              <a:gd name="connsiteX0" fmla="*/ 48 w 296588"/>
              <a:gd name="connsiteY0" fmla="*/ 267477 h 1169979"/>
              <a:gd name="connsiteX1" fmla="*/ 296588 w 296588"/>
              <a:gd name="connsiteY1" fmla="*/ 0 h 1169979"/>
              <a:gd name="connsiteX2" fmla="*/ 296588 w 296588"/>
              <a:gd name="connsiteY2" fmla="*/ 924891 h 1169979"/>
              <a:gd name="connsiteX3" fmla="*/ 8186 w 296588"/>
              <a:gd name="connsiteY3" fmla="*/ 1169979 h 1169979"/>
              <a:gd name="connsiteX4" fmla="*/ 48 w 296588"/>
              <a:gd name="connsiteY4" fmla="*/ 267477 h 1169979"/>
              <a:gd name="connsiteX0" fmla="*/ 214 w 288802"/>
              <a:gd name="connsiteY0" fmla="*/ 254370 h 1169979"/>
              <a:gd name="connsiteX1" fmla="*/ 288802 w 288802"/>
              <a:gd name="connsiteY1" fmla="*/ 0 h 1169979"/>
              <a:gd name="connsiteX2" fmla="*/ 288802 w 288802"/>
              <a:gd name="connsiteY2" fmla="*/ 924891 h 1169979"/>
              <a:gd name="connsiteX3" fmla="*/ 400 w 288802"/>
              <a:gd name="connsiteY3" fmla="*/ 1169979 h 1169979"/>
              <a:gd name="connsiteX4" fmla="*/ 214 w 288802"/>
              <a:gd name="connsiteY4" fmla="*/ 254370 h 1169979"/>
              <a:gd name="connsiteX0" fmla="*/ 3788 w 292376"/>
              <a:gd name="connsiteY0" fmla="*/ 254370 h 1104442"/>
              <a:gd name="connsiteX1" fmla="*/ 292376 w 292376"/>
              <a:gd name="connsiteY1" fmla="*/ 0 h 1104442"/>
              <a:gd name="connsiteX2" fmla="*/ 292376 w 292376"/>
              <a:gd name="connsiteY2" fmla="*/ 924891 h 1104442"/>
              <a:gd name="connsiteX3" fmla="*/ 0 w 292376"/>
              <a:gd name="connsiteY3" fmla="*/ 1104442 h 1104442"/>
              <a:gd name="connsiteX4" fmla="*/ 3788 w 292376"/>
              <a:gd name="connsiteY4" fmla="*/ 254370 h 1104442"/>
              <a:gd name="connsiteX0" fmla="*/ 3788 w 292376"/>
              <a:gd name="connsiteY0" fmla="*/ 254370 h 1143763"/>
              <a:gd name="connsiteX1" fmla="*/ 292376 w 292376"/>
              <a:gd name="connsiteY1" fmla="*/ 0 h 1143763"/>
              <a:gd name="connsiteX2" fmla="*/ 292376 w 292376"/>
              <a:gd name="connsiteY2" fmla="*/ 924891 h 1143763"/>
              <a:gd name="connsiteX3" fmla="*/ 0 w 292376"/>
              <a:gd name="connsiteY3" fmla="*/ 1143763 h 1143763"/>
              <a:gd name="connsiteX4" fmla="*/ 3788 w 292376"/>
              <a:gd name="connsiteY4" fmla="*/ 254370 h 1143763"/>
              <a:gd name="connsiteX0" fmla="*/ 3788 w 292376"/>
              <a:gd name="connsiteY0" fmla="*/ 254370 h 1392385"/>
              <a:gd name="connsiteX1" fmla="*/ 292376 w 292376"/>
              <a:gd name="connsiteY1" fmla="*/ 0 h 1392385"/>
              <a:gd name="connsiteX2" fmla="*/ 292376 w 292376"/>
              <a:gd name="connsiteY2" fmla="*/ 1392385 h 1392385"/>
              <a:gd name="connsiteX3" fmla="*/ 0 w 292376"/>
              <a:gd name="connsiteY3" fmla="*/ 1143763 h 1392385"/>
              <a:gd name="connsiteX4" fmla="*/ 3788 w 292376"/>
              <a:gd name="connsiteY4" fmla="*/ 254370 h 1392385"/>
              <a:gd name="connsiteX0" fmla="*/ 3788 w 292376"/>
              <a:gd name="connsiteY0" fmla="*/ 254370 h 1392385"/>
              <a:gd name="connsiteX1" fmla="*/ 292376 w 292376"/>
              <a:gd name="connsiteY1" fmla="*/ 0 h 1392385"/>
              <a:gd name="connsiteX2" fmla="*/ 292376 w 292376"/>
              <a:gd name="connsiteY2" fmla="*/ 1392385 h 1392385"/>
              <a:gd name="connsiteX3" fmla="*/ 0 w 292376"/>
              <a:gd name="connsiteY3" fmla="*/ 1143763 h 1392385"/>
              <a:gd name="connsiteX4" fmla="*/ 3788 w 292376"/>
              <a:gd name="connsiteY4" fmla="*/ 254370 h 1392385"/>
              <a:gd name="connsiteX0" fmla="*/ 254 w 292456"/>
              <a:gd name="connsiteY0" fmla="*/ 262311 h 1392385"/>
              <a:gd name="connsiteX1" fmla="*/ 292456 w 292456"/>
              <a:gd name="connsiteY1" fmla="*/ 0 h 1392385"/>
              <a:gd name="connsiteX2" fmla="*/ 292456 w 292456"/>
              <a:gd name="connsiteY2" fmla="*/ 1392385 h 1392385"/>
              <a:gd name="connsiteX3" fmla="*/ 80 w 292456"/>
              <a:gd name="connsiteY3" fmla="*/ 1143763 h 1392385"/>
              <a:gd name="connsiteX4" fmla="*/ 254 w 292456"/>
              <a:gd name="connsiteY4" fmla="*/ 262311 h 1392385"/>
              <a:gd name="connsiteX0" fmla="*/ 254 w 292456"/>
              <a:gd name="connsiteY0" fmla="*/ 113567 h 1243641"/>
              <a:gd name="connsiteX1" fmla="*/ 282061 w 292456"/>
              <a:gd name="connsiteY1" fmla="*/ 0 h 1243641"/>
              <a:gd name="connsiteX2" fmla="*/ 292456 w 292456"/>
              <a:gd name="connsiteY2" fmla="*/ 1243641 h 1243641"/>
              <a:gd name="connsiteX3" fmla="*/ 80 w 292456"/>
              <a:gd name="connsiteY3" fmla="*/ 995019 h 1243641"/>
              <a:gd name="connsiteX4" fmla="*/ 254 w 292456"/>
              <a:gd name="connsiteY4" fmla="*/ 113567 h 1243641"/>
              <a:gd name="connsiteX0" fmla="*/ 254 w 292456"/>
              <a:gd name="connsiteY0" fmla="*/ 109059 h 1239133"/>
              <a:gd name="connsiteX1" fmla="*/ 292455 w 292456"/>
              <a:gd name="connsiteY1" fmla="*/ 0 h 1239133"/>
              <a:gd name="connsiteX2" fmla="*/ 292456 w 292456"/>
              <a:gd name="connsiteY2" fmla="*/ 1239133 h 1239133"/>
              <a:gd name="connsiteX3" fmla="*/ 80 w 292456"/>
              <a:gd name="connsiteY3" fmla="*/ 990511 h 1239133"/>
              <a:gd name="connsiteX4" fmla="*/ 254 w 292456"/>
              <a:gd name="connsiteY4" fmla="*/ 109059 h 1239133"/>
              <a:gd name="connsiteX0" fmla="*/ 5369 w 297571"/>
              <a:gd name="connsiteY0" fmla="*/ 109059 h 1239133"/>
              <a:gd name="connsiteX1" fmla="*/ 297570 w 297571"/>
              <a:gd name="connsiteY1" fmla="*/ 0 h 1239133"/>
              <a:gd name="connsiteX2" fmla="*/ 297571 w 297571"/>
              <a:gd name="connsiteY2" fmla="*/ 1239133 h 1239133"/>
              <a:gd name="connsiteX3" fmla="*/ 0 w 297571"/>
              <a:gd name="connsiteY3" fmla="*/ 1148270 h 1239133"/>
              <a:gd name="connsiteX4" fmla="*/ 5369 w 297571"/>
              <a:gd name="connsiteY4" fmla="*/ 109059 h 1239133"/>
              <a:gd name="connsiteX0" fmla="*/ 255 w 292457"/>
              <a:gd name="connsiteY0" fmla="*/ 109059 h 1239133"/>
              <a:gd name="connsiteX1" fmla="*/ 292456 w 292457"/>
              <a:gd name="connsiteY1" fmla="*/ 0 h 1239133"/>
              <a:gd name="connsiteX2" fmla="*/ 292457 w 292457"/>
              <a:gd name="connsiteY2" fmla="*/ 1239133 h 1239133"/>
              <a:gd name="connsiteX3" fmla="*/ 83 w 292457"/>
              <a:gd name="connsiteY3" fmla="*/ 1157284 h 1239133"/>
              <a:gd name="connsiteX4" fmla="*/ 255 w 292457"/>
              <a:gd name="connsiteY4" fmla="*/ 109059 h 1239133"/>
              <a:gd name="connsiteX0" fmla="*/ 255 w 292456"/>
              <a:gd name="connsiteY0" fmla="*/ 109059 h 1306744"/>
              <a:gd name="connsiteX1" fmla="*/ 292456 w 292456"/>
              <a:gd name="connsiteY1" fmla="*/ 0 h 1306744"/>
              <a:gd name="connsiteX2" fmla="*/ 287260 w 292456"/>
              <a:gd name="connsiteY2" fmla="*/ 1306744 h 1306744"/>
              <a:gd name="connsiteX3" fmla="*/ 83 w 292456"/>
              <a:gd name="connsiteY3" fmla="*/ 1157284 h 1306744"/>
              <a:gd name="connsiteX4" fmla="*/ 255 w 292456"/>
              <a:gd name="connsiteY4" fmla="*/ 109059 h 1306744"/>
              <a:gd name="connsiteX0" fmla="*/ 255 w 292456"/>
              <a:gd name="connsiteY0" fmla="*/ 109059 h 1306744"/>
              <a:gd name="connsiteX1" fmla="*/ 292456 w 292456"/>
              <a:gd name="connsiteY1" fmla="*/ 0 h 1306744"/>
              <a:gd name="connsiteX2" fmla="*/ 287260 w 292456"/>
              <a:gd name="connsiteY2" fmla="*/ 1306744 h 1306744"/>
              <a:gd name="connsiteX3" fmla="*/ 83 w 292456"/>
              <a:gd name="connsiteY3" fmla="*/ 1157284 h 1306744"/>
              <a:gd name="connsiteX4" fmla="*/ 255 w 292456"/>
              <a:gd name="connsiteY4" fmla="*/ 109059 h 1306744"/>
              <a:gd name="connsiteX0" fmla="*/ 255 w 295052"/>
              <a:gd name="connsiteY0" fmla="*/ 109059 h 1306744"/>
              <a:gd name="connsiteX1" fmla="*/ 292456 w 295052"/>
              <a:gd name="connsiteY1" fmla="*/ 0 h 1306744"/>
              <a:gd name="connsiteX2" fmla="*/ 295052 w 295052"/>
              <a:gd name="connsiteY2" fmla="*/ 1306744 h 1306744"/>
              <a:gd name="connsiteX3" fmla="*/ 83 w 295052"/>
              <a:gd name="connsiteY3" fmla="*/ 1157284 h 1306744"/>
              <a:gd name="connsiteX4" fmla="*/ 255 w 295052"/>
              <a:gd name="connsiteY4" fmla="*/ 109059 h 1306744"/>
              <a:gd name="connsiteX0" fmla="*/ 255 w 295052"/>
              <a:gd name="connsiteY0" fmla="*/ 109059 h 1306744"/>
              <a:gd name="connsiteX1" fmla="*/ 292456 w 295052"/>
              <a:gd name="connsiteY1" fmla="*/ 0 h 1306744"/>
              <a:gd name="connsiteX2" fmla="*/ 295052 w 295052"/>
              <a:gd name="connsiteY2" fmla="*/ 1306744 h 1306744"/>
              <a:gd name="connsiteX3" fmla="*/ 83 w 295052"/>
              <a:gd name="connsiteY3" fmla="*/ 1157284 h 1306744"/>
              <a:gd name="connsiteX4" fmla="*/ 255 w 295052"/>
              <a:gd name="connsiteY4" fmla="*/ 109059 h 1306744"/>
              <a:gd name="connsiteX0" fmla="*/ 255 w 292455"/>
              <a:gd name="connsiteY0" fmla="*/ 109059 h 1310153"/>
              <a:gd name="connsiteX1" fmla="*/ 292456 w 292455"/>
              <a:gd name="connsiteY1" fmla="*/ 0 h 1310153"/>
              <a:gd name="connsiteX2" fmla="*/ 291388 w 292455"/>
              <a:gd name="connsiteY2" fmla="*/ 1310153 h 1310153"/>
              <a:gd name="connsiteX3" fmla="*/ 83 w 292455"/>
              <a:gd name="connsiteY3" fmla="*/ 1157284 h 1310153"/>
              <a:gd name="connsiteX4" fmla="*/ 255 w 292455"/>
              <a:gd name="connsiteY4" fmla="*/ 109059 h 1310153"/>
              <a:gd name="connsiteX0" fmla="*/ 255 w 292456"/>
              <a:gd name="connsiteY0" fmla="*/ 109059 h 1316972"/>
              <a:gd name="connsiteX1" fmla="*/ 292456 w 292456"/>
              <a:gd name="connsiteY1" fmla="*/ 0 h 1316972"/>
              <a:gd name="connsiteX2" fmla="*/ 276734 w 292456"/>
              <a:gd name="connsiteY2" fmla="*/ 1316972 h 1316972"/>
              <a:gd name="connsiteX3" fmla="*/ 83 w 292456"/>
              <a:gd name="connsiteY3" fmla="*/ 1157284 h 1316972"/>
              <a:gd name="connsiteX4" fmla="*/ 255 w 292456"/>
              <a:gd name="connsiteY4" fmla="*/ 109059 h 1316972"/>
              <a:gd name="connsiteX0" fmla="*/ 255 w 285129"/>
              <a:gd name="connsiteY0" fmla="*/ 109059 h 1316972"/>
              <a:gd name="connsiteX1" fmla="*/ 285129 w 285129"/>
              <a:gd name="connsiteY1" fmla="*/ 0 h 1316972"/>
              <a:gd name="connsiteX2" fmla="*/ 276734 w 285129"/>
              <a:gd name="connsiteY2" fmla="*/ 1316972 h 1316972"/>
              <a:gd name="connsiteX3" fmla="*/ 83 w 285129"/>
              <a:gd name="connsiteY3" fmla="*/ 1157284 h 1316972"/>
              <a:gd name="connsiteX4" fmla="*/ 255 w 285129"/>
              <a:gd name="connsiteY4" fmla="*/ 109059 h 1316972"/>
              <a:gd name="connsiteX0" fmla="*/ 255 w 281465"/>
              <a:gd name="connsiteY0" fmla="*/ 109059 h 1316972"/>
              <a:gd name="connsiteX1" fmla="*/ 281465 w 281465"/>
              <a:gd name="connsiteY1" fmla="*/ 0 h 1316972"/>
              <a:gd name="connsiteX2" fmla="*/ 276734 w 281465"/>
              <a:gd name="connsiteY2" fmla="*/ 1316972 h 1316972"/>
              <a:gd name="connsiteX3" fmla="*/ 83 w 281465"/>
              <a:gd name="connsiteY3" fmla="*/ 1157284 h 1316972"/>
              <a:gd name="connsiteX4" fmla="*/ 255 w 281465"/>
              <a:gd name="connsiteY4" fmla="*/ 109059 h 1316972"/>
              <a:gd name="connsiteX0" fmla="*/ 255 w 281465"/>
              <a:gd name="connsiteY0" fmla="*/ 109059 h 1316972"/>
              <a:gd name="connsiteX1" fmla="*/ 281465 w 281465"/>
              <a:gd name="connsiteY1" fmla="*/ 0 h 1316972"/>
              <a:gd name="connsiteX2" fmla="*/ 276734 w 281465"/>
              <a:gd name="connsiteY2" fmla="*/ 1316972 h 1316972"/>
              <a:gd name="connsiteX3" fmla="*/ 83 w 281465"/>
              <a:gd name="connsiteY3" fmla="*/ 1147732 h 1316972"/>
              <a:gd name="connsiteX4" fmla="*/ 255 w 281465"/>
              <a:gd name="connsiteY4" fmla="*/ 109059 h 1316972"/>
              <a:gd name="connsiteX0" fmla="*/ 255 w 281465"/>
              <a:gd name="connsiteY0" fmla="*/ 109059 h 1313788"/>
              <a:gd name="connsiteX1" fmla="*/ 281465 w 281465"/>
              <a:gd name="connsiteY1" fmla="*/ 0 h 1313788"/>
              <a:gd name="connsiteX2" fmla="*/ 280172 w 281465"/>
              <a:gd name="connsiteY2" fmla="*/ 1313788 h 1313788"/>
              <a:gd name="connsiteX3" fmla="*/ 83 w 281465"/>
              <a:gd name="connsiteY3" fmla="*/ 1147732 h 1313788"/>
              <a:gd name="connsiteX4" fmla="*/ 255 w 281465"/>
              <a:gd name="connsiteY4" fmla="*/ 109059 h 1313788"/>
              <a:gd name="connsiteX0" fmla="*/ 255 w 281465"/>
              <a:gd name="connsiteY0" fmla="*/ 109059 h 1316972"/>
              <a:gd name="connsiteX1" fmla="*/ 281465 w 281465"/>
              <a:gd name="connsiteY1" fmla="*/ 0 h 1316972"/>
              <a:gd name="connsiteX2" fmla="*/ 276735 w 281465"/>
              <a:gd name="connsiteY2" fmla="*/ 1316972 h 1316972"/>
              <a:gd name="connsiteX3" fmla="*/ 83 w 281465"/>
              <a:gd name="connsiteY3" fmla="*/ 1147732 h 1316972"/>
              <a:gd name="connsiteX4" fmla="*/ 255 w 281465"/>
              <a:gd name="connsiteY4" fmla="*/ 109059 h 1316972"/>
              <a:gd name="connsiteX0" fmla="*/ 255 w 281465"/>
              <a:gd name="connsiteY0" fmla="*/ 109059 h 1316972"/>
              <a:gd name="connsiteX1" fmla="*/ 281465 w 281465"/>
              <a:gd name="connsiteY1" fmla="*/ 0 h 1316972"/>
              <a:gd name="connsiteX2" fmla="*/ 276735 w 281465"/>
              <a:gd name="connsiteY2" fmla="*/ 1316972 h 1316972"/>
              <a:gd name="connsiteX3" fmla="*/ 83 w 281465"/>
              <a:gd name="connsiteY3" fmla="*/ 1157284 h 1316972"/>
              <a:gd name="connsiteX4" fmla="*/ 255 w 281465"/>
              <a:gd name="connsiteY4" fmla="*/ 109059 h 1316972"/>
              <a:gd name="connsiteX0" fmla="*/ 255 w 281465"/>
              <a:gd name="connsiteY0" fmla="*/ 109059 h 1310604"/>
              <a:gd name="connsiteX1" fmla="*/ 281465 w 281465"/>
              <a:gd name="connsiteY1" fmla="*/ 0 h 1310604"/>
              <a:gd name="connsiteX2" fmla="*/ 276735 w 281465"/>
              <a:gd name="connsiteY2" fmla="*/ 1310604 h 1310604"/>
              <a:gd name="connsiteX3" fmla="*/ 83 w 281465"/>
              <a:gd name="connsiteY3" fmla="*/ 1157284 h 1310604"/>
              <a:gd name="connsiteX4" fmla="*/ 255 w 281465"/>
              <a:gd name="connsiteY4" fmla="*/ 109059 h 1310604"/>
              <a:gd name="connsiteX0" fmla="*/ 255 w 281465"/>
              <a:gd name="connsiteY0" fmla="*/ 109059 h 1313788"/>
              <a:gd name="connsiteX1" fmla="*/ 281465 w 281465"/>
              <a:gd name="connsiteY1" fmla="*/ 0 h 1313788"/>
              <a:gd name="connsiteX2" fmla="*/ 269860 w 281465"/>
              <a:gd name="connsiteY2" fmla="*/ 1313788 h 1313788"/>
              <a:gd name="connsiteX3" fmla="*/ 83 w 281465"/>
              <a:gd name="connsiteY3" fmla="*/ 1157284 h 1313788"/>
              <a:gd name="connsiteX4" fmla="*/ 255 w 281465"/>
              <a:gd name="connsiteY4" fmla="*/ 109059 h 1313788"/>
              <a:gd name="connsiteX0" fmla="*/ 255 w 281465"/>
              <a:gd name="connsiteY0" fmla="*/ 109059 h 1316972"/>
              <a:gd name="connsiteX1" fmla="*/ 281465 w 281465"/>
              <a:gd name="connsiteY1" fmla="*/ 0 h 1316972"/>
              <a:gd name="connsiteX2" fmla="*/ 276735 w 281465"/>
              <a:gd name="connsiteY2" fmla="*/ 1316972 h 1316972"/>
              <a:gd name="connsiteX3" fmla="*/ 83 w 281465"/>
              <a:gd name="connsiteY3" fmla="*/ 1157284 h 1316972"/>
              <a:gd name="connsiteX4" fmla="*/ 255 w 281465"/>
              <a:gd name="connsiteY4" fmla="*/ 109059 h 1316972"/>
              <a:gd name="connsiteX0" fmla="*/ 255 w 281465"/>
              <a:gd name="connsiteY0" fmla="*/ 109059 h 1316972"/>
              <a:gd name="connsiteX1" fmla="*/ 281465 w 281465"/>
              <a:gd name="connsiteY1" fmla="*/ 0 h 1316972"/>
              <a:gd name="connsiteX2" fmla="*/ 276735 w 281465"/>
              <a:gd name="connsiteY2" fmla="*/ 1316972 h 1316972"/>
              <a:gd name="connsiteX3" fmla="*/ 83 w 281465"/>
              <a:gd name="connsiteY3" fmla="*/ 1150916 h 1316972"/>
              <a:gd name="connsiteX4" fmla="*/ 255 w 281465"/>
              <a:gd name="connsiteY4" fmla="*/ 109059 h 1316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465" h="1316972">
                <a:moveTo>
                  <a:pt x="255" y="109059"/>
                </a:moveTo>
                <a:lnTo>
                  <a:pt x="281465" y="0"/>
                </a:lnTo>
                <a:cubicBezTo>
                  <a:pt x="281465" y="413044"/>
                  <a:pt x="276735" y="903928"/>
                  <a:pt x="276735" y="1316972"/>
                </a:cubicBezTo>
                <a:lnTo>
                  <a:pt x="83" y="1150916"/>
                </a:lnTo>
                <a:cubicBezTo>
                  <a:pt x="889" y="862961"/>
                  <a:pt x="-551" y="397014"/>
                  <a:pt x="255" y="109059"/>
                </a:cubicBezTo>
                <a:close/>
              </a:path>
            </a:pathLst>
          </a:custGeom>
          <a:solidFill>
            <a:srgbClr val="4BACC6">
              <a:lumMod val="40000"/>
              <a:lumOff val="60000"/>
            </a:srgbClr>
          </a:solidFill>
          <a:ln w="25400" cap="flat" cmpd="sng" algn="ctr">
            <a:noFill/>
            <a:prstDash val="solid"/>
          </a:ln>
          <a:effectLst/>
        </p:spPr>
        <p:txBody>
          <a:bodyPr rtlCol="0" anchor="ctr"/>
          <a:lstStyle/>
          <a:p>
            <a:pPr algn="ctr" defTabSz="609454">
              <a:defRPr/>
            </a:pPr>
            <a:endParaRPr lang="en-US" sz="2400" kern="0">
              <a:solidFill>
                <a:srgbClr val="CB4F35"/>
              </a:solidFill>
            </a:endParaRPr>
          </a:p>
        </p:txBody>
      </p:sp>
      <p:sp>
        <p:nvSpPr>
          <p:cNvPr id="21" name="Rectangle 9"/>
          <p:cNvSpPr/>
          <p:nvPr/>
        </p:nvSpPr>
        <p:spPr>
          <a:xfrm>
            <a:off x="2536872" y="2165249"/>
            <a:ext cx="253049" cy="921943"/>
          </a:xfrm>
          <a:custGeom>
            <a:avLst/>
            <a:gdLst>
              <a:gd name="connsiteX0" fmla="*/ 0 w 298958"/>
              <a:gd name="connsiteY0" fmla="*/ 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0 h 897730"/>
              <a:gd name="connsiteX0" fmla="*/ 0 w 298958"/>
              <a:gd name="connsiteY0" fmla="*/ 12579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125790 h 897730"/>
              <a:gd name="connsiteX0" fmla="*/ 0 w 298958"/>
              <a:gd name="connsiteY0" fmla="*/ 125790 h 1009006"/>
              <a:gd name="connsiteX1" fmla="*/ 298958 w 298958"/>
              <a:gd name="connsiteY1" fmla="*/ 0 h 1009006"/>
              <a:gd name="connsiteX2" fmla="*/ 298958 w 298958"/>
              <a:gd name="connsiteY2" fmla="*/ 897730 h 1009006"/>
              <a:gd name="connsiteX3" fmla="*/ 0 w 298958"/>
              <a:gd name="connsiteY3" fmla="*/ 1009006 h 1009006"/>
              <a:gd name="connsiteX4" fmla="*/ 0 w 298958"/>
              <a:gd name="connsiteY4" fmla="*/ 125790 h 1009006"/>
              <a:gd name="connsiteX0" fmla="*/ 2419 w 298958"/>
              <a:gd name="connsiteY0" fmla="*/ 145142 h 1009006"/>
              <a:gd name="connsiteX1" fmla="*/ 298958 w 298958"/>
              <a:gd name="connsiteY1" fmla="*/ 0 h 1009006"/>
              <a:gd name="connsiteX2" fmla="*/ 298958 w 298958"/>
              <a:gd name="connsiteY2" fmla="*/ 897730 h 1009006"/>
              <a:gd name="connsiteX3" fmla="*/ 0 w 298958"/>
              <a:gd name="connsiteY3" fmla="*/ 1009006 h 1009006"/>
              <a:gd name="connsiteX4" fmla="*/ 2419 w 298958"/>
              <a:gd name="connsiteY4" fmla="*/ 145142 h 1009006"/>
              <a:gd name="connsiteX0" fmla="*/ 2419 w 298958"/>
              <a:gd name="connsiteY0" fmla="*/ 145142 h 1009006"/>
              <a:gd name="connsiteX1" fmla="*/ 298958 w 298958"/>
              <a:gd name="connsiteY1" fmla="*/ 0 h 1009006"/>
              <a:gd name="connsiteX2" fmla="*/ 298958 w 298958"/>
              <a:gd name="connsiteY2" fmla="*/ 924891 h 1009006"/>
              <a:gd name="connsiteX3" fmla="*/ 0 w 298958"/>
              <a:gd name="connsiteY3" fmla="*/ 1009006 h 1009006"/>
              <a:gd name="connsiteX4" fmla="*/ 2419 w 298958"/>
              <a:gd name="connsiteY4" fmla="*/ 145142 h 1009006"/>
              <a:gd name="connsiteX0" fmla="*/ 214 w 296753"/>
              <a:gd name="connsiteY0" fmla="*/ 145142 h 1003953"/>
              <a:gd name="connsiteX1" fmla="*/ 296753 w 296753"/>
              <a:gd name="connsiteY1" fmla="*/ 0 h 1003953"/>
              <a:gd name="connsiteX2" fmla="*/ 296753 w 296753"/>
              <a:gd name="connsiteY2" fmla="*/ 924891 h 1003953"/>
              <a:gd name="connsiteX3" fmla="*/ 400 w 296753"/>
              <a:gd name="connsiteY3" fmla="*/ 1003953 h 1003953"/>
              <a:gd name="connsiteX4" fmla="*/ 214 w 296753"/>
              <a:gd name="connsiteY4" fmla="*/ 145142 h 1003953"/>
              <a:gd name="connsiteX0" fmla="*/ 3788 w 296352"/>
              <a:gd name="connsiteY0" fmla="*/ 398550 h 1003953"/>
              <a:gd name="connsiteX1" fmla="*/ 296352 w 296352"/>
              <a:gd name="connsiteY1" fmla="*/ 0 h 1003953"/>
              <a:gd name="connsiteX2" fmla="*/ 296352 w 296352"/>
              <a:gd name="connsiteY2" fmla="*/ 924891 h 1003953"/>
              <a:gd name="connsiteX3" fmla="*/ -1 w 296352"/>
              <a:gd name="connsiteY3" fmla="*/ 1003953 h 1003953"/>
              <a:gd name="connsiteX4" fmla="*/ 3788 w 296352"/>
              <a:gd name="connsiteY4" fmla="*/ 398550 h 1003953"/>
              <a:gd name="connsiteX0" fmla="*/ 213 w 296753"/>
              <a:gd name="connsiteY0" fmla="*/ 267477 h 1003953"/>
              <a:gd name="connsiteX1" fmla="*/ 296753 w 296753"/>
              <a:gd name="connsiteY1" fmla="*/ 0 h 1003953"/>
              <a:gd name="connsiteX2" fmla="*/ 296753 w 296753"/>
              <a:gd name="connsiteY2" fmla="*/ 924891 h 1003953"/>
              <a:gd name="connsiteX3" fmla="*/ 400 w 296753"/>
              <a:gd name="connsiteY3" fmla="*/ 1003953 h 1003953"/>
              <a:gd name="connsiteX4" fmla="*/ 213 w 296753"/>
              <a:gd name="connsiteY4" fmla="*/ 267477 h 1003953"/>
              <a:gd name="connsiteX0" fmla="*/ 48 w 296588"/>
              <a:gd name="connsiteY0" fmla="*/ 267477 h 1169979"/>
              <a:gd name="connsiteX1" fmla="*/ 296588 w 296588"/>
              <a:gd name="connsiteY1" fmla="*/ 0 h 1169979"/>
              <a:gd name="connsiteX2" fmla="*/ 296588 w 296588"/>
              <a:gd name="connsiteY2" fmla="*/ 924891 h 1169979"/>
              <a:gd name="connsiteX3" fmla="*/ 8186 w 296588"/>
              <a:gd name="connsiteY3" fmla="*/ 1169979 h 1169979"/>
              <a:gd name="connsiteX4" fmla="*/ 48 w 296588"/>
              <a:gd name="connsiteY4" fmla="*/ 267477 h 1169979"/>
              <a:gd name="connsiteX0" fmla="*/ 214 w 288802"/>
              <a:gd name="connsiteY0" fmla="*/ 254370 h 1169979"/>
              <a:gd name="connsiteX1" fmla="*/ 288802 w 288802"/>
              <a:gd name="connsiteY1" fmla="*/ 0 h 1169979"/>
              <a:gd name="connsiteX2" fmla="*/ 288802 w 288802"/>
              <a:gd name="connsiteY2" fmla="*/ 924891 h 1169979"/>
              <a:gd name="connsiteX3" fmla="*/ 400 w 288802"/>
              <a:gd name="connsiteY3" fmla="*/ 1169979 h 1169979"/>
              <a:gd name="connsiteX4" fmla="*/ 214 w 288802"/>
              <a:gd name="connsiteY4" fmla="*/ 254370 h 1169979"/>
              <a:gd name="connsiteX0" fmla="*/ 214 w 288802"/>
              <a:gd name="connsiteY0" fmla="*/ 137178 h 1052787"/>
              <a:gd name="connsiteX1" fmla="*/ 278536 w 288802"/>
              <a:gd name="connsiteY1" fmla="*/ 0 h 1052787"/>
              <a:gd name="connsiteX2" fmla="*/ 288802 w 288802"/>
              <a:gd name="connsiteY2" fmla="*/ 807699 h 1052787"/>
              <a:gd name="connsiteX3" fmla="*/ 400 w 288802"/>
              <a:gd name="connsiteY3" fmla="*/ 1052787 h 1052787"/>
              <a:gd name="connsiteX4" fmla="*/ 214 w 288802"/>
              <a:gd name="connsiteY4" fmla="*/ 137178 h 1052787"/>
              <a:gd name="connsiteX0" fmla="*/ 30616 w 288402"/>
              <a:gd name="connsiteY0" fmla="*/ 294936 h 1052787"/>
              <a:gd name="connsiteX1" fmla="*/ 278136 w 288402"/>
              <a:gd name="connsiteY1" fmla="*/ 0 h 1052787"/>
              <a:gd name="connsiteX2" fmla="*/ 288402 w 288402"/>
              <a:gd name="connsiteY2" fmla="*/ 807699 h 1052787"/>
              <a:gd name="connsiteX3" fmla="*/ 0 w 288402"/>
              <a:gd name="connsiteY3" fmla="*/ 1052787 h 1052787"/>
              <a:gd name="connsiteX4" fmla="*/ 30616 w 288402"/>
              <a:gd name="connsiteY4" fmla="*/ 294936 h 1052787"/>
              <a:gd name="connsiteX0" fmla="*/ 4946 w 288402"/>
              <a:gd name="connsiteY0" fmla="*/ 146192 h 1052787"/>
              <a:gd name="connsiteX1" fmla="*/ 278136 w 288402"/>
              <a:gd name="connsiteY1" fmla="*/ 0 h 1052787"/>
              <a:gd name="connsiteX2" fmla="*/ 288402 w 288402"/>
              <a:gd name="connsiteY2" fmla="*/ 807699 h 1052787"/>
              <a:gd name="connsiteX3" fmla="*/ 0 w 288402"/>
              <a:gd name="connsiteY3" fmla="*/ 1052787 h 1052787"/>
              <a:gd name="connsiteX4" fmla="*/ 4946 w 288402"/>
              <a:gd name="connsiteY4" fmla="*/ 146192 h 1052787"/>
              <a:gd name="connsiteX0" fmla="*/ 4946 w 288402"/>
              <a:gd name="connsiteY0" fmla="*/ 146192 h 1052787"/>
              <a:gd name="connsiteX1" fmla="*/ 288402 w 288402"/>
              <a:gd name="connsiteY1" fmla="*/ 0 h 1052787"/>
              <a:gd name="connsiteX2" fmla="*/ 288402 w 288402"/>
              <a:gd name="connsiteY2" fmla="*/ 807699 h 1052787"/>
              <a:gd name="connsiteX3" fmla="*/ 0 w 288402"/>
              <a:gd name="connsiteY3" fmla="*/ 1052787 h 1052787"/>
              <a:gd name="connsiteX4" fmla="*/ 4946 w 288402"/>
              <a:gd name="connsiteY4" fmla="*/ 146192 h 1052787"/>
              <a:gd name="connsiteX0" fmla="*/ 66 w 283522"/>
              <a:gd name="connsiteY0" fmla="*/ 146192 h 854462"/>
              <a:gd name="connsiteX1" fmla="*/ 283522 w 283522"/>
              <a:gd name="connsiteY1" fmla="*/ 0 h 854462"/>
              <a:gd name="connsiteX2" fmla="*/ 283522 w 283522"/>
              <a:gd name="connsiteY2" fmla="*/ 807699 h 854462"/>
              <a:gd name="connsiteX3" fmla="*/ 5388 w 283522"/>
              <a:gd name="connsiteY3" fmla="*/ 854462 h 854462"/>
              <a:gd name="connsiteX4" fmla="*/ 66 w 283522"/>
              <a:gd name="connsiteY4" fmla="*/ 146192 h 854462"/>
              <a:gd name="connsiteX0" fmla="*/ 39 w 283495"/>
              <a:gd name="connsiteY0" fmla="*/ 146192 h 854462"/>
              <a:gd name="connsiteX1" fmla="*/ 283495 w 283495"/>
              <a:gd name="connsiteY1" fmla="*/ 0 h 854462"/>
              <a:gd name="connsiteX2" fmla="*/ 283495 w 283495"/>
              <a:gd name="connsiteY2" fmla="*/ 807699 h 854462"/>
              <a:gd name="connsiteX3" fmla="*/ 10495 w 283495"/>
              <a:gd name="connsiteY3" fmla="*/ 854462 h 854462"/>
              <a:gd name="connsiteX4" fmla="*/ 39 w 283495"/>
              <a:gd name="connsiteY4" fmla="*/ 146192 h 854462"/>
              <a:gd name="connsiteX0" fmla="*/ 39 w 288629"/>
              <a:gd name="connsiteY0" fmla="*/ 146192 h 854462"/>
              <a:gd name="connsiteX1" fmla="*/ 283495 w 288629"/>
              <a:gd name="connsiteY1" fmla="*/ 0 h 854462"/>
              <a:gd name="connsiteX2" fmla="*/ 288629 w 288629"/>
              <a:gd name="connsiteY2" fmla="*/ 685999 h 854462"/>
              <a:gd name="connsiteX3" fmla="*/ 10495 w 288629"/>
              <a:gd name="connsiteY3" fmla="*/ 854462 h 854462"/>
              <a:gd name="connsiteX4" fmla="*/ 39 w 288629"/>
              <a:gd name="connsiteY4" fmla="*/ 146192 h 854462"/>
              <a:gd name="connsiteX0" fmla="*/ 66 w 288656"/>
              <a:gd name="connsiteY0" fmla="*/ 146192 h 849956"/>
              <a:gd name="connsiteX1" fmla="*/ 283522 w 288656"/>
              <a:gd name="connsiteY1" fmla="*/ 0 h 849956"/>
              <a:gd name="connsiteX2" fmla="*/ 288656 w 288656"/>
              <a:gd name="connsiteY2" fmla="*/ 685999 h 849956"/>
              <a:gd name="connsiteX3" fmla="*/ 5388 w 288656"/>
              <a:gd name="connsiteY3" fmla="*/ 849956 h 849956"/>
              <a:gd name="connsiteX4" fmla="*/ 66 w 288656"/>
              <a:gd name="connsiteY4" fmla="*/ 146192 h 849956"/>
              <a:gd name="connsiteX0" fmla="*/ 66 w 288656"/>
              <a:gd name="connsiteY0" fmla="*/ 146192 h 849956"/>
              <a:gd name="connsiteX1" fmla="*/ 283522 w 288656"/>
              <a:gd name="connsiteY1" fmla="*/ 0 h 849956"/>
              <a:gd name="connsiteX2" fmla="*/ 288656 w 288656"/>
              <a:gd name="connsiteY2" fmla="*/ 685999 h 849956"/>
              <a:gd name="connsiteX3" fmla="*/ 5388 w 288656"/>
              <a:gd name="connsiteY3" fmla="*/ 849956 h 849956"/>
              <a:gd name="connsiteX4" fmla="*/ 66 w 288656"/>
              <a:gd name="connsiteY4" fmla="*/ 146192 h 849956"/>
              <a:gd name="connsiteX0" fmla="*/ 212 w 288802"/>
              <a:gd name="connsiteY0" fmla="*/ 146192 h 849956"/>
              <a:gd name="connsiteX1" fmla="*/ 283668 w 288802"/>
              <a:gd name="connsiteY1" fmla="*/ 0 h 849956"/>
              <a:gd name="connsiteX2" fmla="*/ 288802 w 288802"/>
              <a:gd name="connsiteY2" fmla="*/ 685999 h 849956"/>
              <a:gd name="connsiteX3" fmla="*/ 400 w 288802"/>
              <a:gd name="connsiteY3" fmla="*/ 849956 h 849956"/>
              <a:gd name="connsiteX4" fmla="*/ 212 w 288802"/>
              <a:gd name="connsiteY4" fmla="*/ 146192 h 849956"/>
              <a:gd name="connsiteX0" fmla="*/ 212 w 299068"/>
              <a:gd name="connsiteY0" fmla="*/ 146192 h 849956"/>
              <a:gd name="connsiteX1" fmla="*/ 283668 w 299068"/>
              <a:gd name="connsiteY1" fmla="*/ 0 h 849956"/>
              <a:gd name="connsiteX2" fmla="*/ 299068 w 299068"/>
              <a:gd name="connsiteY2" fmla="*/ 807699 h 849956"/>
              <a:gd name="connsiteX3" fmla="*/ 400 w 299068"/>
              <a:gd name="connsiteY3" fmla="*/ 849956 h 849956"/>
              <a:gd name="connsiteX4" fmla="*/ 212 w 299068"/>
              <a:gd name="connsiteY4" fmla="*/ 146192 h 849956"/>
              <a:gd name="connsiteX0" fmla="*/ 212 w 299068"/>
              <a:gd name="connsiteY0" fmla="*/ 137602 h 841366"/>
              <a:gd name="connsiteX1" fmla="*/ 283668 w 299068"/>
              <a:gd name="connsiteY1" fmla="*/ 0 h 841366"/>
              <a:gd name="connsiteX2" fmla="*/ 299068 w 299068"/>
              <a:gd name="connsiteY2" fmla="*/ 799109 h 841366"/>
              <a:gd name="connsiteX3" fmla="*/ 400 w 299068"/>
              <a:gd name="connsiteY3" fmla="*/ 841366 h 841366"/>
              <a:gd name="connsiteX4" fmla="*/ 212 w 299068"/>
              <a:gd name="connsiteY4" fmla="*/ 137602 h 841366"/>
              <a:gd name="connsiteX0" fmla="*/ 212 w 299563"/>
              <a:gd name="connsiteY0" fmla="*/ 141898 h 845662"/>
              <a:gd name="connsiteX1" fmla="*/ 299069 w 299563"/>
              <a:gd name="connsiteY1" fmla="*/ 0 h 845662"/>
              <a:gd name="connsiteX2" fmla="*/ 299068 w 299563"/>
              <a:gd name="connsiteY2" fmla="*/ 803405 h 845662"/>
              <a:gd name="connsiteX3" fmla="*/ 400 w 299563"/>
              <a:gd name="connsiteY3" fmla="*/ 845662 h 845662"/>
              <a:gd name="connsiteX4" fmla="*/ 212 w 299563"/>
              <a:gd name="connsiteY4" fmla="*/ 141898 h 845662"/>
              <a:gd name="connsiteX0" fmla="*/ 212 w 299562"/>
              <a:gd name="connsiteY0" fmla="*/ 141898 h 845662"/>
              <a:gd name="connsiteX1" fmla="*/ 299068 w 299562"/>
              <a:gd name="connsiteY1" fmla="*/ 0 h 845662"/>
              <a:gd name="connsiteX2" fmla="*/ 299068 w 299562"/>
              <a:gd name="connsiteY2" fmla="*/ 803405 h 845662"/>
              <a:gd name="connsiteX3" fmla="*/ 400 w 299562"/>
              <a:gd name="connsiteY3" fmla="*/ 845662 h 845662"/>
              <a:gd name="connsiteX4" fmla="*/ 212 w 299562"/>
              <a:gd name="connsiteY4" fmla="*/ 141898 h 845662"/>
              <a:gd name="connsiteX0" fmla="*/ 212 w 299561"/>
              <a:gd name="connsiteY0" fmla="*/ 146194 h 849958"/>
              <a:gd name="connsiteX1" fmla="*/ 299067 w 299561"/>
              <a:gd name="connsiteY1" fmla="*/ 0 h 849958"/>
              <a:gd name="connsiteX2" fmla="*/ 299068 w 299561"/>
              <a:gd name="connsiteY2" fmla="*/ 807701 h 849958"/>
              <a:gd name="connsiteX3" fmla="*/ 400 w 299561"/>
              <a:gd name="connsiteY3" fmla="*/ 849958 h 849958"/>
              <a:gd name="connsiteX4" fmla="*/ 212 w 299561"/>
              <a:gd name="connsiteY4" fmla="*/ 146194 h 849958"/>
              <a:gd name="connsiteX0" fmla="*/ 212 w 299068"/>
              <a:gd name="connsiteY0" fmla="*/ 146194 h 849958"/>
              <a:gd name="connsiteX1" fmla="*/ 293934 w 299068"/>
              <a:gd name="connsiteY1" fmla="*/ 0 h 849958"/>
              <a:gd name="connsiteX2" fmla="*/ 299068 w 299068"/>
              <a:gd name="connsiteY2" fmla="*/ 807701 h 849958"/>
              <a:gd name="connsiteX3" fmla="*/ 400 w 299068"/>
              <a:gd name="connsiteY3" fmla="*/ 849958 h 849958"/>
              <a:gd name="connsiteX4" fmla="*/ 212 w 299068"/>
              <a:gd name="connsiteY4" fmla="*/ 146194 h 849958"/>
              <a:gd name="connsiteX0" fmla="*/ 212 w 299068"/>
              <a:gd name="connsiteY0" fmla="*/ 146194 h 910943"/>
              <a:gd name="connsiteX1" fmla="*/ 293934 w 299068"/>
              <a:gd name="connsiteY1" fmla="*/ 0 h 910943"/>
              <a:gd name="connsiteX2" fmla="*/ 299068 w 299068"/>
              <a:gd name="connsiteY2" fmla="*/ 807701 h 910943"/>
              <a:gd name="connsiteX3" fmla="*/ 400 w 299068"/>
              <a:gd name="connsiteY3" fmla="*/ 910943 h 910943"/>
              <a:gd name="connsiteX4" fmla="*/ 212 w 299068"/>
              <a:gd name="connsiteY4" fmla="*/ 146194 h 91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068" h="910943">
                <a:moveTo>
                  <a:pt x="212" y="146194"/>
                </a:moveTo>
                <a:lnTo>
                  <a:pt x="293934" y="0"/>
                </a:lnTo>
                <a:cubicBezTo>
                  <a:pt x="295645" y="228666"/>
                  <a:pt x="297357" y="579035"/>
                  <a:pt x="299068" y="807701"/>
                </a:cubicBezTo>
                <a:lnTo>
                  <a:pt x="400" y="910943"/>
                </a:lnTo>
                <a:cubicBezTo>
                  <a:pt x="1206" y="622988"/>
                  <a:pt x="-594" y="434149"/>
                  <a:pt x="212" y="146194"/>
                </a:cubicBezTo>
                <a:close/>
              </a:path>
            </a:pathLst>
          </a:custGeom>
          <a:solidFill>
            <a:srgbClr val="4BACC6">
              <a:lumMod val="40000"/>
              <a:lumOff val="60000"/>
            </a:srgbClr>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22" name="Rectangle 21"/>
          <p:cNvSpPr/>
          <p:nvPr/>
        </p:nvSpPr>
        <p:spPr>
          <a:xfrm>
            <a:off x="2784660" y="2153041"/>
            <a:ext cx="1280160" cy="1998864"/>
          </a:xfrm>
          <a:prstGeom prst="rect">
            <a:avLst/>
          </a:prstGeom>
          <a:solidFill>
            <a:srgbClr val="4BACC6">
              <a:lumMod val="75000"/>
            </a:srgbClr>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23" name="Rectangle 22"/>
          <p:cNvSpPr/>
          <p:nvPr/>
        </p:nvSpPr>
        <p:spPr>
          <a:xfrm>
            <a:off x="2784660" y="4126505"/>
            <a:ext cx="1280160" cy="201024"/>
          </a:xfrm>
          <a:prstGeom prst="rect">
            <a:avLst/>
          </a:prstGeom>
          <a:solidFill>
            <a:srgbClr val="F79646">
              <a:lumMod val="75000"/>
            </a:srgbClr>
          </a:solidFill>
          <a:ln w="25400" cap="flat" cmpd="sng" algn="ctr">
            <a:noFill/>
            <a:prstDash val="solid"/>
          </a:ln>
          <a:effectLst/>
        </p:spPr>
        <p:txBody>
          <a:bodyPr rtlCol="0" anchor="ctr"/>
          <a:lstStyle/>
          <a:p>
            <a:pPr algn="ctr" defTabSz="609454">
              <a:defRPr/>
            </a:pPr>
            <a:endParaRPr lang="en-US" sz="2400" kern="0">
              <a:solidFill>
                <a:srgbClr val="81422E"/>
              </a:solidFill>
            </a:endParaRPr>
          </a:p>
        </p:txBody>
      </p:sp>
      <p:sp>
        <p:nvSpPr>
          <p:cNvPr id="24" name="Freeform 23"/>
          <p:cNvSpPr/>
          <p:nvPr/>
        </p:nvSpPr>
        <p:spPr>
          <a:xfrm>
            <a:off x="4068800" y="1223093"/>
            <a:ext cx="266240" cy="942159"/>
          </a:xfrm>
          <a:custGeom>
            <a:avLst/>
            <a:gdLst>
              <a:gd name="connsiteX0" fmla="*/ 9054 w 316872"/>
              <a:gd name="connsiteY0" fmla="*/ 697117 h 697117"/>
              <a:gd name="connsiteX1" fmla="*/ 0 w 316872"/>
              <a:gd name="connsiteY1" fmla="*/ 0 h 697117"/>
              <a:gd name="connsiteX2" fmla="*/ 316872 w 316872"/>
              <a:gd name="connsiteY2" fmla="*/ 0 h 697117"/>
              <a:gd name="connsiteX3" fmla="*/ 316872 w 316872"/>
              <a:gd name="connsiteY3" fmla="*/ 497941 h 697117"/>
              <a:gd name="connsiteX4" fmla="*/ 9054 w 316872"/>
              <a:gd name="connsiteY4" fmla="*/ 697117 h 697117"/>
              <a:gd name="connsiteX0" fmla="*/ 5044 w 312862"/>
              <a:gd name="connsiteY0" fmla="*/ 703233 h 703233"/>
              <a:gd name="connsiteX1" fmla="*/ 0 w 312862"/>
              <a:gd name="connsiteY1" fmla="*/ 0 h 703233"/>
              <a:gd name="connsiteX2" fmla="*/ 312862 w 312862"/>
              <a:gd name="connsiteY2" fmla="*/ 6116 h 703233"/>
              <a:gd name="connsiteX3" fmla="*/ 312862 w 312862"/>
              <a:gd name="connsiteY3" fmla="*/ 504057 h 703233"/>
              <a:gd name="connsiteX4" fmla="*/ 5044 w 312862"/>
              <a:gd name="connsiteY4" fmla="*/ 703233 h 703233"/>
              <a:gd name="connsiteX0" fmla="*/ 5044 w 312862"/>
              <a:gd name="connsiteY0" fmla="*/ 697117 h 697117"/>
              <a:gd name="connsiteX1" fmla="*/ 0 w 312862"/>
              <a:gd name="connsiteY1" fmla="*/ 4775 h 697117"/>
              <a:gd name="connsiteX2" fmla="*/ 312862 w 312862"/>
              <a:gd name="connsiteY2" fmla="*/ 0 h 697117"/>
              <a:gd name="connsiteX3" fmla="*/ 312862 w 312862"/>
              <a:gd name="connsiteY3" fmla="*/ 497941 h 697117"/>
              <a:gd name="connsiteX4" fmla="*/ 5044 w 312862"/>
              <a:gd name="connsiteY4" fmla="*/ 697117 h 697117"/>
              <a:gd name="connsiteX0" fmla="*/ 5044 w 312862"/>
              <a:gd name="connsiteY0" fmla="*/ 693487 h 693487"/>
              <a:gd name="connsiteX1" fmla="*/ 0 w 312862"/>
              <a:gd name="connsiteY1" fmla="*/ 1145 h 693487"/>
              <a:gd name="connsiteX2" fmla="*/ 296193 w 312862"/>
              <a:gd name="connsiteY2" fmla="*/ 0 h 693487"/>
              <a:gd name="connsiteX3" fmla="*/ 312862 w 312862"/>
              <a:gd name="connsiteY3" fmla="*/ 494311 h 693487"/>
              <a:gd name="connsiteX4" fmla="*/ 5044 w 312862"/>
              <a:gd name="connsiteY4" fmla="*/ 693487 h 693487"/>
              <a:gd name="connsiteX0" fmla="*/ 5044 w 300956"/>
              <a:gd name="connsiteY0" fmla="*/ 693487 h 693487"/>
              <a:gd name="connsiteX1" fmla="*/ 0 w 300956"/>
              <a:gd name="connsiteY1" fmla="*/ 1145 h 693487"/>
              <a:gd name="connsiteX2" fmla="*/ 296193 w 300956"/>
              <a:gd name="connsiteY2" fmla="*/ 0 h 693487"/>
              <a:gd name="connsiteX3" fmla="*/ 300956 w 300956"/>
              <a:gd name="connsiteY3" fmla="*/ 497942 h 693487"/>
              <a:gd name="connsiteX4" fmla="*/ 5044 w 300956"/>
              <a:gd name="connsiteY4" fmla="*/ 693487 h 693487"/>
              <a:gd name="connsiteX0" fmla="*/ 5044 w 300956"/>
              <a:gd name="connsiteY0" fmla="*/ 693487 h 693487"/>
              <a:gd name="connsiteX1" fmla="*/ 0 w 300956"/>
              <a:gd name="connsiteY1" fmla="*/ 1145 h 693487"/>
              <a:gd name="connsiteX2" fmla="*/ 298574 w 300956"/>
              <a:gd name="connsiteY2" fmla="*/ 0 h 693487"/>
              <a:gd name="connsiteX3" fmla="*/ 300956 w 300956"/>
              <a:gd name="connsiteY3" fmla="*/ 497942 h 693487"/>
              <a:gd name="connsiteX4" fmla="*/ 5044 w 300956"/>
              <a:gd name="connsiteY4" fmla="*/ 693487 h 693487"/>
              <a:gd name="connsiteX0" fmla="*/ 2663 w 300956"/>
              <a:gd name="connsiteY0" fmla="*/ 718903 h 718903"/>
              <a:gd name="connsiteX1" fmla="*/ 0 w 300956"/>
              <a:gd name="connsiteY1" fmla="*/ 1145 h 718903"/>
              <a:gd name="connsiteX2" fmla="*/ 298574 w 300956"/>
              <a:gd name="connsiteY2" fmla="*/ 0 h 718903"/>
              <a:gd name="connsiteX3" fmla="*/ 300956 w 300956"/>
              <a:gd name="connsiteY3" fmla="*/ 497942 h 718903"/>
              <a:gd name="connsiteX4" fmla="*/ 2663 w 300956"/>
              <a:gd name="connsiteY4" fmla="*/ 718903 h 718903"/>
              <a:gd name="connsiteX0" fmla="*/ 2663 w 300956"/>
              <a:gd name="connsiteY0" fmla="*/ 718903 h 718903"/>
              <a:gd name="connsiteX1" fmla="*/ 0 w 300956"/>
              <a:gd name="connsiteY1" fmla="*/ 1145 h 718903"/>
              <a:gd name="connsiteX2" fmla="*/ 298574 w 300956"/>
              <a:gd name="connsiteY2" fmla="*/ 0 h 718903"/>
              <a:gd name="connsiteX3" fmla="*/ 300956 w 300956"/>
              <a:gd name="connsiteY3" fmla="*/ 631548 h 718903"/>
              <a:gd name="connsiteX4" fmla="*/ 2663 w 300956"/>
              <a:gd name="connsiteY4" fmla="*/ 718903 h 718903"/>
              <a:gd name="connsiteX0" fmla="*/ 2663 w 298714"/>
              <a:gd name="connsiteY0" fmla="*/ 718903 h 718903"/>
              <a:gd name="connsiteX1" fmla="*/ 0 w 298714"/>
              <a:gd name="connsiteY1" fmla="*/ 1145 h 718903"/>
              <a:gd name="connsiteX2" fmla="*/ 298574 w 298714"/>
              <a:gd name="connsiteY2" fmla="*/ 0 h 718903"/>
              <a:gd name="connsiteX3" fmla="*/ 289365 w 298714"/>
              <a:gd name="connsiteY3" fmla="*/ 635790 h 718903"/>
              <a:gd name="connsiteX4" fmla="*/ 2663 w 298714"/>
              <a:gd name="connsiteY4" fmla="*/ 718903 h 718903"/>
              <a:gd name="connsiteX0" fmla="*/ 2663 w 300958"/>
              <a:gd name="connsiteY0" fmla="*/ 718903 h 718903"/>
              <a:gd name="connsiteX1" fmla="*/ 0 w 300958"/>
              <a:gd name="connsiteY1" fmla="*/ 1145 h 718903"/>
              <a:gd name="connsiteX2" fmla="*/ 298574 w 300958"/>
              <a:gd name="connsiteY2" fmla="*/ 0 h 718903"/>
              <a:gd name="connsiteX3" fmla="*/ 300958 w 300958"/>
              <a:gd name="connsiteY3" fmla="*/ 629428 h 718903"/>
              <a:gd name="connsiteX4" fmla="*/ 2663 w 300958"/>
              <a:gd name="connsiteY4" fmla="*/ 718903 h 718903"/>
              <a:gd name="connsiteX0" fmla="*/ 2663 w 298823"/>
              <a:gd name="connsiteY0" fmla="*/ 718903 h 718903"/>
              <a:gd name="connsiteX1" fmla="*/ 0 w 298823"/>
              <a:gd name="connsiteY1" fmla="*/ 1145 h 718903"/>
              <a:gd name="connsiteX2" fmla="*/ 298574 w 298823"/>
              <a:gd name="connsiteY2" fmla="*/ 0 h 718903"/>
              <a:gd name="connsiteX3" fmla="*/ 295163 w 298823"/>
              <a:gd name="connsiteY3" fmla="*/ 629428 h 718903"/>
              <a:gd name="connsiteX4" fmla="*/ 2663 w 298823"/>
              <a:gd name="connsiteY4" fmla="*/ 718903 h 718903"/>
              <a:gd name="connsiteX0" fmla="*/ 2663 w 300958"/>
              <a:gd name="connsiteY0" fmla="*/ 718903 h 718903"/>
              <a:gd name="connsiteX1" fmla="*/ 0 w 300958"/>
              <a:gd name="connsiteY1" fmla="*/ 1145 h 718903"/>
              <a:gd name="connsiteX2" fmla="*/ 298574 w 300958"/>
              <a:gd name="connsiteY2" fmla="*/ 0 h 718903"/>
              <a:gd name="connsiteX3" fmla="*/ 300958 w 300958"/>
              <a:gd name="connsiteY3" fmla="*/ 633669 h 718903"/>
              <a:gd name="connsiteX4" fmla="*/ 2663 w 300958"/>
              <a:gd name="connsiteY4" fmla="*/ 718903 h 718903"/>
              <a:gd name="connsiteX0" fmla="*/ 2663 w 300958"/>
              <a:gd name="connsiteY0" fmla="*/ 718903 h 718903"/>
              <a:gd name="connsiteX1" fmla="*/ 0 w 300958"/>
              <a:gd name="connsiteY1" fmla="*/ 1145 h 718903"/>
              <a:gd name="connsiteX2" fmla="*/ 298574 w 300958"/>
              <a:gd name="connsiteY2" fmla="*/ 0 h 718903"/>
              <a:gd name="connsiteX3" fmla="*/ 300958 w 300958"/>
              <a:gd name="connsiteY3" fmla="*/ 633669 h 718903"/>
              <a:gd name="connsiteX4" fmla="*/ 2663 w 300958"/>
              <a:gd name="connsiteY4" fmla="*/ 718903 h 718903"/>
              <a:gd name="connsiteX0" fmla="*/ 352 w 298647"/>
              <a:gd name="connsiteY0" fmla="*/ 719323 h 719323"/>
              <a:gd name="connsiteX1" fmla="*/ 1967 w 298647"/>
              <a:gd name="connsiteY1" fmla="*/ 0 h 719323"/>
              <a:gd name="connsiteX2" fmla="*/ 296263 w 298647"/>
              <a:gd name="connsiteY2" fmla="*/ 420 h 719323"/>
              <a:gd name="connsiteX3" fmla="*/ 298647 w 298647"/>
              <a:gd name="connsiteY3" fmla="*/ 634089 h 719323"/>
              <a:gd name="connsiteX4" fmla="*/ 352 w 298647"/>
              <a:gd name="connsiteY4" fmla="*/ 719323 h 719323"/>
              <a:gd name="connsiteX0" fmla="*/ 2664 w 296680"/>
              <a:gd name="connsiteY0" fmla="*/ 713063 h 713063"/>
              <a:gd name="connsiteX1" fmla="*/ 0 w 296680"/>
              <a:gd name="connsiteY1" fmla="*/ 0 h 713063"/>
              <a:gd name="connsiteX2" fmla="*/ 294296 w 296680"/>
              <a:gd name="connsiteY2" fmla="*/ 420 h 713063"/>
              <a:gd name="connsiteX3" fmla="*/ 296680 w 296680"/>
              <a:gd name="connsiteY3" fmla="*/ 634089 h 713063"/>
              <a:gd name="connsiteX4" fmla="*/ 2664 w 296680"/>
              <a:gd name="connsiteY4" fmla="*/ 713063 h 713063"/>
              <a:gd name="connsiteX0" fmla="*/ 2664 w 296680"/>
              <a:gd name="connsiteY0" fmla="*/ 713063 h 713063"/>
              <a:gd name="connsiteX1" fmla="*/ 0 w 296680"/>
              <a:gd name="connsiteY1" fmla="*/ 0 h 713063"/>
              <a:gd name="connsiteX2" fmla="*/ 294296 w 296680"/>
              <a:gd name="connsiteY2" fmla="*/ 420 h 713063"/>
              <a:gd name="connsiteX3" fmla="*/ 296680 w 296680"/>
              <a:gd name="connsiteY3" fmla="*/ 592856 h 713063"/>
              <a:gd name="connsiteX4" fmla="*/ 2664 w 296680"/>
              <a:gd name="connsiteY4" fmla="*/ 713063 h 713063"/>
              <a:gd name="connsiteX0" fmla="*/ 2664 w 296680"/>
              <a:gd name="connsiteY0" fmla="*/ 713063 h 713063"/>
              <a:gd name="connsiteX1" fmla="*/ 0 w 296680"/>
              <a:gd name="connsiteY1" fmla="*/ 0 h 713063"/>
              <a:gd name="connsiteX2" fmla="*/ 294296 w 296680"/>
              <a:gd name="connsiteY2" fmla="*/ 420 h 713063"/>
              <a:gd name="connsiteX3" fmla="*/ 296680 w 296680"/>
              <a:gd name="connsiteY3" fmla="*/ 592856 h 713063"/>
              <a:gd name="connsiteX4" fmla="*/ 2664 w 296680"/>
              <a:gd name="connsiteY4" fmla="*/ 713063 h 713063"/>
              <a:gd name="connsiteX0" fmla="*/ 2664 w 296680"/>
              <a:gd name="connsiteY0" fmla="*/ 713063 h 713063"/>
              <a:gd name="connsiteX1" fmla="*/ 0 w 296680"/>
              <a:gd name="connsiteY1" fmla="*/ 0 h 713063"/>
              <a:gd name="connsiteX2" fmla="*/ 294296 w 296680"/>
              <a:gd name="connsiteY2" fmla="*/ 420 h 713063"/>
              <a:gd name="connsiteX3" fmla="*/ 296680 w 296680"/>
              <a:gd name="connsiteY3" fmla="*/ 634361 h 713063"/>
              <a:gd name="connsiteX4" fmla="*/ 2664 w 296680"/>
              <a:gd name="connsiteY4" fmla="*/ 713063 h 713063"/>
              <a:gd name="connsiteX0" fmla="*/ 2664 w 296680"/>
              <a:gd name="connsiteY0" fmla="*/ 713063 h 713063"/>
              <a:gd name="connsiteX1" fmla="*/ 0 w 296680"/>
              <a:gd name="connsiteY1" fmla="*/ 0 h 713063"/>
              <a:gd name="connsiteX2" fmla="*/ 294296 w 296680"/>
              <a:gd name="connsiteY2" fmla="*/ 420 h 713063"/>
              <a:gd name="connsiteX3" fmla="*/ 296680 w 296680"/>
              <a:gd name="connsiteY3" fmla="*/ 634361 h 713063"/>
              <a:gd name="connsiteX4" fmla="*/ 2664 w 296680"/>
              <a:gd name="connsiteY4" fmla="*/ 713063 h 713063"/>
              <a:gd name="connsiteX0" fmla="*/ 304 w 299536"/>
              <a:gd name="connsiteY0" fmla="*/ 708180 h 708180"/>
              <a:gd name="connsiteX1" fmla="*/ 2856 w 299536"/>
              <a:gd name="connsiteY1" fmla="*/ 0 h 708180"/>
              <a:gd name="connsiteX2" fmla="*/ 297152 w 299536"/>
              <a:gd name="connsiteY2" fmla="*/ 420 h 708180"/>
              <a:gd name="connsiteX3" fmla="*/ 299536 w 299536"/>
              <a:gd name="connsiteY3" fmla="*/ 634361 h 708180"/>
              <a:gd name="connsiteX4" fmla="*/ 304 w 299536"/>
              <a:gd name="connsiteY4" fmla="*/ 708180 h 70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536" h="708180">
                <a:moveTo>
                  <a:pt x="304" y="708180"/>
                </a:moveTo>
                <a:cubicBezTo>
                  <a:pt x="-1377" y="473769"/>
                  <a:pt x="4537" y="234411"/>
                  <a:pt x="2856" y="0"/>
                </a:cubicBezTo>
                <a:lnTo>
                  <a:pt x="297152" y="420"/>
                </a:lnTo>
                <a:cubicBezTo>
                  <a:pt x="298740" y="166401"/>
                  <a:pt x="297948" y="468380"/>
                  <a:pt x="299536" y="634361"/>
                </a:cubicBezTo>
                <a:lnTo>
                  <a:pt x="304" y="708180"/>
                </a:lnTo>
                <a:close/>
              </a:path>
            </a:pathLst>
          </a:custGeom>
          <a:solidFill>
            <a:srgbClr val="E4DFD9"/>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25" name="Rectangle 9"/>
          <p:cNvSpPr/>
          <p:nvPr/>
        </p:nvSpPr>
        <p:spPr>
          <a:xfrm>
            <a:off x="4068802" y="1992879"/>
            <a:ext cx="272393" cy="1011749"/>
          </a:xfrm>
          <a:custGeom>
            <a:avLst/>
            <a:gdLst>
              <a:gd name="connsiteX0" fmla="*/ 0 w 298958"/>
              <a:gd name="connsiteY0" fmla="*/ 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0 h 897730"/>
              <a:gd name="connsiteX0" fmla="*/ 0 w 298958"/>
              <a:gd name="connsiteY0" fmla="*/ 12579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125790 h 897730"/>
              <a:gd name="connsiteX0" fmla="*/ 0 w 298958"/>
              <a:gd name="connsiteY0" fmla="*/ 125790 h 1009006"/>
              <a:gd name="connsiteX1" fmla="*/ 298958 w 298958"/>
              <a:gd name="connsiteY1" fmla="*/ 0 h 1009006"/>
              <a:gd name="connsiteX2" fmla="*/ 298958 w 298958"/>
              <a:gd name="connsiteY2" fmla="*/ 897730 h 1009006"/>
              <a:gd name="connsiteX3" fmla="*/ 0 w 298958"/>
              <a:gd name="connsiteY3" fmla="*/ 1009006 h 1009006"/>
              <a:gd name="connsiteX4" fmla="*/ 0 w 298958"/>
              <a:gd name="connsiteY4" fmla="*/ 125790 h 1009006"/>
              <a:gd name="connsiteX0" fmla="*/ 2419 w 298958"/>
              <a:gd name="connsiteY0" fmla="*/ 145142 h 1009006"/>
              <a:gd name="connsiteX1" fmla="*/ 298958 w 298958"/>
              <a:gd name="connsiteY1" fmla="*/ 0 h 1009006"/>
              <a:gd name="connsiteX2" fmla="*/ 298958 w 298958"/>
              <a:gd name="connsiteY2" fmla="*/ 897730 h 1009006"/>
              <a:gd name="connsiteX3" fmla="*/ 0 w 298958"/>
              <a:gd name="connsiteY3" fmla="*/ 1009006 h 1009006"/>
              <a:gd name="connsiteX4" fmla="*/ 2419 w 298958"/>
              <a:gd name="connsiteY4" fmla="*/ 145142 h 1009006"/>
              <a:gd name="connsiteX0" fmla="*/ 2419 w 298958"/>
              <a:gd name="connsiteY0" fmla="*/ 145142 h 1009006"/>
              <a:gd name="connsiteX1" fmla="*/ 298958 w 298958"/>
              <a:gd name="connsiteY1" fmla="*/ 0 h 1009006"/>
              <a:gd name="connsiteX2" fmla="*/ 298958 w 298958"/>
              <a:gd name="connsiteY2" fmla="*/ 924891 h 1009006"/>
              <a:gd name="connsiteX3" fmla="*/ 0 w 298958"/>
              <a:gd name="connsiteY3" fmla="*/ 1009006 h 1009006"/>
              <a:gd name="connsiteX4" fmla="*/ 2419 w 298958"/>
              <a:gd name="connsiteY4" fmla="*/ 145142 h 1009006"/>
              <a:gd name="connsiteX0" fmla="*/ 214 w 296753"/>
              <a:gd name="connsiteY0" fmla="*/ 145142 h 1003953"/>
              <a:gd name="connsiteX1" fmla="*/ 296753 w 296753"/>
              <a:gd name="connsiteY1" fmla="*/ 0 h 1003953"/>
              <a:gd name="connsiteX2" fmla="*/ 296753 w 296753"/>
              <a:gd name="connsiteY2" fmla="*/ 924891 h 1003953"/>
              <a:gd name="connsiteX3" fmla="*/ 400 w 296753"/>
              <a:gd name="connsiteY3" fmla="*/ 1003953 h 1003953"/>
              <a:gd name="connsiteX4" fmla="*/ 214 w 296753"/>
              <a:gd name="connsiteY4" fmla="*/ 145142 h 1003953"/>
              <a:gd name="connsiteX0" fmla="*/ 3788 w 296352"/>
              <a:gd name="connsiteY0" fmla="*/ 398550 h 1003953"/>
              <a:gd name="connsiteX1" fmla="*/ 296352 w 296352"/>
              <a:gd name="connsiteY1" fmla="*/ 0 h 1003953"/>
              <a:gd name="connsiteX2" fmla="*/ 296352 w 296352"/>
              <a:gd name="connsiteY2" fmla="*/ 924891 h 1003953"/>
              <a:gd name="connsiteX3" fmla="*/ -1 w 296352"/>
              <a:gd name="connsiteY3" fmla="*/ 1003953 h 1003953"/>
              <a:gd name="connsiteX4" fmla="*/ 3788 w 296352"/>
              <a:gd name="connsiteY4" fmla="*/ 398550 h 1003953"/>
              <a:gd name="connsiteX0" fmla="*/ 213 w 296753"/>
              <a:gd name="connsiteY0" fmla="*/ 267477 h 1003953"/>
              <a:gd name="connsiteX1" fmla="*/ 296753 w 296753"/>
              <a:gd name="connsiteY1" fmla="*/ 0 h 1003953"/>
              <a:gd name="connsiteX2" fmla="*/ 296753 w 296753"/>
              <a:gd name="connsiteY2" fmla="*/ 924891 h 1003953"/>
              <a:gd name="connsiteX3" fmla="*/ 400 w 296753"/>
              <a:gd name="connsiteY3" fmla="*/ 1003953 h 1003953"/>
              <a:gd name="connsiteX4" fmla="*/ 213 w 296753"/>
              <a:gd name="connsiteY4" fmla="*/ 267477 h 1003953"/>
              <a:gd name="connsiteX0" fmla="*/ 48 w 296588"/>
              <a:gd name="connsiteY0" fmla="*/ 267477 h 1169979"/>
              <a:gd name="connsiteX1" fmla="*/ 296588 w 296588"/>
              <a:gd name="connsiteY1" fmla="*/ 0 h 1169979"/>
              <a:gd name="connsiteX2" fmla="*/ 296588 w 296588"/>
              <a:gd name="connsiteY2" fmla="*/ 924891 h 1169979"/>
              <a:gd name="connsiteX3" fmla="*/ 8186 w 296588"/>
              <a:gd name="connsiteY3" fmla="*/ 1169979 h 1169979"/>
              <a:gd name="connsiteX4" fmla="*/ 48 w 296588"/>
              <a:gd name="connsiteY4" fmla="*/ 267477 h 1169979"/>
              <a:gd name="connsiteX0" fmla="*/ 214 w 288802"/>
              <a:gd name="connsiteY0" fmla="*/ 254370 h 1169979"/>
              <a:gd name="connsiteX1" fmla="*/ 288802 w 288802"/>
              <a:gd name="connsiteY1" fmla="*/ 0 h 1169979"/>
              <a:gd name="connsiteX2" fmla="*/ 288802 w 288802"/>
              <a:gd name="connsiteY2" fmla="*/ 924891 h 1169979"/>
              <a:gd name="connsiteX3" fmla="*/ 400 w 288802"/>
              <a:gd name="connsiteY3" fmla="*/ 1169979 h 1169979"/>
              <a:gd name="connsiteX4" fmla="*/ 214 w 288802"/>
              <a:gd name="connsiteY4" fmla="*/ 254370 h 1169979"/>
              <a:gd name="connsiteX0" fmla="*/ 214 w 288802"/>
              <a:gd name="connsiteY0" fmla="*/ 137178 h 1052787"/>
              <a:gd name="connsiteX1" fmla="*/ 278536 w 288802"/>
              <a:gd name="connsiteY1" fmla="*/ 0 h 1052787"/>
              <a:gd name="connsiteX2" fmla="*/ 288802 w 288802"/>
              <a:gd name="connsiteY2" fmla="*/ 807699 h 1052787"/>
              <a:gd name="connsiteX3" fmla="*/ 400 w 288802"/>
              <a:gd name="connsiteY3" fmla="*/ 1052787 h 1052787"/>
              <a:gd name="connsiteX4" fmla="*/ 214 w 288802"/>
              <a:gd name="connsiteY4" fmla="*/ 137178 h 1052787"/>
              <a:gd name="connsiteX0" fmla="*/ 30616 w 288402"/>
              <a:gd name="connsiteY0" fmla="*/ 294936 h 1052787"/>
              <a:gd name="connsiteX1" fmla="*/ 278136 w 288402"/>
              <a:gd name="connsiteY1" fmla="*/ 0 h 1052787"/>
              <a:gd name="connsiteX2" fmla="*/ 288402 w 288402"/>
              <a:gd name="connsiteY2" fmla="*/ 807699 h 1052787"/>
              <a:gd name="connsiteX3" fmla="*/ 0 w 288402"/>
              <a:gd name="connsiteY3" fmla="*/ 1052787 h 1052787"/>
              <a:gd name="connsiteX4" fmla="*/ 30616 w 288402"/>
              <a:gd name="connsiteY4" fmla="*/ 294936 h 1052787"/>
              <a:gd name="connsiteX0" fmla="*/ 4946 w 288402"/>
              <a:gd name="connsiteY0" fmla="*/ 146192 h 1052787"/>
              <a:gd name="connsiteX1" fmla="*/ 278136 w 288402"/>
              <a:gd name="connsiteY1" fmla="*/ 0 h 1052787"/>
              <a:gd name="connsiteX2" fmla="*/ 288402 w 288402"/>
              <a:gd name="connsiteY2" fmla="*/ 807699 h 1052787"/>
              <a:gd name="connsiteX3" fmla="*/ 0 w 288402"/>
              <a:gd name="connsiteY3" fmla="*/ 1052787 h 1052787"/>
              <a:gd name="connsiteX4" fmla="*/ 4946 w 288402"/>
              <a:gd name="connsiteY4" fmla="*/ 146192 h 1052787"/>
              <a:gd name="connsiteX0" fmla="*/ 4946 w 288402"/>
              <a:gd name="connsiteY0" fmla="*/ 146192 h 1052787"/>
              <a:gd name="connsiteX1" fmla="*/ 288402 w 288402"/>
              <a:gd name="connsiteY1" fmla="*/ 0 h 1052787"/>
              <a:gd name="connsiteX2" fmla="*/ 288402 w 288402"/>
              <a:gd name="connsiteY2" fmla="*/ 807699 h 1052787"/>
              <a:gd name="connsiteX3" fmla="*/ 0 w 288402"/>
              <a:gd name="connsiteY3" fmla="*/ 1052787 h 1052787"/>
              <a:gd name="connsiteX4" fmla="*/ 4946 w 288402"/>
              <a:gd name="connsiteY4" fmla="*/ 146192 h 1052787"/>
              <a:gd name="connsiteX0" fmla="*/ 66 w 283522"/>
              <a:gd name="connsiteY0" fmla="*/ 146192 h 854462"/>
              <a:gd name="connsiteX1" fmla="*/ 283522 w 283522"/>
              <a:gd name="connsiteY1" fmla="*/ 0 h 854462"/>
              <a:gd name="connsiteX2" fmla="*/ 283522 w 283522"/>
              <a:gd name="connsiteY2" fmla="*/ 807699 h 854462"/>
              <a:gd name="connsiteX3" fmla="*/ 5388 w 283522"/>
              <a:gd name="connsiteY3" fmla="*/ 854462 h 854462"/>
              <a:gd name="connsiteX4" fmla="*/ 66 w 283522"/>
              <a:gd name="connsiteY4" fmla="*/ 146192 h 854462"/>
              <a:gd name="connsiteX0" fmla="*/ 39 w 283495"/>
              <a:gd name="connsiteY0" fmla="*/ 146192 h 854462"/>
              <a:gd name="connsiteX1" fmla="*/ 283495 w 283495"/>
              <a:gd name="connsiteY1" fmla="*/ 0 h 854462"/>
              <a:gd name="connsiteX2" fmla="*/ 283495 w 283495"/>
              <a:gd name="connsiteY2" fmla="*/ 807699 h 854462"/>
              <a:gd name="connsiteX3" fmla="*/ 10495 w 283495"/>
              <a:gd name="connsiteY3" fmla="*/ 854462 h 854462"/>
              <a:gd name="connsiteX4" fmla="*/ 39 w 283495"/>
              <a:gd name="connsiteY4" fmla="*/ 146192 h 854462"/>
              <a:gd name="connsiteX0" fmla="*/ 39 w 288629"/>
              <a:gd name="connsiteY0" fmla="*/ 146192 h 854462"/>
              <a:gd name="connsiteX1" fmla="*/ 283495 w 288629"/>
              <a:gd name="connsiteY1" fmla="*/ 0 h 854462"/>
              <a:gd name="connsiteX2" fmla="*/ 288629 w 288629"/>
              <a:gd name="connsiteY2" fmla="*/ 685999 h 854462"/>
              <a:gd name="connsiteX3" fmla="*/ 10495 w 288629"/>
              <a:gd name="connsiteY3" fmla="*/ 854462 h 854462"/>
              <a:gd name="connsiteX4" fmla="*/ 39 w 288629"/>
              <a:gd name="connsiteY4" fmla="*/ 146192 h 854462"/>
              <a:gd name="connsiteX0" fmla="*/ 66 w 288656"/>
              <a:gd name="connsiteY0" fmla="*/ 146192 h 849956"/>
              <a:gd name="connsiteX1" fmla="*/ 283522 w 288656"/>
              <a:gd name="connsiteY1" fmla="*/ 0 h 849956"/>
              <a:gd name="connsiteX2" fmla="*/ 288656 w 288656"/>
              <a:gd name="connsiteY2" fmla="*/ 685999 h 849956"/>
              <a:gd name="connsiteX3" fmla="*/ 5388 w 288656"/>
              <a:gd name="connsiteY3" fmla="*/ 849956 h 849956"/>
              <a:gd name="connsiteX4" fmla="*/ 66 w 288656"/>
              <a:gd name="connsiteY4" fmla="*/ 146192 h 849956"/>
              <a:gd name="connsiteX0" fmla="*/ 66 w 288656"/>
              <a:gd name="connsiteY0" fmla="*/ 146192 h 849956"/>
              <a:gd name="connsiteX1" fmla="*/ 283522 w 288656"/>
              <a:gd name="connsiteY1" fmla="*/ 0 h 849956"/>
              <a:gd name="connsiteX2" fmla="*/ 288656 w 288656"/>
              <a:gd name="connsiteY2" fmla="*/ 685999 h 849956"/>
              <a:gd name="connsiteX3" fmla="*/ 5388 w 288656"/>
              <a:gd name="connsiteY3" fmla="*/ 849956 h 849956"/>
              <a:gd name="connsiteX4" fmla="*/ 66 w 288656"/>
              <a:gd name="connsiteY4" fmla="*/ 146192 h 849956"/>
              <a:gd name="connsiteX0" fmla="*/ 212 w 288802"/>
              <a:gd name="connsiteY0" fmla="*/ 146192 h 849956"/>
              <a:gd name="connsiteX1" fmla="*/ 283668 w 288802"/>
              <a:gd name="connsiteY1" fmla="*/ 0 h 849956"/>
              <a:gd name="connsiteX2" fmla="*/ 288802 w 288802"/>
              <a:gd name="connsiteY2" fmla="*/ 685999 h 849956"/>
              <a:gd name="connsiteX3" fmla="*/ 400 w 288802"/>
              <a:gd name="connsiteY3" fmla="*/ 849956 h 849956"/>
              <a:gd name="connsiteX4" fmla="*/ 212 w 288802"/>
              <a:gd name="connsiteY4" fmla="*/ 146192 h 849956"/>
              <a:gd name="connsiteX0" fmla="*/ 212 w 299068"/>
              <a:gd name="connsiteY0" fmla="*/ 146192 h 849956"/>
              <a:gd name="connsiteX1" fmla="*/ 283668 w 299068"/>
              <a:gd name="connsiteY1" fmla="*/ 0 h 849956"/>
              <a:gd name="connsiteX2" fmla="*/ 299068 w 299068"/>
              <a:gd name="connsiteY2" fmla="*/ 807699 h 849956"/>
              <a:gd name="connsiteX3" fmla="*/ 400 w 299068"/>
              <a:gd name="connsiteY3" fmla="*/ 849956 h 849956"/>
              <a:gd name="connsiteX4" fmla="*/ 212 w 299068"/>
              <a:gd name="connsiteY4" fmla="*/ 146192 h 849956"/>
              <a:gd name="connsiteX0" fmla="*/ 212 w 299068"/>
              <a:gd name="connsiteY0" fmla="*/ 137602 h 841366"/>
              <a:gd name="connsiteX1" fmla="*/ 283668 w 299068"/>
              <a:gd name="connsiteY1" fmla="*/ 0 h 841366"/>
              <a:gd name="connsiteX2" fmla="*/ 299068 w 299068"/>
              <a:gd name="connsiteY2" fmla="*/ 799109 h 841366"/>
              <a:gd name="connsiteX3" fmla="*/ 400 w 299068"/>
              <a:gd name="connsiteY3" fmla="*/ 841366 h 841366"/>
              <a:gd name="connsiteX4" fmla="*/ 212 w 299068"/>
              <a:gd name="connsiteY4" fmla="*/ 137602 h 841366"/>
              <a:gd name="connsiteX0" fmla="*/ 212 w 299563"/>
              <a:gd name="connsiteY0" fmla="*/ 141898 h 845662"/>
              <a:gd name="connsiteX1" fmla="*/ 299069 w 299563"/>
              <a:gd name="connsiteY1" fmla="*/ 0 h 845662"/>
              <a:gd name="connsiteX2" fmla="*/ 299068 w 299563"/>
              <a:gd name="connsiteY2" fmla="*/ 803405 h 845662"/>
              <a:gd name="connsiteX3" fmla="*/ 400 w 299563"/>
              <a:gd name="connsiteY3" fmla="*/ 845662 h 845662"/>
              <a:gd name="connsiteX4" fmla="*/ 212 w 299563"/>
              <a:gd name="connsiteY4" fmla="*/ 141898 h 845662"/>
              <a:gd name="connsiteX0" fmla="*/ 212 w 299562"/>
              <a:gd name="connsiteY0" fmla="*/ 141898 h 845662"/>
              <a:gd name="connsiteX1" fmla="*/ 299068 w 299562"/>
              <a:gd name="connsiteY1" fmla="*/ 0 h 845662"/>
              <a:gd name="connsiteX2" fmla="*/ 299068 w 299562"/>
              <a:gd name="connsiteY2" fmla="*/ 803405 h 845662"/>
              <a:gd name="connsiteX3" fmla="*/ 400 w 299562"/>
              <a:gd name="connsiteY3" fmla="*/ 845662 h 845662"/>
              <a:gd name="connsiteX4" fmla="*/ 212 w 299562"/>
              <a:gd name="connsiteY4" fmla="*/ 141898 h 845662"/>
              <a:gd name="connsiteX0" fmla="*/ 212 w 299561"/>
              <a:gd name="connsiteY0" fmla="*/ 146194 h 849958"/>
              <a:gd name="connsiteX1" fmla="*/ 299067 w 299561"/>
              <a:gd name="connsiteY1" fmla="*/ 0 h 849958"/>
              <a:gd name="connsiteX2" fmla="*/ 299068 w 299561"/>
              <a:gd name="connsiteY2" fmla="*/ 807701 h 849958"/>
              <a:gd name="connsiteX3" fmla="*/ 400 w 299561"/>
              <a:gd name="connsiteY3" fmla="*/ 849958 h 849958"/>
              <a:gd name="connsiteX4" fmla="*/ 212 w 299561"/>
              <a:gd name="connsiteY4" fmla="*/ 146194 h 849958"/>
              <a:gd name="connsiteX0" fmla="*/ 212 w 299068"/>
              <a:gd name="connsiteY0" fmla="*/ 146194 h 849958"/>
              <a:gd name="connsiteX1" fmla="*/ 293934 w 299068"/>
              <a:gd name="connsiteY1" fmla="*/ 0 h 849958"/>
              <a:gd name="connsiteX2" fmla="*/ 299068 w 299068"/>
              <a:gd name="connsiteY2" fmla="*/ 807701 h 849958"/>
              <a:gd name="connsiteX3" fmla="*/ 400 w 299068"/>
              <a:gd name="connsiteY3" fmla="*/ 849958 h 849958"/>
              <a:gd name="connsiteX4" fmla="*/ 212 w 299068"/>
              <a:gd name="connsiteY4" fmla="*/ 146194 h 849958"/>
              <a:gd name="connsiteX0" fmla="*/ 212 w 299068"/>
              <a:gd name="connsiteY0" fmla="*/ 146194 h 910943"/>
              <a:gd name="connsiteX1" fmla="*/ 293934 w 299068"/>
              <a:gd name="connsiteY1" fmla="*/ 0 h 910943"/>
              <a:gd name="connsiteX2" fmla="*/ 299068 w 299068"/>
              <a:gd name="connsiteY2" fmla="*/ 807701 h 910943"/>
              <a:gd name="connsiteX3" fmla="*/ 400 w 299068"/>
              <a:gd name="connsiteY3" fmla="*/ 910943 h 910943"/>
              <a:gd name="connsiteX4" fmla="*/ 212 w 299068"/>
              <a:gd name="connsiteY4" fmla="*/ 146194 h 91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068" h="910943">
                <a:moveTo>
                  <a:pt x="212" y="146194"/>
                </a:moveTo>
                <a:lnTo>
                  <a:pt x="293934" y="0"/>
                </a:lnTo>
                <a:cubicBezTo>
                  <a:pt x="295645" y="228666"/>
                  <a:pt x="297357" y="579035"/>
                  <a:pt x="299068" y="807701"/>
                </a:cubicBezTo>
                <a:lnTo>
                  <a:pt x="400" y="910943"/>
                </a:lnTo>
                <a:cubicBezTo>
                  <a:pt x="1206" y="622988"/>
                  <a:pt x="-594" y="434149"/>
                  <a:pt x="212" y="146194"/>
                </a:cubicBezTo>
                <a:close/>
              </a:path>
            </a:pathLst>
          </a:custGeom>
          <a:solidFill>
            <a:srgbClr val="4BACC6">
              <a:lumMod val="40000"/>
              <a:lumOff val="60000"/>
            </a:srgbClr>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26" name="Rectangle 9"/>
          <p:cNvSpPr/>
          <p:nvPr/>
        </p:nvSpPr>
        <p:spPr>
          <a:xfrm>
            <a:off x="4064014" y="2867885"/>
            <a:ext cx="279553" cy="1617251"/>
          </a:xfrm>
          <a:custGeom>
            <a:avLst/>
            <a:gdLst>
              <a:gd name="connsiteX0" fmla="*/ 0 w 298958"/>
              <a:gd name="connsiteY0" fmla="*/ 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0 h 897730"/>
              <a:gd name="connsiteX0" fmla="*/ 0 w 298958"/>
              <a:gd name="connsiteY0" fmla="*/ 12579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125790 h 897730"/>
              <a:gd name="connsiteX0" fmla="*/ 0 w 298958"/>
              <a:gd name="connsiteY0" fmla="*/ 125790 h 1009006"/>
              <a:gd name="connsiteX1" fmla="*/ 298958 w 298958"/>
              <a:gd name="connsiteY1" fmla="*/ 0 h 1009006"/>
              <a:gd name="connsiteX2" fmla="*/ 298958 w 298958"/>
              <a:gd name="connsiteY2" fmla="*/ 897730 h 1009006"/>
              <a:gd name="connsiteX3" fmla="*/ 0 w 298958"/>
              <a:gd name="connsiteY3" fmla="*/ 1009006 h 1009006"/>
              <a:gd name="connsiteX4" fmla="*/ 0 w 298958"/>
              <a:gd name="connsiteY4" fmla="*/ 125790 h 1009006"/>
              <a:gd name="connsiteX0" fmla="*/ 2419 w 298958"/>
              <a:gd name="connsiteY0" fmla="*/ 145142 h 1009006"/>
              <a:gd name="connsiteX1" fmla="*/ 298958 w 298958"/>
              <a:gd name="connsiteY1" fmla="*/ 0 h 1009006"/>
              <a:gd name="connsiteX2" fmla="*/ 298958 w 298958"/>
              <a:gd name="connsiteY2" fmla="*/ 897730 h 1009006"/>
              <a:gd name="connsiteX3" fmla="*/ 0 w 298958"/>
              <a:gd name="connsiteY3" fmla="*/ 1009006 h 1009006"/>
              <a:gd name="connsiteX4" fmla="*/ 2419 w 298958"/>
              <a:gd name="connsiteY4" fmla="*/ 145142 h 1009006"/>
              <a:gd name="connsiteX0" fmla="*/ 2419 w 298958"/>
              <a:gd name="connsiteY0" fmla="*/ 145142 h 1009006"/>
              <a:gd name="connsiteX1" fmla="*/ 298958 w 298958"/>
              <a:gd name="connsiteY1" fmla="*/ 0 h 1009006"/>
              <a:gd name="connsiteX2" fmla="*/ 298958 w 298958"/>
              <a:gd name="connsiteY2" fmla="*/ 924891 h 1009006"/>
              <a:gd name="connsiteX3" fmla="*/ 0 w 298958"/>
              <a:gd name="connsiteY3" fmla="*/ 1009006 h 1009006"/>
              <a:gd name="connsiteX4" fmla="*/ 2419 w 298958"/>
              <a:gd name="connsiteY4" fmla="*/ 145142 h 1009006"/>
              <a:gd name="connsiteX0" fmla="*/ 214 w 296753"/>
              <a:gd name="connsiteY0" fmla="*/ 145142 h 1003953"/>
              <a:gd name="connsiteX1" fmla="*/ 296753 w 296753"/>
              <a:gd name="connsiteY1" fmla="*/ 0 h 1003953"/>
              <a:gd name="connsiteX2" fmla="*/ 296753 w 296753"/>
              <a:gd name="connsiteY2" fmla="*/ 924891 h 1003953"/>
              <a:gd name="connsiteX3" fmla="*/ 400 w 296753"/>
              <a:gd name="connsiteY3" fmla="*/ 1003953 h 1003953"/>
              <a:gd name="connsiteX4" fmla="*/ 214 w 296753"/>
              <a:gd name="connsiteY4" fmla="*/ 145142 h 1003953"/>
              <a:gd name="connsiteX0" fmla="*/ 3788 w 296352"/>
              <a:gd name="connsiteY0" fmla="*/ 398550 h 1003953"/>
              <a:gd name="connsiteX1" fmla="*/ 296352 w 296352"/>
              <a:gd name="connsiteY1" fmla="*/ 0 h 1003953"/>
              <a:gd name="connsiteX2" fmla="*/ 296352 w 296352"/>
              <a:gd name="connsiteY2" fmla="*/ 924891 h 1003953"/>
              <a:gd name="connsiteX3" fmla="*/ -1 w 296352"/>
              <a:gd name="connsiteY3" fmla="*/ 1003953 h 1003953"/>
              <a:gd name="connsiteX4" fmla="*/ 3788 w 296352"/>
              <a:gd name="connsiteY4" fmla="*/ 398550 h 1003953"/>
              <a:gd name="connsiteX0" fmla="*/ 213 w 296753"/>
              <a:gd name="connsiteY0" fmla="*/ 267477 h 1003953"/>
              <a:gd name="connsiteX1" fmla="*/ 296753 w 296753"/>
              <a:gd name="connsiteY1" fmla="*/ 0 h 1003953"/>
              <a:gd name="connsiteX2" fmla="*/ 296753 w 296753"/>
              <a:gd name="connsiteY2" fmla="*/ 924891 h 1003953"/>
              <a:gd name="connsiteX3" fmla="*/ 400 w 296753"/>
              <a:gd name="connsiteY3" fmla="*/ 1003953 h 1003953"/>
              <a:gd name="connsiteX4" fmla="*/ 213 w 296753"/>
              <a:gd name="connsiteY4" fmla="*/ 267477 h 1003953"/>
              <a:gd name="connsiteX0" fmla="*/ 48 w 296588"/>
              <a:gd name="connsiteY0" fmla="*/ 267477 h 1169979"/>
              <a:gd name="connsiteX1" fmla="*/ 296588 w 296588"/>
              <a:gd name="connsiteY1" fmla="*/ 0 h 1169979"/>
              <a:gd name="connsiteX2" fmla="*/ 296588 w 296588"/>
              <a:gd name="connsiteY2" fmla="*/ 924891 h 1169979"/>
              <a:gd name="connsiteX3" fmla="*/ 8186 w 296588"/>
              <a:gd name="connsiteY3" fmla="*/ 1169979 h 1169979"/>
              <a:gd name="connsiteX4" fmla="*/ 48 w 296588"/>
              <a:gd name="connsiteY4" fmla="*/ 267477 h 1169979"/>
              <a:gd name="connsiteX0" fmla="*/ 214 w 288802"/>
              <a:gd name="connsiteY0" fmla="*/ 254370 h 1169979"/>
              <a:gd name="connsiteX1" fmla="*/ 288802 w 288802"/>
              <a:gd name="connsiteY1" fmla="*/ 0 h 1169979"/>
              <a:gd name="connsiteX2" fmla="*/ 288802 w 288802"/>
              <a:gd name="connsiteY2" fmla="*/ 924891 h 1169979"/>
              <a:gd name="connsiteX3" fmla="*/ 400 w 288802"/>
              <a:gd name="connsiteY3" fmla="*/ 1169979 h 1169979"/>
              <a:gd name="connsiteX4" fmla="*/ 214 w 288802"/>
              <a:gd name="connsiteY4" fmla="*/ 254370 h 1169979"/>
              <a:gd name="connsiteX0" fmla="*/ 3788 w 292376"/>
              <a:gd name="connsiteY0" fmla="*/ 254370 h 1104442"/>
              <a:gd name="connsiteX1" fmla="*/ 292376 w 292376"/>
              <a:gd name="connsiteY1" fmla="*/ 0 h 1104442"/>
              <a:gd name="connsiteX2" fmla="*/ 292376 w 292376"/>
              <a:gd name="connsiteY2" fmla="*/ 924891 h 1104442"/>
              <a:gd name="connsiteX3" fmla="*/ 0 w 292376"/>
              <a:gd name="connsiteY3" fmla="*/ 1104442 h 1104442"/>
              <a:gd name="connsiteX4" fmla="*/ 3788 w 292376"/>
              <a:gd name="connsiteY4" fmla="*/ 254370 h 1104442"/>
              <a:gd name="connsiteX0" fmla="*/ 3788 w 292376"/>
              <a:gd name="connsiteY0" fmla="*/ 254370 h 1143763"/>
              <a:gd name="connsiteX1" fmla="*/ 292376 w 292376"/>
              <a:gd name="connsiteY1" fmla="*/ 0 h 1143763"/>
              <a:gd name="connsiteX2" fmla="*/ 292376 w 292376"/>
              <a:gd name="connsiteY2" fmla="*/ 924891 h 1143763"/>
              <a:gd name="connsiteX3" fmla="*/ 0 w 292376"/>
              <a:gd name="connsiteY3" fmla="*/ 1143763 h 1143763"/>
              <a:gd name="connsiteX4" fmla="*/ 3788 w 292376"/>
              <a:gd name="connsiteY4" fmla="*/ 254370 h 1143763"/>
              <a:gd name="connsiteX0" fmla="*/ 3788 w 292376"/>
              <a:gd name="connsiteY0" fmla="*/ 254370 h 1392385"/>
              <a:gd name="connsiteX1" fmla="*/ 292376 w 292376"/>
              <a:gd name="connsiteY1" fmla="*/ 0 h 1392385"/>
              <a:gd name="connsiteX2" fmla="*/ 292376 w 292376"/>
              <a:gd name="connsiteY2" fmla="*/ 1392385 h 1392385"/>
              <a:gd name="connsiteX3" fmla="*/ 0 w 292376"/>
              <a:gd name="connsiteY3" fmla="*/ 1143763 h 1392385"/>
              <a:gd name="connsiteX4" fmla="*/ 3788 w 292376"/>
              <a:gd name="connsiteY4" fmla="*/ 254370 h 1392385"/>
              <a:gd name="connsiteX0" fmla="*/ 3788 w 292376"/>
              <a:gd name="connsiteY0" fmla="*/ 254370 h 1392385"/>
              <a:gd name="connsiteX1" fmla="*/ 292376 w 292376"/>
              <a:gd name="connsiteY1" fmla="*/ 0 h 1392385"/>
              <a:gd name="connsiteX2" fmla="*/ 292376 w 292376"/>
              <a:gd name="connsiteY2" fmla="*/ 1392385 h 1392385"/>
              <a:gd name="connsiteX3" fmla="*/ 0 w 292376"/>
              <a:gd name="connsiteY3" fmla="*/ 1143763 h 1392385"/>
              <a:gd name="connsiteX4" fmla="*/ 3788 w 292376"/>
              <a:gd name="connsiteY4" fmla="*/ 254370 h 1392385"/>
              <a:gd name="connsiteX0" fmla="*/ 254 w 292456"/>
              <a:gd name="connsiteY0" fmla="*/ 262311 h 1392385"/>
              <a:gd name="connsiteX1" fmla="*/ 292456 w 292456"/>
              <a:gd name="connsiteY1" fmla="*/ 0 h 1392385"/>
              <a:gd name="connsiteX2" fmla="*/ 292456 w 292456"/>
              <a:gd name="connsiteY2" fmla="*/ 1392385 h 1392385"/>
              <a:gd name="connsiteX3" fmla="*/ 80 w 292456"/>
              <a:gd name="connsiteY3" fmla="*/ 1143763 h 1392385"/>
              <a:gd name="connsiteX4" fmla="*/ 254 w 292456"/>
              <a:gd name="connsiteY4" fmla="*/ 262311 h 1392385"/>
              <a:gd name="connsiteX0" fmla="*/ 254 w 292456"/>
              <a:gd name="connsiteY0" fmla="*/ 113567 h 1243641"/>
              <a:gd name="connsiteX1" fmla="*/ 282061 w 292456"/>
              <a:gd name="connsiteY1" fmla="*/ 0 h 1243641"/>
              <a:gd name="connsiteX2" fmla="*/ 292456 w 292456"/>
              <a:gd name="connsiteY2" fmla="*/ 1243641 h 1243641"/>
              <a:gd name="connsiteX3" fmla="*/ 80 w 292456"/>
              <a:gd name="connsiteY3" fmla="*/ 995019 h 1243641"/>
              <a:gd name="connsiteX4" fmla="*/ 254 w 292456"/>
              <a:gd name="connsiteY4" fmla="*/ 113567 h 1243641"/>
              <a:gd name="connsiteX0" fmla="*/ 254 w 292456"/>
              <a:gd name="connsiteY0" fmla="*/ 109059 h 1239133"/>
              <a:gd name="connsiteX1" fmla="*/ 292455 w 292456"/>
              <a:gd name="connsiteY1" fmla="*/ 0 h 1239133"/>
              <a:gd name="connsiteX2" fmla="*/ 292456 w 292456"/>
              <a:gd name="connsiteY2" fmla="*/ 1239133 h 1239133"/>
              <a:gd name="connsiteX3" fmla="*/ 80 w 292456"/>
              <a:gd name="connsiteY3" fmla="*/ 990511 h 1239133"/>
              <a:gd name="connsiteX4" fmla="*/ 254 w 292456"/>
              <a:gd name="connsiteY4" fmla="*/ 109059 h 1239133"/>
              <a:gd name="connsiteX0" fmla="*/ 5369 w 297571"/>
              <a:gd name="connsiteY0" fmla="*/ 109059 h 1239133"/>
              <a:gd name="connsiteX1" fmla="*/ 297570 w 297571"/>
              <a:gd name="connsiteY1" fmla="*/ 0 h 1239133"/>
              <a:gd name="connsiteX2" fmla="*/ 297571 w 297571"/>
              <a:gd name="connsiteY2" fmla="*/ 1239133 h 1239133"/>
              <a:gd name="connsiteX3" fmla="*/ 0 w 297571"/>
              <a:gd name="connsiteY3" fmla="*/ 1148270 h 1239133"/>
              <a:gd name="connsiteX4" fmla="*/ 5369 w 297571"/>
              <a:gd name="connsiteY4" fmla="*/ 109059 h 1239133"/>
              <a:gd name="connsiteX0" fmla="*/ 255 w 292457"/>
              <a:gd name="connsiteY0" fmla="*/ 109059 h 1239133"/>
              <a:gd name="connsiteX1" fmla="*/ 292456 w 292457"/>
              <a:gd name="connsiteY1" fmla="*/ 0 h 1239133"/>
              <a:gd name="connsiteX2" fmla="*/ 292457 w 292457"/>
              <a:gd name="connsiteY2" fmla="*/ 1239133 h 1239133"/>
              <a:gd name="connsiteX3" fmla="*/ 83 w 292457"/>
              <a:gd name="connsiteY3" fmla="*/ 1157284 h 1239133"/>
              <a:gd name="connsiteX4" fmla="*/ 255 w 292457"/>
              <a:gd name="connsiteY4" fmla="*/ 109059 h 1239133"/>
              <a:gd name="connsiteX0" fmla="*/ 255 w 292456"/>
              <a:gd name="connsiteY0" fmla="*/ 109059 h 1306744"/>
              <a:gd name="connsiteX1" fmla="*/ 292456 w 292456"/>
              <a:gd name="connsiteY1" fmla="*/ 0 h 1306744"/>
              <a:gd name="connsiteX2" fmla="*/ 287260 w 292456"/>
              <a:gd name="connsiteY2" fmla="*/ 1306744 h 1306744"/>
              <a:gd name="connsiteX3" fmla="*/ 83 w 292456"/>
              <a:gd name="connsiteY3" fmla="*/ 1157284 h 1306744"/>
              <a:gd name="connsiteX4" fmla="*/ 255 w 292456"/>
              <a:gd name="connsiteY4" fmla="*/ 109059 h 1306744"/>
              <a:gd name="connsiteX0" fmla="*/ 255 w 292456"/>
              <a:gd name="connsiteY0" fmla="*/ 109059 h 1306744"/>
              <a:gd name="connsiteX1" fmla="*/ 292456 w 292456"/>
              <a:gd name="connsiteY1" fmla="*/ 0 h 1306744"/>
              <a:gd name="connsiteX2" fmla="*/ 287260 w 292456"/>
              <a:gd name="connsiteY2" fmla="*/ 1306744 h 1306744"/>
              <a:gd name="connsiteX3" fmla="*/ 83 w 292456"/>
              <a:gd name="connsiteY3" fmla="*/ 1157284 h 1306744"/>
              <a:gd name="connsiteX4" fmla="*/ 255 w 292456"/>
              <a:gd name="connsiteY4" fmla="*/ 109059 h 1306744"/>
              <a:gd name="connsiteX0" fmla="*/ 255 w 295052"/>
              <a:gd name="connsiteY0" fmla="*/ 109059 h 1306744"/>
              <a:gd name="connsiteX1" fmla="*/ 292456 w 295052"/>
              <a:gd name="connsiteY1" fmla="*/ 0 h 1306744"/>
              <a:gd name="connsiteX2" fmla="*/ 295052 w 295052"/>
              <a:gd name="connsiteY2" fmla="*/ 1306744 h 1306744"/>
              <a:gd name="connsiteX3" fmla="*/ 83 w 295052"/>
              <a:gd name="connsiteY3" fmla="*/ 1157284 h 1306744"/>
              <a:gd name="connsiteX4" fmla="*/ 255 w 295052"/>
              <a:gd name="connsiteY4" fmla="*/ 109059 h 1306744"/>
              <a:gd name="connsiteX0" fmla="*/ 255 w 295052"/>
              <a:gd name="connsiteY0" fmla="*/ 109059 h 1306744"/>
              <a:gd name="connsiteX1" fmla="*/ 292456 w 295052"/>
              <a:gd name="connsiteY1" fmla="*/ 0 h 1306744"/>
              <a:gd name="connsiteX2" fmla="*/ 295052 w 295052"/>
              <a:gd name="connsiteY2" fmla="*/ 1306744 h 1306744"/>
              <a:gd name="connsiteX3" fmla="*/ 83 w 295052"/>
              <a:gd name="connsiteY3" fmla="*/ 1157284 h 1306744"/>
              <a:gd name="connsiteX4" fmla="*/ 255 w 295052"/>
              <a:gd name="connsiteY4" fmla="*/ 109059 h 1306744"/>
              <a:gd name="connsiteX0" fmla="*/ 255 w 292455"/>
              <a:gd name="connsiteY0" fmla="*/ 109059 h 1310153"/>
              <a:gd name="connsiteX1" fmla="*/ 292456 w 292455"/>
              <a:gd name="connsiteY1" fmla="*/ 0 h 1310153"/>
              <a:gd name="connsiteX2" fmla="*/ 291388 w 292455"/>
              <a:gd name="connsiteY2" fmla="*/ 1310153 h 1310153"/>
              <a:gd name="connsiteX3" fmla="*/ 83 w 292455"/>
              <a:gd name="connsiteY3" fmla="*/ 1157284 h 1310153"/>
              <a:gd name="connsiteX4" fmla="*/ 255 w 292455"/>
              <a:gd name="connsiteY4" fmla="*/ 109059 h 1310153"/>
              <a:gd name="connsiteX0" fmla="*/ 255 w 292456"/>
              <a:gd name="connsiteY0" fmla="*/ 109059 h 1316972"/>
              <a:gd name="connsiteX1" fmla="*/ 292456 w 292456"/>
              <a:gd name="connsiteY1" fmla="*/ 0 h 1316972"/>
              <a:gd name="connsiteX2" fmla="*/ 276734 w 292456"/>
              <a:gd name="connsiteY2" fmla="*/ 1316972 h 1316972"/>
              <a:gd name="connsiteX3" fmla="*/ 83 w 292456"/>
              <a:gd name="connsiteY3" fmla="*/ 1157284 h 1316972"/>
              <a:gd name="connsiteX4" fmla="*/ 255 w 292456"/>
              <a:gd name="connsiteY4" fmla="*/ 109059 h 1316972"/>
              <a:gd name="connsiteX0" fmla="*/ 255 w 285129"/>
              <a:gd name="connsiteY0" fmla="*/ 109059 h 1316972"/>
              <a:gd name="connsiteX1" fmla="*/ 285129 w 285129"/>
              <a:gd name="connsiteY1" fmla="*/ 0 h 1316972"/>
              <a:gd name="connsiteX2" fmla="*/ 276734 w 285129"/>
              <a:gd name="connsiteY2" fmla="*/ 1316972 h 1316972"/>
              <a:gd name="connsiteX3" fmla="*/ 83 w 285129"/>
              <a:gd name="connsiteY3" fmla="*/ 1157284 h 1316972"/>
              <a:gd name="connsiteX4" fmla="*/ 255 w 285129"/>
              <a:gd name="connsiteY4" fmla="*/ 109059 h 1316972"/>
              <a:gd name="connsiteX0" fmla="*/ 255 w 281465"/>
              <a:gd name="connsiteY0" fmla="*/ 109059 h 1316972"/>
              <a:gd name="connsiteX1" fmla="*/ 281465 w 281465"/>
              <a:gd name="connsiteY1" fmla="*/ 0 h 1316972"/>
              <a:gd name="connsiteX2" fmla="*/ 276734 w 281465"/>
              <a:gd name="connsiteY2" fmla="*/ 1316972 h 1316972"/>
              <a:gd name="connsiteX3" fmla="*/ 83 w 281465"/>
              <a:gd name="connsiteY3" fmla="*/ 1157284 h 1316972"/>
              <a:gd name="connsiteX4" fmla="*/ 255 w 281465"/>
              <a:gd name="connsiteY4" fmla="*/ 109059 h 1316972"/>
              <a:gd name="connsiteX0" fmla="*/ 5637 w 286847"/>
              <a:gd name="connsiteY0" fmla="*/ 109059 h 1427597"/>
              <a:gd name="connsiteX1" fmla="*/ 286847 w 286847"/>
              <a:gd name="connsiteY1" fmla="*/ 0 h 1427597"/>
              <a:gd name="connsiteX2" fmla="*/ 282116 w 286847"/>
              <a:gd name="connsiteY2" fmla="*/ 1316972 h 1427597"/>
              <a:gd name="connsiteX3" fmla="*/ 0 w 286847"/>
              <a:gd name="connsiteY3" fmla="*/ 1427597 h 1427597"/>
              <a:gd name="connsiteX4" fmla="*/ 5637 w 286847"/>
              <a:gd name="connsiteY4" fmla="*/ 109059 h 1427597"/>
              <a:gd name="connsiteX0" fmla="*/ 5637 w 286847"/>
              <a:gd name="connsiteY0" fmla="*/ 109059 h 1639268"/>
              <a:gd name="connsiteX1" fmla="*/ 286847 w 286847"/>
              <a:gd name="connsiteY1" fmla="*/ 0 h 1639268"/>
              <a:gd name="connsiteX2" fmla="*/ 282117 w 286847"/>
              <a:gd name="connsiteY2" fmla="*/ 1639268 h 1639268"/>
              <a:gd name="connsiteX3" fmla="*/ 0 w 286847"/>
              <a:gd name="connsiteY3" fmla="*/ 1427597 h 1639268"/>
              <a:gd name="connsiteX4" fmla="*/ 5637 w 286847"/>
              <a:gd name="connsiteY4" fmla="*/ 109059 h 1639268"/>
              <a:gd name="connsiteX0" fmla="*/ 5637 w 286847"/>
              <a:gd name="connsiteY0" fmla="*/ 109059 h 1639268"/>
              <a:gd name="connsiteX1" fmla="*/ 286847 w 286847"/>
              <a:gd name="connsiteY1" fmla="*/ 0 h 1639268"/>
              <a:gd name="connsiteX2" fmla="*/ 282117 w 286847"/>
              <a:gd name="connsiteY2" fmla="*/ 1639268 h 1639268"/>
              <a:gd name="connsiteX3" fmla="*/ 0 w 286847"/>
              <a:gd name="connsiteY3" fmla="*/ 1427597 h 1639268"/>
              <a:gd name="connsiteX4" fmla="*/ 5637 w 286847"/>
              <a:gd name="connsiteY4" fmla="*/ 109059 h 1639268"/>
              <a:gd name="connsiteX0" fmla="*/ 2200 w 283410"/>
              <a:gd name="connsiteY0" fmla="*/ 109059 h 1639268"/>
              <a:gd name="connsiteX1" fmla="*/ 283410 w 283410"/>
              <a:gd name="connsiteY1" fmla="*/ 0 h 1639268"/>
              <a:gd name="connsiteX2" fmla="*/ 278680 w 283410"/>
              <a:gd name="connsiteY2" fmla="*/ 1639268 h 1639268"/>
              <a:gd name="connsiteX3" fmla="*/ 0 w 283410"/>
              <a:gd name="connsiteY3" fmla="*/ 1443948 h 1639268"/>
              <a:gd name="connsiteX4" fmla="*/ 2200 w 283410"/>
              <a:gd name="connsiteY4" fmla="*/ 109059 h 1639268"/>
              <a:gd name="connsiteX0" fmla="*/ 71 w 288156"/>
              <a:gd name="connsiteY0" fmla="*/ 109059 h 1639268"/>
              <a:gd name="connsiteX1" fmla="*/ 288156 w 288156"/>
              <a:gd name="connsiteY1" fmla="*/ 0 h 1639268"/>
              <a:gd name="connsiteX2" fmla="*/ 283426 w 288156"/>
              <a:gd name="connsiteY2" fmla="*/ 1639268 h 1639268"/>
              <a:gd name="connsiteX3" fmla="*/ 4746 w 288156"/>
              <a:gd name="connsiteY3" fmla="*/ 1443948 h 1639268"/>
              <a:gd name="connsiteX4" fmla="*/ 71 w 288156"/>
              <a:gd name="connsiteY4" fmla="*/ 109059 h 1639268"/>
              <a:gd name="connsiteX0" fmla="*/ 71 w 288156"/>
              <a:gd name="connsiteY0" fmla="*/ 109059 h 1639268"/>
              <a:gd name="connsiteX1" fmla="*/ 288156 w 288156"/>
              <a:gd name="connsiteY1" fmla="*/ 0 h 1639268"/>
              <a:gd name="connsiteX2" fmla="*/ 283426 w 288156"/>
              <a:gd name="connsiteY2" fmla="*/ 1639268 h 1639268"/>
              <a:gd name="connsiteX3" fmla="*/ 4746 w 288156"/>
              <a:gd name="connsiteY3" fmla="*/ 1434138 h 1639268"/>
              <a:gd name="connsiteX4" fmla="*/ 71 w 288156"/>
              <a:gd name="connsiteY4" fmla="*/ 109059 h 1639268"/>
              <a:gd name="connsiteX0" fmla="*/ 71 w 288156"/>
              <a:gd name="connsiteY0" fmla="*/ 109059 h 1626189"/>
              <a:gd name="connsiteX1" fmla="*/ 288156 w 288156"/>
              <a:gd name="connsiteY1" fmla="*/ 0 h 1626189"/>
              <a:gd name="connsiteX2" fmla="*/ 283426 w 288156"/>
              <a:gd name="connsiteY2" fmla="*/ 1626189 h 1626189"/>
              <a:gd name="connsiteX3" fmla="*/ 4746 w 288156"/>
              <a:gd name="connsiteY3" fmla="*/ 1434138 h 1626189"/>
              <a:gd name="connsiteX4" fmla="*/ 71 w 288156"/>
              <a:gd name="connsiteY4" fmla="*/ 109059 h 1626189"/>
              <a:gd name="connsiteX0" fmla="*/ 145 w 288230"/>
              <a:gd name="connsiteY0" fmla="*/ 109059 h 1626189"/>
              <a:gd name="connsiteX1" fmla="*/ 288230 w 288230"/>
              <a:gd name="connsiteY1" fmla="*/ 0 h 1626189"/>
              <a:gd name="connsiteX2" fmla="*/ 283500 w 288230"/>
              <a:gd name="connsiteY2" fmla="*/ 1626189 h 1626189"/>
              <a:gd name="connsiteX3" fmla="*/ 1383 w 288230"/>
              <a:gd name="connsiteY3" fmla="*/ 1440678 h 1626189"/>
              <a:gd name="connsiteX4" fmla="*/ 145 w 288230"/>
              <a:gd name="connsiteY4" fmla="*/ 109059 h 1626189"/>
              <a:gd name="connsiteX0" fmla="*/ 2199 w 290284"/>
              <a:gd name="connsiteY0" fmla="*/ 109059 h 1626189"/>
              <a:gd name="connsiteX1" fmla="*/ 290284 w 290284"/>
              <a:gd name="connsiteY1" fmla="*/ 0 h 1626189"/>
              <a:gd name="connsiteX2" fmla="*/ 285554 w 290284"/>
              <a:gd name="connsiteY2" fmla="*/ 1626189 h 1626189"/>
              <a:gd name="connsiteX3" fmla="*/ 0 w 290284"/>
              <a:gd name="connsiteY3" fmla="*/ 1443948 h 1626189"/>
              <a:gd name="connsiteX4" fmla="*/ 2199 w 290284"/>
              <a:gd name="connsiteY4" fmla="*/ 109059 h 1626189"/>
              <a:gd name="connsiteX0" fmla="*/ 2199 w 290284"/>
              <a:gd name="connsiteY0" fmla="*/ 109059 h 1616378"/>
              <a:gd name="connsiteX1" fmla="*/ 290284 w 290284"/>
              <a:gd name="connsiteY1" fmla="*/ 0 h 1616378"/>
              <a:gd name="connsiteX2" fmla="*/ 285554 w 290284"/>
              <a:gd name="connsiteY2" fmla="*/ 1616378 h 1616378"/>
              <a:gd name="connsiteX3" fmla="*/ 0 w 290284"/>
              <a:gd name="connsiteY3" fmla="*/ 1443948 h 1616378"/>
              <a:gd name="connsiteX4" fmla="*/ 2199 w 290284"/>
              <a:gd name="connsiteY4" fmla="*/ 109059 h 1616378"/>
              <a:gd name="connsiteX0" fmla="*/ 2199 w 295293"/>
              <a:gd name="connsiteY0" fmla="*/ 109059 h 1616378"/>
              <a:gd name="connsiteX1" fmla="*/ 290284 w 295293"/>
              <a:gd name="connsiteY1" fmla="*/ 0 h 1616378"/>
              <a:gd name="connsiteX2" fmla="*/ 295293 w 295293"/>
              <a:gd name="connsiteY2" fmla="*/ 1616378 h 1616378"/>
              <a:gd name="connsiteX3" fmla="*/ 0 w 295293"/>
              <a:gd name="connsiteY3" fmla="*/ 1443948 h 1616378"/>
              <a:gd name="connsiteX4" fmla="*/ 2199 w 295293"/>
              <a:gd name="connsiteY4" fmla="*/ 109059 h 1616378"/>
              <a:gd name="connsiteX0" fmla="*/ 2199 w 295293"/>
              <a:gd name="connsiteY0" fmla="*/ 109059 h 1616378"/>
              <a:gd name="connsiteX1" fmla="*/ 290284 w 295293"/>
              <a:gd name="connsiteY1" fmla="*/ 0 h 1616378"/>
              <a:gd name="connsiteX2" fmla="*/ 295293 w 295293"/>
              <a:gd name="connsiteY2" fmla="*/ 1616378 h 1616378"/>
              <a:gd name="connsiteX3" fmla="*/ 0 w 295293"/>
              <a:gd name="connsiteY3" fmla="*/ 1450500 h 1616378"/>
              <a:gd name="connsiteX4" fmla="*/ 2199 w 295293"/>
              <a:gd name="connsiteY4" fmla="*/ 109059 h 1616378"/>
              <a:gd name="connsiteX0" fmla="*/ 2199 w 290284"/>
              <a:gd name="connsiteY0" fmla="*/ 109059 h 1616378"/>
              <a:gd name="connsiteX1" fmla="*/ 290284 w 290284"/>
              <a:gd name="connsiteY1" fmla="*/ 0 h 1616378"/>
              <a:gd name="connsiteX2" fmla="*/ 285084 w 290284"/>
              <a:gd name="connsiteY2" fmla="*/ 1616378 h 1616378"/>
              <a:gd name="connsiteX3" fmla="*/ 0 w 290284"/>
              <a:gd name="connsiteY3" fmla="*/ 1450500 h 1616378"/>
              <a:gd name="connsiteX4" fmla="*/ 2199 w 290284"/>
              <a:gd name="connsiteY4" fmla="*/ 109059 h 1616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84" h="1616378">
                <a:moveTo>
                  <a:pt x="2199" y="109059"/>
                </a:moveTo>
                <a:lnTo>
                  <a:pt x="290284" y="0"/>
                </a:lnTo>
                <a:cubicBezTo>
                  <a:pt x="290284" y="413044"/>
                  <a:pt x="285084" y="1203334"/>
                  <a:pt x="285084" y="1616378"/>
                </a:cubicBezTo>
                <a:lnTo>
                  <a:pt x="0" y="1450500"/>
                </a:lnTo>
                <a:cubicBezTo>
                  <a:pt x="806" y="1162545"/>
                  <a:pt x="1393" y="397014"/>
                  <a:pt x="2199" y="109059"/>
                </a:cubicBezTo>
                <a:close/>
              </a:path>
            </a:pathLst>
          </a:custGeom>
          <a:solidFill>
            <a:srgbClr val="4BACC6">
              <a:lumMod val="40000"/>
              <a:lumOff val="60000"/>
            </a:srgbClr>
          </a:solidFill>
          <a:ln w="25400" cap="flat" cmpd="sng" algn="ctr">
            <a:noFill/>
            <a:prstDash val="solid"/>
          </a:ln>
          <a:effectLst/>
        </p:spPr>
        <p:txBody>
          <a:bodyPr rtlCol="0" anchor="ctr"/>
          <a:lstStyle/>
          <a:p>
            <a:pPr algn="ctr" defTabSz="609454">
              <a:defRPr/>
            </a:pPr>
            <a:endParaRPr lang="en-US" sz="2400" kern="0">
              <a:solidFill>
                <a:srgbClr val="CB4F35"/>
              </a:solidFill>
            </a:endParaRPr>
          </a:p>
        </p:txBody>
      </p:sp>
      <p:sp>
        <p:nvSpPr>
          <p:cNvPr id="27" name="Rectangle 26"/>
          <p:cNvSpPr/>
          <p:nvPr/>
        </p:nvSpPr>
        <p:spPr>
          <a:xfrm>
            <a:off x="4331280" y="2005221"/>
            <a:ext cx="1408176" cy="2282281"/>
          </a:xfrm>
          <a:prstGeom prst="rect">
            <a:avLst/>
          </a:prstGeom>
          <a:solidFill>
            <a:srgbClr val="4BACC6">
              <a:lumMod val="75000"/>
            </a:srgbClr>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28" name="Rectangle 27"/>
          <p:cNvSpPr/>
          <p:nvPr/>
        </p:nvSpPr>
        <p:spPr>
          <a:xfrm>
            <a:off x="4331279" y="4283948"/>
            <a:ext cx="1408176" cy="201024"/>
          </a:xfrm>
          <a:prstGeom prst="rect">
            <a:avLst/>
          </a:prstGeom>
          <a:solidFill>
            <a:srgbClr val="F79646">
              <a:lumMod val="75000"/>
            </a:srgbClr>
          </a:solidFill>
          <a:ln w="25400" cap="flat" cmpd="sng" algn="ctr">
            <a:noFill/>
            <a:prstDash val="solid"/>
          </a:ln>
          <a:effectLst/>
        </p:spPr>
        <p:txBody>
          <a:bodyPr rtlCol="0" anchor="ctr"/>
          <a:lstStyle/>
          <a:p>
            <a:pPr algn="ctr" defTabSz="609454">
              <a:defRPr/>
            </a:pPr>
            <a:endParaRPr lang="en-US" sz="2400" kern="0">
              <a:solidFill>
                <a:srgbClr val="81422E"/>
              </a:solidFill>
            </a:endParaRPr>
          </a:p>
        </p:txBody>
      </p:sp>
      <p:sp>
        <p:nvSpPr>
          <p:cNvPr id="29" name="Rectangle 28"/>
          <p:cNvSpPr/>
          <p:nvPr/>
        </p:nvSpPr>
        <p:spPr>
          <a:xfrm>
            <a:off x="6098231" y="1817117"/>
            <a:ext cx="1554480" cy="2615737"/>
          </a:xfrm>
          <a:prstGeom prst="rect">
            <a:avLst/>
          </a:prstGeom>
          <a:solidFill>
            <a:srgbClr val="4BACC6">
              <a:lumMod val="75000"/>
            </a:srgbClr>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30" name="Rectangle 29"/>
          <p:cNvSpPr/>
          <p:nvPr/>
        </p:nvSpPr>
        <p:spPr>
          <a:xfrm>
            <a:off x="6098231" y="4430333"/>
            <a:ext cx="1554480" cy="208137"/>
          </a:xfrm>
          <a:prstGeom prst="rect">
            <a:avLst/>
          </a:prstGeom>
          <a:solidFill>
            <a:srgbClr val="F79646">
              <a:lumMod val="75000"/>
            </a:srgbClr>
          </a:solidFill>
          <a:ln w="25400" cap="flat" cmpd="sng" algn="ctr">
            <a:noFill/>
            <a:prstDash val="solid"/>
          </a:ln>
          <a:effectLst/>
        </p:spPr>
        <p:txBody>
          <a:bodyPr rtlCol="0" anchor="ctr"/>
          <a:lstStyle/>
          <a:p>
            <a:pPr algn="ctr" defTabSz="609454">
              <a:defRPr/>
            </a:pPr>
            <a:endParaRPr lang="en-US" sz="2400" kern="0">
              <a:solidFill>
                <a:srgbClr val="81422E"/>
              </a:solidFill>
            </a:endParaRPr>
          </a:p>
        </p:txBody>
      </p:sp>
      <p:sp>
        <p:nvSpPr>
          <p:cNvPr id="31" name="Rectangle 30"/>
          <p:cNvSpPr/>
          <p:nvPr/>
        </p:nvSpPr>
        <p:spPr>
          <a:xfrm>
            <a:off x="8038987" y="1620886"/>
            <a:ext cx="1645920" cy="2918108"/>
          </a:xfrm>
          <a:prstGeom prst="rect">
            <a:avLst/>
          </a:prstGeom>
          <a:solidFill>
            <a:srgbClr val="4BACC6">
              <a:lumMod val="75000"/>
            </a:srgbClr>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33" name="Freeform 32"/>
          <p:cNvSpPr/>
          <p:nvPr/>
        </p:nvSpPr>
        <p:spPr>
          <a:xfrm>
            <a:off x="9685873" y="855529"/>
            <a:ext cx="401275" cy="890401"/>
          </a:xfrm>
          <a:custGeom>
            <a:avLst/>
            <a:gdLst>
              <a:gd name="connsiteX0" fmla="*/ 9054 w 316872"/>
              <a:gd name="connsiteY0" fmla="*/ 697117 h 697117"/>
              <a:gd name="connsiteX1" fmla="*/ 0 w 316872"/>
              <a:gd name="connsiteY1" fmla="*/ 0 h 697117"/>
              <a:gd name="connsiteX2" fmla="*/ 316872 w 316872"/>
              <a:gd name="connsiteY2" fmla="*/ 0 h 697117"/>
              <a:gd name="connsiteX3" fmla="*/ 316872 w 316872"/>
              <a:gd name="connsiteY3" fmla="*/ 497941 h 697117"/>
              <a:gd name="connsiteX4" fmla="*/ 9054 w 316872"/>
              <a:gd name="connsiteY4" fmla="*/ 697117 h 697117"/>
              <a:gd name="connsiteX0" fmla="*/ 5044 w 312862"/>
              <a:gd name="connsiteY0" fmla="*/ 703233 h 703233"/>
              <a:gd name="connsiteX1" fmla="*/ 0 w 312862"/>
              <a:gd name="connsiteY1" fmla="*/ 0 h 703233"/>
              <a:gd name="connsiteX2" fmla="*/ 312862 w 312862"/>
              <a:gd name="connsiteY2" fmla="*/ 6116 h 703233"/>
              <a:gd name="connsiteX3" fmla="*/ 312862 w 312862"/>
              <a:gd name="connsiteY3" fmla="*/ 504057 h 703233"/>
              <a:gd name="connsiteX4" fmla="*/ 5044 w 312862"/>
              <a:gd name="connsiteY4" fmla="*/ 703233 h 703233"/>
              <a:gd name="connsiteX0" fmla="*/ 5044 w 312862"/>
              <a:gd name="connsiteY0" fmla="*/ 697117 h 697117"/>
              <a:gd name="connsiteX1" fmla="*/ 0 w 312862"/>
              <a:gd name="connsiteY1" fmla="*/ 4775 h 697117"/>
              <a:gd name="connsiteX2" fmla="*/ 312862 w 312862"/>
              <a:gd name="connsiteY2" fmla="*/ 0 h 697117"/>
              <a:gd name="connsiteX3" fmla="*/ 312862 w 312862"/>
              <a:gd name="connsiteY3" fmla="*/ 497941 h 697117"/>
              <a:gd name="connsiteX4" fmla="*/ 5044 w 312862"/>
              <a:gd name="connsiteY4" fmla="*/ 697117 h 697117"/>
              <a:gd name="connsiteX0" fmla="*/ 5044 w 312862"/>
              <a:gd name="connsiteY0" fmla="*/ 693487 h 693487"/>
              <a:gd name="connsiteX1" fmla="*/ 0 w 312862"/>
              <a:gd name="connsiteY1" fmla="*/ 1145 h 693487"/>
              <a:gd name="connsiteX2" fmla="*/ 296193 w 312862"/>
              <a:gd name="connsiteY2" fmla="*/ 0 h 693487"/>
              <a:gd name="connsiteX3" fmla="*/ 312862 w 312862"/>
              <a:gd name="connsiteY3" fmla="*/ 494311 h 693487"/>
              <a:gd name="connsiteX4" fmla="*/ 5044 w 312862"/>
              <a:gd name="connsiteY4" fmla="*/ 693487 h 693487"/>
              <a:gd name="connsiteX0" fmla="*/ 5044 w 300956"/>
              <a:gd name="connsiteY0" fmla="*/ 693487 h 693487"/>
              <a:gd name="connsiteX1" fmla="*/ 0 w 300956"/>
              <a:gd name="connsiteY1" fmla="*/ 1145 h 693487"/>
              <a:gd name="connsiteX2" fmla="*/ 296193 w 300956"/>
              <a:gd name="connsiteY2" fmla="*/ 0 h 693487"/>
              <a:gd name="connsiteX3" fmla="*/ 300956 w 300956"/>
              <a:gd name="connsiteY3" fmla="*/ 497942 h 693487"/>
              <a:gd name="connsiteX4" fmla="*/ 5044 w 300956"/>
              <a:gd name="connsiteY4" fmla="*/ 693487 h 693487"/>
              <a:gd name="connsiteX0" fmla="*/ 5044 w 300956"/>
              <a:gd name="connsiteY0" fmla="*/ 693487 h 693487"/>
              <a:gd name="connsiteX1" fmla="*/ 0 w 300956"/>
              <a:gd name="connsiteY1" fmla="*/ 1145 h 693487"/>
              <a:gd name="connsiteX2" fmla="*/ 298574 w 300956"/>
              <a:gd name="connsiteY2" fmla="*/ 0 h 693487"/>
              <a:gd name="connsiteX3" fmla="*/ 300956 w 300956"/>
              <a:gd name="connsiteY3" fmla="*/ 497942 h 693487"/>
              <a:gd name="connsiteX4" fmla="*/ 5044 w 300956"/>
              <a:gd name="connsiteY4" fmla="*/ 693487 h 693487"/>
              <a:gd name="connsiteX0" fmla="*/ 2663 w 300956"/>
              <a:gd name="connsiteY0" fmla="*/ 718903 h 718903"/>
              <a:gd name="connsiteX1" fmla="*/ 0 w 300956"/>
              <a:gd name="connsiteY1" fmla="*/ 1145 h 718903"/>
              <a:gd name="connsiteX2" fmla="*/ 298574 w 300956"/>
              <a:gd name="connsiteY2" fmla="*/ 0 h 718903"/>
              <a:gd name="connsiteX3" fmla="*/ 300956 w 300956"/>
              <a:gd name="connsiteY3" fmla="*/ 497942 h 718903"/>
              <a:gd name="connsiteX4" fmla="*/ 2663 w 300956"/>
              <a:gd name="connsiteY4" fmla="*/ 718903 h 718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956" h="718903">
                <a:moveTo>
                  <a:pt x="2663" y="718903"/>
                </a:moveTo>
                <a:cubicBezTo>
                  <a:pt x="982" y="484492"/>
                  <a:pt x="1681" y="235556"/>
                  <a:pt x="0" y="1145"/>
                </a:cubicBezTo>
                <a:lnTo>
                  <a:pt x="298574" y="0"/>
                </a:lnTo>
                <a:cubicBezTo>
                  <a:pt x="300162" y="165981"/>
                  <a:pt x="299368" y="331961"/>
                  <a:pt x="300956" y="497942"/>
                </a:cubicBezTo>
                <a:lnTo>
                  <a:pt x="2663" y="718903"/>
                </a:lnTo>
                <a:close/>
              </a:path>
            </a:pathLst>
          </a:custGeom>
          <a:solidFill>
            <a:srgbClr val="E4DFD9"/>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34" name="Rectangle 9"/>
          <p:cNvSpPr/>
          <p:nvPr/>
        </p:nvSpPr>
        <p:spPr>
          <a:xfrm>
            <a:off x="9685874" y="1451280"/>
            <a:ext cx="400975" cy="1242337"/>
          </a:xfrm>
          <a:custGeom>
            <a:avLst/>
            <a:gdLst>
              <a:gd name="connsiteX0" fmla="*/ 0 w 298958"/>
              <a:gd name="connsiteY0" fmla="*/ 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0 h 897730"/>
              <a:gd name="connsiteX0" fmla="*/ 0 w 298958"/>
              <a:gd name="connsiteY0" fmla="*/ 12579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125790 h 897730"/>
              <a:gd name="connsiteX0" fmla="*/ 0 w 298958"/>
              <a:gd name="connsiteY0" fmla="*/ 125790 h 1009006"/>
              <a:gd name="connsiteX1" fmla="*/ 298958 w 298958"/>
              <a:gd name="connsiteY1" fmla="*/ 0 h 1009006"/>
              <a:gd name="connsiteX2" fmla="*/ 298958 w 298958"/>
              <a:gd name="connsiteY2" fmla="*/ 897730 h 1009006"/>
              <a:gd name="connsiteX3" fmla="*/ 0 w 298958"/>
              <a:gd name="connsiteY3" fmla="*/ 1009006 h 1009006"/>
              <a:gd name="connsiteX4" fmla="*/ 0 w 298958"/>
              <a:gd name="connsiteY4" fmla="*/ 125790 h 1009006"/>
              <a:gd name="connsiteX0" fmla="*/ 2419 w 298958"/>
              <a:gd name="connsiteY0" fmla="*/ 145142 h 1009006"/>
              <a:gd name="connsiteX1" fmla="*/ 298958 w 298958"/>
              <a:gd name="connsiteY1" fmla="*/ 0 h 1009006"/>
              <a:gd name="connsiteX2" fmla="*/ 298958 w 298958"/>
              <a:gd name="connsiteY2" fmla="*/ 897730 h 1009006"/>
              <a:gd name="connsiteX3" fmla="*/ 0 w 298958"/>
              <a:gd name="connsiteY3" fmla="*/ 1009006 h 1009006"/>
              <a:gd name="connsiteX4" fmla="*/ 2419 w 298958"/>
              <a:gd name="connsiteY4" fmla="*/ 145142 h 1009006"/>
              <a:gd name="connsiteX0" fmla="*/ 2419 w 298958"/>
              <a:gd name="connsiteY0" fmla="*/ 145142 h 1009006"/>
              <a:gd name="connsiteX1" fmla="*/ 298958 w 298958"/>
              <a:gd name="connsiteY1" fmla="*/ 0 h 1009006"/>
              <a:gd name="connsiteX2" fmla="*/ 298958 w 298958"/>
              <a:gd name="connsiteY2" fmla="*/ 924891 h 1009006"/>
              <a:gd name="connsiteX3" fmla="*/ 0 w 298958"/>
              <a:gd name="connsiteY3" fmla="*/ 1009006 h 1009006"/>
              <a:gd name="connsiteX4" fmla="*/ 2419 w 298958"/>
              <a:gd name="connsiteY4" fmla="*/ 145142 h 100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58" h="1009006">
                <a:moveTo>
                  <a:pt x="2419" y="145142"/>
                </a:moveTo>
                <a:lnTo>
                  <a:pt x="298958" y="0"/>
                </a:lnTo>
                <a:lnTo>
                  <a:pt x="298958" y="924891"/>
                </a:lnTo>
                <a:lnTo>
                  <a:pt x="0" y="1009006"/>
                </a:lnTo>
                <a:cubicBezTo>
                  <a:pt x="806" y="721051"/>
                  <a:pt x="1613" y="433097"/>
                  <a:pt x="2419" y="145142"/>
                </a:cubicBezTo>
                <a:close/>
              </a:path>
            </a:pathLst>
          </a:custGeom>
          <a:solidFill>
            <a:srgbClr val="4BACC6">
              <a:lumMod val="40000"/>
              <a:lumOff val="60000"/>
            </a:srgbClr>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35" name="Rectangle 9"/>
          <p:cNvSpPr/>
          <p:nvPr/>
        </p:nvSpPr>
        <p:spPr>
          <a:xfrm>
            <a:off x="9685874" y="2525024"/>
            <a:ext cx="407831" cy="2303085"/>
          </a:xfrm>
          <a:custGeom>
            <a:avLst/>
            <a:gdLst>
              <a:gd name="connsiteX0" fmla="*/ 0 w 298958"/>
              <a:gd name="connsiteY0" fmla="*/ 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0 h 897730"/>
              <a:gd name="connsiteX0" fmla="*/ 0 w 298958"/>
              <a:gd name="connsiteY0" fmla="*/ 125790 h 897730"/>
              <a:gd name="connsiteX1" fmla="*/ 298958 w 298958"/>
              <a:gd name="connsiteY1" fmla="*/ 0 h 897730"/>
              <a:gd name="connsiteX2" fmla="*/ 298958 w 298958"/>
              <a:gd name="connsiteY2" fmla="*/ 897730 h 897730"/>
              <a:gd name="connsiteX3" fmla="*/ 0 w 298958"/>
              <a:gd name="connsiteY3" fmla="*/ 897730 h 897730"/>
              <a:gd name="connsiteX4" fmla="*/ 0 w 298958"/>
              <a:gd name="connsiteY4" fmla="*/ 125790 h 897730"/>
              <a:gd name="connsiteX0" fmla="*/ 0 w 298958"/>
              <a:gd name="connsiteY0" fmla="*/ 125790 h 1009006"/>
              <a:gd name="connsiteX1" fmla="*/ 298958 w 298958"/>
              <a:gd name="connsiteY1" fmla="*/ 0 h 1009006"/>
              <a:gd name="connsiteX2" fmla="*/ 298958 w 298958"/>
              <a:gd name="connsiteY2" fmla="*/ 897730 h 1009006"/>
              <a:gd name="connsiteX3" fmla="*/ 0 w 298958"/>
              <a:gd name="connsiteY3" fmla="*/ 1009006 h 1009006"/>
              <a:gd name="connsiteX4" fmla="*/ 0 w 298958"/>
              <a:gd name="connsiteY4" fmla="*/ 125790 h 1009006"/>
              <a:gd name="connsiteX0" fmla="*/ 2419 w 298958"/>
              <a:gd name="connsiteY0" fmla="*/ 145142 h 1009006"/>
              <a:gd name="connsiteX1" fmla="*/ 298958 w 298958"/>
              <a:gd name="connsiteY1" fmla="*/ 0 h 1009006"/>
              <a:gd name="connsiteX2" fmla="*/ 298958 w 298958"/>
              <a:gd name="connsiteY2" fmla="*/ 897730 h 1009006"/>
              <a:gd name="connsiteX3" fmla="*/ 0 w 298958"/>
              <a:gd name="connsiteY3" fmla="*/ 1009006 h 1009006"/>
              <a:gd name="connsiteX4" fmla="*/ 2419 w 298958"/>
              <a:gd name="connsiteY4" fmla="*/ 145142 h 1009006"/>
              <a:gd name="connsiteX0" fmla="*/ 2419 w 310958"/>
              <a:gd name="connsiteY0" fmla="*/ 85297 h 949161"/>
              <a:gd name="connsiteX1" fmla="*/ 310958 w 310958"/>
              <a:gd name="connsiteY1" fmla="*/ 0 h 949161"/>
              <a:gd name="connsiteX2" fmla="*/ 298958 w 310958"/>
              <a:gd name="connsiteY2" fmla="*/ 837885 h 949161"/>
              <a:gd name="connsiteX3" fmla="*/ 0 w 310958"/>
              <a:gd name="connsiteY3" fmla="*/ 949161 h 949161"/>
              <a:gd name="connsiteX4" fmla="*/ 2419 w 310958"/>
              <a:gd name="connsiteY4" fmla="*/ 85297 h 949161"/>
              <a:gd name="connsiteX0" fmla="*/ 2419 w 304958"/>
              <a:gd name="connsiteY0" fmla="*/ 85297 h 949161"/>
              <a:gd name="connsiteX1" fmla="*/ 304958 w 304958"/>
              <a:gd name="connsiteY1" fmla="*/ 0 h 949161"/>
              <a:gd name="connsiteX2" fmla="*/ 298958 w 304958"/>
              <a:gd name="connsiteY2" fmla="*/ 837885 h 949161"/>
              <a:gd name="connsiteX3" fmla="*/ 0 w 304958"/>
              <a:gd name="connsiteY3" fmla="*/ 949161 h 949161"/>
              <a:gd name="connsiteX4" fmla="*/ 2419 w 304958"/>
              <a:gd name="connsiteY4" fmla="*/ 85297 h 949161"/>
              <a:gd name="connsiteX0" fmla="*/ 2419 w 301958"/>
              <a:gd name="connsiteY0" fmla="*/ 107345 h 971209"/>
              <a:gd name="connsiteX1" fmla="*/ 301958 w 301958"/>
              <a:gd name="connsiteY1" fmla="*/ 0 h 971209"/>
              <a:gd name="connsiteX2" fmla="*/ 298958 w 301958"/>
              <a:gd name="connsiteY2" fmla="*/ 859933 h 971209"/>
              <a:gd name="connsiteX3" fmla="*/ 0 w 301958"/>
              <a:gd name="connsiteY3" fmla="*/ 971209 h 971209"/>
              <a:gd name="connsiteX4" fmla="*/ 2419 w 301958"/>
              <a:gd name="connsiteY4" fmla="*/ 107345 h 971209"/>
              <a:gd name="connsiteX0" fmla="*/ 2419 w 298959"/>
              <a:gd name="connsiteY0" fmla="*/ 107345 h 971209"/>
              <a:gd name="connsiteX1" fmla="*/ 298959 w 298959"/>
              <a:gd name="connsiteY1" fmla="*/ 0 h 971209"/>
              <a:gd name="connsiteX2" fmla="*/ 298958 w 298959"/>
              <a:gd name="connsiteY2" fmla="*/ 859933 h 971209"/>
              <a:gd name="connsiteX3" fmla="*/ 0 w 298959"/>
              <a:gd name="connsiteY3" fmla="*/ 971209 h 971209"/>
              <a:gd name="connsiteX4" fmla="*/ 2419 w 298959"/>
              <a:gd name="connsiteY4" fmla="*/ 107345 h 971209"/>
              <a:gd name="connsiteX0" fmla="*/ 2419 w 298959"/>
              <a:gd name="connsiteY0" fmla="*/ 45925 h 971209"/>
              <a:gd name="connsiteX1" fmla="*/ 298959 w 298959"/>
              <a:gd name="connsiteY1" fmla="*/ 0 h 971209"/>
              <a:gd name="connsiteX2" fmla="*/ 298958 w 298959"/>
              <a:gd name="connsiteY2" fmla="*/ 859933 h 971209"/>
              <a:gd name="connsiteX3" fmla="*/ 0 w 298959"/>
              <a:gd name="connsiteY3" fmla="*/ 971209 h 971209"/>
              <a:gd name="connsiteX4" fmla="*/ 2419 w 298959"/>
              <a:gd name="connsiteY4" fmla="*/ 45925 h 971209"/>
              <a:gd name="connsiteX0" fmla="*/ 2419 w 298959"/>
              <a:gd name="connsiteY0" fmla="*/ 45925 h 971209"/>
              <a:gd name="connsiteX1" fmla="*/ 298959 w 298959"/>
              <a:gd name="connsiteY1" fmla="*/ 0 h 971209"/>
              <a:gd name="connsiteX2" fmla="*/ 296514 w 298959"/>
              <a:gd name="connsiteY2" fmla="*/ 961271 h 971209"/>
              <a:gd name="connsiteX3" fmla="*/ 0 w 298959"/>
              <a:gd name="connsiteY3" fmla="*/ 971209 h 971209"/>
              <a:gd name="connsiteX4" fmla="*/ 2419 w 298959"/>
              <a:gd name="connsiteY4" fmla="*/ 45925 h 971209"/>
              <a:gd name="connsiteX0" fmla="*/ 7306 w 303846"/>
              <a:gd name="connsiteY0" fmla="*/ 45925 h 961271"/>
              <a:gd name="connsiteX1" fmla="*/ 303846 w 303846"/>
              <a:gd name="connsiteY1" fmla="*/ 0 h 961271"/>
              <a:gd name="connsiteX2" fmla="*/ 301401 w 303846"/>
              <a:gd name="connsiteY2" fmla="*/ 961271 h 961271"/>
              <a:gd name="connsiteX3" fmla="*/ 0 w 303846"/>
              <a:gd name="connsiteY3" fmla="*/ 960947 h 961271"/>
              <a:gd name="connsiteX4" fmla="*/ 7306 w 303846"/>
              <a:gd name="connsiteY4" fmla="*/ 45925 h 961271"/>
              <a:gd name="connsiteX0" fmla="*/ 7306 w 303846"/>
              <a:gd name="connsiteY0" fmla="*/ 45925 h 1032686"/>
              <a:gd name="connsiteX1" fmla="*/ 303846 w 303846"/>
              <a:gd name="connsiteY1" fmla="*/ 0 h 1032686"/>
              <a:gd name="connsiteX2" fmla="*/ 301401 w 303846"/>
              <a:gd name="connsiteY2" fmla="*/ 1032686 h 1032686"/>
              <a:gd name="connsiteX3" fmla="*/ 0 w 303846"/>
              <a:gd name="connsiteY3" fmla="*/ 960947 h 1032686"/>
              <a:gd name="connsiteX4" fmla="*/ 7306 w 303846"/>
              <a:gd name="connsiteY4" fmla="*/ 45925 h 1032686"/>
              <a:gd name="connsiteX0" fmla="*/ 11401 w 307941"/>
              <a:gd name="connsiteY0" fmla="*/ 45925 h 1032686"/>
              <a:gd name="connsiteX1" fmla="*/ 307941 w 307941"/>
              <a:gd name="connsiteY1" fmla="*/ 0 h 1032686"/>
              <a:gd name="connsiteX2" fmla="*/ 305496 w 307941"/>
              <a:gd name="connsiteY2" fmla="*/ 1032686 h 1032686"/>
              <a:gd name="connsiteX3" fmla="*/ 0 w 307941"/>
              <a:gd name="connsiteY3" fmla="*/ 958798 h 1032686"/>
              <a:gd name="connsiteX4" fmla="*/ 11401 w 307941"/>
              <a:gd name="connsiteY4" fmla="*/ 45925 h 1032686"/>
              <a:gd name="connsiteX0" fmla="*/ 69 w 296609"/>
              <a:gd name="connsiteY0" fmla="*/ 45925 h 1032686"/>
              <a:gd name="connsiteX1" fmla="*/ 296609 w 296609"/>
              <a:gd name="connsiteY1" fmla="*/ 0 h 1032686"/>
              <a:gd name="connsiteX2" fmla="*/ 294164 w 296609"/>
              <a:gd name="connsiteY2" fmla="*/ 1032686 h 1032686"/>
              <a:gd name="connsiteX3" fmla="*/ 5046 w 296609"/>
              <a:gd name="connsiteY3" fmla="*/ 954499 h 1032686"/>
              <a:gd name="connsiteX4" fmla="*/ 69 w 296609"/>
              <a:gd name="connsiteY4" fmla="*/ 45925 h 1032686"/>
              <a:gd name="connsiteX0" fmla="*/ 3212 w 299752"/>
              <a:gd name="connsiteY0" fmla="*/ 45925 h 1032686"/>
              <a:gd name="connsiteX1" fmla="*/ 299752 w 299752"/>
              <a:gd name="connsiteY1" fmla="*/ 0 h 1032686"/>
              <a:gd name="connsiteX2" fmla="*/ 297307 w 299752"/>
              <a:gd name="connsiteY2" fmla="*/ 1032686 h 1032686"/>
              <a:gd name="connsiteX3" fmla="*/ 0 w 299752"/>
              <a:gd name="connsiteY3" fmla="*/ 958798 h 1032686"/>
              <a:gd name="connsiteX4" fmla="*/ 3212 w 299752"/>
              <a:gd name="connsiteY4" fmla="*/ 45925 h 103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752" h="1032686">
                <a:moveTo>
                  <a:pt x="3212" y="45925"/>
                </a:moveTo>
                <a:lnTo>
                  <a:pt x="299752" y="0"/>
                </a:lnTo>
                <a:cubicBezTo>
                  <a:pt x="299752" y="286644"/>
                  <a:pt x="297307" y="746042"/>
                  <a:pt x="297307" y="1032686"/>
                </a:cubicBezTo>
                <a:lnTo>
                  <a:pt x="0" y="958798"/>
                </a:lnTo>
                <a:cubicBezTo>
                  <a:pt x="806" y="670843"/>
                  <a:pt x="2406" y="333880"/>
                  <a:pt x="3212" y="45925"/>
                </a:cubicBezTo>
                <a:close/>
              </a:path>
            </a:pathLst>
          </a:custGeom>
          <a:solidFill>
            <a:srgbClr val="4BACC6">
              <a:lumMod val="40000"/>
              <a:lumOff val="60000"/>
            </a:srgbClr>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36" name="Rectangle 35"/>
          <p:cNvSpPr/>
          <p:nvPr/>
        </p:nvSpPr>
        <p:spPr>
          <a:xfrm>
            <a:off x="10091545" y="1451223"/>
            <a:ext cx="1920240" cy="3187248"/>
          </a:xfrm>
          <a:prstGeom prst="rect">
            <a:avLst/>
          </a:prstGeom>
          <a:solidFill>
            <a:srgbClr val="4BACC6">
              <a:lumMod val="75000"/>
            </a:srgbClr>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37" name="Rectangle 36"/>
          <p:cNvSpPr/>
          <p:nvPr/>
        </p:nvSpPr>
        <p:spPr>
          <a:xfrm>
            <a:off x="10091545" y="4627084"/>
            <a:ext cx="1920240" cy="201024"/>
          </a:xfrm>
          <a:prstGeom prst="rect">
            <a:avLst/>
          </a:prstGeom>
          <a:solidFill>
            <a:srgbClr val="F79646">
              <a:lumMod val="75000"/>
            </a:srgbClr>
          </a:solidFill>
          <a:ln w="25400" cap="flat" cmpd="sng" algn="ctr">
            <a:noFill/>
            <a:prstDash val="solid"/>
          </a:ln>
          <a:effectLst/>
        </p:spPr>
        <p:txBody>
          <a:bodyPr rtlCol="0" anchor="ctr"/>
          <a:lstStyle/>
          <a:p>
            <a:pPr algn="ctr" defTabSz="609454">
              <a:defRPr/>
            </a:pPr>
            <a:endParaRPr lang="en-US" sz="2400" kern="0">
              <a:solidFill>
                <a:srgbClr val="81422E"/>
              </a:solidFill>
            </a:endParaRPr>
          </a:p>
        </p:txBody>
      </p:sp>
      <p:sp>
        <p:nvSpPr>
          <p:cNvPr id="38" name="Round Same Side Corner Rectangle 37"/>
          <p:cNvSpPr/>
          <p:nvPr/>
        </p:nvSpPr>
        <p:spPr>
          <a:xfrm rot="5400000">
            <a:off x="2443387" y="-1030327"/>
            <a:ext cx="426720" cy="4339384"/>
          </a:xfrm>
          <a:prstGeom prst="round2SameRect">
            <a:avLst>
              <a:gd name="adj1" fmla="val 50000"/>
              <a:gd name="adj2" fmla="val 0"/>
            </a:avLst>
          </a:prstGeom>
          <a:solidFill>
            <a:srgbClr val="E4DFD9"/>
          </a:solidFill>
          <a:ln w="25400" cap="flat" cmpd="sng" algn="ctr">
            <a:noFill/>
            <a:prstDash val="solid"/>
          </a:ln>
          <a:effectLst/>
        </p:spPr>
        <p:txBody>
          <a:bodyPr rtlCol="0" anchor="ctr"/>
          <a:lstStyle/>
          <a:p>
            <a:pPr algn="ctr" defTabSz="609454">
              <a:defRPr/>
            </a:pPr>
            <a:endParaRPr lang="en-US" sz="2400" kern="0">
              <a:solidFill>
                <a:prstClr val="white"/>
              </a:solidFill>
            </a:endParaRPr>
          </a:p>
        </p:txBody>
      </p:sp>
      <p:sp>
        <p:nvSpPr>
          <p:cNvPr id="39" name="TextBox 38"/>
          <p:cNvSpPr txBox="1"/>
          <p:nvPr/>
        </p:nvSpPr>
        <p:spPr>
          <a:xfrm>
            <a:off x="582191" y="1001917"/>
            <a:ext cx="1419247" cy="256545"/>
          </a:xfrm>
          <a:prstGeom prst="rect">
            <a:avLst/>
          </a:prstGeom>
          <a:noFill/>
        </p:spPr>
        <p:txBody>
          <a:bodyPr wrap="square" rtlCol="0">
            <a:spAutoFit/>
          </a:bodyPr>
          <a:lstStyle/>
          <a:p>
            <a:pPr defTabSz="609454"/>
            <a:r>
              <a:rPr lang="en-US" sz="1067" b="1" dirty="0">
                <a:solidFill>
                  <a:prstClr val="black"/>
                </a:solidFill>
              </a:rPr>
              <a:t>KEY LEVERS</a:t>
            </a:r>
          </a:p>
        </p:txBody>
      </p:sp>
      <p:pic>
        <p:nvPicPr>
          <p:cNvPr id="40" name="Picture 39"/>
          <p:cNvPicPr>
            <a:picLocks noChangeAspect="1"/>
          </p:cNvPicPr>
          <p:nvPr/>
        </p:nvPicPr>
        <p:blipFill>
          <a:blip r:embed="rId2" cstate="print">
            <a:duotone>
              <a:prstClr val="black"/>
              <a:srgbClr val="4F81BD">
                <a:tint val="45000"/>
                <a:satMod val="400000"/>
              </a:srgbClr>
            </a:duotone>
            <a:extLst>
              <a:ext uri="{BEBA8EAE-BF5A-486C-A8C5-ECC9F3942E4B}">
                <a14:imgProps xmlns:a14="http://schemas.microsoft.com/office/drawing/2010/main">
                  <a14:imgLayer r:embed="rId3">
                    <a14:imgEffect>
                      <a14:colorTemperature colorTemp="11200"/>
                    </a14:imgEffect>
                    <a14:imgEffect>
                      <a14:brightnessContrast bright="30000" contrast="-65000"/>
                    </a14:imgEffect>
                  </a14:imgLayer>
                </a14:imgProps>
              </a:ext>
              <a:ext uri="{28A0092B-C50C-407E-A947-70E740481C1C}">
                <a14:useLocalDpi xmlns:a14="http://schemas.microsoft.com/office/drawing/2010/main" val="0"/>
              </a:ext>
            </a:extLst>
          </a:blip>
          <a:stretch>
            <a:fillRect/>
          </a:stretch>
        </p:blipFill>
        <p:spPr>
          <a:xfrm>
            <a:off x="1534980" y="945463"/>
            <a:ext cx="365760" cy="365760"/>
          </a:xfrm>
          <a:prstGeom prst="rect">
            <a:avLst/>
          </a:prstGeom>
          <a:noFill/>
          <a:ln>
            <a:noFill/>
          </a:ln>
        </p:spPr>
      </p:pic>
      <p:sp>
        <p:nvSpPr>
          <p:cNvPr id="41" name="TextBox 40"/>
          <p:cNvSpPr txBox="1"/>
          <p:nvPr/>
        </p:nvSpPr>
        <p:spPr>
          <a:xfrm>
            <a:off x="2856045" y="979616"/>
            <a:ext cx="914400" cy="256545"/>
          </a:xfrm>
          <a:prstGeom prst="rect">
            <a:avLst/>
          </a:prstGeom>
          <a:noFill/>
        </p:spPr>
        <p:txBody>
          <a:bodyPr wrap="square" rtlCol="0">
            <a:spAutoFit/>
          </a:bodyPr>
          <a:lstStyle/>
          <a:p>
            <a:pPr defTabSz="609454"/>
            <a:r>
              <a:rPr lang="en-US" sz="1067" dirty="0">
                <a:solidFill>
                  <a:prstClr val="black">
                    <a:lumMod val="65000"/>
                    <a:lumOff val="35000"/>
                  </a:prstClr>
                </a:solidFill>
              </a:rPr>
              <a:t>PROCESS</a:t>
            </a:r>
          </a:p>
        </p:txBody>
      </p:sp>
      <p:sp>
        <p:nvSpPr>
          <p:cNvPr id="42" name="TextBox 41"/>
          <p:cNvSpPr txBox="1"/>
          <p:nvPr/>
        </p:nvSpPr>
        <p:spPr>
          <a:xfrm>
            <a:off x="1870887" y="979616"/>
            <a:ext cx="828411" cy="256545"/>
          </a:xfrm>
          <a:prstGeom prst="rect">
            <a:avLst/>
          </a:prstGeom>
          <a:noFill/>
        </p:spPr>
        <p:txBody>
          <a:bodyPr wrap="square" rtlCol="0">
            <a:spAutoFit/>
          </a:bodyPr>
          <a:lstStyle/>
          <a:p>
            <a:pPr defTabSz="609454"/>
            <a:r>
              <a:rPr lang="en-US" sz="1067" dirty="0">
                <a:solidFill>
                  <a:prstClr val="black">
                    <a:lumMod val="65000"/>
                    <a:lumOff val="35000"/>
                  </a:prstClr>
                </a:solidFill>
              </a:rPr>
              <a:t>PEOPLE</a:t>
            </a:r>
          </a:p>
        </p:txBody>
      </p:sp>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2648983" y="1006423"/>
            <a:ext cx="243840" cy="243840"/>
          </a:xfrm>
          <a:prstGeom prst="rect">
            <a:avLst/>
          </a:prstGeom>
        </p:spPr>
      </p:pic>
      <p:pic>
        <p:nvPicPr>
          <p:cNvPr id="44" name="Picture 4" descr="Image result for tools icon blac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49295" y="1028858"/>
            <a:ext cx="204076" cy="19897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1402064" y="1802080"/>
            <a:ext cx="1087617" cy="697755"/>
          </a:xfrm>
          <a:prstGeom prst="rect">
            <a:avLst/>
          </a:prstGeom>
          <a:noFill/>
        </p:spPr>
        <p:txBody>
          <a:bodyPr wrap="square" rtlCol="0">
            <a:spAutoFit/>
          </a:bodyPr>
          <a:lstStyle/>
          <a:p>
            <a:pPr algn="ctr" defTabSz="609454"/>
            <a:r>
              <a:rPr lang="en-US" b="1" spc="-200" dirty="0">
                <a:solidFill>
                  <a:srgbClr val="0F0B08"/>
                </a:solidFill>
                <a:ea typeface="DFKai-SB" panose="03000509000000000000" pitchFamily="65" charset="-120"/>
                <a:cs typeface="Arial" panose="020B0604020202020204" pitchFamily="34" charset="0"/>
              </a:rPr>
              <a:t>2005-07</a:t>
            </a:r>
          </a:p>
          <a:p>
            <a:pPr algn="ctr" defTabSz="609454"/>
            <a:r>
              <a:rPr lang="en-US" sz="1067" b="1" dirty="0">
                <a:solidFill>
                  <a:prstClr val="black">
                    <a:lumMod val="50000"/>
                    <a:lumOff val="50000"/>
                  </a:prstClr>
                </a:solidFill>
                <a:ea typeface="DFKai-SB" panose="03000509000000000000" pitchFamily="65" charset="-120"/>
                <a:cs typeface="Arial" panose="020B0604020202020204" pitchFamily="34" charset="0"/>
              </a:rPr>
              <a:t>FOUNDATION</a:t>
            </a:r>
            <a:endParaRPr lang="en-US" sz="1467" b="1" dirty="0">
              <a:solidFill>
                <a:prstClr val="black">
                  <a:lumMod val="50000"/>
                  <a:lumOff val="50000"/>
                </a:prstClr>
              </a:solidFill>
              <a:ea typeface="DFKai-SB" panose="03000509000000000000" pitchFamily="65" charset="-120"/>
              <a:cs typeface="Arial" panose="020B0604020202020204" pitchFamily="34" charset="0"/>
            </a:endParaRPr>
          </a:p>
        </p:txBody>
      </p:sp>
      <p:sp>
        <p:nvSpPr>
          <p:cNvPr id="46" name="TextBox 45"/>
          <p:cNvSpPr txBox="1"/>
          <p:nvPr/>
        </p:nvSpPr>
        <p:spPr>
          <a:xfrm>
            <a:off x="2816209" y="1571805"/>
            <a:ext cx="1241051" cy="533544"/>
          </a:xfrm>
          <a:prstGeom prst="rect">
            <a:avLst/>
          </a:prstGeom>
          <a:noFill/>
        </p:spPr>
        <p:txBody>
          <a:bodyPr wrap="square" rtlCol="0">
            <a:spAutoFit/>
          </a:bodyPr>
          <a:lstStyle/>
          <a:p>
            <a:pPr algn="ctr" defTabSz="609454"/>
            <a:r>
              <a:rPr lang="en-US" b="1" spc="-200" dirty="0">
                <a:solidFill>
                  <a:srgbClr val="0F0B08"/>
                </a:solidFill>
                <a:ea typeface="DFKai-SB" panose="03000509000000000000" pitchFamily="65" charset="-120"/>
                <a:cs typeface="Arial" panose="020B0604020202020204" pitchFamily="34" charset="0"/>
              </a:rPr>
              <a:t>2008-10</a:t>
            </a:r>
          </a:p>
          <a:p>
            <a:pPr algn="ctr" defTabSz="609454"/>
            <a:r>
              <a:rPr lang="en-US" sz="1067" b="1" dirty="0">
                <a:solidFill>
                  <a:prstClr val="black">
                    <a:lumMod val="50000"/>
                    <a:lumOff val="50000"/>
                  </a:prstClr>
                </a:solidFill>
                <a:ea typeface="DFKai-SB" panose="03000509000000000000" pitchFamily="65" charset="-120"/>
                <a:cs typeface="Arial" panose="020B0604020202020204" pitchFamily="34" charset="0"/>
              </a:rPr>
              <a:t>ENHANCEMENT</a:t>
            </a:r>
            <a:endParaRPr lang="en-US" sz="1467" b="1" dirty="0">
              <a:solidFill>
                <a:srgbClr val="0F0B08"/>
              </a:solidFill>
              <a:ea typeface="DFKai-SB" panose="03000509000000000000" pitchFamily="65" charset="-120"/>
              <a:cs typeface="Arial" panose="020B0604020202020204" pitchFamily="34" charset="0"/>
            </a:endParaRPr>
          </a:p>
        </p:txBody>
      </p:sp>
      <p:sp>
        <p:nvSpPr>
          <p:cNvPr id="47" name="TextBox 46"/>
          <p:cNvSpPr txBox="1"/>
          <p:nvPr/>
        </p:nvSpPr>
        <p:spPr>
          <a:xfrm>
            <a:off x="4347741" y="1377313"/>
            <a:ext cx="1386195" cy="697755"/>
          </a:xfrm>
          <a:prstGeom prst="rect">
            <a:avLst/>
          </a:prstGeom>
          <a:noFill/>
        </p:spPr>
        <p:txBody>
          <a:bodyPr wrap="square" rtlCol="0">
            <a:spAutoFit/>
          </a:bodyPr>
          <a:lstStyle/>
          <a:p>
            <a:pPr algn="ctr" defTabSz="609454"/>
            <a:r>
              <a:rPr lang="en-US" b="1" spc="-200" dirty="0">
                <a:solidFill>
                  <a:srgbClr val="0F0B08"/>
                </a:solidFill>
                <a:ea typeface="DFKai-SB" panose="03000509000000000000" pitchFamily="65" charset="-120"/>
                <a:cs typeface="Arial" panose="020B0604020202020204" pitchFamily="34" charset="0"/>
              </a:rPr>
              <a:t>2010-12</a:t>
            </a:r>
          </a:p>
          <a:p>
            <a:pPr algn="ctr" defTabSz="609454"/>
            <a:r>
              <a:rPr lang="en-US" sz="1067" b="1" dirty="0">
                <a:solidFill>
                  <a:prstClr val="black">
                    <a:lumMod val="50000"/>
                    <a:lumOff val="50000"/>
                  </a:prstClr>
                </a:solidFill>
                <a:ea typeface="DFKai-SB" panose="03000509000000000000" pitchFamily="65" charset="-120"/>
                <a:cs typeface="Arial" panose="020B0604020202020204" pitchFamily="34" charset="0"/>
              </a:rPr>
              <a:t>IMPLEMENTATION</a:t>
            </a:r>
            <a:endParaRPr lang="en-US" sz="1467" b="1" dirty="0">
              <a:solidFill>
                <a:srgbClr val="0F0B08"/>
              </a:solidFill>
              <a:ea typeface="DFKai-SB" panose="03000509000000000000" pitchFamily="65" charset="-120"/>
              <a:cs typeface="Arial" panose="020B0604020202020204" pitchFamily="34" charset="0"/>
            </a:endParaRPr>
          </a:p>
        </p:txBody>
      </p:sp>
      <p:sp>
        <p:nvSpPr>
          <p:cNvPr id="48" name="TextBox 47"/>
          <p:cNvSpPr txBox="1"/>
          <p:nvPr/>
        </p:nvSpPr>
        <p:spPr>
          <a:xfrm>
            <a:off x="6100671" y="1198227"/>
            <a:ext cx="1548727" cy="533544"/>
          </a:xfrm>
          <a:prstGeom prst="rect">
            <a:avLst/>
          </a:prstGeom>
          <a:noFill/>
        </p:spPr>
        <p:txBody>
          <a:bodyPr wrap="square" rtlCol="0">
            <a:spAutoFit/>
          </a:bodyPr>
          <a:lstStyle/>
          <a:p>
            <a:pPr algn="ctr" defTabSz="609454"/>
            <a:r>
              <a:rPr lang="en-US" b="1" spc="-200" dirty="0">
                <a:solidFill>
                  <a:srgbClr val="0F0B08"/>
                </a:solidFill>
                <a:ea typeface="DFKai-SB" panose="03000509000000000000" pitchFamily="65" charset="-120"/>
                <a:cs typeface="Arial" panose="020B0604020202020204" pitchFamily="34" charset="0"/>
              </a:rPr>
              <a:t>2013-15</a:t>
            </a:r>
          </a:p>
          <a:p>
            <a:pPr algn="ctr" defTabSz="609454"/>
            <a:r>
              <a:rPr lang="en-US" sz="1067" b="1" dirty="0">
                <a:solidFill>
                  <a:prstClr val="black">
                    <a:lumMod val="50000"/>
                    <a:lumOff val="50000"/>
                  </a:prstClr>
                </a:solidFill>
                <a:ea typeface="DFKai-SB" panose="03000509000000000000" pitchFamily="65" charset="-120"/>
                <a:cs typeface="Arial" panose="020B0604020202020204" pitchFamily="34" charset="0"/>
              </a:rPr>
              <a:t>TEST FACTORY</a:t>
            </a:r>
            <a:endParaRPr lang="en-US" sz="1467" b="1" dirty="0">
              <a:solidFill>
                <a:srgbClr val="0F0B08"/>
              </a:solidFill>
              <a:ea typeface="DFKai-SB" panose="03000509000000000000" pitchFamily="65" charset="-120"/>
              <a:cs typeface="Arial" panose="020B0604020202020204" pitchFamily="34" charset="0"/>
            </a:endParaRPr>
          </a:p>
        </p:txBody>
      </p:sp>
      <p:sp>
        <p:nvSpPr>
          <p:cNvPr id="49" name="TextBox 48"/>
          <p:cNvSpPr txBox="1"/>
          <p:nvPr/>
        </p:nvSpPr>
        <p:spPr>
          <a:xfrm>
            <a:off x="8092637" y="1005255"/>
            <a:ext cx="1534255" cy="533544"/>
          </a:xfrm>
          <a:prstGeom prst="rect">
            <a:avLst/>
          </a:prstGeom>
          <a:noFill/>
        </p:spPr>
        <p:txBody>
          <a:bodyPr wrap="square" rtlCol="0">
            <a:spAutoFit/>
          </a:bodyPr>
          <a:lstStyle/>
          <a:p>
            <a:pPr algn="ctr" defTabSz="609454"/>
            <a:r>
              <a:rPr lang="en-US" b="1" spc="-200" dirty="0">
                <a:solidFill>
                  <a:srgbClr val="0F0B08"/>
                </a:solidFill>
                <a:ea typeface="DFKai-SB" panose="03000509000000000000" pitchFamily="65" charset="-120"/>
                <a:cs typeface="Arial" panose="020B0604020202020204" pitchFamily="34" charset="0"/>
              </a:rPr>
              <a:t>2015-16</a:t>
            </a:r>
          </a:p>
          <a:p>
            <a:pPr algn="ctr" defTabSz="609454"/>
            <a:r>
              <a:rPr lang="en-US" sz="1067" b="1" dirty="0">
                <a:solidFill>
                  <a:prstClr val="black">
                    <a:lumMod val="50000"/>
                    <a:lumOff val="50000"/>
                  </a:prstClr>
                </a:solidFill>
                <a:ea typeface="DFKai-SB" panose="03000509000000000000" pitchFamily="65" charset="-120"/>
                <a:cs typeface="Arial" panose="020B0604020202020204" pitchFamily="34" charset="0"/>
              </a:rPr>
              <a:t>TRANSFORMATION</a:t>
            </a:r>
            <a:endParaRPr lang="en-US" sz="1467" b="1" dirty="0">
              <a:solidFill>
                <a:srgbClr val="0F0B08"/>
              </a:solidFill>
              <a:ea typeface="DFKai-SB" panose="03000509000000000000" pitchFamily="65" charset="-120"/>
              <a:cs typeface="Arial" panose="020B0604020202020204" pitchFamily="34" charset="0"/>
            </a:endParaRPr>
          </a:p>
        </p:txBody>
      </p:sp>
      <p:sp>
        <p:nvSpPr>
          <p:cNvPr id="50" name="TextBox 49"/>
          <p:cNvSpPr txBox="1"/>
          <p:nvPr/>
        </p:nvSpPr>
        <p:spPr>
          <a:xfrm>
            <a:off x="10173657" y="810265"/>
            <a:ext cx="1749611" cy="533544"/>
          </a:xfrm>
          <a:prstGeom prst="rect">
            <a:avLst/>
          </a:prstGeom>
          <a:noFill/>
        </p:spPr>
        <p:txBody>
          <a:bodyPr wrap="square" rtlCol="0">
            <a:spAutoFit/>
          </a:bodyPr>
          <a:lstStyle/>
          <a:p>
            <a:pPr algn="ctr" defTabSz="609454"/>
            <a:r>
              <a:rPr lang="en-US" b="1" spc="-200" dirty="0">
                <a:solidFill>
                  <a:srgbClr val="0F0B08"/>
                </a:solidFill>
                <a:ea typeface="DFKai-SB" panose="03000509000000000000" pitchFamily="65" charset="-120"/>
                <a:cs typeface="Arial" panose="020B0604020202020204" pitchFamily="34" charset="0"/>
              </a:rPr>
              <a:t>2016-17</a:t>
            </a:r>
          </a:p>
          <a:p>
            <a:pPr algn="ctr" defTabSz="609454"/>
            <a:r>
              <a:rPr lang="en-US" sz="1067" b="1" dirty="0">
                <a:solidFill>
                  <a:prstClr val="black">
                    <a:lumMod val="50000"/>
                    <a:lumOff val="50000"/>
                  </a:prstClr>
                </a:solidFill>
                <a:ea typeface="DFKai-SB" panose="03000509000000000000" pitchFamily="65" charset="-120"/>
                <a:cs typeface="Arial" panose="020B0604020202020204" pitchFamily="34" charset="0"/>
              </a:rPr>
              <a:t>TRANFORMATION</a:t>
            </a:r>
            <a:endParaRPr lang="en-US" sz="1467" b="1" dirty="0">
              <a:solidFill>
                <a:srgbClr val="0F0B08"/>
              </a:solidFill>
              <a:ea typeface="DFKai-SB" panose="03000509000000000000" pitchFamily="65" charset="-120"/>
              <a:cs typeface="Arial" panose="020B0604020202020204" pitchFamily="34" charset="0"/>
            </a:endParaRPr>
          </a:p>
        </p:txBody>
      </p:sp>
      <p:sp>
        <p:nvSpPr>
          <p:cNvPr id="56" name="Rectangle 55"/>
          <p:cNvSpPr/>
          <p:nvPr/>
        </p:nvSpPr>
        <p:spPr>
          <a:xfrm>
            <a:off x="1275207" y="2316232"/>
            <a:ext cx="1450133" cy="1785104"/>
          </a:xfrm>
          <a:prstGeom prst="rect">
            <a:avLst/>
          </a:prstGeom>
        </p:spPr>
        <p:txBody>
          <a:bodyPr wrap="square">
            <a:spAutoFit/>
          </a:bodyPr>
          <a:lstStyle/>
          <a:p>
            <a:pPr marL="171442" indent="-171442" defTabSz="457167">
              <a:buFont typeface="Arial" panose="020B0604020202020204" pitchFamily="34" charset="0"/>
              <a:buChar char="•"/>
            </a:pPr>
            <a:r>
              <a:rPr lang="en-US" sz="1100" kern="0" dirty="0">
                <a:solidFill>
                  <a:prstClr val="white"/>
                </a:solidFill>
              </a:rPr>
              <a:t>Share Point Application </a:t>
            </a:r>
          </a:p>
          <a:p>
            <a:pPr defTabSz="457167"/>
            <a:r>
              <a:rPr lang="en-US" sz="1100" kern="0" dirty="0">
                <a:solidFill>
                  <a:prstClr val="white"/>
                </a:solidFill>
              </a:rPr>
              <a:t>     Testing</a:t>
            </a:r>
          </a:p>
          <a:p>
            <a:pPr marL="171442" indent="-171442" defTabSz="457167">
              <a:buFont typeface="Arial" panose="020B0604020202020204" pitchFamily="34" charset="0"/>
              <a:buChar char="•"/>
            </a:pPr>
            <a:r>
              <a:rPr lang="en-US" sz="1100" kern="0" dirty="0">
                <a:solidFill>
                  <a:prstClr val="white"/>
                </a:solidFill>
              </a:rPr>
              <a:t>Website Enhancement Testing</a:t>
            </a:r>
          </a:p>
          <a:p>
            <a:pPr marL="171446" indent="-171446" defTabSz="457167">
              <a:buFont typeface="Arial" panose="020B0604020202020204" pitchFamily="34" charset="0"/>
              <a:buChar char="•"/>
            </a:pPr>
            <a:r>
              <a:rPr lang="en-US" sz="1100" kern="0" dirty="0">
                <a:solidFill>
                  <a:prstClr val="white"/>
                </a:solidFill>
              </a:rPr>
              <a:t>Introduction of</a:t>
            </a:r>
          </a:p>
          <a:p>
            <a:pPr defTabSz="457167"/>
            <a:r>
              <a:rPr lang="en-US" sz="1100" kern="0" dirty="0">
                <a:solidFill>
                  <a:prstClr val="white"/>
                </a:solidFill>
              </a:rPr>
              <a:t>     BA-QA Model</a:t>
            </a:r>
          </a:p>
          <a:p>
            <a:pPr defTabSz="457167"/>
            <a:endParaRPr lang="en-US" sz="1100" kern="0" dirty="0">
              <a:solidFill>
                <a:prstClr val="white"/>
              </a:solidFill>
            </a:endParaRPr>
          </a:p>
          <a:p>
            <a:pPr marL="171442" indent="-171442" algn="ctr" defTabSz="457167">
              <a:buFont typeface="Arial" panose="020B0604020202020204" pitchFamily="34" charset="0"/>
              <a:buChar char="•"/>
            </a:pPr>
            <a:endParaRPr lang="en-US" sz="1100" kern="0" dirty="0">
              <a:solidFill>
                <a:prstClr val="white"/>
              </a:solidFill>
            </a:endParaRPr>
          </a:p>
        </p:txBody>
      </p:sp>
      <p:sp>
        <p:nvSpPr>
          <p:cNvPr id="57" name="Rectangle 56"/>
          <p:cNvSpPr/>
          <p:nvPr/>
        </p:nvSpPr>
        <p:spPr>
          <a:xfrm>
            <a:off x="2750016" y="2168011"/>
            <a:ext cx="1375821" cy="1785104"/>
          </a:xfrm>
          <a:prstGeom prst="rect">
            <a:avLst/>
          </a:prstGeom>
        </p:spPr>
        <p:txBody>
          <a:bodyPr wrap="square">
            <a:spAutoFit/>
          </a:bodyPr>
          <a:lstStyle/>
          <a:p>
            <a:pPr marL="171442" indent="-171442" defTabSz="457167">
              <a:buFont typeface="Arial" panose="020B0604020202020204" pitchFamily="34" charset="0"/>
              <a:buChar char="•"/>
            </a:pPr>
            <a:r>
              <a:rPr lang="en-US" sz="1100" kern="0" dirty="0">
                <a:solidFill>
                  <a:prstClr val="white"/>
                </a:solidFill>
              </a:rPr>
              <a:t>Started BGS Test center</a:t>
            </a:r>
          </a:p>
          <a:p>
            <a:pPr marL="171442" indent="-171442" defTabSz="457167">
              <a:buFont typeface="Arial" panose="020B0604020202020204" pitchFamily="34" charset="0"/>
              <a:buChar char="•"/>
            </a:pPr>
            <a:r>
              <a:rPr lang="en-US" sz="1100" kern="0" dirty="0">
                <a:solidFill>
                  <a:prstClr val="white"/>
                </a:solidFill>
              </a:rPr>
              <a:t>Created a World class QA organization</a:t>
            </a:r>
          </a:p>
          <a:p>
            <a:pPr marL="171442" indent="-171442" defTabSz="457167">
              <a:buFont typeface="Arial" panose="020B0604020202020204" pitchFamily="34" charset="0"/>
              <a:buChar char="•"/>
            </a:pPr>
            <a:r>
              <a:rPr lang="en-US" sz="1100" kern="0" dirty="0">
                <a:solidFill>
                  <a:prstClr val="white"/>
                </a:solidFill>
              </a:rPr>
              <a:t>Testing services for all projects in Service BU</a:t>
            </a:r>
          </a:p>
          <a:p>
            <a:pPr marL="171442" indent="-171442" defTabSz="457167">
              <a:buFont typeface="Arial" panose="020B0604020202020204" pitchFamily="34" charset="0"/>
              <a:buChar char="•"/>
            </a:pPr>
            <a:r>
              <a:rPr lang="en-US" sz="1100" kern="0" dirty="0">
                <a:solidFill>
                  <a:prstClr val="white"/>
                </a:solidFill>
              </a:rPr>
              <a:t>Digital Transformation</a:t>
            </a:r>
          </a:p>
        </p:txBody>
      </p:sp>
      <p:sp>
        <p:nvSpPr>
          <p:cNvPr id="58" name="Rectangle 57"/>
          <p:cNvSpPr/>
          <p:nvPr/>
        </p:nvSpPr>
        <p:spPr>
          <a:xfrm>
            <a:off x="4396968" y="2045017"/>
            <a:ext cx="1375821" cy="2631490"/>
          </a:xfrm>
          <a:prstGeom prst="rect">
            <a:avLst/>
          </a:prstGeom>
        </p:spPr>
        <p:txBody>
          <a:bodyPr wrap="square">
            <a:spAutoFit/>
          </a:bodyPr>
          <a:lstStyle/>
          <a:p>
            <a:pPr marL="171442" indent="-171442" defTabSz="457167">
              <a:buFont typeface="Arial" panose="020B0604020202020204" pitchFamily="34" charset="0"/>
              <a:buChar char="•"/>
            </a:pPr>
            <a:r>
              <a:rPr lang="en-US" sz="1100" kern="0" dirty="0">
                <a:solidFill>
                  <a:prstClr val="white"/>
                </a:solidFill>
              </a:rPr>
              <a:t>Agile Testing</a:t>
            </a:r>
          </a:p>
          <a:p>
            <a:pPr defTabSz="457167"/>
            <a:r>
              <a:rPr lang="en-US" sz="1100" kern="0" dirty="0">
                <a:solidFill>
                  <a:prstClr val="white"/>
                </a:solidFill>
              </a:rPr>
              <a:t>     Established </a:t>
            </a:r>
          </a:p>
          <a:p>
            <a:pPr marL="171446" indent="-171446" defTabSz="457167">
              <a:buFont typeface="Arial" panose="020B0604020202020204" pitchFamily="34" charset="0"/>
              <a:buChar char="•"/>
            </a:pPr>
            <a:r>
              <a:rPr lang="en-US" sz="1100" kern="0" dirty="0">
                <a:solidFill>
                  <a:prstClr val="white"/>
                </a:solidFill>
              </a:rPr>
              <a:t>Presence in BI BW, SAP ISU, Mobile, Handheld testing, CRM, MS SQL and BAU, Service Recovery</a:t>
            </a:r>
          </a:p>
          <a:p>
            <a:pPr marL="171442" indent="-171442" defTabSz="457167">
              <a:buFont typeface="Arial" panose="020B0604020202020204" pitchFamily="34" charset="0"/>
              <a:buChar char="•"/>
            </a:pPr>
            <a:r>
              <a:rPr lang="en-US" sz="1100" kern="0" dirty="0">
                <a:solidFill>
                  <a:prstClr val="white"/>
                </a:solidFill>
              </a:rPr>
              <a:t>Started BI, SAP BW and IS-U Automation</a:t>
            </a:r>
          </a:p>
          <a:p>
            <a:pPr defTabSz="457167"/>
            <a:endParaRPr lang="en-US" sz="1100" kern="0" dirty="0">
              <a:solidFill>
                <a:prstClr val="white"/>
              </a:solidFill>
            </a:endParaRPr>
          </a:p>
          <a:p>
            <a:pPr marL="171442" indent="-171442" defTabSz="457167">
              <a:buFont typeface="Arial" panose="020B0604020202020204" pitchFamily="34" charset="0"/>
              <a:buChar char="•"/>
            </a:pPr>
            <a:endParaRPr lang="en-US" sz="1100" kern="0" dirty="0">
              <a:solidFill>
                <a:prstClr val="white"/>
              </a:solidFill>
            </a:endParaRPr>
          </a:p>
        </p:txBody>
      </p:sp>
      <p:sp>
        <p:nvSpPr>
          <p:cNvPr id="59" name="Rectangle 58"/>
          <p:cNvSpPr/>
          <p:nvPr/>
        </p:nvSpPr>
        <p:spPr>
          <a:xfrm>
            <a:off x="6114148" y="1934985"/>
            <a:ext cx="1526301" cy="2800767"/>
          </a:xfrm>
          <a:prstGeom prst="rect">
            <a:avLst/>
          </a:prstGeom>
        </p:spPr>
        <p:txBody>
          <a:bodyPr wrap="square">
            <a:spAutoFit/>
          </a:bodyPr>
          <a:lstStyle/>
          <a:p>
            <a:pPr marL="171442" indent="-171442" defTabSz="457167">
              <a:buFont typeface="Arial" panose="020B0604020202020204" pitchFamily="34" charset="0"/>
              <a:buChar char="•"/>
            </a:pPr>
            <a:r>
              <a:rPr lang="en-US" sz="1100" kern="0" dirty="0">
                <a:solidFill>
                  <a:prstClr val="white"/>
                </a:solidFill>
              </a:rPr>
              <a:t>Test Consolidated model</a:t>
            </a:r>
          </a:p>
          <a:p>
            <a:pPr marL="171442" indent="-171442" defTabSz="457167">
              <a:buFont typeface="Arial" panose="020B0604020202020204" pitchFamily="34" charset="0"/>
              <a:buChar char="•"/>
            </a:pPr>
            <a:r>
              <a:rPr lang="en-US" sz="1100" kern="0" dirty="0">
                <a:solidFill>
                  <a:prstClr val="white"/>
                </a:solidFill>
              </a:rPr>
              <a:t>Proposed managed test Centre for digital portfolio</a:t>
            </a:r>
          </a:p>
          <a:p>
            <a:pPr marL="171442" indent="-171442" defTabSz="457167">
              <a:buFont typeface="Arial" panose="020B0604020202020204" pitchFamily="34" charset="0"/>
              <a:buChar char="•"/>
            </a:pPr>
            <a:r>
              <a:rPr lang="en-US" sz="1100" kern="0" dirty="0">
                <a:solidFill>
                  <a:prstClr val="white"/>
                </a:solidFill>
              </a:rPr>
              <a:t>Reduced cost, Improved quality and team effectiveness</a:t>
            </a:r>
          </a:p>
          <a:p>
            <a:pPr marL="171442" indent="-171442" defTabSz="457167">
              <a:buFont typeface="Arial" panose="020B0604020202020204" pitchFamily="34" charset="0"/>
              <a:buChar char="•"/>
            </a:pPr>
            <a:r>
              <a:rPr lang="en-US" sz="1100" kern="0" dirty="0">
                <a:solidFill>
                  <a:prstClr val="white"/>
                </a:solidFill>
              </a:rPr>
              <a:t>Signed for Enterprise wide Test Factory</a:t>
            </a:r>
          </a:p>
          <a:p>
            <a:pPr marL="171442" indent="-171442" defTabSz="457167">
              <a:buFont typeface="Arial" panose="020B0604020202020204" pitchFamily="34" charset="0"/>
              <a:buChar char="•"/>
            </a:pPr>
            <a:endParaRPr lang="en-US" sz="1100" kern="0" dirty="0">
              <a:solidFill>
                <a:prstClr val="white"/>
              </a:solidFill>
            </a:endParaRPr>
          </a:p>
          <a:p>
            <a:pPr marL="171442" indent="-171442" defTabSz="457167">
              <a:buFont typeface="Arial" panose="020B0604020202020204" pitchFamily="34" charset="0"/>
              <a:buChar char="•"/>
            </a:pPr>
            <a:endParaRPr lang="en-US" sz="1100" kern="0" dirty="0">
              <a:solidFill>
                <a:prstClr val="white"/>
              </a:solidFill>
            </a:endParaRPr>
          </a:p>
          <a:p>
            <a:pPr marL="171442" indent="-171442" defTabSz="457167">
              <a:buFont typeface="Arial" panose="020B0604020202020204" pitchFamily="34" charset="0"/>
              <a:buChar char="•"/>
            </a:pPr>
            <a:endParaRPr lang="en-US" sz="1100" kern="0" dirty="0">
              <a:solidFill>
                <a:prstClr val="white"/>
              </a:solidFill>
            </a:endParaRPr>
          </a:p>
        </p:txBody>
      </p:sp>
      <p:sp>
        <p:nvSpPr>
          <p:cNvPr id="60" name="Rectangle 59"/>
          <p:cNvSpPr/>
          <p:nvPr/>
        </p:nvSpPr>
        <p:spPr>
          <a:xfrm>
            <a:off x="8166873" y="1644113"/>
            <a:ext cx="1406843" cy="2292935"/>
          </a:xfrm>
          <a:prstGeom prst="rect">
            <a:avLst/>
          </a:prstGeom>
        </p:spPr>
        <p:txBody>
          <a:bodyPr wrap="square">
            <a:spAutoFit/>
          </a:bodyPr>
          <a:lstStyle/>
          <a:p>
            <a:pPr marL="171442" indent="-171442" defTabSz="457167">
              <a:buFont typeface="Arial" panose="020B0604020202020204" pitchFamily="34" charset="0"/>
              <a:buChar char="•"/>
            </a:pPr>
            <a:r>
              <a:rPr lang="en-US" sz="1100" kern="0" dirty="0">
                <a:solidFill>
                  <a:prstClr val="white"/>
                </a:solidFill>
              </a:rPr>
              <a:t>ADPART Implementation</a:t>
            </a:r>
          </a:p>
          <a:p>
            <a:pPr marL="171442" indent="-171442" defTabSz="457167">
              <a:buFont typeface="Arial" panose="020B0604020202020204" pitchFamily="34" charset="0"/>
              <a:buChar char="•"/>
            </a:pPr>
            <a:r>
              <a:rPr lang="en-US" sz="1100" kern="0" dirty="0">
                <a:solidFill>
                  <a:prstClr val="white"/>
                </a:solidFill>
              </a:rPr>
              <a:t>Static testing</a:t>
            </a:r>
          </a:p>
          <a:p>
            <a:pPr marL="171442" indent="-171442" defTabSz="457167">
              <a:buFont typeface="Arial" panose="020B0604020202020204" pitchFamily="34" charset="0"/>
              <a:buChar char="•"/>
            </a:pPr>
            <a:r>
              <a:rPr lang="en-US" sz="1100" kern="0" dirty="0">
                <a:solidFill>
                  <a:prstClr val="white"/>
                </a:solidFill>
              </a:rPr>
              <a:t>Lifecycle Automation</a:t>
            </a:r>
          </a:p>
          <a:p>
            <a:pPr marL="171442" indent="-171442" defTabSz="457167">
              <a:buFont typeface="Arial" panose="020B0604020202020204" pitchFamily="34" charset="0"/>
              <a:buChar char="•"/>
            </a:pPr>
            <a:r>
              <a:rPr lang="en-US" sz="1100" kern="0" dirty="0">
                <a:solidFill>
                  <a:prstClr val="white"/>
                </a:solidFill>
              </a:rPr>
              <a:t>Integrated Tool Development Program</a:t>
            </a:r>
          </a:p>
          <a:p>
            <a:pPr marL="171442" indent="-171442" defTabSz="457167">
              <a:buFont typeface="Arial" panose="020B0604020202020204" pitchFamily="34" charset="0"/>
              <a:buChar char="•"/>
            </a:pPr>
            <a:r>
              <a:rPr lang="en-US" sz="1100" kern="0" dirty="0">
                <a:solidFill>
                  <a:prstClr val="white"/>
                </a:solidFill>
              </a:rPr>
              <a:t>One BAU Model</a:t>
            </a:r>
          </a:p>
          <a:p>
            <a:pPr marL="171442" indent="-171442" defTabSz="457167">
              <a:buFont typeface="Arial" panose="020B0604020202020204" pitchFamily="34" charset="0"/>
              <a:buChar char="•"/>
            </a:pPr>
            <a:r>
              <a:rPr lang="en-US" sz="1100" kern="0" dirty="0">
                <a:solidFill>
                  <a:prstClr val="white"/>
                </a:solidFill>
              </a:rPr>
              <a:t>Cloud Testing</a:t>
            </a:r>
          </a:p>
          <a:p>
            <a:pPr marL="171442" indent="-171442" defTabSz="457167">
              <a:buFont typeface="Arial" panose="020B0604020202020204" pitchFamily="34" charset="0"/>
              <a:buChar char="•"/>
            </a:pPr>
            <a:r>
              <a:rPr lang="en-US" sz="1100" kern="0" dirty="0">
                <a:solidFill>
                  <a:prstClr val="white"/>
                </a:solidFill>
              </a:rPr>
              <a:t>Demand testing</a:t>
            </a:r>
          </a:p>
          <a:p>
            <a:pPr marL="171442" indent="-171442" defTabSz="457167">
              <a:buFont typeface="Arial" panose="020B0604020202020204" pitchFamily="34" charset="0"/>
              <a:buChar char="•"/>
            </a:pPr>
            <a:r>
              <a:rPr lang="en-US" sz="1100" kern="0" dirty="0">
                <a:solidFill>
                  <a:prstClr val="white"/>
                </a:solidFill>
              </a:rPr>
              <a:t>Crowd sourcing</a:t>
            </a:r>
          </a:p>
          <a:p>
            <a:pPr marL="171442" indent="-171442" defTabSz="457167">
              <a:buFont typeface="Arial" panose="020B0604020202020204" pitchFamily="34" charset="0"/>
              <a:buChar char="•"/>
            </a:pPr>
            <a:endParaRPr lang="en-US" sz="1100" kern="0" dirty="0">
              <a:solidFill>
                <a:prstClr val="white"/>
              </a:solidFill>
            </a:endParaRPr>
          </a:p>
        </p:txBody>
      </p:sp>
      <p:sp>
        <p:nvSpPr>
          <p:cNvPr id="61" name="Rectangle 60"/>
          <p:cNvSpPr/>
          <p:nvPr/>
        </p:nvSpPr>
        <p:spPr>
          <a:xfrm>
            <a:off x="10249253" y="1492763"/>
            <a:ext cx="1736176" cy="3139321"/>
          </a:xfrm>
          <a:prstGeom prst="rect">
            <a:avLst/>
          </a:prstGeom>
        </p:spPr>
        <p:txBody>
          <a:bodyPr wrap="square">
            <a:spAutoFit/>
          </a:bodyPr>
          <a:lstStyle/>
          <a:p>
            <a:pPr marL="171442" indent="-171442" defTabSz="457167">
              <a:buFont typeface="Arial" panose="020B0604020202020204" pitchFamily="34" charset="0"/>
              <a:buChar char="•"/>
            </a:pPr>
            <a:endParaRPr lang="en-US" sz="1100" kern="0" dirty="0">
              <a:solidFill>
                <a:prstClr val="white"/>
              </a:solidFill>
            </a:endParaRPr>
          </a:p>
          <a:p>
            <a:pPr marL="171442" indent="-171442" defTabSz="457167">
              <a:buFont typeface="Arial" panose="020B0604020202020204" pitchFamily="34" charset="0"/>
              <a:buChar char="•"/>
            </a:pPr>
            <a:r>
              <a:rPr lang="en-US" sz="1100" kern="0" dirty="0">
                <a:solidFill>
                  <a:prstClr val="white"/>
                </a:solidFill>
              </a:rPr>
              <a:t>Lithium Contract win as a priority vendor</a:t>
            </a:r>
          </a:p>
          <a:p>
            <a:pPr marL="171442" indent="-171442" defTabSz="457167">
              <a:buFont typeface="Arial" panose="020B0604020202020204" pitchFamily="34" charset="0"/>
              <a:buChar char="•"/>
            </a:pPr>
            <a:r>
              <a:rPr lang="en-US" sz="1100" kern="0" dirty="0">
                <a:solidFill>
                  <a:prstClr val="white"/>
                </a:solidFill>
              </a:rPr>
              <a:t>SMART meter testing</a:t>
            </a:r>
          </a:p>
          <a:p>
            <a:pPr marL="171442" indent="-171442" defTabSz="457167">
              <a:buFont typeface="Arial" panose="020B0604020202020204" pitchFamily="34" charset="0"/>
              <a:buChar char="•"/>
            </a:pPr>
            <a:r>
              <a:rPr lang="en-US" sz="1100" kern="0" dirty="0">
                <a:solidFill>
                  <a:prstClr val="white"/>
                </a:solidFill>
              </a:rPr>
              <a:t>Automation proposal  for Mobile Testing &amp; SMART</a:t>
            </a:r>
          </a:p>
          <a:p>
            <a:pPr marL="171442" indent="-171442" defTabSz="457167">
              <a:buFont typeface="Arial" panose="020B0604020202020204" pitchFamily="34" charset="0"/>
              <a:buChar char="•"/>
            </a:pPr>
            <a:r>
              <a:rPr lang="en-US" sz="1100" kern="0" dirty="0">
                <a:solidFill>
                  <a:prstClr val="white"/>
                </a:solidFill>
              </a:rPr>
              <a:t>Web services/ API Automation using Postman</a:t>
            </a:r>
          </a:p>
          <a:p>
            <a:pPr marL="171442" indent="-171442" defTabSz="457167">
              <a:buFont typeface="Arial" panose="020B0604020202020204" pitchFamily="34" charset="0"/>
              <a:buChar char="•"/>
            </a:pPr>
            <a:r>
              <a:rPr lang="en-US" sz="1100" kern="0" dirty="0">
                <a:solidFill>
                  <a:prstClr val="white"/>
                </a:solidFill>
              </a:rPr>
              <a:t>Implemented Service Virtualization</a:t>
            </a:r>
          </a:p>
          <a:p>
            <a:pPr marL="171442" indent="-171442" defTabSz="457167">
              <a:buFont typeface="Arial" panose="020B0604020202020204" pitchFamily="34" charset="0"/>
              <a:buChar char="•"/>
            </a:pPr>
            <a:r>
              <a:rPr lang="en-US" sz="1100" kern="0" dirty="0">
                <a:solidFill>
                  <a:prstClr val="white"/>
                </a:solidFill>
              </a:rPr>
              <a:t>Implemented Continuous Integration</a:t>
            </a:r>
          </a:p>
          <a:p>
            <a:pPr marL="171442" indent="-171442" defTabSz="457167">
              <a:buFont typeface="Arial" panose="020B0604020202020204" pitchFamily="34" charset="0"/>
              <a:buChar char="•"/>
            </a:pPr>
            <a:endParaRPr lang="en-US" sz="1100" kern="0" dirty="0">
              <a:solidFill>
                <a:prstClr val="white"/>
              </a:solidFill>
            </a:endParaRPr>
          </a:p>
          <a:p>
            <a:pPr marL="171442" indent="-171442" defTabSz="457167">
              <a:buFont typeface="Arial" panose="020B0604020202020204" pitchFamily="34" charset="0"/>
              <a:buChar char="•"/>
            </a:pPr>
            <a:endParaRPr lang="en-US" sz="1100" kern="0" dirty="0">
              <a:solidFill>
                <a:prstClr val="white"/>
              </a:solidFill>
            </a:endParaRPr>
          </a:p>
          <a:p>
            <a:pPr algn="ctr" defTabSz="457167"/>
            <a:endParaRPr lang="en-US" sz="1100" kern="0" dirty="0">
              <a:solidFill>
                <a:prstClr val="white"/>
              </a:solidFill>
            </a:endParaRPr>
          </a:p>
        </p:txBody>
      </p:sp>
      <p:sp>
        <p:nvSpPr>
          <p:cNvPr id="62" name="TextBox 61"/>
          <p:cNvSpPr txBox="1"/>
          <p:nvPr/>
        </p:nvSpPr>
        <p:spPr>
          <a:xfrm>
            <a:off x="3923668" y="979616"/>
            <a:ext cx="822960" cy="256545"/>
          </a:xfrm>
          <a:prstGeom prst="rect">
            <a:avLst/>
          </a:prstGeom>
          <a:noFill/>
        </p:spPr>
        <p:txBody>
          <a:bodyPr wrap="square" rtlCol="0">
            <a:spAutoFit/>
          </a:bodyPr>
          <a:lstStyle/>
          <a:p>
            <a:pPr defTabSz="609454"/>
            <a:r>
              <a:rPr lang="en-US" sz="1067" dirty="0">
                <a:solidFill>
                  <a:prstClr val="black">
                    <a:lumMod val="65000"/>
                    <a:lumOff val="35000"/>
                  </a:prstClr>
                </a:solidFill>
              </a:rPr>
              <a:t>TOOLS</a:t>
            </a:r>
          </a:p>
        </p:txBody>
      </p:sp>
      <p:sp>
        <p:nvSpPr>
          <p:cNvPr id="63" name="Rectangle 62"/>
          <p:cNvSpPr/>
          <p:nvPr/>
        </p:nvSpPr>
        <p:spPr>
          <a:xfrm>
            <a:off x="66648" y="2699611"/>
            <a:ext cx="1025899" cy="1292662"/>
          </a:xfrm>
          <a:prstGeom prst="rect">
            <a:avLst/>
          </a:prstGeom>
        </p:spPr>
        <p:txBody>
          <a:bodyPr wrap="square">
            <a:spAutoFit/>
          </a:bodyPr>
          <a:lstStyle/>
          <a:p>
            <a:pPr algn="ctr" defTabSz="609454"/>
            <a:r>
              <a:rPr lang="en-US" sz="1400" b="1" dirty="0">
                <a:solidFill>
                  <a:prstClr val="black"/>
                </a:solidFill>
                <a:ea typeface="Calibri" panose="020F0502020204030204" pitchFamily="34" charset="0"/>
                <a:cs typeface="Times New Roman" panose="02020603050405020304" pitchFamily="18" charset="0"/>
              </a:rPr>
              <a:t>Managed Testing Services </a:t>
            </a:r>
            <a:r>
              <a:rPr lang="en-US" sz="1200" dirty="0">
                <a:solidFill>
                  <a:prstClr val="black"/>
                </a:solidFill>
                <a:ea typeface="Calibri" panose="020F0502020204030204" pitchFamily="34" charset="0"/>
                <a:cs typeface="Times New Roman" panose="02020603050405020304" pitchFamily="18" charset="0"/>
              </a:rPr>
              <a:t>for all testing needs </a:t>
            </a:r>
            <a:endParaRPr lang="en-US" sz="1200" dirty="0">
              <a:solidFill>
                <a:prstClr val="black"/>
              </a:solidFill>
            </a:endParaRPr>
          </a:p>
        </p:txBody>
      </p:sp>
      <p:grpSp>
        <p:nvGrpSpPr>
          <p:cNvPr id="84" name="Group 83"/>
          <p:cNvGrpSpPr/>
          <p:nvPr/>
        </p:nvGrpSpPr>
        <p:grpSpPr>
          <a:xfrm>
            <a:off x="52862" y="4608137"/>
            <a:ext cx="1707703" cy="1175983"/>
            <a:chOff x="40981" y="3495288"/>
            <a:chExt cx="1440482" cy="642955"/>
          </a:xfrm>
        </p:grpSpPr>
        <p:grpSp>
          <p:nvGrpSpPr>
            <p:cNvPr id="79" name="Group 78"/>
            <p:cNvGrpSpPr/>
            <p:nvPr/>
          </p:nvGrpSpPr>
          <p:grpSpPr>
            <a:xfrm>
              <a:off x="101800" y="3495288"/>
              <a:ext cx="1379663" cy="642955"/>
              <a:chOff x="101800" y="3495288"/>
              <a:chExt cx="1379663" cy="642955"/>
            </a:xfrm>
          </p:grpSpPr>
          <p:sp>
            <p:nvSpPr>
              <p:cNvPr id="68" name="Content Placeholder 2"/>
              <p:cNvSpPr txBox="1">
                <a:spLocks/>
              </p:cNvSpPr>
              <p:nvPr/>
            </p:nvSpPr>
            <p:spPr>
              <a:xfrm>
                <a:off x="138479" y="3495288"/>
                <a:ext cx="1114743" cy="642955"/>
              </a:xfrm>
              <a:prstGeom prst="rect">
                <a:avLst/>
              </a:prstGeom>
            </p:spPr>
            <p:txBody>
              <a:bodyPr vert="horz" lIns="121920" tIns="60960" rIns="121920" bIns="60960" rtlCol="0">
                <a:noAutofit/>
              </a:bodyPr>
              <a:lstStyle>
                <a:lvl1pPr marL="0" indent="0" algn="l" defTabSz="457200" rtl="0" eaLnBrk="1" latinLnBrk="0" hangingPunct="1">
                  <a:spcBef>
                    <a:spcPct val="20000"/>
                  </a:spcBef>
                  <a:buFont typeface="Arial"/>
                  <a:buNone/>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800"/>
                  </a:spcAft>
                </a:pPr>
                <a:r>
                  <a:rPr lang="en-US" sz="1600" b="1" spc="-200" dirty="0">
                    <a:solidFill>
                      <a:prstClr val="black">
                        <a:lumMod val="75000"/>
                        <a:lumOff val="25000"/>
                      </a:prstClr>
                    </a:solidFill>
                    <a:ea typeface="SF UI Display Light"/>
                    <a:cs typeface="SF UI Display Light"/>
                  </a:rPr>
                  <a:t>60%</a:t>
                </a:r>
              </a:p>
              <a:p>
                <a:pPr>
                  <a:spcBef>
                    <a:spcPts val="0"/>
                  </a:spcBef>
                  <a:spcAft>
                    <a:spcPts val="800"/>
                  </a:spcAft>
                </a:pPr>
                <a:endParaRPr lang="en-US" sz="1600" spc="-40" dirty="0">
                  <a:solidFill>
                    <a:prstClr val="black">
                      <a:lumMod val="75000"/>
                      <a:lumOff val="25000"/>
                    </a:prstClr>
                  </a:solidFill>
                  <a:ea typeface="SF UI Display Light"/>
                  <a:cs typeface="SF UI Display Light"/>
                </a:endParaRPr>
              </a:p>
            </p:txBody>
          </p:sp>
          <p:sp>
            <p:nvSpPr>
              <p:cNvPr id="69" name="Content Placeholder 2"/>
              <p:cNvSpPr txBox="1">
                <a:spLocks/>
              </p:cNvSpPr>
              <p:nvPr/>
            </p:nvSpPr>
            <p:spPr>
              <a:xfrm>
                <a:off x="101800" y="3633714"/>
                <a:ext cx="1379663" cy="503445"/>
              </a:xfrm>
              <a:prstGeom prst="rect">
                <a:avLst/>
              </a:prstGeom>
            </p:spPr>
            <p:txBody>
              <a:bodyPr vert="horz" lIns="121920" tIns="60960" rIns="121920" bIns="60960" rtlCol="0">
                <a:noAutofit/>
              </a:bodyPr>
              <a:lstStyle>
                <a:lvl1pPr marL="0" indent="0" algn="l" defTabSz="457200" rtl="0" eaLnBrk="1" latinLnBrk="0" hangingPunct="1">
                  <a:spcBef>
                    <a:spcPct val="20000"/>
                  </a:spcBef>
                  <a:buFont typeface="Arial"/>
                  <a:buNone/>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800"/>
                  </a:spcAft>
                </a:pPr>
                <a:r>
                  <a:rPr lang="en-US" sz="1331" spc="-40" dirty="0">
                    <a:solidFill>
                      <a:srgbClr val="404040"/>
                    </a:solidFill>
                    <a:ea typeface="SF UI Display Light"/>
                    <a:cs typeface="SF UI Display Light"/>
                  </a:rPr>
                  <a:t>Test Automation resulting in </a:t>
                </a:r>
                <a:r>
                  <a:rPr lang="en-US" sz="1331" b="1" spc="-40" dirty="0">
                    <a:solidFill>
                      <a:srgbClr val="404040"/>
                    </a:solidFill>
                    <a:ea typeface="SF UI Display Light"/>
                    <a:cs typeface="SF UI Display Light"/>
                  </a:rPr>
                  <a:t>75% </a:t>
                </a:r>
                <a:r>
                  <a:rPr lang="en-US" sz="1331" spc="-40" dirty="0">
                    <a:solidFill>
                      <a:srgbClr val="404040"/>
                    </a:solidFill>
                    <a:ea typeface="SF UI Display Light"/>
                    <a:cs typeface="SF UI Display Light"/>
                  </a:rPr>
                  <a:t>Manual Effort savings</a:t>
                </a:r>
              </a:p>
            </p:txBody>
          </p:sp>
        </p:grpSp>
        <p:sp>
          <p:nvSpPr>
            <p:cNvPr id="70" name="Up Arrow 69"/>
            <p:cNvSpPr/>
            <p:nvPr/>
          </p:nvSpPr>
          <p:spPr>
            <a:xfrm>
              <a:off x="40981" y="3631952"/>
              <a:ext cx="142264" cy="440517"/>
            </a:xfrm>
            <a:prstGeom prst="upArrow">
              <a:avLst/>
            </a:prstGeom>
            <a:solidFill>
              <a:srgbClr val="5CA830"/>
            </a:solidFill>
            <a:ln w="9525" cap="flat" cmpd="sng" algn="ctr">
              <a:noFill/>
              <a:prstDash val="solid"/>
            </a:ln>
            <a:effectLst/>
          </p:spPr>
          <p:txBody>
            <a:bodyPr rtlCol="0" anchor="ctr"/>
            <a:lstStyle/>
            <a:p>
              <a:pPr defTabSz="914332">
                <a:defRPr/>
              </a:pPr>
              <a:endParaRPr lang="en-US" sz="2400" kern="0" dirty="0">
                <a:solidFill>
                  <a:prstClr val="white"/>
                </a:solidFill>
                <a:ea typeface="SF UI Display Light"/>
                <a:cs typeface="SF UI Display Light"/>
              </a:endParaRPr>
            </a:p>
          </p:txBody>
        </p:sp>
      </p:grpSp>
      <p:grpSp>
        <p:nvGrpSpPr>
          <p:cNvPr id="85" name="Group 84"/>
          <p:cNvGrpSpPr/>
          <p:nvPr/>
        </p:nvGrpSpPr>
        <p:grpSpPr>
          <a:xfrm>
            <a:off x="1612600" y="4622883"/>
            <a:ext cx="1793205" cy="1220127"/>
            <a:chOff x="1559632" y="3504736"/>
            <a:chExt cx="1344904" cy="678520"/>
          </a:xfrm>
        </p:grpSpPr>
        <p:grpSp>
          <p:nvGrpSpPr>
            <p:cNvPr id="80" name="Group 79"/>
            <p:cNvGrpSpPr/>
            <p:nvPr/>
          </p:nvGrpSpPr>
          <p:grpSpPr>
            <a:xfrm>
              <a:off x="1634807" y="3504736"/>
              <a:ext cx="1269729" cy="678520"/>
              <a:chOff x="1634807" y="3504736"/>
              <a:chExt cx="1269729" cy="678520"/>
            </a:xfrm>
          </p:grpSpPr>
          <p:sp>
            <p:nvSpPr>
              <p:cNvPr id="64" name="Content Placeholder 2"/>
              <p:cNvSpPr txBox="1">
                <a:spLocks/>
              </p:cNvSpPr>
              <p:nvPr/>
            </p:nvSpPr>
            <p:spPr>
              <a:xfrm>
                <a:off x="1655401" y="3504736"/>
                <a:ext cx="1150058" cy="672352"/>
              </a:xfrm>
              <a:prstGeom prst="rect">
                <a:avLst/>
              </a:prstGeom>
            </p:spPr>
            <p:txBody>
              <a:bodyPr vert="horz" lIns="121920" tIns="60960" rIns="121920" bIns="60960" rtlCol="0">
                <a:noAutofit/>
              </a:bodyPr>
              <a:lstStyle>
                <a:lvl1pPr marL="0" indent="0" algn="l" defTabSz="457200" rtl="0" eaLnBrk="1" latinLnBrk="0" hangingPunct="1">
                  <a:spcBef>
                    <a:spcPct val="20000"/>
                  </a:spcBef>
                  <a:buFont typeface="Arial"/>
                  <a:buNone/>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800"/>
                  </a:spcAft>
                </a:pPr>
                <a:r>
                  <a:rPr lang="en-US" sz="1600" b="1" spc="-200" dirty="0">
                    <a:solidFill>
                      <a:prstClr val="black">
                        <a:lumMod val="75000"/>
                        <a:lumOff val="25000"/>
                      </a:prstClr>
                    </a:solidFill>
                    <a:ea typeface="SF UI Display Light"/>
                    <a:cs typeface="SF UI Display Light"/>
                  </a:rPr>
                  <a:t>69%</a:t>
                </a:r>
                <a:endParaRPr lang="en-US" sz="1600" spc="-40" dirty="0">
                  <a:solidFill>
                    <a:prstClr val="black">
                      <a:lumMod val="75000"/>
                      <a:lumOff val="25000"/>
                    </a:prstClr>
                  </a:solidFill>
                  <a:ea typeface="SF UI Display Light"/>
                  <a:cs typeface="SF UI Display Light"/>
                </a:endParaRPr>
              </a:p>
            </p:txBody>
          </p:sp>
          <p:sp>
            <p:nvSpPr>
              <p:cNvPr id="65" name="Content Placeholder 2"/>
              <p:cNvSpPr txBox="1">
                <a:spLocks/>
              </p:cNvSpPr>
              <p:nvPr/>
            </p:nvSpPr>
            <p:spPr>
              <a:xfrm>
                <a:off x="1634807" y="3635541"/>
                <a:ext cx="1269729" cy="547715"/>
              </a:xfrm>
              <a:prstGeom prst="rect">
                <a:avLst/>
              </a:prstGeom>
            </p:spPr>
            <p:txBody>
              <a:bodyPr vert="horz" lIns="121920" tIns="60960" rIns="121920" bIns="60960" rtlCol="0">
                <a:noAutofit/>
              </a:bodyPr>
              <a:lstStyle>
                <a:lvl1pPr marL="0" indent="0" algn="l" defTabSz="457200" rtl="0" eaLnBrk="1" latinLnBrk="0" hangingPunct="1">
                  <a:spcBef>
                    <a:spcPct val="20000"/>
                  </a:spcBef>
                  <a:buFont typeface="Arial"/>
                  <a:buNone/>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800"/>
                  </a:spcAft>
                </a:pPr>
                <a:r>
                  <a:rPr lang="en-US" sz="1333" spc="-40" dirty="0">
                    <a:solidFill>
                      <a:srgbClr val="404040"/>
                    </a:solidFill>
                    <a:ea typeface="SF UI Display Light"/>
                    <a:cs typeface="SF UI Display Light"/>
                  </a:rPr>
                  <a:t>Increase in Productivity</a:t>
                </a:r>
              </a:p>
            </p:txBody>
          </p:sp>
        </p:grpSp>
        <p:sp>
          <p:nvSpPr>
            <p:cNvPr id="71" name="Up Arrow 70"/>
            <p:cNvSpPr/>
            <p:nvPr/>
          </p:nvSpPr>
          <p:spPr>
            <a:xfrm>
              <a:off x="1559632" y="3625055"/>
              <a:ext cx="141105" cy="458551"/>
            </a:xfrm>
            <a:prstGeom prst="upArrow">
              <a:avLst/>
            </a:prstGeom>
            <a:solidFill>
              <a:srgbClr val="5CA830"/>
            </a:solidFill>
            <a:ln w="9525" cap="flat" cmpd="sng" algn="ctr">
              <a:noFill/>
              <a:prstDash val="solid"/>
            </a:ln>
            <a:effectLst/>
          </p:spPr>
          <p:txBody>
            <a:bodyPr rtlCol="0" anchor="ctr"/>
            <a:lstStyle/>
            <a:p>
              <a:pPr defTabSz="914332">
                <a:defRPr/>
              </a:pPr>
              <a:endParaRPr lang="en-US" sz="2400" kern="0" dirty="0">
                <a:solidFill>
                  <a:prstClr val="white"/>
                </a:solidFill>
                <a:ea typeface="SF UI Display Light"/>
                <a:cs typeface="SF UI Display Light"/>
              </a:endParaRPr>
            </a:p>
          </p:txBody>
        </p:sp>
      </p:grpSp>
      <p:grpSp>
        <p:nvGrpSpPr>
          <p:cNvPr id="86" name="Group 85"/>
          <p:cNvGrpSpPr/>
          <p:nvPr/>
        </p:nvGrpSpPr>
        <p:grpSpPr>
          <a:xfrm>
            <a:off x="2699297" y="4592428"/>
            <a:ext cx="1547347" cy="1434888"/>
            <a:chOff x="2397928" y="3573975"/>
            <a:chExt cx="1258090" cy="676998"/>
          </a:xfrm>
        </p:grpSpPr>
        <p:grpSp>
          <p:nvGrpSpPr>
            <p:cNvPr id="81" name="Group 80"/>
            <p:cNvGrpSpPr/>
            <p:nvPr/>
          </p:nvGrpSpPr>
          <p:grpSpPr>
            <a:xfrm>
              <a:off x="2451438" y="3573975"/>
              <a:ext cx="1204580" cy="676998"/>
              <a:chOff x="2451438" y="3573975"/>
              <a:chExt cx="1204580" cy="676998"/>
            </a:xfrm>
          </p:grpSpPr>
          <p:sp>
            <p:nvSpPr>
              <p:cNvPr id="66" name="Content Placeholder 2"/>
              <p:cNvSpPr txBox="1">
                <a:spLocks/>
              </p:cNvSpPr>
              <p:nvPr/>
            </p:nvSpPr>
            <p:spPr>
              <a:xfrm>
                <a:off x="2473079" y="3573975"/>
                <a:ext cx="1182939" cy="564268"/>
              </a:xfrm>
              <a:prstGeom prst="rect">
                <a:avLst/>
              </a:prstGeom>
            </p:spPr>
            <p:txBody>
              <a:bodyPr vert="horz" lIns="121920" tIns="60960" rIns="121920" bIns="60960" rtlCol="0">
                <a:noAutofit/>
              </a:bodyPr>
              <a:lstStyle>
                <a:lvl1pPr marL="0" indent="0" algn="l" defTabSz="457200" rtl="0" eaLnBrk="1" latinLnBrk="0" hangingPunct="1">
                  <a:spcBef>
                    <a:spcPct val="20000"/>
                  </a:spcBef>
                  <a:buFont typeface="Arial"/>
                  <a:buNone/>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800"/>
                  </a:spcAft>
                </a:pPr>
                <a:r>
                  <a:rPr lang="en-US" sz="1600" b="1" spc="-200" dirty="0">
                    <a:solidFill>
                      <a:prstClr val="black">
                        <a:lumMod val="75000"/>
                        <a:lumOff val="25000"/>
                      </a:prstClr>
                    </a:solidFill>
                    <a:ea typeface="SF UI Display Light"/>
                    <a:cs typeface="SF UI Display Light"/>
                  </a:rPr>
                  <a:t>25.5%</a:t>
                </a:r>
                <a:endParaRPr lang="en-US" sz="1600" spc="-40" dirty="0">
                  <a:solidFill>
                    <a:prstClr val="black">
                      <a:lumMod val="75000"/>
                      <a:lumOff val="25000"/>
                    </a:prstClr>
                  </a:solidFill>
                  <a:ea typeface="SF UI Display Light"/>
                  <a:cs typeface="SF UI Display Light"/>
                </a:endParaRPr>
              </a:p>
            </p:txBody>
          </p:sp>
          <p:sp>
            <p:nvSpPr>
              <p:cNvPr id="67" name="Content Placeholder 2"/>
              <p:cNvSpPr txBox="1">
                <a:spLocks/>
              </p:cNvSpPr>
              <p:nvPr/>
            </p:nvSpPr>
            <p:spPr>
              <a:xfrm>
                <a:off x="2451438" y="3703258"/>
                <a:ext cx="1025794" cy="547715"/>
              </a:xfrm>
              <a:prstGeom prst="rect">
                <a:avLst/>
              </a:prstGeom>
            </p:spPr>
            <p:txBody>
              <a:bodyPr vert="horz" lIns="121920" tIns="60960" rIns="121920" bIns="60960" rtlCol="0">
                <a:noAutofit/>
              </a:bodyPr>
              <a:lstStyle>
                <a:lvl1pPr marL="0" indent="0" algn="l" defTabSz="457200" rtl="0" eaLnBrk="1" latinLnBrk="0" hangingPunct="1">
                  <a:spcBef>
                    <a:spcPct val="20000"/>
                  </a:spcBef>
                  <a:buFont typeface="Arial"/>
                  <a:buNone/>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800"/>
                  </a:spcAft>
                </a:pPr>
                <a:r>
                  <a:rPr lang="en-US" sz="1333" spc="-40" dirty="0">
                    <a:solidFill>
                      <a:srgbClr val="404040"/>
                    </a:solidFill>
                    <a:ea typeface="SF UI Display Light"/>
                    <a:cs typeface="SF UI Display Light"/>
                  </a:rPr>
                  <a:t>Effort saved using ADPART &amp; TD Development</a:t>
                </a:r>
              </a:p>
              <a:p>
                <a:pPr>
                  <a:spcBef>
                    <a:spcPts val="0"/>
                  </a:spcBef>
                  <a:spcAft>
                    <a:spcPts val="800"/>
                  </a:spcAft>
                </a:pPr>
                <a:endParaRPr lang="en-US" sz="1333" spc="-40" dirty="0">
                  <a:solidFill>
                    <a:srgbClr val="404040"/>
                  </a:solidFill>
                  <a:ea typeface="SF UI Display Light"/>
                  <a:cs typeface="SF UI Display Light"/>
                </a:endParaRPr>
              </a:p>
            </p:txBody>
          </p:sp>
        </p:grpSp>
        <p:sp>
          <p:nvSpPr>
            <p:cNvPr id="72" name="Up Arrow 71"/>
            <p:cNvSpPr/>
            <p:nvPr/>
          </p:nvSpPr>
          <p:spPr>
            <a:xfrm>
              <a:off x="2397928" y="3689441"/>
              <a:ext cx="153594" cy="404820"/>
            </a:xfrm>
            <a:prstGeom prst="upArrow">
              <a:avLst/>
            </a:prstGeom>
            <a:solidFill>
              <a:srgbClr val="5CA830"/>
            </a:solidFill>
            <a:ln w="9525" cap="flat" cmpd="sng" algn="ctr">
              <a:noFill/>
              <a:prstDash val="solid"/>
            </a:ln>
            <a:effectLst/>
          </p:spPr>
          <p:txBody>
            <a:bodyPr rtlCol="0" anchor="ctr"/>
            <a:lstStyle/>
            <a:p>
              <a:pPr defTabSz="914332">
                <a:defRPr/>
              </a:pPr>
              <a:endParaRPr lang="en-US" sz="2400" kern="0" dirty="0">
                <a:solidFill>
                  <a:prstClr val="white"/>
                </a:solidFill>
                <a:ea typeface="SF UI Display Light"/>
                <a:cs typeface="SF UI Display Light"/>
              </a:endParaRPr>
            </a:p>
          </p:txBody>
        </p:sp>
      </p:grpSp>
      <p:grpSp>
        <p:nvGrpSpPr>
          <p:cNvPr id="87" name="Group 86"/>
          <p:cNvGrpSpPr/>
          <p:nvPr/>
        </p:nvGrpSpPr>
        <p:grpSpPr>
          <a:xfrm>
            <a:off x="3904928" y="4596257"/>
            <a:ext cx="1712117" cy="1304779"/>
            <a:chOff x="3379738" y="3471373"/>
            <a:chExt cx="1284088" cy="687907"/>
          </a:xfrm>
        </p:grpSpPr>
        <p:sp>
          <p:nvSpPr>
            <p:cNvPr id="74" name="Up Arrow 73"/>
            <p:cNvSpPr/>
            <p:nvPr/>
          </p:nvSpPr>
          <p:spPr>
            <a:xfrm>
              <a:off x="3379738" y="3602104"/>
              <a:ext cx="129764" cy="449597"/>
            </a:xfrm>
            <a:prstGeom prst="upArrow">
              <a:avLst/>
            </a:prstGeom>
            <a:solidFill>
              <a:srgbClr val="5CA830"/>
            </a:solidFill>
            <a:ln w="9525" cap="flat" cmpd="sng" algn="ctr">
              <a:noFill/>
              <a:prstDash val="solid"/>
            </a:ln>
            <a:effectLst/>
          </p:spPr>
          <p:txBody>
            <a:bodyPr rtlCol="0" anchor="ctr"/>
            <a:lstStyle/>
            <a:p>
              <a:pPr defTabSz="914332">
                <a:defRPr/>
              </a:pPr>
              <a:endParaRPr lang="en-US" sz="2400" kern="0" dirty="0">
                <a:solidFill>
                  <a:prstClr val="white"/>
                </a:solidFill>
                <a:ea typeface="SF UI Display Light"/>
                <a:cs typeface="SF UI Display Light"/>
              </a:endParaRPr>
            </a:p>
          </p:txBody>
        </p:sp>
        <p:grpSp>
          <p:nvGrpSpPr>
            <p:cNvPr id="82" name="Group 81"/>
            <p:cNvGrpSpPr/>
            <p:nvPr/>
          </p:nvGrpSpPr>
          <p:grpSpPr>
            <a:xfrm>
              <a:off x="3478815" y="3471373"/>
              <a:ext cx="1185011" cy="687907"/>
              <a:chOff x="3478815" y="3471373"/>
              <a:chExt cx="1185011" cy="687907"/>
            </a:xfrm>
          </p:grpSpPr>
          <p:sp>
            <p:nvSpPr>
              <p:cNvPr id="73" name="Content Placeholder 2"/>
              <p:cNvSpPr txBox="1">
                <a:spLocks/>
              </p:cNvSpPr>
              <p:nvPr/>
            </p:nvSpPr>
            <p:spPr>
              <a:xfrm>
                <a:off x="3478815" y="3636649"/>
                <a:ext cx="1185011" cy="522631"/>
              </a:xfrm>
              <a:prstGeom prst="rect">
                <a:avLst/>
              </a:prstGeom>
            </p:spPr>
            <p:txBody>
              <a:bodyPr vert="horz" lIns="121920" tIns="60960" rIns="121920" bIns="60960" rtlCol="0">
                <a:noAutofit/>
              </a:bodyPr>
              <a:lstStyle>
                <a:lvl1pPr marL="0" indent="0" algn="l" defTabSz="457200" rtl="0" eaLnBrk="1" latinLnBrk="0" hangingPunct="1">
                  <a:spcBef>
                    <a:spcPct val="20000"/>
                  </a:spcBef>
                  <a:buFont typeface="Arial"/>
                  <a:buNone/>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800"/>
                  </a:spcAft>
                </a:pPr>
                <a:r>
                  <a:rPr lang="en-US" sz="1333" spc="-40" dirty="0">
                    <a:solidFill>
                      <a:srgbClr val="404040"/>
                    </a:solidFill>
                    <a:ea typeface="SF UI Display Light"/>
                    <a:cs typeface="SF UI Display Light"/>
                  </a:rPr>
                  <a:t>Schedule Adherence despite </a:t>
                </a:r>
                <a:r>
                  <a:rPr lang="en-US" sz="1333" b="1" spc="-40" dirty="0">
                    <a:solidFill>
                      <a:srgbClr val="404040"/>
                    </a:solidFill>
                    <a:ea typeface="SF UI Display Light"/>
                    <a:cs typeface="SF UI Display Light"/>
                  </a:rPr>
                  <a:t>46% </a:t>
                </a:r>
                <a:r>
                  <a:rPr lang="en-US" sz="1333" spc="-40" dirty="0">
                    <a:solidFill>
                      <a:srgbClr val="404040"/>
                    </a:solidFill>
                    <a:ea typeface="SF UI Display Light"/>
                    <a:cs typeface="SF UI Display Light"/>
                  </a:rPr>
                  <a:t>annual growth in work volume</a:t>
                </a:r>
              </a:p>
              <a:p>
                <a:pPr>
                  <a:spcBef>
                    <a:spcPts val="0"/>
                  </a:spcBef>
                  <a:spcAft>
                    <a:spcPts val="800"/>
                  </a:spcAft>
                </a:pPr>
                <a:endParaRPr lang="en-US" sz="1333" spc="-40" dirty="0">
                  <a:solidFill>
                    <a:srgbClr val="404040"/>
                  </a:solidFill>
                  <a:ea typeface="SF UI Display Light"/>
                  <a:cs typeface="SF UI Display Light"/>
                </a:endParaRPr>
              </a:p>
            </p:txBody>
          </p:sp>
          <p:sp>
            <p:nvSpPr>
              <p:cNvPr id="75" name="Content Placeholder 2"/>
              <p:cNvSpPr txBox="1">
                <a:spLocks/>
              </p:cNvSpPr>
              <p:nvPr/>
            </p:nvSpPr>
            <p:spPr>
              <a:xfrm>
                <a:off x="3478815" y="3471373"/>
                <a:ext cx="842830" cy="666869"/>
              </a:xfrm>
              <a:prstGeom prst="rect">
                <a:avLst/>
              </a:prstGeom>
            </p:spPr>
            <p:txBody>
              <a:bodyPr vert="horz" lIns="121920" tIns="60960" rIns="121920" bIns="60960" rtlCol="0">
                <a:noAutofit/>
              </a:bodyPr>
              <a:lstStyle>
                <a:lvl1pPr marL="0" indent="0" algn="l" defTabSz="457200" rtl="0" eaLnBrk="1" latinLnBrk="0" hangingPunct="1">
                  <a:spcBef>
                    <a:spcPct val="20000"/>
                  </a:spcBef>
                  <a:buFont typeface="Arial"/>
                  <a:buNone/>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800"/>
                  </a:spcAft>
                </a:pPr>
                <a:r>
                  <a:rPr lang="en-US" sz="1600" b="1" spc="-200" dirty="0">
                    <a:solidFill>
                      <a:prstClr val="black">
                        <a:lumMod val="75000"/>
                        <a:lumOff val="25000"/>
                      </a:prstClr>
                    </a:solidFill>
                    <a:ea typeface="SF UI Display Light"/>
                    <a:cs typeface="SF UI Display Light"/>
                  </a:rPr>
                  <a:t>100%</a:t>
                </a:r>
                <a:endParaRPr lang="en-US" sz="1600" spc="-40" dirty="0">
                  <a:solidFill>
                    <a:prstClr val="black">
                      <a:lumMod val="75000"/>
                      <a:lumOff val="25000"/>
                    </a:prstClr>
                  </a:solidFill>
                  <a:ea typeface="SF UI Display Light"/>
                  <a:cs typeface="SF UI Display Light"/>
                </a:endParaRPr>
              </a:p>
            </p:txBody>
          </p:sp>
        </p:grpSp>
      </p:grpSp>
      <p:grpSp>
        <p:nvGrpSpPr>
          <p:cNvPr id="88" name="Group 87"/>
          <p:cNvGrpSpPr/>
          <p:nvPr/>
        </p:nvGrpSpPr>
        <p:grpSpPr>
          <a:xfrm>
            <a:off x="5653266" y="4620477"/>
            <a:ext cx="1824127" cy="1280559"/>
            <a:chOff x="4736284" y="3480406"/>
            <a:chExt cx="1368095" cy="770567"/>
          </a:xfrm>
        </p:grpSpPr>
        <p:sp>
          <p:nvSpPr>
            <p:cNvPr id="77" name="Up Arrow 76"/>
            <p:cNvSpPr/>
            <p:nvPr/>
          </p:nvSpPr>
          <p:spPr>
            <a:xfrm>
              <a:off x="4736284" y="3621720"/>
              <a:ext cx="152805" cy="486510"/>
            </a:xfrm>
            <a:prstGeom prst="upArrow">
              <a:avLst/>
            </a:prstGeom>
            <a:solidFill>
              <a:srgbClr val="5CA830"/>
            </a:solidFill>
            <a:ln w="9525" cap="flat" cmpd="sng" algn="ctr">
              <a:noFill/>
              <a:prstDash val="solid"/>
            </a:ln>
            <a:effectLst/>
          </p:spPr>
          <p:txBody>
            <a:bodyPr rtlCol="0" anchor="ctr"/>
            <a:lstStyle/>
            <a:p>
              <a:pPr defTabSz="914332">
                <a:defRPr/>
              </a:pPr>
              <a:endParaRPr lang="en-US" sz="2400" kern="0" dirty="0">
                <a:solidFill>
                  <a:prstClr val="white"/>
                </a:solidFill>
                <a:ea typeface="SF UI Display Light"/>
                <a:cs typeface="SF UI Display Light"/>
              </a:endParaRPr>
            </a:p>
          </p:txBody>
        </p:sp>
        <p:grpSp>
          <p:nvGrpSpPr>
            <p:cNvPr id="83" name="Group 82"/>
            <p:cNvGrpSpPr/>
            <p:nvPr/>
          </p:nvGrpSpPr>
          <p:grpSpPr>
            <a:xfrm>
              <a:off x="4775900" y="3480406"/>
              <a:ext cx="1328479" cy="770567"/>
              <a:chOff x="4775900" y="3480406"/>
              <a:chExt cx="1328479" cy="770567"/>
            </a:xfrm>
          </p:grpSpPr>
          <p:sp>
            <p:nvSpPr>
              <p:cNvPr id="76" name="Content Placeholder 2"/>
              <p:cNvSpPr txBox="1">
                <a:spLocks/>
              </p:cNvSpPr>
              <p:nvPr/>
            </p:nvSpPr>
            <p:spPr>
              <a:xfrm>
                <a:off x="4779753" y="3703258"/>
                <a:ext cx="1324626" cy="547715"/>
              </a:xfrm>
              <a:prstGeom prst="rect">
                <a:avLst/>
              </a:prstGeom>
            </p:spPr>
            <p:txBody>
              <a:bodyPr vert="horz" lIns="121920" tIns="60960" rIns="121920" bIns="60960" rtlCol="0">
                <a:noAutofit/>
              </a:bodyPr>
              <a:lstStyle>
                <a:lvl1pPr marL="0" indent="0" algn="l" defTabSz="457200" rtl="0" eaLnBrk="1" latinLnBrk="0" hangingPunct="1">
                  <a:spcBef>
                    <a:spcPct val="20000"/>
                  </a:spcBef>
                  <a:buFont typeface="Arial"/>
                  <a:buNone/>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800"/>
                  </a:spcAft>
                </a:pPr>
                <a:r>
                  <a:rPr lang="en-US" sz="1333" spc="-40" dirty="0">
                    <a:solidFill>
                      <a:srgbClr val="404040"/>
                    </a:solidFill>
                    <a:ea typeface="SF UI Display Light"/>
                    <a:cs typeface="SF UI Display Light"/>
                  </a:rPr>
                  <a:t>Effort saved using CSmart Mobile automation</a:t>
                </a:r>
              </a:p>
              <a:p>
                <a:pPr>
                  <a:spcBef>
                    <a:spcPts val="0"/>
                  </a:spcBef>
                  <a:spcAft>
                    <a:spcPts val="800"/>
                  </a:spcAft>
                </a:pPr>
                <a:endParaRPr lang="en-US" sz="1333" spc="-40" dirty="0">
                  <a:solidFill>
                    <a:srgbClr val="404040"/>
                  </a:solidFill>
                  <a:ea typeface="SF UI Display Light"/>
                  <a:cs typeface="SF UI Display Light"/>
                </a:endParaRPr>
              </a:p>
            </p:txBody>
          </p:sp>
          <p:sp>
            <p:nvSpPr>
              <p:cNvPr id="78" name="Content Placeholder 2"/>
              <p:cNvSpPr txBox="1">
                <a:spLocks/>
              </p:cNvSpPr>
              <p:nvPr/>
            </p:nvSpPr>
            <p:spPr>
              <a:xfrm>
                <a:off x="4775900" y="3480406"/>
                <a:ext cx="1007550" cy="657836"/>
              </a:xfrm>
              <a:prstGeom prst="rect">
                <a:avLst/>
              </a:prstGeom>
            </p:spPr>
            <p:txBody>
              <a:bodyPr vert="horz" lIns="121920" tIns="60960" rIns="121920" bIns="60960" rtlCol="0">
                <a:noAutofit/>
              </a:bodyPr>
              <a:lstStyle>
                <a:lvl1pPr marL="0" indent="0" algn="l" defTabSz="457200" rtl="0" eaLnBrk="1" latinLnBrk="0" hangingPunct="1">
                  <a:spcBef>
                    <a:spcPct val="20000"/>
                  </a:spcBef>
                  <a:buFont typeface="Arial"/>
                  <a:buNone/>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800"/>
                  </a:spcAft>
                </a:pPr>
                <a:r>
                  <a:rPr lang="en-US" sz="1600" b="1" spc="-200" dirty="0">
                    <a:solidFill>
                      <a:prstClr val="black">
                        <a:lumMod val="75000"/>
                        <a:lumOff val="25000"/>
                      </a:prstClr>
                    </a:solidFill>
                    <a:ea typeface="SF UI Display Light"/>
                    <a:cs typeface="SF UI Display Light"/>
                  </a:rPr>
                  <a:t>40%</a:t>
                </a:r>
                <a:endParaRPr lang="en-US" sz="1600" spc="-40" dirty="0">
                  <a:solidFill>
                    <a:prstClr val="black">
                      <a:lumMod val="75000"/>
                      <a:lumOff val="25000"/>
                    </a:prstClr>
                  </a:solidFill>
                  <a:ea typeface="SF UI Display Light"/>
                  <a:cs typeface="SF UI Display Light"/>
                </a:endParaRPr>
              </a:p>
            </p:txBody>
          </p:sp>
        </p:grpSp>
      </p:grpSp>
      <p:grpSp>
        <p:nvGrpSpPr>
          <p:cNvPr id="90" name="Group 89"/>
          <p:cNvGrpSpPr/>
          <p:nvPr/>
        </p:nvGrpSpPr>
        <p:grpSpPr>
          <a:xfrm>
            <a:off x="9436889" y="5107238"/>
            <a:ext cx="2737363" cy="338555"/>
            <a:chOff x="6958537" y="826657"/>
            <a:chExt cx="2053022" cy="253916"/>
          </a:xfrm>
        </p:grpSpPr>
        <p:sp>
          <p:nvSpPr>
            <p:cNvPr id="91" name="Rectangle 90"/>
            <p:cNvSpPr/>
            <p:nvPr/>
          </p:nvSpPr>
          <p:spPr>
            <a:xfrm>
              <a:off x="6958537" y="844619"/>
              <a:ext cx="2053022" cy="235606"/>
            </a:xfrm>
            <a:prstGeom prst="rect">
              <a:avLst/>
            </a:prstGeom>
            <a:solidFill>
              <a:sysClr val="windowText" lastClr="000000">
                <a:lumMod val="75000"/>
                <a:lumOff val="25000"/>
              </a:sysClr>
            </a:solidFill>
            <a:ln w="25400" cap="flat" cmpd="sng" algn="ctr">
              <a:solidFill>
                <a:sysClr val="windowText" lastClr="000000">
                  <a:lumMod val="65000"/>
                  <a:lumOff val="35000"/>
                </a:sysClr>
              </a:solidFill>
              <a:prstDash val="solid"/>
            </a:ln>
            <a:effectLst/>
          </p:spPr>
          <p:txBody>
            <a:bodyPr rtlCol="0" anchor="ctr"/>
            <a:lstStyle/>
            <a:p>
              <a:pPr algn="ctr" defTabSz="1219148">
                <a:defRPr/>
              </a:pPr>
              <a:endParaRPr lang="en-US" sz="2400" kern="0">
                <a:solidFill>
                  <a:prstClr val="white"/>
                </a:solidFill>
                <a:ea typeface="ＭＳ Ｐゴシック" pitchFamily="-112" charset="-128"/>
              </a:endParaRPr>
            </a:p>
          </p:txBody>
        </p:sp>
        <p:sp>
          <p:nvSpPr>
            <p:cNvPr id="92" name="TextBox 91"/>
            <p:cNvSpPr txBox="1"/>
            <p:nvPr/>
          </p:nvSpPr>
          <p:spPr>
            <a:xfrm>
              <a:off x="6961496" y="826657"/>
              <a:ext cx="2036516" cy="253916"/>
            </a:xfrm>
            <a:prstGeom prst="rect">
              <a:avLst/>
            </a:prstGeom>
            <a:noFill/>
            <a:effectLst/>
          </p:spPr>
          <p:txBody>
            <a:bodyPr wrap="square" rtlCol="0">
              <a:spAutoFit/>
            </a:bodyPr>
            <a:lstStyle/>
            <a:p>
              <a:pPr algn="ctr" defTabSz="1219148"/>
              <a:r>
                <a:rPr lang="en-US" sz="1600" b="1" spc="400" dirty="0">
                  <a:solidFill>
                    <a:prstClr val="white"/>
                  </a:solidFill>
                  <a:ea typeface="MS PGothic" pitchFamily="34" charset="-128"/>
                </a:rPr>
                <a:t>Relevance to UA</a:t>
              </a:r>
            </a:p>
          </p:txBody>
        </p:sp>
      </p:grpSp>
      <p:sp>
        <p:nvSpPr>
          <p:cNvPr id="93" name="Rectangle 92"/>
          <p:cNvSpPr/>
          <p:nvPr/>
        </p:nvSpPr>
        <p:spPr>
          <a:xfrm>
            <a:off x="-25190" y="5473679"/>
            <a:ext cx="2737281" cy="369332"/>
          </a:xfrm>
          <a:prstGeom prst="rect">
            <a:avLst/>
          </a:prstGeom>
        </p:spPr>
        <p:txBody>
          <a:bodyPr wrap="square">
            <a:spAutoFit/>
          </a:bodyPr>
          <a:lstStyle/>
          <a:p>
            <a:pPr marL="171448" indent="-171448" defTabSz="1218042">
              <a:lnSpc>
                <a:spcPct val="150000"/>
              </a:lnSpc>
              <a:spcAft>
                <a:spcPts val="1200"/>
              </a:spcAft>
              <a:buFont typeface="Arial" panose="020B0604020202020204" pitchFamily="34" charset="0"/>
              <a:buChar char="•"/>
            </a:pPr>
            <a:endParaRPr lang="en-GB" altLang="en-US" sz="1200" dirty="0">
              <a:solidFill>
                <a:prstClr val="black"/>
              </a:solidFill>
              <a:ea typeface="Roboto light"/>
              <a:cs typeface="Calibri" panose="020F0502020204030204" pitchFamily="34" charset="0"/>
            </a:endParaRPr>
          </a:p>
        </p:txBody>
      </p:sp>
      <p:grpSp>
        <p:nvGrpSpPr>
          <p:cNvPr id="96" name="Group 95"/>
          <p:cNvGrpSpPr/>
          <p:nvPr/>
        </p:nvGrpSpPr>
        <p:grpSpPr>
          <a:xfrm>
            <a:off x="7008129" y="4638470"/>
            <a:ext cx="1860347" cy="1388844"/>
            <a:chOff x="4709119" y="3516203"/>
            <a:chExt cx="1395260" cy="734770"/>
          </a:xfrm>
        </p:grpSpPr>
        <p:sp>
          <p:nvSpPr>
            <p:cNvPr id="97" name="Up Arrow 96"/>
            <p:cNvSpPr/>
            <p:nvPr/>
          </p:nvSpPr>
          <p:spPr>
            <a:xfrm>
              <a:off x="4709119" y="3630926"/>
              <a:ext cx="179971" cy="427738"/>
            </a:xfrm>
            <a:prstGeom prst="upArrow">
              <a:avLst/>
            </a:prstGeom>
            <a:solidFill>
              <a:srgbClr val="5CA830"/>
            </a:solidFill>
            <a:ln w="9525" cap="flat" cmpd="sng" algn="ctr">
              <a:noFill/>
              <a:prstDash val="solid"/>
            </a:ln>
            <a:effectLst/>
          </p:spPr>
          <p:txBody>
            <a:bodyPr rtlCol="0" anchor="ctr"/>
            <a:lstStyle/>
            <a:p>
              <a:pPr defTabSz="914332">
                <a:defRPr/>
              </a:pPr>
              <a:endParaRPr lang="en-US" sz="2400" kern="0" dirty="0">
                <a:solidFill>
                  <a:prstClr val="white"/>
                </a:solidFill>
                <a:ea typeface="SF UI Display Light"/>
                <a:cs typeface="SF UI Display Light"/>
              </a:endParaRPr>
            </a:p>
          </p:txBody>
        </p:sp>
        <p:grpSp>
          <p:nvGrpSpPr>
            <p:cNvPr id="98" name="Group 97"/>
            <p:cNvGrpSpPr/>
            <p:nvPr/>
          </p:nvGrpSpPr>
          <p:grpSpPr>
            <a:xfrm>
              <a:off x="4779753" y="3516203"/>
              <a:ext cx="1324626" cy="734770"/>
              <a:chOff x="4779753" y="3516203"/>
              <a:chExt cx="1324626" cy="734770"/>
            </a:xfrm>
          </p:grpSpPr>
          <p:sp>
            <p:nvSpPr>
              <p:cNvPr id="99" name="Content Placeholder 2"/>
              <p:cNvSpPr txBox="1">
                <a:spLocks/>
              </p:cNvSpPr>
              <p:nvPr/>
            </p:nvSpPr>
            <p:spPr>
              <a:xfrm>
                <a:off x="4779753" y="3703258"/>
                <a:ext cx="1324626" cy="547715"/>
              </a:xfrm>
              <a:prstGeom prst="rect">
                <a:avLst/>
              </a:prstGeom>
            </p:spPr>
            <p:txBody>
              <a:bodyPr vert="horz" lIns="121920" tIns="60960" rIns="121920" bIns="60960" rtlCol="0">
                <a:noAutofit/>
              </a:bodyPr>
              <a:lstStyle>
                <a:lvl1pPr marL="0" indent="0" algn="l" defTabSz="457200" rtl="0" eaLnBrk="1" latinLnBrk="0" hangingPunct="1">
                  <a:spcBef>
                    <a:spcPct val="20000"/>
                  </a:spcBef>
                  <a:buFont typeface="Arial"/>
                  <a:buNone/>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800"/>
                  </a:spcAft>
                </a:pPr>
                <a:r>
                  <a:rPr lang="en-US" sz="1333" spc="-40" dirty="0">
                    <a:solidFill>
                      <a:srgbClr val="404040"/>
                    </a:solidFill>
                    <a:ea typeface="SF UI Display Light"/>
                    <a:cs typeface="SF UI Display Light"/>
                  </a:rPr>
                  <a:t>Effort saved using Nth Sprint Automation</a:t>
                </a:r>
              </a:p>
              <a:p>
                <a:pPr>
                  <a:spcBef>
                    <a:spcPts val="0"/>
                  </a:spcBef>
                  <a:spcAft>
                    <a:spcPts val="800"/>
                  </a:spcAft>
                </a:pPr>
                <a:endParaRPr lang="en-US" sz="1333" spc="-40" dirty="0">
                  <a:solidFill>
                    <a:srgbClr val="404040"/>
                  </a:solidFill>
                  <a:ea typeface="SF UI Display Light"/>
                  <a:cs typeface="SF UI Display Light"/>
                </a:endParaRPr>
              </a:p>
            </p:txBody>
          </p:sp>
          <p:sp>
            <p:nvSpPr>
              <p:cNvPr id="100" name="Content Placeholder 2"/>
              <p:cNvSpPr txBox="1">
                <a:spLocks/>
              </p:cNvSpPr>
              <p:nvPr/>
            </p:nvSpPr>
            <p:spPr>
              <a:xfrm>
                <a:off x="4794189" y="3516203"/>
                <a:ext cx="989261" cy="622041"/>
              </a:xfrm>
              <a:prstGeom prst="rect">
                <a:avLst/>
              </a:prstGeom>
            </p:spPr>
            <p:txBody>
              <a:bodyPr vert="horz" lIns="121920" tIns="60960" rIns="121920" bIns="60960" rtlCol="0">
                <a:noAutofit/>
              </a:bodyPr>
              <a:lstStyle>
                <a:lvl1pPr marL="0" indent="0" algn="l" defTabSz="457200" rtl="0" eaLnBrk="1" latinLnBrk="0" hangingPunct="1">
                  <a:spcBef>
                    <a:spcPct val="20000"/>
                  </a:spcBef>
                  <a:buFont typeface="Arial"/>
                  <a:buNone/>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800"/>
                  </a:spcAft>
                </a:pPr>
                <a:r>
                  <a:rPr lang="en-US" sz="1600" b="1" spc="-200" dirty="0">
                    <a:solidFill>
                      <a:prstClr val="black">
                        <a:lumMod val="75000"/>
                        <a:lumOff val="25000"/>
                      </a:prstClr>
                    </a:solidFill>
                    <a:ea typeface="SF UI Display Light"/>
                    <a:cs typeface="SF UI Display Light"/>
                  </a:rPr>
                  <a:t>80%</a:t>
                </a:r>
                <a:endParaRPr lang="en-US" sz="1600" spc="-40" dirty="0">
                  <a:solidFill>
                    <a:prstClr val="black">
                      <a:lumMod val="75000"/>
                      <a:lumOff val="25000"/>
                    </a:prstClr>
                  </a:solidFill>
                  <a:ea typeface="SF UI Display Light"/>
                  <a:cs typeface="SF UI Display Light"/>
                </a:endParaRPr>
              </a:p>
            </p:txBody>
          </p:sp>
        </p:grpSp>
      </p:grpSp>
      <p:sp>
        <p:nvSpPr>
          <p:cNvPr id="147" name="Rectangle 146"/>
          <p:cNvSpPr/>
          <p:nvPr/>
        </p:nvSpPr>
        <p:spPr>
          <a:xfrm>
            <a:off x="8026726" y="4522789"/>
            <a:ext cx="1658183" cy="212435"/>
          </a:xfrm>
          <a:prstGeom prst="rect">
            <a:avLst/>
          </a:prstGeom>
          <a:solidFill>
            <a:srgbClr val="F79646">
              <a:lumMod val="75000"/>
            </a:srgbClr>
          </a:solidFill>
          <a:ln w="25400" cap="flat" cmpd="sng" algn="ctr">
            <a:noFill/>
            <a:prstDash val="solid"/>
          </a:ln>
          <a:effectLst/>
        </p:spPr>
        <p:txBody>
          <a:bodyPr rtlCol="0" anchor="ctr"/>
          <a:lstStyle/>
          <a:p>
            <a:pPr algn="ctr" defTabSz="609454">
              <a:defRPr/>
            </a:pPr>
            <a:endParaRPr lang="en-US" sz="2400" kern="0">
              <a:solidFill>
                <a:srgbClr val="81422E"/>
              </a:solidFill>
            </a:endParaRPr>
          </a:p>
        </p:txBody>
      </p:sp>
      <p:sp>
        <p:nvSpPr>
          <p:cNvPr id="94" name="Rectangle 93"/>
          <p:cNvSpPr/>
          <p:nvPr/>
        </p:nvSpPr>
        <p:spPr>
          <a:xfrm>
            <a:off x="9735852" y="300234"/>
            <a:ext cx="2438400" cy="50125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t>Centrica </a:t>
            </a:r>
          </a:p>
          <a:p>
            <a:pPr algn="ctr"/>
            <a:r>
              <a:rPr lang="en-US" sz="1867" dirty="0"/>
              <a:t>Test Factory</a:t>
            </a:r>
          </a:p>
        </p:txBody>
      </p:sp>
    </p:spTree>
    <p:extLst>
      <p:ext uri="{BB962C8B-B14F-4D97-AF65-F5344CB8AC3E}">
        <p14:creationId xmlns:p14="http://schemas.microsoft.com/office/powerpoint/2010/main" val="312019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2" y="180141"/>
            <a:ext cx="11286649" cy="607259"/>
          </a:xfrm>
        </p:spPr>
        <p:txBody>
          <a:bodyPr vert="horz" lIns="121920" tIns="60960" rIns="121920" bIns="60960" rtlCol="0" anchor="ctr">
            <a:noAutofit/>
          </a:bodyPr>
          <a:lstStyle/>
          <a:p>
            <a:r>
              <a:rPr lang="en-US" sz="2400" spc="-7" dirty="0">
                <a:latin typeface="+mn-lt"/>
                <a:cs typeface="Calibri" panose="020F0502020204030204" pitchFamily="34" charset="0"/>
              </a:rPr>
              <a:t>Complex Project and Programme management for a leading Utility based in UK</a:t>
            </a:r>
          </a:p>
        </p:txBody>
      </p:sp>
      <p:sp>
        <p:nvSpPr>
          <p:cNvPr id="6" name="AutoShape 4"/>
          <p:cNvSpPr>
            <a:spLocks noChangeArrowheads="1"/>
          </p:cNvSpPr>
          <p:nvPr/>
        </p:nvSpPr>
        <p:spPr bwMode="auto">
          <a:xfrm>
            <a:off x="340660" y="2279597"/>
            <a:ext cx="3546305" cy="322420"/>
          </a:xfrm>
          <a:prstGeom prst="rect">
            <a:avLst/>
          </a:prstGeom>
          <a:solidFill>
            <a:srgbClr val="144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Business Context</a:t>
            </a:r>
          </a:p>
        </p:txBody>
      </p:sp>
      <p:sp>
        <p:nvSpPr>
          <p:cNvPr id="7" name="AutoShape 5"/>
          <p:cNvSpPr>
            <a:spLocks noChangeArrowheads="1"/>
          </p:cNvSpPr>
          <p:nvPr/>
        </p:nvSpPr>
        <p:spPr bwMode="auto">
          <a:xfrm>
            <a:off x="4046753" y="2279597"/>
            <a:ext cx="4150711" cy="322420"/>
          </a:xfrm>
          <a:prstGeom prst="rect">
            <a:avLst/>
          </a:prstGeom>
          <a:solidFill>
            <a:srgbClr val="00B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Solution</a:t>
            </a:r>
          </a:p>
        </p:txBody>
      </p:sp>
      <p:sp>
        <p:nvSpPr>
          <p:cNvPr id="8" name="AutoShape 6"/>
          <p:cNvSpPr>
            <a:spLocks noChangeArrowheads="1"/>
          </p:cNvSpPr>
          <p:nvPr/>
        </p:nvSpPr>
        <p:spPr bwMode="auto">
          <a:xfrm>
            <a:off x="8357253" y="2279597"/>
            <a:ext cx="3293439" cy="3224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Outcomes Delivered</a:t>
            </a:r>
          </a:p>
        </p:txBody>
      </p:sp>
      <p:sp>
        <p:nvSpPr>
          <p:cNvPr id="9" name="Rectangle 8"/>
          <p:cNvSpPr/>
          <p:nvPr/>
        </p:nvSpPr>
        <p:spPr>
          <a:xfrm>
            <a:off x="340659" y="990601"/>
            <a:ext cx="3623304" cy="1218119"/>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9" tIns="45719" rIns="91439" bIns="45719"/>
          <a:lstStyle/>
          <a:p>
            <a:pPr defTabSz="609539">
              <a:spcAft>
                <a:spcPts val="100"/>
              </a:spcAft>
              <a:defRPr/>
            </a:pPr>
            <a:r>
              <a:rPr lang="en-US" sz="1200" b="1" dirty="0">
                <a:solidFill>
                  <a:srgbClr val="00B140"/>
                </a:solidFill>
                <a:cs typeface="Calibri" panose="020F0502020204030204" pitchFamily="34" charset="0"/>
              </a:rPr>
              <a:t>Client:</a:t>
            </a:r>
            <a:r>
              <a:rPr lang="en-US" sz="1200" b="1" dirty="0">
                <a:solidFill>
                  <a:srgbClr val="00B050"/>
                </a:solidFill>
                <a:cs typeface="Calibri" panose="020F0502020204030204" pitchFamily="34" charset="0"/>
              </a:rPr>
              <a:t> </a:t>
            </a:r>
            <a:r>
              <a:rPr lang="en-US" sz="1200" dirty="0">
                <a:solidFill>
                  <a:srgbClr val="141414"/>
                </a:solidFill>
              </a:rPr>
              <a:t>a British multinational energy and services company, its principal activity is the supply of electricity and gas to businesses and consumers in the United Kingdom, Ireland and North America. </a:t>
            </a:r>
            <a:endParaRPr lang="en-US" sz="1333" dirty="0">
              <a:solidFill>
                <a:srgbClr val="000000"/>
              </a:solidFill>
              <a:cs typeface="Calibri" panose="020F0502020204030204" pitchFamily="34" charset="0"/>
            </a:endParaRPr>
          </a:p>
          <a:p>
            <a:pPr defTabSz="609539">
              <a:spcAft>
                <a:spcPts val="100"/>
              </a:spcAft>
              <a:defRPr/>
            </a:pPr>
            <a:r>
              <a:rPr lang="en-US" sz="1200" b="1" dirty="0">
                <a:solidFill>
                  <a:srgbClr val="00B140"/>
                </a:solidFill>
                <a:cs typeface="Calibri" panose="020F0502020204030204" pitchFamily="34" charset="0"/>
              </a:rPr>
              <a:t>Industry: </a:t>
            </a:r>
            <a:r>
              <a:rPr lang="en-US" sz="1200" dirty="0">
                <a:solidFill>
                  <a:srgbClr val="000000">
                    <a:lumMod val="90000"/>
                    <a:lumOff val="10000"/>
                  </a:srgbClr>
                </a:solidFill>
                <a:cs typeface="Calibri" panose="020F0502020204030204" pitchFamily="34" charset="0"/>
              </a:rPr>
              <a:t>Energy &amp; Utilities</a:t>
            </a:r>
          </a:p>
          <a:p>
            <a:pPr defTabSz="609539">
              <a:spcAft>
                <a:spcPts val="100"/>
              </a:spcAft>
              <a:defRPr/>
            </a:pPr>
            <a:r>
              <a:rPr lang="en-US" sz="1200" b="1" dirty="0">
                <a:solidFill>
                  <a:srgbClr val="00B140"/>
                </a:solidFill>
                <a:cs typeface="Calibri" panose="020F0502020204030204" pitchFamily="34" charset="0"/>
              </a:rPr>
              <a:t>Region:</a:t>
            </a:r>
            <a:r>
              <a:rPr lang="en-US" sz="1200" b="1" dirty="0">
                <a:solidFill>
                  <a:srgbClr val="00B050"/>
                </a:solidFill>
                <a:cs typeface="Calibri" panose="020F0502020204030204" pitchFamily="34" charset="0"/>
              </a:rPr>
              <a:t> </a:t>
            </a:r>
            <a:r>
              <a:rPr lang="en-US" sz="1200" dirty="0">
                <a:solidFill>
                  <a:srgbClr val="000000">
                    <a:lumMod val="90000"/>
                    <a:lumOff val="10000"/>
                  </a:srgbClr>
                </a:solidFill>
                <a:cs typeface="Calibri" panose="020F0502020204030204" pitchFamily="34" charset="0"/>
              </a:rPr>
              <a:t>UK</a:t>
            </a:r>
          </a:p>
        </p:txBody>
      </p:sp>
      <p:sp>
        <p:nvSpPr>
          <p:cNvPr id="10" name="Rectangle 9"/>
          <p:cNvSpPr/>
          <p:nvPr/>
        </p:nvSpPr>
        <p:spPr>
          <a:xfrm>
            <a:off x="4510613" y="1001881"/>
            <a:ext cx="3199017" cy="1218119"/>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9" tIns="45719" rIns="91439" bIns="45719"/>
          <a:lstStyle/>
          <a:p>
            <a:r>
              <a:rPr lang="en-US" sz="1200" b="1" dirty="0">
                <a:solidFill>
                  <a:srgbClr val="000000">
                    <a:lumMod val="90000"/>
                    <a:lumOff val="10000"/>
                  </a:srgbClr>
                </a:solidFill>
                <a:cs typeface="Calibri" panose="020F0502020204030204" pitchFamily="34" charset="0"/>
              </a:rPr>
              <a:t>Business Process Overview</a:t>
            </a:r>
            <a:br>
              <a:rPr lang="en-US" sz="1200" b="1" dirty="0">
                <a:solidFill>
                  <a:srgbClr val="000000">
                    <a:lumMod val="90000"/>
                    <a:lumOff val="10000"/>
                  </a:srgbClr>
                </a:solidFill>
                <a:cs typeface="Calibri" panose="020F0502020204030204" pitchFamily="34" charset="0"/>
              </a:rPr>
            </a:br>
            <a:r>
              <a:rPr lang="en-US" sz="1200" dirty="0">
                <a:solidFill>
                  <a:schemeClr val="tx2"/>
                </a:solidFill>
              </a:rPr>
              <a:t>Energy Services and Solutions</a:t>
            </a:r>
          </a:p>
        </p:txBody>
      </p:sp>
      <p:sp>
        <p:nvSpPr>
          <p:cNvPr id="11" name="Rectangle 10"/>
          <p:cNvSpPr/>
          <p:nvPr/>
        </p:nvSpPr>
        <p:spPr>
          <a:xfrm>
            <a:off x="7924800" y="990601"/>
            <a:ext cx="3725891" cy="1218119"/>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9" tIns="45719" rIns="91439" bIns="45719"/>
          <a:lstStyle/>
          <a:p>
            <a:pPr defTabSz="609539">
              <a:spcAft>
                <a:spcPts val="100"/>
              </a:spcAft>
              <a:defRPr/>
            </a:pPr>
            <a:r>
              <a:rPr lang="en-US" sz="1200" b="1" dirty="0">
                <a:solidFill>
                  <a:srgbClr val="000000">
                    <a:lumMod val="90000"/>
                    <a:lumOff val="10000"/>
                  </a:srgbClr>
                </a:solidFill>
                <a:cs typeface="Calibri" panose="020F0502020204030204" pitchFamily="34" charset="0"/>
              </a:rPr>
              <a:t>Engagement Highlights</a:t>
            </a:r>
          </a:p>
        </p:txBody>
      </p:sp>
      <p:sp>
        <p:nvSpPr>
          <p:cNvPr id="12" name="Text Placeholder 3"/>
          <p:cNvSpPr txBox="1">
            <a:spLocks/>
          </p:cNvSpPr>
          <p:nvPr/>
        </p:nvSpPr>
        <p:spPr>
          <a:xfrm>
            <a:off x="304802" y="2615079"/>
            <a:ext cx="3558191"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fontAlgn="ctr">
              <a:spcBef>
                <a:spcPts val="0"/>
              </a:spcBef>
              <a:defRPr/>
            </a:pPr>
            <a:endParaRPr lang="en-US" sz="1100" dirty="0">
              <a:solidFill>
                <a:srgbClr val="141414"/>
              </a:solidFill>
              <a:cs typeface="Calibri" panose="020F0502020204030204" pitchFamily="34" charset="0"/>
            </a:endParaRPr>
          </a:p>
        </p:txBody>
      </p:sp>
      <p:sp>
        <p:nvSpPr>
          <p:cNvPr id="13" name="Text Placeholder 3"/>
          <p:cNvSpPr txBox="1">
            <a:spLocks/>
          </p:cNvSpPr>
          <p:nvPr/>
        </p:nvSpPr>
        <p:spPr>
          <a:xfrm>
            <a:off x="4057143" y="2684351"/>
            <a:ext cx="4150711"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0"/>
              </a:spcBef>
              <a:defRPr/>
            </a:pPr>
            <a:endParaRPr lang="en-US" sz="1200" dirty="0">
              <a:solidFill>
                <a:srgbClr val="141414"/>
              </a:solidFill>
              <a:cs typeface="Calibri" panose="020F0502020204030204" pitchFamily="34" charset="0"/>
            </a:endParaRPr>
          </a:p>
        </p:txBody>
      </p:sp>
      <p:sp>
        <p:nvSpPr>
          <p:cNvPr id="14" name="Text Placeholder 3"/>
          <p:cNvSpPr txBox="1">
            <a:spLocks/>
          </p:cNvSpPr>
          <p:nvPr/>
        </p:nvSpPr>
        <p:spPr>
          <a:xfrm>
            <a:off x="8357252" y="2615079"/>
            <a:ext cx="3334877"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0"/>
              </a:spcBef>
              <a:spcAft>
                <a:spcPts val="200"/>
              </a:spcAft>
              <a:defRPr/>
            </a:pPr>
            <a:endParaRPr lang="en-US" sz="1200" dirty="0">
              <a:solidFill>
                <a:srgbClr val="141414"/>
              </a:solidFill>
              <a:cs typeface="Calibri" panose="020F0502020204030204" pitchFamily="34" charset="0"/>
            </a:endParaRPr>
          </a:p>
        </p:txBody>
      </p:sp>
      <p:sp>
        <p:nvSpPr>
          <p:cNvPr id="15" name="Freeform 14"/>
          <p:cNvSpPr/>
          <p:nvPr/>
        </p:nvSpPr>
        <p:spPr>
          <a:xfrm>
            <a:off x="3963963" y="2293769"/>
            <a:ext cx="0" cy="3657600"/>
          </a:xfrm>
          <a:custGeom>
            <a:avLst/>
            <a:gdLst>
              <a:gd name="connsiteX0" fmla="*/ 0 w 0"/>
              <a:gd name="connsiteY0" fmla="*/ 0 h 3566160"/>
              <a:gd name="connsiteX1" fmla="*/ 0 w 0"/>
              <a:gd name="connsiteY1" fmla="*/ 3566160 h 3566160"/>
            </a:gdLst>
            <a:ahLst/>
            <a:cxnLst>
              <a:cxn ang="0">
                <a:pos x="connsiteX0" y="connsiteY0"/>
              </a:cxn>
              <a:cxn ang="0">
                <a:pos x="connsiteX1" y="connsiteY1"/>
              </a:cxn>
            </a:cxnLst>
            <a:rect l="l" t="t" r="r" b="b"/>
            <a:pathLst>
              <a:path h="3566160">
                <a:moveTo>
                  <a:pt x="0" y="0"/>
                </a:moveTo>
                <a:lnTo>
                  <a:pt x="0" y="356616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cs typeface="Calibri" panose="020F0502020204030204" pitchFamily="34" charset="0"/>
            </a:endParaRPr>
          </a:p>
        </p:txBody>
      </p:sp>
      <p:sp>
        <p:nvSpPr>
          <p:cNvPr id="16" name="Freeform 15"/>
          <p:cNvSpPr/>
          <p:nvPr/>
        </p:nvSpPr>
        <p:spPr>
          <a:xfrm>
            <a:off x="8269943" y="2293769"/>
            <a:ext cx="0" cy="3657600"/>
          </a:xfrm>
          <a:custGeom>
            <a:avLst/>
            <a:gdLst>
              <a:gd name="connsiteX0" fmla="*/ 0 w 0"/>
              <a:gd name="connsiteY0" fmla="*/ 0 h 3566160"/>
              <a:gd name="connsiteX1" fmla="*/ 0 w 0"/>
              <a:gd name="connsiteY1" fmla="*/ 3566160 h 3566160"/>
            </a:gdLst>
            <a:ahLst/>
            <a:cxnLst>
              <a:cxn ang="0">
                <a:pos x="connsiteX0" y="connsiteY0"/>
              </a:cxn>
              <a:cxn ang="0">
                <a:pos x="connsiteX1" y="connsiteY1"/>
              </a:cxn>
            </a:cxnLst>
            <a:rect l="l" t="t" r="r" b="b"/>
            <a:pathLst>
              <a:path h="3566160">
                <a:moveTo>
                  <a:pt x="0" y="0"/>
                </a:moveTo>
                <a:lnTo>
                  <a:pt x="0" y="356616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cs typeface="Calibri" panose="020F0502020204030204" pitchFamily="34" charset="0"/>
            </a:endParaRPr>
          </a:p>
        </p:txBody>
      </p:sp>
      <p:sp>
        <p:nvSpPr>
          <p:cNvPr id="5" name="Rectangle 4"/>
          <p:cNvSpPr/>
          <p:nvPr/>
        </p:nvSpPr>
        <p:spPr>
          <a:xfrm>
            <a:off x="340659" y="2592492"/>
            <a:ext cx="3526852" cy="2041585"/>
          </a:xfrm>
          <a:prstGeom prst="rect">
            <a:avLst/>
          </a:prstGeom>
        </p:spPr>
        <p:txBody>
          <a:bodyPr wrap="square">
            <a:spAutoFit/>
          </a:bodyPr>
          <a:lstStyle/>
          <a:p>
            <a:pPr marL="171446" indent="-171446" defTabSz="914377">
              <a:spcBef>
                <a:spcPts val="400"/>
              </a:spcBef>
              <a:buFont typeface="Arial" panose="020B0604020202020204" pitchFamily="34" charset="0"/>
              <a:buChar char="•"/>
              <a:defRPr/>
            </a:pPr>
            <a:r>
              <a:rPr lang="en-US" sz="1200" dirty="0">
                <a:solidFill>
                  <a:srgbClr val="000000"/>
                </a:solidFill>
                <a:cs typeface="Calibri" panose="020F0502020204030204" pitchFamily="34" charset="0"/>
              </a:rPr>
              <a:t>Large complex billing transformation program involving multiple teams including customer IT team who were executing parallel IT projects, business users and 3rd party IT vendors.</a:t>
            </a:r>
          </a:p>
          <a:p>
            <a:pPr marL="171446" indent="-171446" defTabSz="914377">
              <a:spcBef>
                <a:spcPts val="400"/>
              </a:spcBef>
              <a:buFont typeface="Arial" panose="020B0604020202020204" pitchFamily="34" charset="0"/>
              <a:buChar char="•"/>
              <a:defRPr/>
            </a:pPr>
            <a:r>
              <a:rPr lang="en-US" sz="1200" dirty="0">
                <a:solidFill>
                  <a:srgbClr val="000000"/>
                </a:solidFill>
                <a:cs typeface="Calibri" panose="020F0502020204030204" pitchFamily="34" charset="0"/>
              </a:rPr>
              <a:t>Teams followed various implementation/development methodologies –Agile/waterfall/ASAP, hence tracking and aligning timelines in a single place was challenging.</a:t>
            </a:r>
          </a:p>
          <a:p>
            <a:pPr defTabSz="914377">
              <a:spcBef>
                <a:spcPts val="400"/>
              </a:spcBef>
              <a:defRPr/>
            </a:pPr>
            <a:r>
              <a:rPr lang="en-US" sz="1200" dirty="0">
                <a:solidFill>
                  <a:srgbClr val="000000"/>
                </a:solidFill>
                <a:cs typeface="Calibri" panose="020F0502020204030204" pitchFamily="34" charset="0"/>
              </a:rPr>
              <a:t>.</a:t>
            </a:r>
          </a:p>
        </p:txBody>
      </p:sp>
      <p:sp>
        <p:nvSpPr>
          <p:cNvPr id="18" name="Rectangle 17"/>
          <p:cNvSpPr/>
          <p:nvPr/>
        </p:nvSpPr>
        <p:spPr>
          <a:xfrm>
            <a:off x="4046752" y="2592491"/>
            <a:ext cx="4126739" cy="830997"/>
          </a:xfrm>
          <a:prstGeom prst="rect">
            <a:avLst/>
          </a:prstGeom>
        </p:spPr>
        <p:txBody>
          <a:bodyPr wrap="square">
            <a:spAutoFit/>
          </a:bodyPr>
          <a:lstStyle/>
          <a:p>
            <a:pPr marL="171446" indent="-171446" defTabSz="914377">
              <a:spcBef>
                <a:spcPts val="400"/>
              </a:spcBef>
              <a:buFont typeface="Arial" panose="020B0604020202020204" pitchFamily="34" charset="0"/>
              <a:buChar char="•"/>
              <a:defRPr/>
            </a:pPr>
            <a:r>
              <a:rPr lang="en-US" sz="1200" dirty="0">
                <a:solidFill>
                  <a:srgbClr val="000000"/>
                </a:solidFill>
                <a:cs typeface="Calibri" panose="020F0502020204030204" pitchFamily="34" charset="0"/>
              </a:rPr>
              <a:t>Cognizant set up &amp; executed the PMO, established integrated project planning, collaborative risk management, comprehensive RACI Matrix, pre-defined escalation paths and governance forums. .</a:t>
            </a:r>
          </a:p>
        </p:txBody>
      </p:sp>
      <p:sp>
        <p:nvSpPr>
          <p:cNvPr id="20" name="Rectangle 19"/>
          <p:cNvSpPr/>
          <p:nvPr/>
        </p:nvSpPr>
        <p:spPr>
          <a:xfrm>
            <a:off x="8375176" y="2592492"/>
            <a:ext cx="3275515" cy="2903359"/>
          </a:xfrm>
          <a:prstGeom prst="rect">
            <a:avLst/>
          </a:prstGeom>
        </p:spPr>
        <p:txBody>
          <a:bodyPr wrap="square">
            <a:spAutoFit/>
          </a:bodyPr>
          <a:lstStyle/>
          <a:p>
            <a:pPr marL="171446" indent="-171446" defTabSz="914377">
              <a:spcBef>
                <a:spcPts val="400"/>
              </a:spcBef>
              <a:buFont typeface="Arial" panose="020B0604020202020204" pitchFamily="34" charset="0"/>
              <a:buChar char="•"/>
              <a:defRPr/>
            </a:pPr>
            <a:r>
              <a:rPr lang="en-US" sz="1200" dirty="0">
                <a:solidFill>
                  <a:srgbClr val="000000"/>
                </a:solidFill>
                <a:cs typeface="Calibri" panose="020F0502020204030204" pitchFamily="34" charset="0"/>
              </a:rPr>
              <a:t>Established common understanding of project objectives and schedules with all the stakeholders</a:t>
            </a:r>
          </a:p>
          <a:p>
            <a:pPr marL="171446" indent="-171446" defTabSz="914377">
              <a:spcBef>
                <a:spcPts val="400"/>
              </a:spcBef>
              <a:buFont typeface="Arial" panose="020B0604020202020204" pitchFamily="34" charset="0"/>
              <a:buChar char="•"/>
              <a:defRPr/>
            </a:pPr>
            <a:r>
              <a:rPr lang="en-US" sz="1200" dirty="0">
                <a:solidFill>
                  <a:srgbClr val="000000"/>
                </a:solidFill>
                <a:cs typeface="Calibri" panose="020F0502020204030204" pitchFamily="34" charset="0"/>
              </a:rPr>
              <a:t>Effective and swift resolutions</a:t>
            </a:r>
          </a:p>
          <a:p>
            <a:pPr marL="171446" indent="-171446" defTabSz="914377">
              <a:spcBef>
                <a:spcPts val="400"/>
              </a:spcBef>
              <a:buFont typeface="Arial" panose="020B0604020202020204" pitchFamily="34" charset="0"/>
              <a:buChar char="•"/>
              <a:defRPr/>
            </a:pPr>
            <a:r>
              <a:rPr lang="en-US" sz="1200" dirty="0">
                <a:solidFill>
                  <a:srgbClr val="000000"/>
                </a:solidFill>
                <a:cs typeface="Calibri" panose="020F0502020204030204" pitchFamily="34" charset="0"/>
              </a:rPr>
              <a:t>Efficiently manage and track dependencies</a:t>
            </a:r>
          </a:p>
          <a:p>
            <a:pPr marL="171446" indent="-171446" defTabSz="914377">
              <a:spcBef>
                <a:spcPts val="400"/>
              </a:spcBef>
              <a:buFont typeface="Arial" panose="020B0604020202020204" pitchFamily="34" charset="0"/>
              <a:buChar char="•"/>
              <a:defRPr/>
            </a:pPr>
            <a:r>
              <a:rPr lang="en-US" sz="1200" dirty="0">
                <a:solidFill>
                  <a:srgbClr val="000000"/>
                </a:solidFill>
                <a:cs typeface="Calibri" panose="020F0502020204030204" pitchFamily="34" charset="0"/>
              </a:rPr>
              <a:t>Exchange visibility to program progress</a:t>
            </a:r>
          </a:p>
          <a:p>
            <a:pPr marL="171446" indent="-171446" defTabSz="914377">
              <a:spcBef>
                <a:spcPts val="400"/>
              </a:spcBef>
              <a:buFont typeface="Arial" panose="020B0604020202020204" pitchFamily="34" charset="0"/>
              <a:buChar char="•"/>
              <a:defRPr/>
            </a:pPr>
            <a:r>
              <a:rPr lang="en-US" sz="1200" dirty="0">
                <a:solidFill>
                  <a:srgbClr val="000000"/>
                </a:solidFill>
                <a:cs typeface="Calibri" panose="020F0502020204030204" pitchFamily="34" charset="0"/>
              </a:rPr>
              <a:t>Bring in Transparency </a:t>
            </a:r>
          </a:p>
          <a:p>
            <a:pPr marL="171446" indent="-171446" defTabSz="914377">
              <a:spcBef>
                <a:spcPts val="400"/>
              </a:spcBef>
              <a:buFont typeface="Arial" panose="020B0604020202020204" pitchFamily="34" charset="0"/>
              <a:buChar char="•"/>
              <a:defRPr/>
            </a:pPr>
            <a:r>
              <a:rPr lang="en-US" sz="1200" dirty="0">
                <a:solidFill>
                  <a:srgbClr val="000000"/>
                </a:solidFill>
                <a:cs typeface="Calibri" panose="020F0502020204030204" pitchFamily="34" charset="0"/>
              </a:rPr>
              <a:t>Perform course correction upfront </a:t>
            </a:r>
          </a:p>
          <a:p>
            <a:pPr marL="171446" indent="-171446" defTabSz="914377">
              <a:spcBef>
                <a:spcPts val="400"/>
              </a:spcBef>
              <a:buFont typeface="Arial" panose="020B0604020202020204" pitchFamily="34" charset="0"/>
              <a:buChar char="•"/>
              <a:defRPr/>
            </a:pPr>
            <a:r>
              <a:rPr lang="en-US" sz="1200" dirty="0">
                <a:solidFill>
                  <a:srgbClr val="000000"/>
                </a:solidFill>
                <a:cs typeface="Calibri" panose="020F0502020204030204" pitchFamily="34" charset="0"/>
              </a:rPr>
              <a:t>Aligned ownership and expectations with all stakeholders </a:t>
            </a:r>
          </a:p>
          <a:p>
            <a:pPr marL="171446" indent="-171446" defTabSz="914377">
              <a:spcBef>
                <a:spcPts val="400"/>
              </a:spcBef>
              <a:buFont typeface="Arial" panose="020B0604020202020204" pitchFamily="34" charset="0"/>
              <a:buChar char="•"/>
              <a:defRPr/>
            </a:pPr>
            <a:r>
              <a:rPr lang="en-US" sz="1200" dirty="0">
                <a:solidFill>
                  <a:srgbClr val="000000"/>
                </a:solidFill>
                <a:cs typeface="Calibri" panose="020F0502020204030204" pitchFamily="34" charset="0"/>
              </a:rPr>
              <a:t>Early view of potential issues across stakeholders</a:t>
            </a:r>
          </a:p>
          <a:p>
            <a:pPr marL="171446" indent="-171446" defTabSz="914377">
              <a:spcBef>
                <a:spcPts val="400"/>
              </a:spcBef>
              <a:buFont typeface="Arial" panose="020B0604020202020204" pitchFamily="34" charset="0"/>
              <a:buChar char="•"/>
              <a:defRPr/>
            </a:pPr>
            <a:r>
              <a:rPr lang="en-US" sz="1200" dirty="0">
                <a:solidFill>
                  <a:srgbClr val="000000"/>
                </a:solidFill>
                <a:cs typeface="Calibri" panose="020F0502020204030204" pitchFamily="34" charset="0"/>
              </a:rPr>
              <a:t>Metrics driven risk mitigation process</a:t>
            </a:r>
          </a:p>
        </p:txBody>
      </p:sp>
    </p:spTree>
    <p:extLst>
      <p:ext uri="{BB962C8B-B14F-4D97-AF65-F5344CB8AC3E}">
        <p14:creationId xmlns:p14="http://schemas.microsoft.com/office/powerpoint/2010/main" val="962971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121920" tIns="60960" rIns="121920" bIns="60960" rtlCol="0" anchor="ctr">
            <a:normAutofit/>
          </a:bodyPr>
          <a:lstStyle/>
          <a:p>
            <a:r>
              <a:rPr lang="en-US" sz="2667" spc="-7" dirty="0">
                <a:latin typeface="+mn-lt"/>
                <a:cs typeface="Calibri" panose="020F0502020204030204" pitchFamily="34" charset="0"/>
              </a:rPr>
              <a:t>Centrica Smart Meter Roll-out</a:t>
            </a:r>
          </a:p>
        </p:txBody>
      </p:sp>
      <p:sp>
        <p:nvSpPr>
          <p:cNvPr id="6" name="AutoShape 4"/>
          <p:cNvSpPr>
            <a:spLocks noChangeArrowheads="1"/>
          </p:cNvSpPr>
          <p:nvPr/>
        </p:nvSpPr>
        <p:spPr bwMode="auto">
          <a:xfrm>
            <a:off x="314608" y="1531942"/>
            <a:ext cx="3546305" cy="322420"/>
          </a:xfrm>
          <a:prstGeom prst="rect">
            <a:avLst/>
          </a:prstGeom>
          <a:solidFill>
            <a:srgbClr val="144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Business Context</a:t>
            </a:r>
          </a:p>
        </p:txBody>
      </p:sp>
      <p:sp>
        <p:nvSpPr>
          <p:cNvPr id="7" name="AutoShape 5"/>
          <p:cNvSpPr>
            <a:spLocks noChangeArrowheads="1"/>
          </p:cNvSpPr>
          <p:nvPr/>
        </p:nvSpPr>
        <p:spPr bwMode="auto">
          <a:xfrm>
            <a:off x="4020701" y="1531942"/>
            <a:ext cx="4150711" cy="322420"/>
          </a:xfrm>
          <a:prstGeom prst="rect">
            <a:avLst/>
          </a:prstGeom>
          <a:solidFill>
            <a:srgbClr val="00B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Solution</a:t>
            </a:r>
          </a:p>
        </p:txBody>
      </p:sp>
      <p:sp>
        <p:nvSpPr>
          <p:cNvPr id="8" name="AutoShape 6"/>
          <p:cNvSpPr>
            <a:spLocks noChangeArrowheads="1"/>
          </p:cNvSpPr>
          <p:nvPr/>
        </p:nvSpPr>
        <p:spPr bwMode="auto">
          <a:xfrm>
            <a:off x="8331201" y="1531942"/>
            <a:ext cx="3293439" cy="3224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Outcomes Delivered</a:t>
            </a:r>
          </a:p>
        </p:txBody>
      </p:sp>
      <p:sp>
        <p:nvSpPr>
          <p:cNvPr id="12" name="Text Placeholder 3"/>
          <p:cNvSpPr txBox="1">
            <a:spLocks/>
          </p:cNvSpPr>
          <p:nvPr/>
        </p:nvSpPr>
        <p:spPr>
          <a:xfrm>
            <a:off x="278750" y="1867424"/>
            <a:ext cx="3558191"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fontAlgn="ctr">
              <a:spcBef>
                <a:spcPts val="0"/>
              </a:spcBef>
              <a:defRPr/>
            </a:pPr>
            <a:endParaRPr lang="en-US" sz="1100" dirty="0">
              <a:solidFill>
                <a:srgbClr val="141414"/>
              </a:solidFill>
              <a:cs typeface="Calibri" panose="020F0502020204030204" pitchFamily="34" charset="0"/>
            </a:endParaRPr>
          </a:p>
        </p:txBody>
      </p:sp>
      <p:sp>
        <p:nvSpPr>
          <p:cNvPr id="13" name="Text Placeholder 3"/>
          <p:cNvSpPr txBox="1">
            <a:spLocks/>
          </p:cNvSpPr>
          <p:nvPr/>
        </p:nvSpPr>
        <p:spPr>
          <a:xfrm>
            <a:off x="4057143" y="2684351"/>
            <a:ext cx="4150711"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0"/>
              </a:spcBef>
              <a:defRPr/>
            </a:pPr>
            <a:endParaRPr lang="en-US" sz="1200" dirty="0">
              <a:solidFill>
                <a:srgbClr val="141414"/>
              </a:solidFill>
              <a:cs typeface="Calibri" panose="020F0502020204030204" pitchFamily="34" charset="0"/>
            </a:endParaRPr>
          </a:p>
        </p:txBody>
      </p:sp>
      <p:sp>
        <p:nvSpPr>
          <p:cNvPr id="14" name="Text Placeholder 3"/>
          <p:cNvSpPr txBox="1">
            <a:spLocks/>
          </p:cNvSpPr>
          <p:nvPr/>
        </p:nvSpPr>
        <p:spPr>
          <a:xfrm>
            <a:off x="8331200" y="1867424"/>
            <a:ext cx="3334877"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0"/>
              </a:spcBef>
              <a:spcAft>
                <a:spcPts val="200"/>
              </a:spcAft>
              <a:defRPr/>
            </a:pPr>
            <a:endParaRPr lang="en-US" sz="1200" dirty="0">
              <a:solidFill>
                <a:srgbClr val="141414"/>
              </a:solidFill>
              <a:cs typeface="Calibri" panose="020F0502020204030204" pitchFamily="34" charset="0"/>
            </a:endParaRPr>
          </a:p>
        </p:txBody>
      </p:sp>
      <p:sp>
        <p:nvSpPr>
          <p:cNvPr id="15" name="Freeform 14"/>
          <p:cNvSpPr/>
          <p:nvPr/>
        </p:nvSpPr>
        <p:spPr>
          <a:xfrm flipH="1">
            <a:off x="3876953" y="1546115"/>
            <a:ext cx="60959" cy="3007155"/>
          </a:xfrm>
          <a:custGeom>
            <a:avLst/>
            <a:gdLst>
              <a:gd name="connsiteX0" fmla="*/ 0 w 0"/>
              <a:gd name="connsiteY0" fmla="*/ 0 h 3566160"/>
              <a:gd name="connsiteX1" fmla="*/ 0 w 0"/>
              <a:gd name="connsiteY1" fmla="*/ 3566160 h 3566160"/>
            </a:gdLst>
            <a:ahLst/>
            <a:cxnLst>
              <a:cxn ang="0">
                <a:pos x="connsiteX0" y="connsiteY0"/>
              </a:cxn>
              <a:cxn ang="0">
                <a:pos x="connsiteX1" y="connsiteY1"/>
              </a:cxn>
            </a:cxnLst>
            <a:rect l="l" t="t" r="r" b="b"/>
            <a:pathLst>
              <a:path h="3566160">
                <a:moveTo>
                  <a:pt x="0" y="0"/>
                </a:moveTo>
                <a:lnTo>
                  <a:pt x="0" y="356616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cs typeface="Calibri" panose="020F0502020204030204" pitchFamily="34" charset="0"/>
            </a:endParaRPr>
          </a:p>
        </p:txBody>
      </p:sp>
      <p:sp>
        <p:nvSpPr>
          <p:cNvPr id="16" name="Freeform 15"/>
          <p:cNvSpPr/>
          <p:nvPr/>
        </p:nvSpPr>
        <p:spPr>
          <a:xfrm>
            <a:off x="8243890" y="1546115"/>
            <a:ext cx="60959" cy="3007155"/>
          </a:xfrm>
          <a:custGeom>
            <a:avLst/>
            <a:gdLst>
              <a:gd name="connsiteX0" fmla="*/ 0 w 0"/>
              <a:gd name="connsiteY0" fmla="*/ 0 h 3566160"/>
              <a:gd name="connsiteX1" fmla="*/ 0 w 0"/>
              <a:gd name="connsiteY1" fmla="*/ 3566160 h 3566160"/>
            </a:gdLst>
            <a:ahLst/>
            <a:cxnLst>
              <a:cxn ang="0">
                <a:pos x="connsiteX0" y="connsiteY0"/>
              </a:cxn>
              <a:cxn ang="0">
                <a:pos x="connsiteX1" y="connsiteY1"/>
              </a:cxn>
            </a:cxnLst>
            <a:rect l="l" t="t" r="r" b="b"/>
            <a:pathLst>
              <a:path h="3566160">
                <a:moveTo>
                  <a:pt x="0" y="0"/>
                </a:moveTo>
                <a:lnTo>
                  <a:pt x="0" y="356616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cs typeface="Calibri" panose="020F0502020204030204" pitchFamily="34" charset="0"/>
            </a:endParaRPr>
          </a:p>
        </p:txBody>
      </p:sp>
      <p:sp>
        <p:nvSpPr>
          <p:cNvPr id="5" name="Rectangle 4"/>
          <p:cNvSpPr/>
          <p:nvPr/>
        </p:nvSpPr>
        <p:spPr>
          <a:xfrm>
            <a:off x="218157" y="1844836"/>
            <a:ext cx="3658796" cy="2862322"/>
          </a:xfrm>
          <a:prstGeom prst="rect">
            <a:avLst/>
          </a:prstGeom>
        </p:spPr>
        <p:txBody>
          <a:bodyPr wrap="square">
            <a:spAutoFit/>
          </a:bodyPr>
          <a:lstStyle/>
          <a:p>
            <a:pPr marL="228589" indent="-228589" algn="just">
              <a:buFont typeface="Arial" panose="020B0604020202020204" pitchFamily="34" charset="0"/>
              <a:buChar char="•"/>
            </a:pPr>
            <a:r>
              <a:rPr lang="en-US" sz="1200" dirty="0">
                <a:solidFill>
                  <a:schemeClr val="tx2"/>
                </a:solidFill>
                <a:cs typeface="Calibri" pitchFamily="34" charset="0"/>
              </a:rPr>
              <a:t>UK Energy &amp; Utility market is embarking upon Smart Meter Implementation Programme. </a:t>
            </a:r>
          </a:p>
          <a:p>
            <a:pPr marL="228589" indent="-228589" algn="just">
              <a:buFont typeface="Arial" panose="020B0604020202020204" pitchFamily="34" charset="0"/>
              <a:buChar char="•"/>
            </a:pPr>
            <a:r>
              <a:rPr lang="en-US" sz="1200" dirty="0">
                <a:solidFill>
                  <a:schemeClr val="tx2"/>
                </a:solidFill>
                <a:cs typeface="Calibri" pitchFamily="34" charset="0"/>
              </a:rPr>
              <a:t>The programme would see rollout of Gas and Electric Smart Meters for Residential and Business customers. One of the biggest suppliers in the UK, a Big 6, has a mandate to rollout 20+ million Smart Meters to its 15+ million customers and deliver Smart Experience post rollout. </a:t>
            </a:r>
          </a:p>
          <a:p>
            <a:pPr marL="228589" indent="-228589" algn="just">
              <a:buFont typeface="Arial" panose="020B0604020202020204" pitchFamily="34" charset="0"/>
              <a:buChar char="•"/>
            </a:pPr>
            <a:r>
              <a:rPr lang="en-US" sz="1200" dirty="0">
                <a:solidFill>
                  <a:schemeClr val="tx2"/>
                </a:solidFill>
                <a:cs typeface="Calibri" pitchFamily="34" charset="0"/>
              </a:rPr>
              <a:t>The challenge lies in managing huge volume of rollout, variety with regards to meter specifications and rollout phases (SMETS 1 &amp; SMETS 2) and maintaining the installed meters to deliver Smart Experience without breakdowns.</a:t>
            </a:r>
          </a:p>
        </p:txBody>
      </p:sp>
      <p:sp>
        <p:nvSpPr>
          <p:cNvPr id="18" name="Rectangle 17"/>
          <p:cNvSpPr/>
          <p:nvPr/>
        </p:nvSpPr>
        <p:spPr>
          <a:xfrm>
            <a:off x="4020700" y="1844837"/>
            <a:ext cx="4126739" cy="3785652"/>
          </a:xfrm>
          <a:prstGeom prst="rect">
            <a:avLst/>
          </a:prstGeom>
        </p:spPr>
        <p:txBody>
          <a:bodyPr wrap="square">
            <a:spAutoFit/>
          </a:bodyPr>
          <a:lstStyle/>
          <a:p>
            <a:pPr marL="228589" lvl="1" indent="-228589" algn="just">
              <a:buFont typeface="Arial" panose="020B0604020202020204" pitchFamily="34" charset="0"/>
              <a:buChar char="•"/>
              <a:defRPr/>
            </a:pPr>
            <a:r>
              <a:rPr lang="en-US" sz="1200" dirty="0">
                <a:solidFill>
                  <a:schemeClr val="tx2"/>
                </a:solidFill>
                <a:ea typeface="Verdana" pitchFamily="34" charset="0"/>
                <a:cs typeface="Arial" panose="020B0604020202020204" pitchFamily="34" charset="0"/>
              </a:rPr>
              <a:t>Cognizant designed an Operating Model that would deliver all critical capabilities required for successful roll out and operations of Smart Meters; including business capabilities, technical capabilities, operational capabilities and organizational capabilities. </a:t>
            </a:r>
          </a:p>
          <a:p>
            <a:pPr marL="228589" lvl="1" indent="-228589" algn="just">
              <a:buFont typeface="Arial" panose="020B0604020202020204" pitchFamily="34" charset="0"/>
              <a:buChar char="•"/>
              <a:defRPr/>
            </a:pPr>
            <a:r>
              <a:rPr lang="en-US" sz="1200" dirty="0">
                <a:solidFill>
                  <a:schemeClr val="tx2"/>
                </a:solidFill>
                <a:ea typeface="Verdana" pitchFamily="34" charset="0"/>
                <a:cs typeface="Arial" panose="020B0604020202020204" pitchFamily="34" charset="0"/>
              </a:rPr>
              <a:t>To deliver to the capabilities and the operating model, Cognizant established a service based on Service Ownership ethos, that focused on business outcomes. A consulting based approach helped Cognizant guide the client to foresee the changes arising from the varied phases of Smart Meter Implementation Program and address the impact in client’s business and technology operations. </a:t>
            </a:r>
          </a:p>
          <a:p>
            <a:pPr marL="228589" lvl="1" indent="-228589" algn="just">
              <a:buFont typeface="Arial" panose="020B0604020202020204" pitchFamily="34" charset="0"/>
              <a:buChar char="•"/>
              <a:defRPr/>
            </a:pPr>
            <a:r>
              <a:rPr lang="en-US" sz="1200" dirty="0">
                <a:solidFill>
                  <a:schemeClr val="tx2"/>
                </a:solidFill>
                <a:ea typeface="Verdana" pitchFamily="34" charset="0"/>
                <a:cs typeface="Arial" panose="020B0604020202020204" pitchFamily="34" charset="0"/>
              </a:rPr>
              <a:t>In addition to managed the technology stack of AMI/AMM solution, MDMS solution, Pre-payment solution etc., Cognizant plays a critical role in supporting the business operations team in dealing with challenges arising from varied processes including install &amp; commissioning, billing, customer experience etc.</a:t>
            </a:r>
          </a:p>
        </p:txBody>
      </p:sp>
      <p:sp>
        <p:nvSpPr>
          <p:cNvPr id="20" name="Rectangle 19"/>
          <p:cNvSpPr/>
          <p:nvPr/>
        </p:nvSpPr>
        <p:spPr>
          <a:xfrm>
            <a:off x="8349124" y="1844836"/>
            <a:ext cx="3275515" cy="2862322"/>
          </a:xfrm>
          <a:prstGeom prst="rect">
            <a:avLst/>
          </a:prstGeom>
        </p:spPr>
        <p:txBody>
          <a:bodyPr wrap="square">
            <a:spAutoFit/>
          </a:bodyPr>
          <a:lstStyle/>
          <a:p>
            <a:pPr marL="289546" indent="-228589" algn="just">
              <a:buFont typeface="Arial" panose="020B0604020202020204" pitchFamily="34" charset="0"/>
              <a:buChar char="•"/>
            </a:pPr>
            <a:r>
              <a:rPr lang="en-US" sz="1200" dirty="0">
                <a:solidFill>
                  <a:schemeClr val="tx2"/>
                </a:solidFill>
                <a:cs typeface="Calibri" pitchFamily="34" charset="0"/>
              </a:rPr>
              <a:t>Smart Meter Rollout – Client is a clear leader in Smart Meter rollout in the UK with more than 5mn installs, which is ~60% of total Smart Meters installed in the UK.</a:t>
            </a:r>
          </a:p>
          <a:p>
            <a:pPr marL="289546" indent="-228589" algn="just">
              <a:buFont typeface="Arial" panose="020B0604020202020204" pitchFamily="34" charset="0"/>
              <a:buChar char="•"/>
            </a:pPr>
            <a:r>
              <a:rPr lang="en-US" sz="1200" dirty="0">
                <a:solidFill>
                  <a:schemeClr val="tx2"/>
                </a:solidFill>
                <a:cs typeface="Calibri" pitchFamily="34" charset="0"/>
              </a:rPr>
              <a:t>Install &amp; Commissioning – Client is able to rollout 10000 new Smart Meters each day with close to 100% first time success</a:t>
            </a:r>
          </a:p>
          <a:p>
            <a:pPr marL="289546" indent="-228589" algn="just">
              <a:buFont typeface="Arial" panose="020B0604020202020204" pitchFamily="34" charset="0"/>
              <a:buChar char="•"/>
            </a:pPr>
            <a:r>
              <a:rPr lang="en-US" sz="1200" dirty="0">
                <a:solidFill>
                  <a:schemeClr val="tx2"/>
                </a:solidFill>
                <a:cs typeface="Calibri" pitchFamily="34" charset="0"/>
              </a:rPr>
              <a:t>Accurate Bills – Client is able to deliver to the commitment of 100% accurate bills to Smart customers</a:t>
            </a:r>
          </a:p>
          <a:p>
            <a:pPr marL="289546" indent="-228589" algn="just">
              <a:buFont typeface="Arial" panose="020B0604020202020204" pitchFamily="34" charset="0"/>
              <a:buChar char="•"/>
            </a:pPr>
            <a:r>
              <a:rPr lang="en-US" sz="1200" dirty="0">
                <a:solidFill>
                  <a:schemeClr val="tx2"/>
                </a:solidFill>
                <a:cs typeface="Calibri" pitchFamily="34" charset="0"/>
              </a:rPr>
              <a:t>Smart Experience - ~100% Smart Meters (incl. devices) are on the latest versions ensuring enhanced experience to customers.</a:t>
            </a:r>
          </a:p>
        </p:txBody>
      </p:sp>
    </p:spTree>
    <p:extLst>
      <p:ext uri="{BB962C8B-B14F-4D97-AF65-F5344CB8AC3E}">
        <p14:creationId xmlns:p14="http://schemas.microsoft.com/office/powerpoint/2010/main" val="365008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87CBC47-5F91-4844-BE10-DD43D8A0242C}"/>
              </a:ext>
            </a:extLst>
          </p:cNvPr>
          <p:cNvSpPr/>
          <p:nvPr/>
        </p:nvSpPr>
        <p:spPr>
          <a:xfrm>
            <a:off x="31527" y="2088374"/>
            <a:ext cx="1398115" cy="70868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812740">
              <a:defRPr/>
            </a:pPr>
            <a:endParaRPr lang="en-US" sz="1423">
              <a:solidFill>
                <a:srgbClr val="FFFFFF"/>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235692D8-9D81-406E-9B83-0EAEEDDC2D2D}"/>
              </a:ext>
            </a:extLst>
          </p:cNvPr>
          <p:cNvSpPr/>
          <p:nvPr/>
        </p:nvSpPr>
        <p:spPr>
          <a:xfrm>
            <a:off x="69779" y="1145829"/>
            <a:ext cx="3209868" cy="420564"/>
          </a:xfrm>
          <a:prstGeom prst="rect">
            <a:avLst/>
          </a:prstGeom>
        </p:spPr>
        <p:txBody>
          <a:bodyPr wrap="square">
            <a:spAutoFit/>
          </a:bodyPr>
          <a:lstStyle/>
          <a:p>
            <a:pPr algn="ctr" defTabSz="812740" eaLnBrk="0" hangingPunct="0">
              <a:defRPr/>
            </a:pPr>
            <a:r>
              <a:rPr lang="en-US" sz="2133" b="1">
                <a:solidFill>
                  <a:srgbClr val="0033B4"/>
                </a:solidFill>
                <a:effectLst>
                  <a:outerShdw blurRad="63500" sx="102000" sy="102000" algn="ctr" rotWithShape="0">
                    <a:prstClr val="white">
                      <a:alpha val="40000"/>
                    </a:prstClr>
                  </a:outerShdw>
                </a:effectLst>
                <a:latin typeface="Calibri" panose="020F0502020204030204" pitchFamily="34" charset="0"/>
                <a:cs typeface="Calibri" panose="020F0502020204030204" pitchFamily="34" charset="0"/>
              </a:rPr>
              <a:t>Key Highlights</a:t>
            </a:r>
          </a:p>
        </p:txBody>
      </p:sp>
      <p:sp>
        <p:nvSpPr>
          <p:cNvPr id="7" name="Rectangle 6">
            <a:extLst>
              <a:ext uri="{FF2B5EF4-FFF2-40B4-BE49-F238E27FC236}">
                <a16:creationId xmlns:a16="http://schemas.microsoft.com/office/drawing/2014/main" id="{1B261612-09DF-4108-84C6-F733A038DCE5}"/>
              </a:ext>
            </a:extLst>
          </p:cNvPr>
          <p:cNvSpPr/>
          <p:nvPr/>
        </p:nvSpPr>
        <p:spPr>
          <a:xfrm>
            <a:off x="3887524" y="606657"/>
            <a:ext cx="2097562" cy="420564"/>
          </a:xfrm>
          <a:prstGeom prst="rect">
            <a:avLst/>
          </a:prstGeom>
        </p:spPr>
        <p:txBody>
          <a:bodyPr wrap="none">
            <a:spAutoFit/>
          </a:bodyPr>
          <a:lstStyle/>
          <a:p>
            <a:pPr algn="ctr" defTabSz="812740" eaLnBrk="0" hangingPunct="0">
              <a:defRPr/>
            </a:pPr>
            <a:r>
              <a:rPr lang="en-US" sz="2133" b="1" dirty="0">
                <a:solidFill>
                  <a:srgbClr val="00195A"/>
                </a:solidFill>
                <a:effectLst>
                  <a:outerShdw blurRad="63500" sx="102000" sy="102000" algn="ctr" rotWithShape="0">
                    <a:prstClr val="white">
                      <a:alpha val="40000"/>
                    </a:prstClr>
                  </a:outerShdw>
                </a:effectLst>
                <a:latin typeface="Calibri" panose="020F0502020204030204" pitchFamily="34" charset="0"/>
                <a:cs typeface="Calibri" panose="020F0502020204030204" pitchFamily="34" charset="0"/>
              </a:rPr>
              <a:t>Business Drivers </a:t>
            </a:r>
          </a:p>
        </p:txBody>
      </p:sp>
      <p:pic>
        <p:nvPicPr>
          <p:cNvPr id="8" name="Picture 7">
            <a:extLst>
              <a:ext uri="{FF2B5EF4-FFF2-40B4-BE49-F238E27FC236}">
                <a16:creationId xmlns:a16="http://schemas.microsoft.com/office/drawing/2014/main" id="{F07B82A0-4142-4452-A071-708E291A9354}"/>
              </a:ext>
            </a:extLst>
          </p:cNvPr>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298658" y="718299"/>
            <a:ext cx="503567" cy="620571"/>
          </a:xfrm>
          <a:prstGeom prst="rect">
            <a:avLst/>
          </a:prstGeom>
          <a:noFill/>
          <a:ln>
            <a:noFill/>
          </a:ln>
        </p:spPr>
      </p:pic>
      <p:pic>
        <p:nvPicPr>
          <p:cNvPr id="9" name="Picture 8">
            <a:extLst>
              <a:ext uri="{FF2B5EF4-FFF2-40B4-BE49-F238E27FC236}">
                <a16:creationId xmlns:a16="http://schemas.microsoft.com/office/drawing/2014/main" id="{368E4365-0A82-4CAE-8FBF-751AF2288828}"/>
              </a:ext>
            </a:extLst>
          </p:cNvPr>
          <p:cNvPicPr>
            <a:picLocks noChangeAspect="1"/>
          </p:cNvPicPr>
          <p:nvPr/>
        </p:nvPicPr>
        <p:blipFill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rcRect l="34497" r="15387"/>
          <a:stretch/>
        </p:blipFill>
        <p:spPr>
          <a:xfrm>
            <a:off x="3298657" y="2355961"/>
            <a:ext cx="612492" cy="450856"/>
          </a:xfrm>
          <a:prstGeom prst="rect">
            <a:avLst/>
          </a:prstGeom>
        </p:spPr>
      </p:pic>
      <p:pic>
        <p:nvPicPr>
          <p:cNvPr id="10" name="Picture 9">
            <a:extLst>
              <a:ext uri="{FF2B5EF4-FFF2-40B4-BE49-F238E27FC236}">
                <a16:creationId xmlns:a16="http://schemas.microsoft.com/office/drawing/2014/main" id="{E55CEC64-5E69-4FC0-BC4E-9AAB82878F40}"/>
              </a:ext>
            </a:extLst>
          </p:cNvPr>
          <p:cNvPicPr>
            <a:picLocks noChangeAspect="1"/>
          </p:cNvPicPr>
          <p:nvPr/>
        </p:nvPicPr>
        <p:blipFill rotWithShape="1">
          <a:blip r:embed="rId6">
            <a:duotone>
              <a:schemeClr val="accent2">
                <a:shade val="45000"/>
                <a:satMod val="135000"/>
              </a:schemeClr>
              <a:prstClr val="white"/>
            </a:duotone>
            <a:extLst>
              <a:ext uri="{BEBA8EAE-BF5A-486C-A8C5-ECC9F3942E4B}">
                <a14:imgProps xmlns:a14="http://schemas.microsoft.com/office/drawing/2010/main">
                  <a14:imgLayer r:embed="rId7">
                    <a14:imgEffect>
                      <a14:saturation sat="33000"/>
                    </a14:imgEffect>
                    <a14:imgEffect>
                      <a14:brightnessContrast bright="-100000"/>
                    </a14:imgEffect>
                  </a14:imgLayer>
                </a14:imgProps>
              </a:ext>
            </a:extLst>
          </a:blip>
          <a:srcRect l="10898" t="14174" r="59379" b="22575"/>
          <a:stretch/>
        </p:blipFill>
        <p:spPr>
          <a:xfrm>
            <a:off x="3298658" y="4649139"/>
            <a:ext cx="580991" cy="563299"/>
          </a:xfrm>
          <a:prstGeom prst="rect">
            <a:avLst/>
          </a:prstGeom>
          <a:noFill/>
          <a:ln>
            <a:noFill/>
          </a:ln>
        </p:spPr>
      </p:pic>
      <p:sp>
        <p:nvSpPr>
          <p:cNvPr id="11" name="Rectangle 10">
            <a:extLst>
              <a:ext uri="{FF2B5EF4-FFF2-40B4-BE49-F238E27FC236}">
                <a16:creationId xmlns:a16="http://schemas.microsoft.com/office/drawing/2014/main" id="{21CFB9C0-2CA5-4B51-AD18-64CFE23BC10A}"/>
              </a:ext>
            </a:extLst>
          </p:cNvPr>
          <p:cNvSpPr/>
          <p:nvPr/>
        </p:nvSpPr>
        <p:spPr>
          <a:xfrm>
            <a:off x="3877469" y="928245"/>
            <a:ext cx="8172000" cy="1195199"/>
          </a:xfrm>
          <a:prstGeom prst="rect">
            <a:avLst/>
          </a:prstGeom>
        </p:spPr>
        <p:txBody>
          <a:bodyPr wrap="square" anchor="t">
            <a:spAutoFit/>
          </a:bodyPr>
          <a:lstStyle/>
          <a:p>
            <a:pPr marL="304158" indent="-304158" defTabSz="1950602">
              <a:spcBef>
                <a:spcPts val="400"/>
              </a:spcBef>
              <a:buFont typeface="Wingdings" panose="05000000000000000000" pitchFamily="2" charset="2"/>
              <a:buChar char="§"/>
              <a:defRPr/>
            </a:pPr>
            <a:r>
              <a:rPr lang="en-US" sz="1300" dirty="0">
                <a:solidFill>
                  <a:schemeClr val="tx2"/>
                </a:solidFill>
                <a:latin typeface="Calibri" panose="020F0502020204030204" pitchFamily="34" charset="0"/>
                <a:cs typeface="Calibri" panose="020F0502020204030204" pitchFamily="34" charset="0"/>
              </a:rPr>
              <a:t>Legacy MDMS (MDUS-</a:t>
            </a:r>
            <a:r>
              <a:rPr lang="en-US" sz="1300" dirty="0" err="1">
                <a:solidFill>
                  <a:schemeClr val="tx2"/>
                </a:solidFill>
                <a:latin typeface="Calibri" panose="020F0502020204030204" pitchFamily="34" charset="0"/>
                <a:cs typeface="Calibri" panose="020F0502020204030204" pitchFamily="34" charset="0"/>
              </a:rPr>
              <a:t>OSISoft</a:t>
            </a:r>
            <a:r>
              <a:rPr lang="en-US" sz="1300" dirty="0">
                <a:solidFill>
                  <a:schemeClr val="tx2"/>
                </a:solidFill>
                <a:latin typeface="Calibri" panose="020F0502020204030204" pitchFamily="34" charset="0"/>
                <a:cs typeface="Calibri" panose="020F0502020204030204" pitchFamily="34" charset="0"/>
              </a:rPr>
              <a:t>) was unable to support reads and alerts data beyond 5m smart meters </a:t>
            </a:r>
          </a:p>
          <a:p>
            <a:pPr marL="304158" indent="-304158" defTabSz="1950602">
              <a:spcBef>
                <a:spcPts val="400"/>
              </a:spcBef>
              <a:buFont typeface="Wingdings" panose="05000000000000000000" pitchFamily="2" charset="2"/>
              <a:buChar char="§"/>
              <a:defRPr/>
            </a:pPr>
            <a:r>
              <a:rPr lang="en-US" sz="1300" dirty="0">
                <a:solidFill>
                  <a:schemeClr val="tx2"/>
                </a:solidFill>
                <a:latin typeface="Calibri" panose="020F0502020204030204" pitchFamily="34" charset="0"/>
                <a:cs typeface="Calibri" panose="020F0502020204030204" pitchFamily="34" charset="0"/>
              </a:rPr>
              <a:t>New MDMS (</a:t>
            </a:r>
            <a:r>
              <a:rPr lang="en-US" sz="1300" dirty="0" err="1">
                <a:solidFill>
                  <a:schemeClr val="tx2"/>
                </a:solidFill>
                <a:latin typeface="Calibri" panose="020F0502020204030204" pitchFamily="34" charset="0"/>
                <a:cs typeface="Calibri" panose="020F0502020204030204" pitchFamily="34" charset="0"/>
              </a:rPr>
              <a:t>Meterflow</a:t>
            </a:r>
            <a:r>
              <a:rPr lang="en-US" sz="1300" dirty="0">
                <a:solidFill>
                  <a:schemeClr val="tx2"/>
                </a:solidFill>
                <a:latin typeface="Calibri" panose="020F0502020204030204" pitchFamily="34" charset="0"/>
                <a:cs typeface="Calibri" panose="020F0502020204030204" pitchFamily="34" charset="0"/>
              </a:rPr>
              <a:t> – AMT </a:t>
            </a:r>
            <a:r>
              <a:rPr lang="en-US" sz="1300" dirty="0" err="1">
                <a:solidFill>
                  <a:schemeClr val="tx2"/>
                </a:solidFill>
                <a:latin typeface="Calibri" panose="020F0502020204030204" pitchFamily="34" charset="0"/>
                <a:cs typeface="Calibri" panose="020F0502020204030204" pitchFamily="34" charset="0"/>
              </a:rPr>
              <a:t>Sybex</a:t>
            </a:r>
            <a:r>
              <a:rPr lang="en-US" sz="1300" dirty="0">
                <a:solidFill>
                  <a:schemeClr val="tx2"/>
                </a:solidFill>
                <a:latin typeface="Calibri" panose="020F0502020204030204" pitchFamily="34" charset="0"/>
                <a:cs typeface="Calibri" panose="020F0502020204030204" pitchFamily="34" charset="0"/>
              </a:rPr>
              <a:t>) was required to support rapidly growing large volume of smart electricity and gas meters and scalable </a:t>
            </a:r>
            <a:r>
              <a:rPr lang="en-US" sz="1300" dirty="0" err="1">
                <a:solidFill>
                  <a:schemeClr val="tx2"/>
                </a:solidFill>
                <a:latin typeface="Calibri" panose="020F0502020204030204" pitchFamily="34" charset="0"/>
                <a:cs typeface="Calibri" panose="020F0502020204030204" pitchFamily="34" charset="0"/>
              </a:rPr>
              <a:t>upto</a:t>
            </a:r>
            <a:r>
              <a:rPr lang="en-US" sz="1300" dirty="0">
                <a:solidFill>
                  <a:schemeClr val="tx2"/>
                </a:solidFill>
                <a:latin typeface="Calibri" panose="020F0502020204030204" pitchFamily="34" charset="0"/>
                <a:cs typeface="Calibri" panose="020F0502020204030204" pitchFamily="34" charset="0"/>
              </a:rPr>
              <a:t> 20m smart meters of multiple specifications (foundation as well as enduring)</a:t>
            </a:r>
          </a:p>
          <a:p>
            <a:pPr marL="304158" indent="-304158" defTabSz="1950602">
              <a:spcBef>
                <a:spcPts val="400"/>
              </a:spcBef>
              <a:buFont typeface="Wingdings" panose="05000000000000000000" pitchFamily="2" charset="2"/>
              <a:buChar char="§"/>
              <a:defRPr/>
            </a:pPr>
            <a:r>
              <a:rPr lang="en-US" sz="1300" dirty="0">
                <a:solidFill>
                  <a:schemeClr val="tx2"/>
                </a:solidFill>
                <a:latin typeface="Calibri" panose="020F0502020204030204" pitchFamily="34" charset="0"/>
                <a:cs typeface="Calibri" panose="020F0502020204030204" pitchFamily="34" charset="0"/>
              </a:rPr>
              <a:t>Data migration solution required minimum disruption to business operations dependent on legacy MDMS solution before go-live</a:t>
            </a:r>
          </a:p>
        </p:txBody>
      </p:sp>
      <p:sp>
        <p:nvSpPr>
          <p:cNvPr id="12" name="Parallelogram 11">
            <a:extLst>
              <a:ext uri="{FF2B5EF4-FFF2-40B4-BE49-F238E27FC236}">
                <a16:creationId xmlns:a16="http://schemas.microsoft.com/office/drawing/2014/main" id="{497D7D29-3056-468C-8D8D-AB1039FC4824}"/>
              </a:ext>
            </a:extLst>
          </p:cNvPr>
          <p:cNvSpPr/>
          <p:nvPr/>
        </p:nvSpPr>
        <p:spPr>
          <a:xfrm>
            <a:off x="724965" y="2102610"/>
            <a:ext cx="2429579" cy="705749"/>
          </a:xfrm>
          <a:prstGeom prst="parallelogram">
            <a:avLst>
              <a:gd name="adj" fmla="val 18651"/>
            </a:avLst>
          </a:prstGeom>
          <a:solidFill>
            <a:schemeClr val="accent1"/>
          </a:solidFill>
          <a:ln w="9525" cap="flat" cmpd="sng" algn="ctr">
            <a:noFill/>
            <a:prstDash val="solid"/>
          </a:ln>
          <a:effectLst/>
        </p:spPr>
        <p:txBody>
          <a:bodyPr rtlCol="0" anchor="ctr"/>
          <a:lstStyle/>
          <a:p>
            <a:pPr algn="ctr" defTabSz="1219128" fontAlgn="base">
              <a:spcBef>
                <a:spcPct val="0"/>
              </a:spcBef>
              <a:spcAft>
                <a:spcPct val="0"/>
              </a:spcAft>
              <a:defRPr/>
            </a:pPr>
            <a:r>
              <a:rPr lang="en-US" sz="1400" b="1" kern="0" dirty="0">
                <a:solidFill>
                  <a:srgbClr val="FFFFFF"/>
                </a:solidFill>
                <a:latin typeface="Calibri" panose="020F0502020204030204" pitchFamily="34" charset="0"/>
                <a:ea typeface="ＭＳ Ｐゴシック"/>
                <a:cs typeface="Calibri" panose="020F0502020204030204" pitchFamily="34" charset="0"/>
              </a:rPr>
              <a:t>Data from over 4m smart meters (2.2m customers) migrated</a:t>
            </a:r>
          </a:p>
        </p:txBody>
      </p:sp>
      <p:sp>
        <p:nvSpPr>
          <p:cNvPr id="14" name="Rectangle 13">
            <a:extLst>
              <a:ext uri="{FF2B5EF4-FFF2-40B4-BE49-F238E27FC236}">
                <a16:creationId xmlns:a16="http://schemas.microsoft.com/office/drawing/2014/main" id="{FB130BBB-18D0-41EF-864D-7BBD6108AFC5}"/>
              </a:ext>
            </a:extLst>
          </p:cNvPr>
          <p:cNvSpPr/>
          <p:nvPr/>
        </p:nvSpPr>
        <p:spPr>
          <a:xfrm>
            <a:off x="3887525" y="2316528"/>
            <a:ext cx="2326919" cy="420564"/>
          </a:xfrm>
          <a:prstGeom prst="rect">
            <a:avLst/>
          </a:prstGeom>
        </p:spPr>
        <p:txBody>
          <a:bodyPr wrap="none">
            <a:spAutoFit/>
          </a:bodyPr>
          <a:lstStyle/>
          <a:p>
            <a:pPr defTabSz="812740" eaLnBrk="0" hangingPunct="0">
              <a:defRPr/>
            </a:pPr>
            <a:r>
              <a:rPr lang="en-US" sz="2133" b="1" dirty="0">
                <a:solidFill>
                  <a:srgbClr val="0033B4"/>
                </a:solidFill>
                <a:effectLst>
                  <a:outerShdw blurRad="63500" sx="102000" sy="102000" algn="ctr" rotWithShape="0">
                    <a:prstClr val="white">
                      <a:alpha val="40000"/>
                    </a:prstClr>
                  </a:outerShdw>
                </a:effectLst>
                <a:latin typeface="Calibri" panose="020F0502020204030204" pitchFamily="34" charset="0"/>
                <a:cs typeface="Calibri" panose="020F0502020204030204" pitchFamily="34" charset="0"/>
              </a:rPr>
              <a:t>Solution Highlights</a:t>
            </a:r>
          </a:p>
        </p:txBody>
      </p:sp>
      <p:sp>
        <p:nvSpPr>
          <p:cNvPr id="15" name="Rectangle 14">
            <a:extLst>
              <a:ext uri="{FF2B5EF4-FFF2-40B4-BE49-F238E27FC236}">
                <a16:creationId xmlns:a16="http://schemas.microsoft.com/office/drawing/2014/main" id="{32150074-0B2E-466C-98A6-B735B0511190}"/>
              </a:ext>
            </a:extLst>
          </p:cNvPr>
          <p:cNvSpPr/>
          <p:nvPr/>
        </p:nvSpPr>
        <p:spPr>
          <a:xfrm>
            <a:off x="3877469" y="2608572"/>
            <a:ext cx="8172000" cy="1897955"/>
          </a:xfrm>
          <a:prstGeom prst="rect">
            <a:avLst/>
          </a:prstGeom>
        </p:spPr>
        <p:txBody>
          <a:bodyPr wrap="square" anchor="t">
            <a:spAutoFit/>
          </a:bodyPr>
          <a:lstStyle/>
          <a:p>
            <a:pPr defTabSz="1950602">
              <a:spcBef>
                <a:spcPts val="400"/>
              </a:spcBef>
              <a:defRPr/>
            </a:pPr>
            <a:r>
              <a:rPr lang="en-US" sz="1300" kern="0" dirty="0">
                <a:solidFill>
                  <a:schemeClr val="tx2"/>
                </a:solidFill>
                <a:latin typeface="Calibri" panose="020F0502020204030204" pitchFamily="34" charset="0"/>
                <a:cs typeface="Calibri" panose="020F0502020204030204" pitchFamily="34" charset="0"/>
              </a:rPr>
              <a:t>For data migration, Cognizant :</a:t>
            </a:r>
          </a:p>
          <a:p>
            <a:pPr marL="243199" lvl="2" indent="-243199" defTabSz="1950602">
              <a:spcBef>
                <a:spcPts val="400"/>
              </a:spcBef>
              <a:buFont typeface="Wingdings" panose="05000000000000000000" pitchFamily="2" charset="2"/>
              <a:buChar char="§"/>
              <a:defRPr/>
            </a:pPr>
            <a:r>
              <a:rPr lang="en-US" sz="1300" dirty="0">
                <a:solidFill>
                  <a:schemeClr val="tx2"/>
                </a:solidFill>
                <a:latin typeface="Calibri" panose="020F0502020204030204" pitchFamily="34" charset="0"/>
                <a:cs typeface="Calibri" panose="020F0502020204030204" pitchFamily="34" charset="0"/>
                <a:sym typeface="Verdana"/>
              </a:rPr>
              <a:t>Created in-house solution for extraction and transformation (conforming to complex data model of the new system) and used loading tool supplied by new vendor Designed data migration strategy </a:t>
            </a:r>
          </a:p>
          <a:p>
            <a:pPr marL="243199" lvl="2" indent="-243199" defTabSz="1950602">
              <a:spcBef>
                <a:spcPts val="400"/>
              </a:spcBef>
              <a:buFont typeface="Wingdings" panose="05000000000000000000" pitchFamily="2" charset="2"/>
              <a:buChar char="§"/>
              <a:defRPr/>
            </a:pPr>
            <a:r>
              <a:rPr lang="en-US" sz="1300" dirty="0">
                <a:solidFill>
                  <a:schemeClr val="tx2"/>
                </a:solidFill>
                <a:latin typeface="Calibri" panose="020F0502020204030204" pitchFamily="34" charset="0"/>
                <a:cs typeface="Calibri" panose="020F0502020204030204" pitchFamily="34" charset="0"/>
                <a:sym typeface="Verdana"/>
              </a:rPr>
              <a:t>Implemented an approach which required no extended downtime of older MDMS system thus reducing cutover time</a:t>
            </a:r>
          </a:p>
          <a:p>
            <a:pPr marL="243199" lvl="2" indent="-243199" defTabSz="1950602">
              <a:spcBef>
                <a:spcPts val="400"/>
              </a:spcBef>
              <a:buFont typeface="Wingdings" panose="05000000000000000000" pitchFamily="2" charset="2"/>
              <a:buChar char="§"/>
              <a:defRPr/>
            </a:pPr>
            <a:r>
              <a:rPr lang="en-US" sz="1300" dirty="0">
                <a:solidFill>
                  <a:schemeClr val="tx2"/>
                </a:solidFill>
                <a:latin typeface="Calibri" panose="020F0502020204030204" pitchFamily="34" charset="0"/>
                <a:cs typeface="Calibri" panose="020F0502020204030204" pitchFamily="34" charset="0"/>
                <a:sym typeface="Verdana"/>
              </a:rPr>
              <a:t>Defined testing strategy, dress rehearsals planning, cut-over strategy and quality assurance</a:t>
            </a:r>
          </a:p>
          <a:p>
            <a:pPr marL="243199" lvl="2" indent="-243199" defTabSz="1950602">
              <a:spcBef>
                <a:spcPts val="400"/>
              </a:spcBef>
              <a:buFont typeface="Wingdings" panose="05000000000000000000" pitchFamily="2" charset="2"/>
              <a:buChar char="§"/>
              <a:defRPr/>
            </a:pPr>
            <a:r>
              <a:rPr lang="en-US" sz="1300" dirty="0">
                <a:solidFill>
                  <a:schemeClr val="tx2"/>
                </a:solidFill>
                <a:latin typeface="Calibri" panose="020F0502020204030204" pitchFamily="34" charset="0"/>
                <a:cs typeface="Calibri" panose="020F0502020204030204" pitchFamily="34" charset="0"/>
                <a:sym typeface="Verdana"/>
              </a:rPr>
              <a:t>Extraction and transformation solution ensured that duplicate records existing in legacy solution was removed successfully thus ensuring cleaner data in the new system.</a:t>
            </a:r>
            <a:endParaRPr lang="en-US" sz="1300" dirty="0">
              <a:solidFill>
                <a:schemeClr val="tx2"/>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70993B82-6145-4F67-8A0D-144E2643F768}"/>
              </a:ext>
            </a:extLst>
          </p:cNvPr>
          <p:cNvSpPr/>
          <p:nvPr/>
        </p:nvSpPr>
        <p:spPr>
          <a:xfrm>
            <a:off x="3887523" y="4687777"/>
            <a:ext cx="2271648" cy="420564"/>
          </a:xfrm>
          <a:prstGeom prst="rect">
            <a:avLst/>
          </a:prstGeom>
        </p:spPr>
        <p:txBody>
          <a:bodyPr wrap="none">
            <a:spAutoFit/>
          </a:bodyPr>
          <a:lstStyle/>
          <a:p>
            <a:pPr defTabSz="812740" eaLnBrk="0" hangingPunct="0">
              <a:defRPr/>
            </a:pPr>
            <a:r>
              <a:rPr lang="en-US" sz="2133" b="1" dirty="0">
                <a:solidFill>
                  <a:srgbClr val="00195A"/>
                </a:solidFill>
                <a:effectLst>
                  <a:outerShdw blurRad="63500" sx="102000" sy="102000" algn="ctr" rotWithShape="0">
                    <a:prstClr val="white">
                      <a:alpha val="40000"/>
                    </a:prstClr>
                  </a:outerShdw>
                </a:effectLst>
                <a:latin typeface="Calibri" panose="020F0502020204030204" pitchFamily="34" charset="0"/>
                <a:cs typeface="Calibri" panose="020F0502020204030204" pitchFamily="34" charset="0"/>
              </a:rPr>
              <a:t>Business Outcome</a:t>
            </a:r>
          </a:p>
        </p:txBody>
      </p:sp>
      <p:sp>
        <p:nvSpPr>
          <p:cNvPr id="17" name="Rectangle 16">
            <a:extLst>
              <a:ext uri="{FF2B5EF4-FFF2-40B4-BE49-F238E27FC236}">
                <a16:creationId xmlns:a16="http://schemas.microsoft.com/office/drawing/2014/main" id="{E5651E09-58B0-454F-8FE8-6F2BE577F2F2}"/>
              </a:ext>
            </a:extLst>
          </p:cNvPr>
          <p:cNvSpPr/>
          <p:nvPr/>
        </p:nvSpPr>
        <p:spPr>
          <a:xfrm>
            <a:off x="3877469" y="5038329"/>
            <a:ext cx="8172000" cy="1195199"/>
          </a:xfrm>
          <a:prstGeom prst="rect">
            <a:avLst/>
          </a:prstGeom>
        </p:spPr>
        <p:txBody>
          <a:bodyPr wrap="square" anchor="t">
            <a:spAutoFit/>
          </a:bodyPr>
          <a:lstStyle/>
          <a:p>
            <a:pPr marL="243199" lvl="2" indent="-243199" defTabSz="1950602">
              <a:spcBef>
                <a:spcPts val="400"/>
              </a:spcBef>
              <a:buFont typeface="Wingdings" panose="05000000000000000000" pitchFamily="2" charset="2"/>
              <a:buChar char="§"/>
              <a:defRPr/>
            </a:pPr>
            <a:r>
              <a:rPr lang="en-US" sz="1300" dirty="0">
                <a:solidFill>
                  <a:schemeClr val="tx2"/>
                </a:solidFill>
                <a:latin typeface="Calibri" panose="020F0502020204030204" pitchFamily="34" charset="0"/>
                <a:cs typeface="Calibri" panose="020F0502020204030204" pitchFamily="34" charset="0"/>
              </a:rPr>
              <a:t>Automated extraction, transformation and loading of smart meter reads into the new MDMS platform thus reducing manual effort required for migration.</a:t>
            </a:r>
          </a:p>
          <a:p>
            <a:pPr marL="243199" lvl="2" indent="-243199" defTabSz="1950602">
              <a:spcBef>
                <a:spcPts val="400"/>
              </a:spcBef>
              <a:buFont typeface="Wingdings" panose="05000000000000000000" pitchFamily="2" charset="2"/>
              <a:buChar char="§"/>
              <a:defRPr/>
            </a:pPr>
            <a:r>
              <a:rPr lang="en-US" sz="1300" dirty="0">
                <a:solidFill>
                  <a:schemeClr val="tx2"/>
                </a:solidFill>
                <a:latin typeface="Calibri" panose="020F0502020204030204" pitchFamily="34" charset="0"/>
                <a:cs typeface="Calibri" panose="020F0502020204030204" pitchFamily="34" charset="0"/>
              </a:rPr>
              <a:t>Minimal disruption to business and customers. Speedy decommissioning of old infrastructure (legacy MDMS) as high quality data migration was achieved and there were minimal data related incidents</a:t>
            </a:r>
          </a:p>
          <a:p>
            <a:pPr marL="243199" lvl="2" indent="-243199" defTabSz="1950602">
              <a:spcBef>
                <a:spcPts val="400"/>
              </a:spcBef>
              <a:buFont typeface="Wingdings" panose="05000000000000000000" pitchFamily="2" charset="2"/>
              <a:buChar char="§"/>
              <a:defRPr/>
            </a:pPr>
            <a:r>
              <a:rPr lang="en-US" sz="1300" dirty="0">
                <a:solidFill>
                  <a:schemeClr val="tx2"/>
                </a:solidFill>
                <a:latin typeface="Calibri" panose="020F0502020204030204" pitchFamily="34" charset="0"/>
                <a:cs typeface="Calibri" panose="020F0502020204030204" pitchFamily="34" charset="0"/>
              </a:rPr>
              <a:t>Enhanced scalability resulting in better readiness for large-scale smart meter rollout</a:t>
            </a:r>
          </a:p>
        </p:txBody>
      </p:sp>
      <p:sp>
        <p:nvSpPr>
          <p:cNvPr id="18" name="Rectangle 17">
            <a:extLst>
              <a:ext uri="{FF2B5EF4-FFF2-40B4-BE49-F238E27FC236}">
                <a16:creationId xmlns:a16="http://schemas.microsoft.com/office/drawing/2014/main" id="{2E56657A-8D22-4A05-9C1D-3CF8CB2BD254}"/>
              </a:ext>
            </a:extLst>
          </p:cNvPr>
          <p:cNvSpPr/>
          <p:nvPr/>
        </p:nvSpPr>
        <p:spPr>
          <a:xfrm>
            <a:off x="3715841" y="4408487"/>
            <a:ext cx="2762339" cy="307777"/>
          </a:xfrm>
          <a:prstGeom prst="rect">
            <a:avLst/>
          </a:prstGeom>
        </p:spPr>
        <p:txBody>
          <a:bodyPr wrap="square" anchor="t">
            <a:spAutoFit/>
          </a:bodyPr>
          <a:lstStyle/>
          <a:p>
            <a:pPr defTabSz="1950602">
              <a:spcBef>
                <a:spcPts val="400"/>
              </a:spcBef>
              <a:defRPr/>
            </a:pPr>
            <a:r>
              <a:rPr lang="en-US" sz="1400" dirty="0">
                <a:solidFill>
                  <a:srgbClr val="50B3CF"/>
                </a:solidFill>
                <a:effectLst>
                  <a:outerShdw blurRad="63500" sx="102000" sy="102000" algn="ctr" rotWithShape="0">
                    <a:prstClr val="white">
                      <a:alpha val="40000"/>
                    </a:prstClr>
                  </a:outerShdw>
                </a:effectLst>
                <a:latin typeface="Arial" panose="020B0604020202020204" pitchFamily="34" charset="0"/>
                <a:cs typeface="Arial" panose="020B0604020202020204" pitchFamily="34" charset="0"/>
              </a:rPr>
              <a:t>Technology Stack: </a:t>
            </a:r>
            <a:r>
              <a:rPr lang="en-GB" sz="1400" kern="0" dirty="0">
                <a:solidFill>
                  <a:srgbClr val="141414"/>
                </a:solidFill>
                <a:latin typeface="Arial" panose="020B0604020202020204" pitchFamily="34" charset="0"/>
                <a:cs typeface="Arial" panose="020B0604020202020204" pitchFamily="34" charset="0"/>
              </a:rPr>
              <a:t>Java, SQL</a:t>
            </a:r>
            <a:endParaRPr lang="en-US" sz="1400" kern="0" dirty="0">
              <a:solidFill>
                <a:srgbClr val="141414"/>
              </a:solidFill>
              <a:latin typeface="Arial" panose="020B0604020202020204" pitchFamily="34" charset="0"/>
              <a:cs typeface="Arial" panose="020B0604020202020204" pitchFamily="34" charset="0"/>
            </a:endParaRPr>
          </a:p>
        </p:txBody>
      </p:sp>
      <p:cxnSp>
        <p:nvCxnSpPr>
          <p:cNvPr id="19" name="Straight Connector 18">
            <a:extLst>
              <a:ext uri="{FF2B5EF4-FFF2-40B4-BE49-F238E27FC236}">
                <a16:creationId xmlns:a16="http://schemas.microsoft.com/office/drawing/2014/main" id="{91FA6A4D-7F39-427A-BFD4-04224D466F95}"/>
              </a:ext>
            </a:extLst>
          </p:cNvPr>
          <p:cNvCxnSpPr/>
          <p:nvPr/>
        </p:nvCxnSpPr>
        <p:spPr bwMode="auto">
          <a:xfrm>
            <a:off x="3621343" y="2338272"/>
            <a:ext cx="7721216" cy="0"/>
          </a:xfrm>
          <a:prstGeom prst="line">
            <a:avLst/>
          </a:prstGeom>
          <a:solidFill>
            <a:srgbClr val="63AFE5"/>
          </a:solidFill>
          <a:ln w="9525" cap="flat" cmpd="sng" algn="ctr">
            <a:solidFill>
              <a:schemeClr val="bg1">
                <a:lumMod val="75000"/>
              </a:schemeClr>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2493955B-1AB5-4549-A2C4-FF6996253C8F}"/>
              </a:ext>
            </a:extLst>
          </p:cNvPr>
          <p:cNvCxnSpPr/>
          <p:nvPr/>
        </p:nvCxnSpPr>
        <p:spPr bwMode="auto">
          <a:xfrm>
            <a:off x="3534623" y="4723132"/>
            <a:ext cx="7721216" cy="0"/>
          </a:xfrm>
          <a:prstGeom prst="line">
            <a:avLst/>
          </a:prstGeom>
          <a:solidFill>
            <a:srgbClr val="63AFE5"/>
          </a:solidFill>
          <a:ln w="9525" cap="flat" cmpd="sng" algn="ctr">
            <a:solidFill>
              <a:schemeClr val="bg1">
                <a:lumMod val="75000"/>
              </a:schemeClr>
            </a:solidFill>
            <a:prstDash val="solid"/>
            <a:round/>
            <a:headEnd type="none" w="med" len="med"/>
            <a:tailEnd type="none" w="med" len="med"/>
          </a:ln>
          <a:effectLst/>
        </p:spPr>
      </p:cxnSp>
      <p:pic>
        <p:nvPicPr>
          <p:cNvPr id="21" name="Picture 14" descr="https://cdn2.iconfinder.com/data/icons/windows-8-metro-style/256/data_recovery.png">
            <a:extLst>
              <a:ext uri="{FF2B5EF4-FFF2-40B4-BE49-F238E27FC236}">
                <a16:creationId xmlns:a16="http://schemas.microsoft.com/office/drawing/2014/main" id="{6915D03E-CC0B-4825-A6CE-ED087E1A6C40}"/>
              </a:ext>
            </a:extLst>
          </p:cNvPr>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404" y="2193663"/>
            <a:ext cx="511715" cy="50048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F9FB6646-859D-42E7-AC25-49A9F1D8CC66}"/>
              </a:ext>
            </a:extLst>
          </p:cNvPr>
          <p:cNvSpPr/>
          <p:nvPr/>
        </p:nvSpPr>
        <p:spPr>
          <a:xfrm>
            <a:off x="31527" y="2935573"/>
            <a:ext cx="1398115" cy="73291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812740">
              <a:defRPr/>
            </a:pPr>
            <a:endParaRPr lang="en-US" sz="1423">
              <a:solidFill>
                <a:srgbClr val="FFFFFF"/>
              </a:solidFill>
              <a:latin typeface="Calibri" panose="020F0502020204030204" pitchFamily="34" charset="0"/>
              <a:cs typeface="Calibri" panose="020F0502020204030204" pitchFamily="34" charset="0"/>
            </a:endParaRPr>
          </a:p>
        </p:txBody>
      </p:sp>
      <p:sp>
        <p:nvSpPr>
          <p:cNvPr id="23" name="Freeform 82">
            <a:extLst>
              <a:ext uri="{FF2B5EF4-FFF2-40B4-BE49-F238E27FC236}">
                <a16:creationId xmlns:a16="http://schemas.microsoft.com/office/drawing/2014/main" id="{C29C0DCE-FC95-40E9-B5FE-0035D061FE21}"/>
              </a:ext>
            </a:extLst>
          </p:cNvPr>
          <p:cNvSpPr/>
          <p:nvPr/>
        </p:nvSpPr>
        <p:spPr>
          <a:xfrm>
            <a:off x="2925657" y="3133928"/>
            <a:ext cx="91299" cy="73464"/>
          </a:xfrm>
          <a:custGeom>
            <a:avLst/>
            <a:gdLst>
              <a:gd name="connsiteX0" fmla="*/ 12700 w 107950"/>
              <a:gd name="connsiteY0" fmla="*/ 0 h 92075"/>
              <a:gd name="connsiteX1" fmla="*/ 0 w 107950"/>
              <a:gd name="connsiteY1" fmla="*/ 92075 h 92075"/>
              <a:gd name="connsiteX2" fmla="*/ 107950 w 107950"/>
              <a:gd name="connsiteY2" fmla="*/ 88900 h 92075"/>
              <a:gd name="connsiteX3" fmla="*/ 12700 w 107950"/>
              <a:gd name="connsiteY3" fmla="*/ 0 h 92075"/>
              <a:gd name="connsiteX0" fmla="*/ 12700 w 112713"/>
              <a:gd name="connsiteY0" fmla="*/ 0 h 93662"/>
              <a:gd name="connsiteX1" fmla="*/ 0 w 112713"/>
              <a:gd name="connsiteY1" fmla="*/ 92075 h 93662"/>
              <a:gd name="connsiteX2" fmla="*/ 112713 w 112713"/>
              <a:gd name="connsiteY2" fmla="*/ 93662 h 93662"/>
              <a:gd name="connsiteX3" fmla="*/ 12700 w 112713"/>
              <a:gd name="connsiteY3" fmla="*/ 0 h 93662"/>
              <a:gd name="connsiteX0" fmla="*/ 12700 w 115094"/>
              <a:gd name="connsiteY0" fmla="*/ 0 h 92075"/>
              <a:gd name="connsiteX1" fmla="*/ 0 w 115094"/>
              <a:gd name="connsiteY1" fmla="*/ 92075 h 92075"/>
              <a:gd name="connsiteX2" fmla="*/ 115094 w 115094"/>
              <a:gd name="connsiteY2" fmla="*/ 91281 h 92075"/>
              <a:gd name="connsiteX3" fmla="*/ 12700 w 115094"/>
              <a:gd name="connsiteY3" fmla="*/ 0 h 92075"/>
            </a:gdLst>
            <a:ahLst/>
            <a:cxnLst>
              <a:cxn ang="0">
                <a:pos x="connsiteX0" y="connsiteY0"/>
              </a:cxn>
              <a:cxn ang="0">
                <a:pos x="connsiteX1" y="connsiteY1"/>
              </a:cxn>
              <a:cxn ang="0">
                <a:pos x="connsiteX2" y="connsiteY2"/>
              </a:cxn>
              <a:cxn ang="0">
                <a:pos x="connsiteX3" y="connsiteY3"/>
              </a:cxn>
            </a:cxnLst>
            <a:rect l="l" t="t" r="r" b="b"/>
            <a:pathLst>
              <a:path w="115094" h="92075">
                <a:moveTo>
                  <a:pt x="12700" y="0"/>
                </a:moveTo>
                <a:lnTo>
                  <a:pt x="0" y="92075"/>
                </a:lnTo>
                <a:lnTo>
                  <a:pt x="115094" y="91281"/>
                </a:lnTo>
                <a:lnTo>
                  <a:pt x="12700" y="0"/>
                </a:lnTo>
                <a:close/>
              </a:path>
            </a:pathLst>
          </a:custGeom>
          <a:solidFill>
            <a:schemeClr val="accent2">
              <a:lumMod val="75000"/>
            </a:schemeClr>
          </a:solidFill>
          <a:ln w="9525" cap="flat" cmpd="sng" algn="ctr">
            <a:noFill/>
            <a:prstDash val="solid"/>
          </a:ln>
          <a:effectLst/>
        </p:spPr>
        <p:txBody>
          <a:bodyPr rtlCol="0" anchor="ctr"/>
          <a:lstStyle/>
          <a:p>
            <a:pPr algn="ctr" defTabSz="812740">
              <a:defRPr/>
            </a:pPr>
            <a:endParaRPr lang="en-US" sz="1777" kern="0">
              <a:solidFill>
                <a:prstClr val="white"/>
              </a:solidFill>
              <a:latin typeface="Calibri" panose="020F0502020204030204" pitchFamily="34" charset="0"/>
              <a:cs typeface="Calibri" panose="020F0502020204030204" pitchFamily="34" charset="0"/>
            </a:endParaRPr>
          </a:p>
        </p:txBody>
      </p:sp>
      <p:sp>
        <p:nvSpPr>
          <p:cNvPr id="24" name="Parallelogram 23">
            <a:extLst>
              <a:ext uri="{FF2B5EF4-FFF2-40B4-BE49-F238E27FC236}">
                <a16:creationId xmlns:a16="http://schemas.microsoft.com/office/drawing/2014/main" id="{3757EADD-40C2-4E6C-8B85-C7E05191587F}"/>
              </a:ext>
            </a:extLst>
          </p:cNvPr>
          <p:cNvSpPr/>
          <p:nvPr/>
        </p:nvSpPr>
        <p:spPr>
          <a:xfrm>
            <a:off x="724965" y="2932469"/>
            <a:ext cx="2392760" cy="736015"/>
          </a:xfrm>
          <a:prstGeom prst="parallelogram">
            <a:avLst>
              <a:gd name="adj" fmla="val 18651"/>
            </a:avLst>
          </a:prstGeom>
          <a:solidFill>
            <a:schemeClr val="accent2"/>
          </a:solidFill>
          <a:ln w="9525" cap="flat" cmpd="sng" algn="ctr">
            <a:noFill/>
            <a:prstDash val="solid"/>
          </a:ln>
          <a:effectLst/>
        </p:spPr>
        <p:txBody>
          <a:bodyPr rtlCol="0" anchor="ctr"/>
          <a:lstStyle/>
          <a:p>
            <a:pPr algn="ctr" defTabSz="1219104" fontAlgn="base">
              <a:spcBef>
                <a:spcPct val="0"/>
              </a:spcBef>
              <a:spcAft>
                <a:spcPct val="0"/>
              </a:spcAft>
              <a:defRPr/>
            </a:pPr>
            <a:r>
              <a:rPr lang="en-US" sz="1467" b="1" kern="0" dirty="0">
                <a:solidFill>
                  <a:srgbClr val="FFFFFF"/>
                </a:solidFill>
                <a:latin typeface="Calibri"/>
                <a:ea typeface="ＭＳ Ｐゴシック"/>
                <a:cs typeface="Calibri"/>
              </a:rPr>
              <a:t>2 Years of historical data migrated (1.5 TB)</a:t>
            </a:r>
            <a:endParaRPr lang="en-US" sz="1467" b="1" kern="0" dirty="0">
              <a:solidFill>
                <a:srgbClr val="FFFFFF"/>
              </a:solidFill>
              <a:latin typeface="Calibri" panose="020F0502020204030204" pitchFamily="34" charset="0"/>
              <a:ea typeface="ＭＳ Ｐゴシック" pitchFamily="-112" charset="-128"/>
              <a:cs typeface="Calibri" panose="020F0502020204030204" pitchFamily="34" charset="0"/>
            </a:endParaRPr>
          </a:p>
        </p:txBody>
      </p:sp>
      <p:sp>
        <p:nvSpPr>
          <p:cNvPr id="26" name="Rectangle 25">
            <a:extLst>
              <a:ext uri="{FF2B5EF4-FFF2-40B4-BE49-F238E27FC236}">
                <a16:creationId xmlns:a16="http://schemas.microsoft.com/office/drawing/2014/main" id="{A45BF090-DA7F-492F-8F3C-50C2D50106AA}"/>
              </a:ext>
            </a:extLst>
          </p:cNvPr>
          <p:cNvSpPr/>
          <p:nvPr/>
        </p:nvSpPr>
        <p:spPr>
          <a:xfrm>
            <a:off x="31527" y="3791873"/>
            <a:ext cx="1413245" cy="73480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083584"/>
            <a:endParaRPr lang="en-US" sz="2844">
              <a:solidFill>
                <a:prstClr val="white"/>
              </a:solidFill>
              <a:latin typeface="Calibri" panose="020F0502020204030204" pitchFamily="34" charset="0"/>
            </a:endParaRPr>
          </a:p>
        </p:txBody>
      </p:sp>
      <p:sp>
        <p:nvSpPr>
          <p:cNvPr id="27" name="Parallelogram 26">
            <a:extLst>
              <a:ext uri="{FF2B5EF4-FFF2-40B4-BE49-F238E27FC236}">
                <a16:creationId xmlns:a16="http://schemas.microsoft.com/office/drawing/2014/main" id="{524785C6-F3F2-4D0B-BAF0-5F5EE735C19D}"/>
              </a:ext>
            </a:extLst>
          </p:cNvPr>
          <p:cNvSpPr/>
          <p:nvPr/>
        </p:nvSpPr>
        <p:spPr>
          <a:xfrm>
            <a:off x="724965" y="3797914"/>
            <a:ext cx="2366579" cy="742791"/>
          </a:xfrm>
          <a:prstGeom prst="parallelogram">
            <a:avLst>
              <a:gd name="adj" fmla="val 18651"/>
            </a:avLst>
          </a:prstGeom>
          <a:solidFill>
            <a:schemeClr val="accent1"/>
          </a:solidFill>
          <a:ln w="9525" cap="flat" cmpd="sng" algn="ctr">
            <a:noFill/>
            <a:prstDash val="solid"/>
          </a:ln>
          <a:effectLst/>
        </p:spPr>
        <p:txBody>
          <a:bodyPr rtlCol="0" anchor="ctr"/>
          <a:lstStyle/>
          <a:p>
            <a:pPr algn="ctr" defTabSz="1354443" fontAlgn="base">
              <a:spcBef>
                <a:spcPct val="0"/>
              </a:spcBef>
              <a:spcAft>
                <a:spcPct val="0"/>
              </a:spcAft>
            </a:pPr>
            <a:r>
              <a:rPr lang="en-US" sz="1467" b="1" kern="0" dirty="0">
                <a:solidFill>
                  <a:srgbClr val="FFFFFF"/>
                </a:solidFill>
                <a:latin typeface="Calibri"/>
                <a:ea typeface="ＭＳ Ｐゴシック"/>
                <a:cs typeface="Calibri"/>
              </a:rPr>
              <a:t>Minimum business downtime and high data quality</a:t>
            </a:r>
            <a:endParaRPr lang="en-US" sz="1467" b="1" kern="0" dirty="0">
              <a:solidFill>
                <a:srgbClr val="FFFFFF"/>
              </a:solidFill>
              <a:latin typeface="Calibri" panose="020F0502020204030204" pitchFamily="34" charset="0"/>
              <a:ea typeface="ＭＳ Ｐゴシック" pitchFamily="-112" charset="-128"/>
              <a:cs typeface="Calibri" panose="020F0502020204030204" pitchFamily="34" charset="0"/>
            </a:endParaRPr>
          </a:p>
        </p:txBody>
      </p:sp>
      <p:pic>
        <p:nvPicPr>
          <p:cNvPr id="28" name="Picture 16" descr="http://www.bairanalytics.com/wp-content/themes/TPQ/multimedia/images/Icon-LG-TrainingServices.png">
            <a:extLst>
              <a:ext uri="{FF2B5EF4-FFF2-40B4-BE49-F238E27FC236}">
                <a16:creationId xmlns:a16="http://schemas.microsoft.com/office/drawing/2014/main" id="{DF352999-216A-42F0-BFF5-74A8EF3D3ED3}"/>
              </a:ext>
            </a:extLst>
          </p:cNvPr>
          <p:cNvPicPr>
            <a:picLocks noChangeAspect="1" noChangeArrowheads="1"/>
          </p:cNvPicPr>
          <p:nvPr/>
        </p:nvPicPr>
        <p:blipFill>
          <a:blip r:embed="rId9"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8404" y="3046281"/>
            <a:ext cx="451949" cy="469825"/>
          </a:xfrm>
          <a:prstGeom prst="rect">
            <a:avLst/>
          </a:prstGeom>
          <a:noFill/>
          <a:extLst>
            <a:ext uri="{909E8E84-426E-40DD-AFC4-6F175D3DCCD1}">
              <a14:hiddenFill xmlns:a14="http://schemas.microsoft.com/office/drawing/2010/main">
                <a:solidFill>
                  <a:srgbClr val="FFFFFF"/>
                </a:solidFill>
              </a14:hiddenFill>
            </a:ext>
          </a:extLst>
        </p:spPr>
      </p:pic>
      <p:pic>
        <p:nvPicPr>
          <p:cNvPr id="29" name="Graphic 28" descr="Bullseye">
            <a:extLst>
              <a:ext uri="{FF2B5EF4-FFF2-40B4-BE49-F238E27FC236}">
                <a16:creationId xmlns:a16="http://schemas.microsoft.com/office/drawing/2014/main" id="{13777CEA-083A-416A-A467-27669B14319B}"/>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65746" y="3849236"/>
            <a:ext cx="603229" cy="603229"/>
          </a:xfrm>
          <a:prstGeom prst="rect">
            <a:avLst/>
          </a:prstGeom>
        </p:spPr>
      </p:pic>
      <p:sp>
        <p:nvSpPr>
          <p:cNvPr id="30" name="Title 1"/>
          <p:cNvSpPr txBox="1">
            <a:spLocks/>
          </p:cNvSpPr>
          <p:nvPr/>
        </p:nvSpPr>
        <p:spPr>
          <a:xfrm>
            <a:off x="49261" y="12317"/>
            <a:ext cx="11837939" cy="607259"/>
          </a:xfrm>
          <a:prstGeom prst="rect">
            <a:avLst/>
          </a:prstGeom>
        </p:spPr>
        <p:txBody>
          <a:bodyPr vert="horz" lIns="121920" tIns="60960" rIns="121920" bIns="60960" rtlCol="0" anchor="ctr">
            <a:noAutofit/>
          </a:bodyPr>
          <a:lstStyle>
            <a:lvl1pPr algn="l" defTabSz="457189" rtl="0" eaLnBrk="1" latinLnBrk="0" hangingPunct="1">
              <a:spcBef>
                <a:spcPct val="0"/>
              </a:spcBef>
              <a:buNone/>
              <a:defRPr sz="2500" kern="1200" baseline="0">
                <a:solidFill>
                  <a:srgbClr val="0033A0"/>
                </a:solidFill>
                <a:latin typeface="Calibri" panose="020F0502020204030204" pitchFamily="34" charset="0"/>
                <a:ea typeface="+mj-ea"/>
                <a:cs typeface="+mj-cs"/>
              </a:defRPr>
            </a:lvl1pPr>
          </a:lstStyle>
          <a:p>
            <a:r>
              <a:rPr lang="en-US" sz="2667" dirty="0">
                <a:latin typeface="+mj-lt"/>
              </a:rPr>
              <a:t>Meter Data Management System Migration for a large UK Energy Supplier</a:t>
            </a:r>
            <a:endParaRPr lang="en-US" sz="2400" spc="-7" dirty="0">
              <a:latin typeface="+mj-lt"/>
              <a:cs typeface="Calibri" panose="020F0502020204030204" pitchFamily="34" charset="0"/>
            </a:endParaRPr>
          </a:p>
        </p:txBody>
      </p:sp>
    </p:spTree>
    <p:extLst>
      <p:ext uri="{BB962C8B-B14F-4D97-AF65-F5344CB8AC3E}">
        <p14:creationId xmlns:p14="http://schemas.microsoft.com/office/powerpoint/2010/main" val="94969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2" y="180141"/>
            <a:ext cx="11286649" cy="607259"/>
          </a:xfrm>
        </p:spPr>
        <p:txBody>
          <a:bodyPr>
            <a:noAutofit/>
          </a:bodyPr>
          <a:lstStyle/>
          <a:p>
            <a:r>
              <a:rPr lang="en-US" sz="2667" dirty="0">
                <a:latin typeface="+mn-lt"/>
              </a:rPr>
              <a:t>SAP based Business Transformation Program in B2B Energy area</a:t>
            </a:r>
          </a:p>
        </p:txBody>
      </p:sp>
      <p:sp>
        <p:nvSpPr>
          <p:cNvPr id="36" name="Rectangle 35"/>
          <p:cNvSpPr/>
          <p:nvPr/>
        </p:nvSpPr>
        <p:spPr>
          <a:xfrm>
            <a:off x="5339205" y="1251005"/>
            <a:ext cx="6446396" cy="2177996"/>
          </a:xfrm>
          <a:prstGeom prst="rect">
            <a:avLst/>
          </a:prstGeom>
          <a:ln>
            <a:noFill/>
          </a:ln>
        </p:spPr>
        <p:txBody>
          <a:bodyPr wrap="square" lIns="121912" tIns="60956" rIns="121912" bIns="60956">
            <a:noAutofit/>
          </a:bodyPr>
          <a:lstStyle/>
          <a:p>
            <a:pPr fontAlgn="base">
              <a:lnSpc>
                <a:spcPct val="125000"/>
              </a:lnSpc>
              <a:spcBef>
                <a:spcPct val="20000"/>
              </a:spcBef>
              <a:spcAft>
                <a:spcPts val="400"/>
              </a:spcAft>
              <a:buClr>
                <a:srgbClr val="000000"/>
              </a:buClr>
              <a:buSzPct val="130000"/>
              <a:defRPr/>
            </a:pPr>
            <a:r>
              <a:rPr lang="en-US" sz="1067" kern="0" dirty="0">
                <a:solidFill>
                  <a:sysClr val="windowText" lastClr="000000"/>
                </a:solidFill>
                <a:cs typeface="Calibri" panose="020F0502020204030204" pitchFamily="34" charset="0"/>
              </a:rPr>
              <a:t>Business aligned solution</a:t>
            </a:r>
          </a:p>
          <a:p>
            <a:pPr marL="247644" indent="-247644" fontAlgn="base">
              <a:lnSpc>
                <a:spcPct val="125000"/>
              </a:lnSpc>
              <a:buClr>
                <a:srgbClr val="000000"/>
              </a:buClr>
              <a:buSzPct val="130000"/>
              <a:buFontTx/>
              <a:buChar char="•"/>
              <a:defRPr/>
            </a:pPr>
            <a:r>
              <a:rPr lang="en-US" sz="1067" kern="0" dirty="0">
                <a:solidFill>
                  <a:prstClr val="black"/>
                </a:solidFill>
                <a:cs typeface="Calibri" panose="020F0502020204030204" pitchFamily="34" charset="0"/>
              </a:rPr>
              <a:t>Delivering Business Outcomes for a Fixed Price as Quoted</a:t>
            </a:r>
          </a:p>
          <a:p>
            <a:pPr marL="247644" indent="-247644" fontAlgn="base">
              <a:lnSpc>
                <a:spcPct val="125000"/>
              </a:lnSpc>
              <a:buClr>
                <a:srgbClr val="000000"/>
              </a:buClr>
              <a:buSzPct val="130000"/>
              <a:buFontTx/>
              <a:buChar char="•"/>
              <a:defRPr/>
            </a:pPr>
            <a:r>
              <a:rPr lang="en-US" sz="1067" kern="0" dirty="0">
                <a:solidFill>
                  <a:prstClr val="black"/>
                </a:solidFill>
                <a:cs typeface="Calibri" panose="020F0502020204030204" pitchFamily="34" charset="0"/>
              </a:rPr>
              <a:t>Minimize Risk , Business as usual and Maximize out of the box compliance</a:t>
            </a:r>
          </a:p>
          <a:p>
            <a:pPr marL="247644" indent="-247644" fontAlgn="base">
              <a:lnSpc>
                <a:spcPct val="125000"/>
              </a:lnSpc>
              <a:buClr>
                <a:srgbClr val="000000"/>
              </a:buClr>
              <a:buSzPct val="130000"/>
              <a:buFontTx/>
              <a:buChar char="•"/>
              <a:defRPr/>
            </a:pPr>
            <a:r>
              <a:rPr lang="en-US" sz="1067" kern="0" dirty="0">
                <a:solidFill>
                  <a:prstClr val="black"/>
                </a:solidFill>
                <a:cs typeface="Calibri" panose="020F0502020204030204" pitchFamily="34" charset="0"/>
              </a:rPr>
              <a:t>Scalable Solution, multi tenancy architecture to support future business changes</a:t>
            </a:r>
          </a:p>
          <a:p>
            <a:pPr lvl="0">
              <a:defRPr/>
            </a:pPr>
            <a:r>
              <a:rPr lang="en-US" sz="1067" kern="0" dirty="0">
                <a:solidFill>
                  <a:sysClr val="windowText" lastClr="000000"/>
                </a:solidFill>
                <a:cs typeface="Calibri" panose="020F0502020204030204" pitchFamily="34" charset="0"/>
              </a:rPr>
              <a:t>Collaborative approach</a:t>
            </a:r>
          </a:p>
          <a:p>
            <a:pPr marL="247644" indent="-247644" fontAlgn="base">
              <a:lnSpc>
                <a:spcPct val="125000"/>
              </a:lnSpc>
              <a:buClr>
                <a:srgbClr val="000000"/>
              </a:buClr>
              <a:buSzPct val="130000"/>
              <a:buFontTx/>
              <a:buChar char="•"/>
              <a:defRPr/>
            </a:pPr>
            <a:r>
              <a:rPr lang="en-US" sz="1067" kern="0" dirty="0">
                <a:solidFill>
                  <a:prstClr val="black"/>
                </a:solidFill>
                <a:cs typeface="Calibri" panose="020F0502020204030204" pitchFamily="34" charset="0"/>
              </a:rPr>
              <a:t>Management of overall Program under a single PMO and multiple integrated work packages for smooth management and regular monitoring</a:t>
            </a:r>
          </a:p>
          <a:p>
            <a:pPr marL="247644" indent="-247644" fontAlgn="base">
              <a:lnSpc>
                <a:spcPct val="125000"/>
              </a:lnSpc>
              <a:buClr>
                <a:srgbClr val="000000"/>
              </a:buClr>
              <a:buSzPct val="130000"/>
              <a:buFontTx/>
              <a:buChar char="•"/>
              <a:defRPr/>
            </a:pPr>
            <a:r>
              <a:rPr lang="en-US" sz="1067" kern="0" dirty="0">
                <a:solidFill>
                  <a:prstClr val="black"/>
                </a:solidFill>
                <a:cs typeface="Calibri" panose="020F0502020204030204" pitchFamily="34" charset="0"/>
              </a:rPr>
              <a:t>End to End Delivery Ownership by Engaging and managing 3rd parties and internal </a:t>
            </a:r>
          </a:p>
          <a:p>
            <a:pPr lvl="0">
              <a:defRPr/>
            </a:pPr>
            <a:r>
              <a:rPr lang="en-US" sz="1067" kern="0" dirty="0">
                <a:solidFill>
                  <a:sysClr val="windowText" lastClr="000000"/>
                </a:solidFill>
                <a:cs typeface="Calibri" panose="020F0502020204030204" pitchFamily="34" charset="0"/>
              </a:rPr>
              <a:t>Focus on Quality and Satisfaction</a:t>
            </a:r>
          </a:p>
          <a:p>
            <a:pPr marL="247644" indent="-247644" fontAlgn="base">
              <a:lnSpc>
                <a:spcPct val="125000"/>
              </a:lnSpc>
              <a:buClr>
                <a:srgbClr val="000000"/>
              </a:buClr>
              <a:buSzPct val="130000"/>
              <a:buFontTx/>
              <a:buChar char="•"/>
              <a:defRPr/>
            </a:pPr>
            <a:r>
              <a:rPr lang="en-US" sz="1067" kern="0" dirty="0">
                <a:solidFill>
                  <a:prstClr val="black"/>
                </a:solidFill>
                <a:cs typeface="Calibri" panose="020F0502020204030204" pitchFamily="34" charset="0"/>
              </a:rPr>
              <a:t>Leveraging Cognizant’s global delivery model with 70% offshore ratio</a:t>
            </a:r>
          </a:p>
          <a:p>
            <a:pPr marL="247644" indent="-247644" fontAlgn="base">
              <a:lnSpc>
                <a:spcPct val="125000"/>
              </a:lnSpc>
              <a:buClr>
                <a:srgbClr val="000000"/>
              </a:buClr>
              <a:buSzPct val="130000"/>
              <a:buFontTx/>
              <a:buChar char="•"/>
              <a:defRPr/>
            </a:pPr>
            <a:r>
              <a:rPr lang="en-US" sz="1067" kern="0" dirty="0">
                <a:solidFill>
                  <a:prstClr val="black"/>
                </a:solidFill>
                <a:cs typeface="Calibri" panose="020F0502020204030204" pitchFamily="34" charset="0"/>
              </a:rPr>
              <a:t>Employment of lean processes and Leveraging Cognizant 2.0 Upgrade and tools</a:t>
            </a:r>
          </a:p>
          <a:p>
            <a:pPr lvl="0">
              <a:defRPr/>
            </a:pPr>
            <a:r>
              <a:rPr lang="en-US" sz="1067" kern="0" dirty="0">
                <a:solidFill>
                  <a:sysClr val="windowText" lastClr="000000"/>
                </a:solidFill>
                <a:cs typeface="Calibri" panose="020F0502020204030204" pitchFamily="34" charset="0"/>
              </a:rPr>
              <a:t>Partner relationships</a:t>
            </a:r>
          </a:p>
          <a:p>
            <a:pPr marL="247644" indent="-247644" fontAlgn="base">
              <a:lnSpc>
                <a:spcPct val="125000"/>
              </a:lnSpc>
              <a:buClr>
                <a:srgbClr val="000000"/>
              </a:buClr>
              <a:buSzPct val="130000"/>
              <a:buFontTx/>
              <a:buChar char="•"/>
              <a:defRPr/>
            </a:pPr>
            <a:r>
              <a:rPr lang="en-US" sz="1067" kern="0" dirty="0">
                <a:solidFill>
                  <a:prstClr val="black"/>
                </a:solidFill>
                <a:cs typeface="Calibri" panose="020F0502020204030204" pitchFamily="34" charset="0"/>
              </a:rPr>
              <a:t>Partnering various Practices like SAP, DWBI, J2EE, Business Consulting and Testing</a:t>
            </a:r>
          </a:p>
        </p:txBody>
      </p:sp>
      <p:sp>
        <p:nvSpPr>
          <p:cNvPr id="41" name="Rectangle 40"/>
          <p:cNvSpPr/>
          <p:nvPr/>
        </p:nvSpPr>
        <p:spPr>
          <a:xfrm>
            <a:off x="5384801" y="4579911"/>
            <a:ext cx="7397836" cy="886152"/>
          </a:xfrm>
          <a:prstGeom prst="rect">
            <a:avLst/>
          </a:prstGeom>
          <a:ln>
            <a:noFill/>
          </a:ln>
        </p:spPr>
        <p:txBody>
          <a:bodyPr wrap="square" lIns="121912" tIns="60956" rIns="121912" bIns="60956">
            <a:noAutofit/>
          </a:bodyPr>
          <a:lstStyle/>
          <a:p>
            <a:pPr marL="228594" indent="-228594">
              <a:buFont typeface="Arial" panose="020B0604020202020204" pitchFamily="34" charset="0"/>
              <a:buChar char="•"/>
              <a:defRPr/>
            </a:pPr>
            <a:r>
              <a:rPr lang="en-US" sz="1067" kern="0" dirty="0">
                <a:solidFill>
                  <a:sysClr val="windowText" lastClr="000000"/>
                </a:solidFill>
                <a:cs typeface="Calibri" panose="020F0502020204030204" pitchFamily="34" charset="0"/>
              </a:rPr>
              <a:t>Improved Customer Experience</a:t>
            </a:r>
          </a:p>
          <a:p>
            <a:pPr marL="228594" indent="-228594">
              <a:buFont typeface="Arial" panose="020B0604020202020204" pitchFamily="34" charset="0"/>
              <a:buChar char="•"/>
              <a:defRPr/>
            </a:pPr>
            <a:r>
              <a:rPr lang="en-US" sz="1067" kern="0" dirty="0">
                <a:solidFill>
                  <a:sysClr val="windowText" lastClr="000000"/>
                </a:solidFill>
                <a:cs typeface="Calibri" panose="020F0502020204030204" pitchFamily="34" charset="0"/>
              </a:rPr>
              <a:t>Improved Process Efficiency</a:t>
            </a:r>
          </a:p>
          <a:p>
            <a:pPr marL="228594" indent="-228594">
              <a:buFont typeface="Arial" panose="020B0604020202020204" pitchFamily="34" charset="0"/>
              <a:buChar char="•"/>
              <a:defRPr/>
            </a:pPr>
            <a:r>
              <a:rPr lang="en-US" sz="1067" kern="0" dirty="0">
                <a:solidFill>
                  <a:sysClr val="windowText" lastClr="000000"/>
                </a:solidFill>
                <a:cs typeface="Calibri" panose="020F0502020204030204" pitchFamily="34" charset="0"/>
              </a:rPr>
              <a:t>Management of Costs and Controls</a:t>
            </a:r>
          </a:p>
          <a:p>
            <a:pPr marL="228594" indent="-228594">
              <a:buFont typeface="Arial" panose="020B0604020202020204" pitchFamily="34" charset="0"/>
              <a:buChar char="•"/>
              <a:defRPr/>
            </a:pPr>
            <a:r>
              <a:rPr lang="en-US" sz="1067" kern="0" dirty="0">
                <a:solidFill>
                  <a:sysClr val="windowText" lastClr="000000"/>
                </a:solidFill>
                <a:cs typeface="Calibri" panose="020F0502020204030204" pitchFamily="34" charset="0"/>
              </a:rPr>
              <a:t>Stable Platform for Growth</a:t>
            </a:r>
          </a:p>
        </p:txBody>
      </p:sp>
      <p:grpSp>
        <p:nvGrpSpPr>
          <p:cNvPr id="75" name="Group 74"/>
          <p:cNvGrpSpPr/>
          <p:nvPr/>
        </p:nvGrpSpPr>
        <p:grpSpPr>
          <a:xfrm>
            <a:off x="5466267" y="4178141"/>
            <a:ext cx="3965693" cy="376092"/>
            <a:chOff x="3290910" y="3214065"/>
            <a:chExt cx="2974270" cy="282069"/>
          </a:xfrm>
        </p:grpSpPr>
        <p:sp>
          <p:nvSpPr>
            <p:cNvPr id="42" name="TextBox 41"/>
            <p:cNvSpPr txBox="1"/>
            <p:nvPr/>
          </p:nvSpPr>
          <p:spPr bwMode="auto">
            <a:xfrm>
              <a:off x="3290910" y="3214065"/>
              <a:ext cx="1600954" cy="206727"/>
            </a:xfrm>
            <a:prstGeom prst="rect">
              <a:avLst/>
            </a:prstGeom>
            <a:noFill/>
            <a:ln w="9525">
              <a:noFill/>
              <a:miter lim="800000"/>
              <a:headEnd/>
              <a:tailEnd/>
            </a:ln>
          </p:spPr>
          <p:txBody>
            <a:bodyPr wrap="square" lIns="121912" tIns="60956" rIns="121912" bIns="60956"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defTabSz="912805">
                <a:defRPr/>
              </a:pPr>
              <a:r>
                <a:rPr lang="en-US" sz="1333" dirty="0">
                  <a:solidFill>
                    <a:srgbClr val="075CA9"/>
                  </a:solidFill>
                  <a:latin typeface="+mn-lt"/>
                </a:rPr>
                <a:t>Benefits</a:t>
              </a:r>
              <a:endParaRPr lang="en-GB" sz="1333" dirty="0">
                <a:solidFill>
                  <a:srgbClr val="075CA9"/>
                </a:solidFill>
                <a:latin typeface="+mn-lt"/>
              </a:endParaRPr>
            </a:p>
          </p:txBody>
        </p:sp>
        <p:grpSp>
          <p:nvGrpSpPr>
            <p:cNvPr id="74" name="Group 73"/>
            <p:cNvGrpSpPr/>
            <p:nvPr/>
          </p:nvGrpSpPr>
          <p:grpSpPr>
            <a:xfrm>
              <a:off x="3359678" y="3494562"/>
              <a:ext cx="2905502" cy="1572"/>
              <a:chOff x="6105758" y="4017880"/>
              <a:chExt cx="2905502" cy="1572"/>
            </a:xfrm>
          </p:grpSpPr>
          <p:cxnSp>
            <p:nvCxnSpPr>
              <p:cNvPr id="45" name="Straight Connector 44"/>
              <p:cNvCxnSpPr/>
              <p:nvPr/>
            </p:nvCxnSpPr>
            <p:spPr>
              <a:xfrm flipV="1">
                <a:off x="6105758" y="4017880"/>
                <a:ext cx="805911"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553200" y="4019452"/>
                <a:ext cx="2458060" cy="0"/>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p:cNvGrpSpPr/>
          <p:nvPr/>
        </p:nvGrpSpPr>
        <p:grpSpPr>
          <a:xfrm>
            <a:off x="5415907" y="836739"/>
            <a:ext cx="3620016" cy="345020"/>
            <a:chOff x="3242460" y="1271629"/>
            <a:chExt cx="2715012" cy="258765"/>
          </a:xfrm>
        </p:grpSpPr>
        <p:grpSp>
          <p:nvGrpSpPr>
            <p:cNvPr id="65" name="Group 64"/>
            <p:cNvGrpSpPr/>
            <p:nvPr/>
          </p:nvGrpSpPr>
          <p:grpSpPr>
            <a:xfrm>
              <a:off x="3319472" y="1530393"/>
              <a:ext cx="2638000" cy="1"/>
              <a:chOff x="3319472" y="1530393"/>
              <a:chExt cx="2638000" cy="1"/>
            </a:xfrm>
          </p:grpSpPr>
          <p:cxnSp>
            <p:nvCxnSpPr>
              <p:cNvPr id="47" name="Straight Connector 46"/>
              <p:cNvCxnSpPr/>
              <p:nvPr/>
            </p:nvCxnSpPr>
            <p:spPr>
              <a:xfrm flipV="1">
                <a:off x="3319472" y="1530393"/>
                <a:ext cx="746577"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810000" y="1530393"/>
                <a:ext cx="2147472" cy="1"/>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bwMode="auto">
            <a:xfrm>
              <a:off x="3242460" y="1271629"/>
              <a:ext cx="2292758" cy="206727"/>
            </a:xfrm>
            <a:prstGeom prst="rect">
              <a:avLst/>
            </a:prstGeom>
            <a:noFill/>
            <a:ln w="9525">
              <a:noFill/>
              <a:miter lim="800000"/>
              <a:headEnd/>
              <a:tailEnd/>
            </a:ln>
          </p:spPr>
          <p:txBody>
            <a:bodyPr wrap="square" lIns="121912" tIns="60956" rIns="121912" bIns="60956"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defTabSz="912805">
                <a:defRPr/>
              </a:pPr>
              <a:r>
                <a:rPr lang="en-US" sz="1333" dirty="0">
                  <a:solidFill>
                    <a:srgbClr val="075CA9"/>
                  </a:solidFill>
                  <a:latin typeface="+mn-lt"/>
                </a:rPr>
                <a:t>COGNIZANT’S SOLUTION</a:t>
              </a:r>
            </a:p>
          </p:txBody>
        </p:sp>
      </p:grpSp>
      <p:sp>
        <p:nvSpPr>
          <p:cNvPr id="35" name="Rectangle 34"/>
          <p:cNvSpPr/>
          <p:nvPr/>
        </p:nvSpPr>
        <p:spPr>
          <a:xfrm>
            <a:off x="132355" y="1207275"/>
            <a:ext cx="4947645" cy="1272784"/>
          </a:xfrm>
          <a:prstGeom prst="rect">
            <a:avLst/>
          </a:prstGeom>
          <a:ln>
            <a:noFill/>
          </a:ln>
        </p:spPr>
        <p:txBody>
          <a:bodyPr wrap="square" lIns="121912" tIns="60956" rIns="121912" bIns="60956">
            <a:noAutofit/>
          </a:bodyPr>
          <a:lstStyle/>
          <a:p>
            <a:pPr lvl="0">
              <a:defRPr/>
            </a:pPr>
            <a:r>
              <a:rPr lang="en-US" sz="1067" kern="0" dirty="0">
                <a:solidFill>
                  <a:sysClr val="windowText" lastClr="000000"/>
                </a:solidFill>
                <a:cs typeface="Calibri" panose="020F0502020204030204" pitchFamily="34" charset="0"/>
              </a:rPr>
              <a:t>Client is a UK based energy supplier; it serves 16 million residential electricity and gas customers in that Country. It also supplies electricity and gas and energy related services to 954,000 businesses. Other Operations include gas and electricity production, wholesale energy marketing, international retail energy Marketing, drain cleaning services, and appliance sales</a:t>
            </a:r>
          </a:p>
        </p:txBody>
      </p:sp>
      <p:cxnSp>
        <p:nvCxnSpPr>
          <p:cNvPr id="49" name="Straight Connector 48"/>
          <p:cNvCxnSpPr/>
          <p:nvPr/>
        </p:nvCxnSpPr>
        <p:spPr>
          <a:xfrm flipV="1">
            <a:off x="305215" y="1181769"/>
            <a:ext cx="799728"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857423" y="1181770"/>
            <a:ext cx="3358667" cy="1"/>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bwMode="auto">
          <a:xfrm>
            <a:off x="206734" y="884965"/>
            <a:ext cx="2134605" cy="275636"/>
          </a:xfrm>
          <a:prstGeom prst="rect">
            <a:avLst/>
          </a:prstGeom>
          <a:noFill/>
          <a:ln w="9525">
            <a:noFill/>
            <a:miter lim="800000"/>
            <a:headEnd/>
            <a:tailEnd/>
          </a:ln>
        </p:spPr>
        <p:txBody>
          <a:bodyPr wrap="square" lIns="121912" tIns="60956" rIns="121912" bIns="60956"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defTabSz="912805">
              <a:defRPr/>
            </a:pPr>
            <a:r>
              <a:rPr lang="en-US" sz="1333" dirty="0">
                <a:solidFill>
                  <a:srgbClr val="075CA9"/>
                </a:solidFill>
                <a:latin typeface="+mn-lt"/>
              </a:rPr>
              <a:t>Client Profile</a:t>
            </a:r>
            <a:endParaRPr lang="en-GB" sz="1333" dirty="0">
              <a:solidFill>
                <a:srgbClr val="075CA9"/>
              </a:solidFill>
              <a:latin typeface="+mn-lt"/>
            </a:endParaRPr>
          </a:p>
        </p:txBody>
      </p:sp>
      <p:sp>
        <p:nvSpPr>
          <p:cNvPr id="37" name="Rectangle 36"/>
          <p:cNvSpPr/>
          <p:nvPr/>
        </p:nvSpPr>
        <p:spPr>
          <a:xfrm>
            <a:off x="206734" y="2792608"/>
            <a:ext cx="4947645" cy="1272784"/>
          </a:xfrm>
          <a:prstGeom prst="rect">
            <a:avLst/>
          </a:prstGeom>
          <a:ln>
            <a:noFill/>
          </a:ln>
        </p:spPr>
        <p:txBody>
          <a:bodyPr wrap="square" lIns="121912" tIns="60956" rIns="121912" bIns="60956">
            <a:noAutofit/>
          </a:bodyPr>
          <a:lstStyle/>
          <a:p>
            <a:pPr>
              <a:lnSpc>
                <a:spcPct val="125000"/>
              </a:lnSpc>
              <a:spcAft>
                <a:spcPts val="400"/>
              </a:spcAft>
              <a:buSzPct val="130000"/>
              <a:defRPr/>
            </a:pPr>
            <a:r>
              <a:rPr lang="en-US" sz="1067" kern="0" dirty="0">
                <a:solidFill>
                  <a:sysClr val="windowText" lastClr="000000"/>
                </a:solidFill>
                <a:cs typeface="Calibri" panose="020F0502020204030204" pitchFamily="34" charset="0"/>
              </a:rPr>
              <a:t>Client was facing multiple challenges with their Business Customer Segment (SMEs, C&amp;I), customer experience, inefficient Processes, Billing Accuracy and Revenue Leakage.  The utility recognized the need for a business Transformation which would provide them the following stated objectives:</a:t>
            </a:r>
          </a:p>
          <a:p>
            <a:pPr marL="247644" indent="-247644" fontAlgn="base">
              <a:lnSpc>
                <a:spcPct val="125000"/>
              </a:lnSpc>
              <a:spcBef>
                <a:spcPct val="20000"/>
              </a:spcBef>
              <a:spcAft>
                <a:spcPts val="400"/>
              </a:spcAft>
              <a:buClr>
                <a:srgbClr val="000000"/>
              </a:buClr>
              <a:buSzPct val="130000"/>
              <a:buFontTx/>
              <a:buChar char="•"/>
              <a:defRPr/>
            </a:pPr>
            <a:r>
              <a:rPr lang="en-US" sz="1067" kern="0" dirty="0">
                <a:solidFill>
                  <a:prstClr val="black"/>
                </a:solidFill>
                <a:cs typeface="Calibri" panose="020F0502020204030204" pitchFamily="34" charset="0"/>
              </a:rPr>
              <a:t>Billing Accuracy - Improve the accuracy of our billing to ensure we get every bill right first time. </a:t>
            </a:r>
          </a:p>
          <a:p>
            <a:pPr marL="247644" indent="-247644" fontAlgn="base">
              <a:lnSpc>
                <a:spcPct val="125000"/>
              </a:lnSpc>
              <a:spcBef>
                <a:spcPct val="20000"/>
              </a:spcBef>
              <a:spcAft>
                <a:spcPts val="400"/>
              </a:spcAft>
              <a:buClr>
                <a:srgbClr val="000000"/>
              </a:buClr>
              <a:buSzPct val="130000"/>
              <a:buFontTx/>
              <a:buChar char="•"/>
              <a:defRPr/>
            </a:pPr>
            <a:r>
              <a:rPr lang="en-US" sz="1067" kern="0" dirty="0">
                <a:solidFill>
                  <a:prstClr val="black"/>
                </a:solidFill>
                <a:cs typeface="Calibri" panose="020F0502020204030204" pitchFamily="34" charset="0"/>
              </a:rPr>
              <a:t>Service Levels - Support the improvement of customer service and reduce complaints to ensure we have the most satisfied customers.</a:t>
            </a:r>
          </a:p>
          <a:p>
            <a:pPr marL="247644" indent="-247644" fontAlgn="base">
              <a:lnSpc>
                <a:spcPct val="125000"/>
              </a:lnSpc>
              <a:spcBef>
                <a:spcPct val="20000"/>
              </a:spcBef>
              <a:spcAft>
                <a:spcPts val="400"/>
              </a:spcAft>
              <a:buClr>
                <a:srgbClr val="000000"/>
              </a:buClr>
              <a:buSzPct val="130000"/>
              <a:buFontTx/>
              <a:buChar char="•"/>
              <a:defRPr/>
            </a:pPr>
            <a:r>
              <a:rPr lang="en-US" sz="1067" kern="0" dirty="0">
                <a:solidFill>
                  <a:prstClr val="black"/>
                </a:solidFill>
                <a:cs typeface="Calibri" panose="020F0502020204030204" pitchFamily="34" charset="0"/>
              </a:rPr>
              <a:t>Online - Provide an integrated online presence to reduce the cost to serve and provide an alternative account management option to satisfy our customers.</a:t>
            </a:r>
          </a:p>
          <a:p>
            <a:pPr marL="247644" indent="-247644" fontAlgn="base">
              <a:lnSpc>
                <a:spcPct val="125000"/>
              </a:lnSpc>
              <a:spcBef>
                <a:spcPct val="20000"/>
              </a:spcBef>
              <a:spcAft>
                <a:spcPts val="400"/>
              </a:spcAft>
              <a:buClr>
                <a:srgbClr val="000000"/>
              </a:buClr>
              <a:buSzPct val="130000"/>
              <a:buFontTx/>
              <a:buChar char="•"/>
              <a:defRPr/>
            </a:pPr>
            <a:r>
              <a:rPr lang="en-US" sz="1067" kern="0" dirty="0">
                <a:solidFill>
                  <a:prstClr val="black"/>
                </a:solidFill>
                <a:cs typeface="Calibri" panose="020F0502020204030204" pitchFamily="34" charset="0"/>
              </a:rPr>
              <a:t>Controls - Ensure system controls and validations are in place to protect our customer data.</a:t>
            </a:r>
            <a:endParaRPr lang="en-GB" sz="1067" kern="0" dirty="0">
              <a:solidFill>
                <a:sysClr val="windowText" lastClr="000000"/>
              </a:solidFill>
              <a:cs typeface="Calibri" panose="020F0502020204030204" pitchFamily="34" charset="0"/>
            </a:endParaRPr>
          </a:p>
        </p:txBody>
      </p:sp>
      <p:cxnSp>
        <p:nvCxnSpPr>
          <p:cNvPr id="38" name="Straight Connector 37"/>
          <p:cNvCxnSpPr/>
          <p:nvPr/>
        </p:nvCxnSpPr>
        <p:spPr>
          <a:xfrm flipV="1">
            <a:off x="379593" y="2767102"/>
            <a:ext cx="799728" cy="1"/>
          </a:xfrm>
          <a:prstGeom prst="line">
            <a:avLst/>
          </a:prstGeom>
          <a:ln w="57150">
            <a:solidFill>
              <a:srgbClr val="83095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931801" y="2767104"/>
            <a:ext cx="3358667" cy="1"/>
          </a:xfrm>
          <a:prstGeom prst="line">
            <a:avLst/>
          </a:prstGeom>
          <a:ln w="57150">
            <a:solidFill>
              <a:srgbClr val="FCAF18"/>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bwMode="auto">
          <a:xfrm>
            <a:off x="281112" y="2413001"/>
            <a:ext cx="2134605" cy="275636"/>
          </a:xfrm>
          <a:prstGeom prst="rect">
            <a:avLst/>
          </a:prstGeom>
          <a:noFill/>
          <a:ln w="9525">
            <a:noFill/>
            <a:miter lim="800000"/>
            <a:headEnd/>
            <a:tailEnd/>
          </a:ln>
        </p:spPr>
        <p:txBody>
          <a:bodyPr wrap="square" lIns="121912" tIns="60956" rIns="121912" bIns="60956" rtlCol="0">
            <a:prstTxWarp prst="textNoShape">
              <a:avLst/>
            </a:prstTxWarp>
            <a:noAutofit/>
          </a:bodyPr>
          <a:lstStyle>
            <a:defPPr>
              <a:defRPr lang="en-US"/>
            </a:defPPr>
            <a:lvl1pPr marR="0" lvl="0" indent="0" algn="just" defTabSz="684638" eaLnBrk="0" fontAlgn="base" hangingPunct="0">
              <a:lnSpc>
                <a:spcPct val="100000"/>
              </a:lnSpc>
              <a:spcBef>
                <a:spcPct val="0"/>
              </a:spcBef>
              <a:spcAft>
                <a:spcPct val="0"/>
              </a:spcAft>
              <a:buClrTx/>
              <a:buSzTx/>
              <a:buFontTx/>
              <a:buNone/>
              <a:tabLst/>
              <a:defRPr kumimoji="0" sz="1050" b="1" i="0" u="none" strike="noStrike" cap="none" spc="0" normalizeH="0" baseline="0">
                <a:ln>
                  <a:noFill/>
                </a:ln>
                <a:solidFill>
                  <a:schemeClr val="tx2"/>
                </a:solidFill>
                <a:effectLst/>
                <a:uLnTx/>
                <a:uFillTx/>
                <a:latin typeface="Calibri" panose="020F0502020204030204" pitchFamily="34" charset="0"/>
                <a:ea typeface="Segoe UI" panose="020B0502040204020203" pitchFamily="34" charset="0"/>
                <a:cs typeface="Arial" panose="020B0604020202020204" pitchFamily="34" charset="0"/>
              </a:defRPr>
            </a:lvl1pPr>
          </a:lstStyle>
          <a:p>
            <a:pPr defTabSz="912805">
              <a:defRPr/>
            </a:pPr>
            <a:r>
              <a:rPr lang="en-US" sz="1333" dirty="0">
                <a:solidFill>
                  <a:srgbClr val="075CA9"/>
                </a:solidFill>
                <a:latin typeface="+mn-lt"/>
              </a:rPr>
              <a:t>Business Challenges</a:t>
            </a:r>
          </a:p>
        </p:txBody>
      </p:sp>
    </p:spTree>
    <p:extLst>
      <p:ext uri="{BB962C8B-B14F-4D97-AF65-F5344CB8AC3E}">
        <p14:creationId xmlns:p14="http://schemas.microsoft.com/office/powerpoint/2010/main" val="48226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2" y="78541"/>
            <a:ext cx="11286649" cy="607259"/>
          </a:xfrm>
        </p:spPr>
        <p:txBody>
          <a:bodyPr vert="horz" lIns="121920" tIns="60960" rIns="121920" bIns="60960" rtlCol="0" anchor="ctr">
            <a:noAutofit/>
          </a:bodyPr>
          <a:lstStyle/>
          <a:p>
            <a:r>
              <a:rPr lang="en-US" sz="2400" spc="-7" dirty="0">
                <a:latin typeface="+mn-lt"/>
                <a:cs typeface="Calibri" panose="020F0502020204030204" pitchFamily="34" charset="0"/>
              </a:rPr>
              <a:t>Salesforce Marketing Cloud Integrated Solution for Energy and Home Services</a:t>
            </a:r>
          </a:p>
        </p:txBody>
      </p:sp>
      <p:sp>
        <p:nvSpPr>
          <p:cNvPr id="6" name="AutoShape 4"/>
          <p:cNvSpPr>
            <a:spLocks noChangeArrowheads="1"/>
          </p:cNvSpPr>
          <p:nvPr/>
        </p:nvSpPr>
        <p:spPr bwMode="auto">
          <a:xfrm>
            <a:off x="340660" y="2241497"/>
            <a:ext cx="3546305" cy="322420"/>
          </a:xfrm>
          <a:prstGeom prst="rect">
            <a:avLst/>
          </a:prstGeom>
          <a:solidFill>
            <a:srgbClr val="144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SITUATION</a:t>
            </a:r>
          </a:p>
        </p:txBody>
      </p:sp>
      <p:sp>
        <p:nvSpPr>
          <p:cNvPr id="7" name="AutoShape 5"/>
          <p:cNvSpPr>
            <a:spLocks noChangeArrowheads="1"/>
          </p:cNvSpPr>
          <p:nvPr/>
        </p:nvSpPr>
        <p:spPr bwMode="auto">
          <a:xfrm>
            <a:off x="4046753" y="2241497"/>
            <a:ext cx="4150711" cy="322420"/>
          </a:xfrm>
          <a:prstGeom prst="rect">
            <a:avLst/>
          </a:prstGeom>
          <a:solidFill>
            <a:srgbClr val="00B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SOLUTION</a:t>
            </a:r>
          </a:p>
        </p:txBody>
      </p:sp>
      <p:sp>
        <p:nvSpPr>
          <p:cNvPr id="8" name="AutoShape 6"/>
          <p:cNvSpPr>
            <a:spLocks noChangeArrowheads="1"/>
          </p:cNvSpPr>
          <p:nvPr/>
        </p:nvSpPr>
        <p:spPr bwMode="auto">
          <a:xfrm>
            <a:off x="8357252" y="2241497"/>
            <a:ext cx="3334877" cy="3224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cs typeface="Calibri" panose="020F0502020204030204" pitchFamily="34" charset="0"/>
              </a:rPr>
              <a:t>SATISFACTION</a:t>
            </a:r>
          </a:p>
        </p:txBody>
      </p:sp>
      <p:sp>
        <p:nvSpPr>
          <p:cNvPr id="9" name="Rectangle 8"/>
          <p:cNvSpPr/>
          <p:nvPr/>
        </p:nvSpPr>
        <p:spPr>
          <a:xfrm>
            <a:off x="340659" y="775086"/>
            <a:ext cx="3022519" cy="131497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9" tIns="45719" rIns="91439" bIns="45719"/>
          <a:lstStyle/>
          <a:p>
            <a:pPr defTabSz="609539">
              <a:spcAft>
                <a:spcPts val="100"/>
              </a:spcAft>
              <a:defRPr/>
            </a:pPr>
            <a:r>
              <a:rPr lang="en-US" sz="1200" b="1" dirty="0">
                <a:solidFill>
                  <a:srgbClr val="00B140"/>
                </a:solidFill>
                <a:cs typeface="Calibri" panose="020F0502020204030204" pitchFamily="34" charset="0"/>
              </a:rPr>
              <a:t>Client:</a:t>
            </a:r>
            <a:r>
              <a:rPr lang="en-US" sz="1200" b="1" dirty="0">
                <a:solidFill>
                  <a:srgbClr val="00B050"/>
                </a:solidFill>
                <a:cs typeface="Calibri" panose="020F0502020204030204" pitchFamily="34" charset="0"/>
              </a:rPr>
              <a:t> </a:t>
            </a:r>
            <a:r>
              <a:rPr lang="en-US" sz="1200" dirty="0">
                <a:solidFill>
                  <a:srgbClr val="000000"/>
                </a:solidFill>
                <a:cs typeface="Calibri" panose="020F0502020204030204" pitchFamily="34" charset="0"/>
              </a:rPr>
              <a:t>Smart home technology provider based out of UK</a:t>
            </a:r>
          </a:p>
          <a:p>
            <a:pPr defTabSz="609539">
              <a:spcAft>
                <a:spcPts val="100"/>
              </a:spcAft>
              <a:defRPr/>
            </a:pPr>
            <a:r>
              <a:rPr lang="en-US" sz="1200" b="1" dirty="0">
                <a:solidFill>
                  <a:srgbClr val="00B140"/>
                </a:solidFill>
                <a:cs typeface="Calibri" panose="020F0502020204030204" pitchFamily="34" charset="0"/>
              </a:rPr>
              <a:t>Industry: </a:t>
            </a:r>
            <a:r>
              <a:rPr lang="en-US" sz="1200" dirty="0">
                <a:solidFill>
                  <a:srgbClr val="000000"/>
                </a:solidFill>
                <a:cs typeface="Calibri" panose="020F0502020204030204" pitchFamily="34" charset="0"/>
              </a:rPr>
              <a:t>Energy &amp; Utilities</a:t>
            </a:r>
          </a:p>
          <a:p>
            <a:pPr defTabSz="609539">
              <a:spcAft>
                <a:spcPts val="100"/>
              </a:spcAft>
              <a:defRPr/>
            </a:pPr>
            <a:r>
              <a:rPr lang="en-US" sz="1200" b="1" dirty="0">
                <a:solidFill>
                  <a:srgbClr val="00B140"/>
                </a:solidFill>
                <a:cs typeface="Calibri" panose="020F0502020204030204" pitchFamily="34" charset="0"/>
              </a:rPr>
              <a:t>Region:</a:t>
            </a:r>
            <a:r>
              <a:rPr lang="en-US" sz="1200" b="1" dirty="0">
                <a:solidFill>
                  <a:srgbClr val="00B050"/>
                </a:solidFill>
                <a:cs typeface="Calibri" panose="020F0502020204030204" pitchFamily="34" charset="0"/>
              </a:rPr>
              <a:t>  </a:t>
            </a:r>
            <a:r>
              <a:rPr lang="en-US" sz="1200" dirty="0">
                <a:solidFill>
                  <a:srgbClr val="000000"/>
                </a:solidFill>
                <a:cs typeface="Calibri" panose="020F0502020204030204" pitchFamily="34" charset="0"/>
              </a:rPr>
              <a:t>UK</a:t>
            </a:r>
          </a:p>
        </p:txBody>
      </p:sp>
      <p:sp>
        <p:nvSpPr>
          <p:cNvPr id="10" name="Rectangle 9"/>
          <p:cNvSpPr/>
          <p:nvPr/>
        </p:nvSpPr>
        <p:spPr>
          <a:xfrm>
            <a:off x="3613722" y="775086"/>
            <a:ext cx="3199017" cy="131497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9" tIns="45719" rIns="91439" bIns="45719"/>
          <a:lstStyle/>
          <a:p>
            <a:pPr defTabSz="609539">
              <a:spcAft>
                <a:spcPts val="100"/>
              </a:spcAft>
              <a:defRPr/>
            </a:pPr>
            <a:r>
              <a:rPr lang="en-US" sz="1200" b="1" dirty="0">
                <a:solidFill>
                  <a:srgbClr val="000000">
                    <a:lumMod val="90000"/>
                    <a:lumOff val="10000"/>
                  </a:srgbClr>
                </a:solidFill>
                <a:cs typeface="Calibri" panose="020F0502020204030204" pitchFamily="34" charset="0"/>
              </a:rPr>
              <a:t>Business Process Overview</a:t>
            </a:r>
          </a:p>
          <a:p>
            <a:pPr defTabSz="609539">
              <a:spcAft>
                <a:spcPts val="100"/>
              </a:spcAft>
              <a:defRPr/>
            </a:pPr>
            <a:r>
              <a:rPr lang="en-US" sz="1200" dirty="0">
                <a:solidFill>
                  <a:srgbClr val="141414"/>
                </a:solidFill>
                <a:cs typeface="Calibri" panose="020F0502020204030204" pitchFamily="34" charset="0"/>
              </a:rPr>
              <a:t>To implement a marketing automation solution to enable Connected Homes to market to their customers, on a global scale. Integrating the marketing solution to all platforms so the client has maximum reach to all its customers</a:t>
            </a:r>
            <a:endParaRPr lang="en-US" sz="1200" b="1" dirty="0">
              <a:solidFill>
                <a:srgbClr val="000000">
                  <a:lumMod val="90000"/>
                  <a:lumOff val="10000"/>
                </a:srgbClr>
              </a:solidFill>
              <a:cs typeface="Calibri" panose="020F0502020204030204" pitchFamily="34" charset="0"/>
            </a:endParaRPr>
          </a:p>
        </p:txBody>
      </p:sp>
      <p:sp>
        <p:nvSpPr>
          <p:cNvPr id="11" name="Rectangle 10"/>
          <p:cNvSpPr/>
          <p:nvPr/>
        </p:nvSpPr>
        <p:spPr>
          <a:xfrm>
            <a:off x="7063285" y="775086"/>
            <a:ext cx="4587407" cy="131497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9" tIns="45719" rIns="91439" bIns="45719"/>
          <a:lstStyle/>
          <a:p>
            <a:pPr defTabSz="609539">
              <a:spcAft>
                <a:spcPts val="100"/>
              </a:spcAft>
              <a:defRPr/>
            </a:pPr>
            <a:r>
              <a:rPr lang="en-US" sz="1200" b="1" dirty="0">
                <a:solidFill>
                  <a:srgbClr val="000000">
                    <a:lumMod val="90000"/>
                    <a:lumOff val="10000"/>
                  </a:srgbClr>
                </a:solidFill>
                <a:cs typeface="Calibri" panose="020F0502020204030204" pitchFamily="34" charset="0"/>
              </a:rPr>
              <a:t>Engagement Highlights</a:t>
            </a:r>
          </a:p>
          <a:p>
            <a:pPr marL="182863" indent="-150267" defTabSz="609531">
              <a:buFont typeface="Arial" pitchFamily="34" charset="0"/>
              <a:buChar char="•"/>
              <a:defRPr/>
            </a:pPr>
            <a:r>
              <a:rPr lang="en-US" sz="1200" b="1" dirty="0">
                <a:solidFill>
                  <a:srgbClr val="00B140"/>
                </a:solidFill>
                <a:cs typeface="Calibri" panose="020F0502020204030204" pitchFamily="34" charset="0"/>
              </a:rPr>
              <a:t>Technology: </a:t>
            </a:r>
            <a:r>
              <a:rPr lang="en-US" sz="1200" dirty="0">
                <a:solidFill>
                  <a:srgbClr val="000000"/>
                </a:solidFill>
                <a:cs typeface="Calibri" panose="020F0502020204030204" pitchFamily="34" charset="0"/>
              </a:rPr>
              <a:t>Salesforce Marketing Cloud</a:t>
            </a:r>
          </a:p>
          <a:p>
            <a:pPr marL="182863" indent="-150267" defTabSz="609531">
              <a:buFont typeface="Arial" pitchFamily="34" charset="0"/>
              <a:buChar char="•"/>
              <a:defRPr/>
            </a:pPr>
            <a:r>
              <a:rPr lang="en-US" sz="1200" b="1" dirty="0">
                <a:solidFill>
                  <a:srgbClr val="00B140"/>
                </a:solidFill>
                <a:cs typeface="Calibri" panose="020F0502020204030204" pitchFamily="34" charset="0"/>
              </a:rPr>
              <a:t># of Business Users:  </a:t>
            </a:r>
            <a:r>
              <a:rPr lang="en-US" sz="1200" dirty="0">
                <a:solidFill>
                  <a:srgbClr val="000000"/>
                </a:solidFill>
                <a:cs typeface="Calibri" panose="020F0502020204030204" pitchFamily="34" charset="0"/>
              </a:rPr>
              <a:t>30		</a:t>
            </a:r>
            <a:r>
              <a:rPr lang="en-US" sz="1200" b="1" dirty="0">
                <a:solidFill>
                  <a:srgbClr val="00B140"/>
                </a:solidFill>
                <a:cs typeface="Calibri" panose="020F0502020204030204" pitchFamily="34" charset="0"/>
              </a:rPr>
              <a:t>Project Duration</a:t>
            </a:r>
            <a:r>
              <a:rPr lang="en-US" sz="1200" b="1" dirty="0">
                <a:solidFill>
                  <a:srgbClr val="000000"/>
                </a:solidFill>
                <a:cs typeface="Calibri" panose="020F0502020204030204" pitchFamily="34" charset="0"/>
              </a:rPr>
              <a:t>: </a:t>
            </a:r>
            <a:r>
              <a:rPr lang="en-US" sz="1200" dirty="0">
                <a:solidFill>
                  <a:srgbClr val="000000"/>
                </a:solidFill>
                <a:cs typeface="Calibri" panose="020F0502020204030204" pitchFamily="34" charset="0"/>
              </a:rPr>
              <a:t>Ongoing</a:t>
            </a:r>
            <a:r>
              <a:rPr lang="en-US" sz="1200" b="1" dirty="0">
                <a:solidFill>
                  <a:srgbClr val="000000"/>
                </a:solidFill>
                <a:cs typeface="Calibri" panose="020F0502020204030204" pitchFamily="34" charset="0"/>
              </a:rPr>
              <a:t> </a:t>
            </a:r>
            <a:endParaRPr lang="en-US" sz="1200" dirty="0">
              <a:solidFill>
                <a:srgbClr val="000000"/>
              </a:solidFill>
              <a:cs typeface="Calibri" panose="020F0502020204030204" pitchFamily="34" charset="0"/>
            </a:endParaRPr>
          </a:p>
          <a:p>
            <a:pPr marL="182863" indent="-150267" defTabSz="609531">
              <a:buFont typeface="Arial" pitchFamily="34" charset="0"/>
              <a:buChar char="•"/>
              <a:defRPr/>
            </a:pPr>
            <a:r>
              <a:rPr lang="en-US" sz="1200" b="1" dirty="0">
                <a:solidFill>
                  <a:srgbClr val="00B140"/>
                </a:solidFill>
                <a:cs typeface="Calibri" panose="020F0502020204030204" pitchFamily="34" charset="0"/>
              </a:rPr>
              <a:t>Team Size (On/Off): </a:t>
            </a:r>
            <a:r>
              <a:rPr lang="en-US" sz="1200" dirty="0">
                <a:solidFill>
                  <a:srgbClr val="000000"/>
                </a:solidFill>
                <a:cs typeface="Calibri" panose="020F0502020204030204" pitchFamily="34" charset="0"/>
              </a:rPr>
              <a:t>6/2</a:t>
            </a:r>
            <a:r>
              <a:rPr lang="en-US" sz="1200" b="1" dirty="0">
                <a:solidFill>
                  <a:srgbClr val="00B140"/>
                </a:solidFill>
                <a:cs typeface="Calibri" panose="020F0502020204030204" pitchFamily="34" charset="0"/>
              </a:rPr>
              <a:t>	</a:t>
            </a:r>
            <a:r>
              <a:rPr lang="en-US" sz="1200" dirty="0">
                <a:solidFill>
                  <a:srgbClr val="000000"/>
                </a:solidFill>
                <a:cs typeface="Calibri" panose="020F0502020204030204" pitchFamily="34" charset="0"/>
              </a:rPr>
              <a:t>	</a:t>
            </a:r>
            <a:r>
              <a:rPr lang="en-US" sz="1200" b="1" dirty="0">
                <a:solidFill>
                  <a:srgbClr val="00B140"/>
                </a:solidFill>
                <a:cs typeface="Calibri" panose="020F0502020204030204" pitchFamily="34" charset="0"/>
              </a:rPr>
              <a:t>Dev. Methodology: </a:t>
            </a:r>
            <a:r>
              <a:rPr lang="en-US" sz="1200" dirty="0">
                <a:solidFill>
                  <a:srgbClr val="000000"/>
                </a:solidFill>
                <a:cs typeface="Calibri" panose="020F0502020204030204" pitchFamily="34" charset="0"/>
              </a:rPr>
              <a:t>Agile</a:t>
            </a:r>
          </a:p>
          <a:p>
            <a:pPr marL="182863" indent="-150267" defTabSz="609531">
              <a:buFont typeface="Arial" pitchFamily="34" charset="0"/>
              <a:buChar char="•"/>
              <a:defRPr/>
            </a:pPr>
            <a:r>
              <a:rPr lang="en-US" sz="1200" b="1" dirty="0">
                <a:solidFill>
                  <a:srgbClr val="00B140"/>
                </a:solidFill>
                <a:cs typeface="Calibri" panose="020F0502020204030204" pitchFamily="34" charset="0"/>
              </a:rPr>
              <a:t>Tools/Accelerators: </a:t>
            </a:r>
            <a:r>
              <a:rPr lang="en-US" sz="1200" dirty="0">
                <a:solidFill>
                  <a:srgbClr val="000000"/>
                </a:solidFill>
                <a:cs typeface="Calibri" panose="020F0502020204030204" pitchFamily="34" charset="0"/>
              </a:rPr>
              <a:t>SFMC Marketing Cloud, Kettle</a:t>
            </a:r>
          </a:p>
        </p:txBody>
      </p:sp>
      <p:sp>
        <p:nvSpPr>
          <p:cNvPr id="12" name="Text Placeholder 3"/>
          <p:cNvSpPr txBox="1">
            <a:spLocks/>
          </p:cNvSpPr>
          <p:nvPr/>
        </p:nvSpPr>
        <p:spPr>
          <a:xfrm>
            <a:off x="304802" y="2576979"/>
            <a:ext cx="3558191"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fontAlgn="ctr">
              <a:spcBef>
                <a:spcPts val="0"/>
              </a:spcBef>
              <a:defRPr/>
            </a:pPr>
            <a:endParaRPr lang="en-US" sz="1100" dirty="0">
              <a:solidFill>
                <a:srgbClr val="141414"/>
              </a:solidFill>
              <a:cs typeface="Calibri" panose="020F0502020204030204" pitchFamily="34" charset="0"/>
            </a:endParaRPr>
          </a:p>
        </p:txBody>
      </p:sp>
      <p:sp>
        <p:nvSpPr>
          <p:cNvPr id="13" name="Text Placeholder 3"/>
          <p:cNvSpPr txBox="1">
            <a:spLocks/>
          </p:cNvSpPr>
          <p:nvPr/>
        </p:nvSpPr>
        <p:spPr>
          <a:xfrm>
            <a:off x="4057143" y="2646251"/>
            <a:ext cx="4150711"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0"/>
              </a:spcBef>
              <a:defRPr/>
            </a:pPr>
            <a:endParaRPr lang="en-US" sz="1200" dirty="0">
              <a:solidFill>
                <a:srgbClr val="141414"/>
              </a:solidFill>
              <a:cs typeface="Calibri" panose="020F0502020204030204" pitchFamily="34" charset="0"/>
            </a:endParaRPr>
          </a:p>
        </p:txBody>
      </p:sp>
      <p:sp>
        <p:nvSpPr>
          <p:cNvPr id="14" name="Text Placeholder 3"/>
          <p:cNvSpPr txBox="1">
            <a:spLocks/>
          </p:cNvSpPr>
          <p:nvPr/>
        </p:nvSpPr>
        <p:spPr>
          <a:xfrm>
            <a:off x="8357252" y="2576979"/>
            <a:ext cx="3334877"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0"/>
              </a:spcBef>
              <a:spcAft>
                <a:spcPts val="200"/>
              </a:spcAft>
              <a:defRPr/>
            </a:pPr>
            <a:endParaRPr lang="en-US" sz="1200" dirty="0">
              <a:solidFill>
                <a:srgbClr val="141414"/>
              </a:solidFill>
              <a:cs typeface="Calibri" panose="020F0502020204030204" pitchFamily="34" charset="0"/>
            </a:endParaRPr>
          </a:p>
        </p:txBody>
      </p:sp>
      <p:sp>
        <p:nvSpPr>
          <p:cNvPr id="15" name="Freeform 14"/>
          <p:cNvSpPr/>
          <p:nvPr/>
        </p:nvSpPr>
        <p:spPr>
          <a:xfrm>
            <a:off x="3963963" y="2254555"/>
            <a:ext cx="0" cy="3657600"/>
          </a:xfrm>
          <a:custGeom>
            <a:avLst/>
            <a:gdLst>
              <a:gd name="connsiteX0" fmla="*/ 0 w 0"/>
              <a:gd name="connsiteY0" fmla="*/ 0 h 3566160"/>
              <a:gd name="connsiteX1" fmla="*/ 0 w 0"/>
              <a:gd name="connsiteY1" fmla="*/ 3566160 h 3566160"/>
            </a:gdLst>
            <a:ahLst/>
            <a:cxnLst>
              <a:cxn ang="0">
                <a:pos x="connsiteX0" y="connsiteY0"/>
              </a:cxn>
              <a:cxn ang="0">
                <a:pos x="connsiteX1" y="connsiteY1"/>
              </a:cxn>
            </a:cxnLst>
            <a:rect l="l" t="t" r="r" b="b"/>
            <a:pathLst>
              <a:path h="3566160">
                <a:moveTo>
                  <a:pt x="0" y="0"/>
                </a:moveTo>
                <a:lnTo>
                  <a:pt x="0" y="356616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endParaRPr>
          </a:p>
        </p:txBody>
      </p:sp>
      <p:sp>
        <p:nvSpPr>
          <p:cNvPr id="16" name="Freeform 15"/>
          <p:cNvSpPr/>
          <p:nvPr/>
        </p:nvSpPr>
        <p:spPr>
          <a:xfrm>
            <a:off x="8269943" y="2254555"/>
            <a:ext cx="0" cy="3657600"/>
          </a:xfrm>
          <a:custGeom>
            <a:avLst/>
            <a:gdLst>
              <a:gd name="connsiteX0" fmla="*/ 0 w 0"/>
              <a:gd name="connsiteY0" fmla="*/ 0 h 3566160"/>
              <a:gd name="connsiteX1" fmla="*/ 0 w 0"/>
              <a:gd name="connsiteY1" fmla="*/ 3566160 h 3566160"/>
            </a:gdLst>
            <a:ahLst/>
            <a:cxnLst>
              <a:cxn ang="0">
                <a:pos x="connsiteX0" y="connsiteY0"/>
              </a:cxn>
              <a:cxn ang="0">
                <a:pos x="connsiteX1" y="connsiteY1"/>
              </a:cxn>
            </a:cxnLst>
            <a:rect l="l" t="t" r="r" b="b"/>
            <a:pathLst>
              <a:path h="3566160">
                <a:moveTo>
                  <a:pt x="0" y="0"/>
                </a:moveTo>
                <a:lnTo>
                  <a:pt x="0" y="356616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endParaRPr>
          </a:p>
        </p:txBody>
      </p:sp>
      <p:sp>
        <p:nvSpPr>
          <p:cNvPr id="20" name="Rectangle 19">
            <a:extLst>
              <a:ext uri="{FF2B5EF4-FFF2-40B4-BE49-F238E27FC236}">
                <a16:creationId xmlns:a16="http://schemas.microsoft.com/office/drawing/2014/main" id="{392AC929-D621-6743-9BD3-03E0715A723D}"/>
              </a:ext>
            </a:extLst>
          </p:cNvPr>
          <p:cNvSpPr/>
          <p:nvPr/>
        </p:nvSpPr>
        <p:spPr>
          <a:xfrm>
            <a:off x="336139" y="2559563"/>
            <a:ext cx="3524613" cy="2986523"/>
          </a:xfrm>
          <a:prstGeom prst="rect">
            <a:avLst/>
          </a:prstGeom>
        </p:spPr>
        <p:txBody>
          <a:bodyPr wrap="square">
            <a:spAutoFit/>
          </a:bodyPr>
          <a:lstStyle/>
          <a:p>
            <a:pPr marL="111123" indent="-111123" defTabSz="609570">
              <a:spcBef>
                <a:spcPts val="200"/>
              </a:spcBef>
              <a:buFont typeface="Arial"/>
              <a:buChar char="•"/>
              <a:defRPr/>
            </a:pPr>
            <a:r>
              <a:rPr lang="en-US" sz="1067" dirty="0">
                <a:solidFill>
                  <a:srgbClr val="141414"/>
                </a:solidFill>
                <a:cs typeface="Calibri" panose="020F0502020204030204" pitchFamily="34" charset="0"/>
              </a:rPr>
              <a:t>Client wanted to effectively market to its customers with relevant communication at the right time. This resulted in need for Marketing Automation solution that will integrate with CRM, web shop and Legacy system of  existing and new business</a:t>
            </a:r>
          </a:p>
          <a:p>
            <a:pPr marL="111123" indent="-111123" defTabSz="609570">
              <a:spcBef>
                <a:spcPts val="200"/>
              </a:spcBef>
              <a:buFont typeface="Arial"/>
              <a:buChar char="•"/>
              <a:defRPr/>
            </a:pPr>
            <a:r>
              <a:rPr lang="en-US" sz="1067" dirty="0">
                <a:solidFill>
                  <a:srgbClr val="141414"/>
                </a:solidFill>
                <a:cs typeface="Calibri" panose="020F0502020204030204" pitchFamily="34" charset="0"/>
              </a:rPr>
              <a:t>Build a hands off automated multi channel customer communication journey’s strategically targeting customers with relevant, personalised comms, with multiple touchpoints  based on customer behavior </a:t>
            </a:r>
          </a:p>
          <a:p>
            <a:pPr marL="111123" indent="-111123" defTabSz="609570">
              <a:spcBef>
                <a:spcPts val="200"/>
              </a:spcBef>
              <a:buFont typeface="Arial"/>
              <a:buChar char="•"/>
              <a:defRPr/>
            </a:pPr>
            <a:r>
              <a:rPr lang="en-US" sz="1067" dirty="0">
                <a:solidFill>
                  <a:srgbClr val="141414"/>
                </a:solidFill>
                <a:cs typeface="Calibri" panose="020F0502020204030204" pitchFamily="34" charset="0"/>
              </a:rPr>
              <a:t>Client needed a centralized customer preference center to align with the new GDPR rules, and one where customers could control from different sources</a:t>
            </a:r>
          </a:p>
          <a:p>
            <a:pPr marL="111123" indent="-111123" defTabSz="609570">
              <a:spcBef>
                <a:spcPts val="200"/>
              </a:spcBef>
              <a:buFont typeface="Arial"/>
              <a:buChar char="•"/>
              <a:defRPr/>
            </a:pPr>
            <a:r>
              <a:rPr lang="en-US" sz="1067" dirty="0">
                <a:solidFill>
                  <a:srgbClr val="141414"/>
                </a:solidFill>
                <a:cs typeface="Calibri" panose="020F0502020204030204" pitchFamily="34" charset="0"/>
              </a:rPr>
              <a:t>Necessary bi-directional data flow between various 3rd Party systems</a:t>
            </a:r>
          </a:p>
          <a:p>
            <a:pPr marL="111123" indent="-111123" defTabSz="609570">
              <a:spcBef>
                <a:spcPts val="200"/>
              </a:spcBef>
              <a:buFont typeface="Arial"/>
              <a:buChar char="•"/>
              <a:defRPr/>
            </a:pPr>
            <a:r>
              <a:rPr lang="en-US" sz="1067" dirty="0">
                <a:solidFill>
                  <a:srgbClr val="141414"/>
                </a:solidFill>
                <a:cs typeface="Calibri" panose="020F0502020204030204" pitchFamily="34" charset="0"/>
              </a:rPr>
              <a:t>Migrate real time transactional coms from CRM to SFMC to reduce costs incurred by salesforce for sending out emails using the CRM system</a:t>
            </a:r>
          </a:p>
        </p:txBody>
      </p:sp>
      <p:sp>
        <p:nvSpPr>
          <p:cNvPr id="21" name="Text Placeholder 3">
            <a:extLst>
              <a:ext uri="{FF2B5EF4-FFF2-40B4-BE49-F238E27FC236}">
                <a16:creationId xmlns:a16="http://schemas.microsoft.com/office/drawing/2014/main" id="{F1C82CEA-7B93-6E48-8482-4D7474C016A2}"/>
              </a:ext>
            </a:extLst>
          </p:cNvPr>
          <p:cNvSpPr txBox="1">
            <a:spLocks/>
          </p:cNvSpPr>
          <p:nvPr/>
        </p:nvSpPr>
        <p:spPr>
          <a:xfrm>
            <a:off x="4046753" y="2559563"/>
            <a:ext cx="4146191" cy="3490907"/>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200"/>
              </a:spcBef>
              <a:defRPr/>
            </a:pPr>
            <a:r>
              <a:rPr lang="en-US" sz="1067" dirty="0">
                <a:solidFill>
                  <a:srgbClr val="141414"/>
                </a:solidFill>
                <a:cs typeface="Calibri" panose="020F0502020204030204" pitchFamily="34" charset="0"/>
              </a:rPr>
              <a:t>Implemented Salesforce Marketing Cloud for the client, with multi-org. This enabled us to synch different CRM environments to different Business Units. Synched SFMC with test and prod CRM environment which was a big win</a:t>
            </a:r>
          </a:p>
          <a:p>
            <a:pPr marL="111123" indent="-111123" defTabSz="609570">
              <a:spcBef>
                <a:spcPts val="200"/>
              </a:spcBef>
              <a:defRPr/>
            </a:pPr>
            <a:r>
              <a:rPr lang="en-US" sz="1067" dirty="0">
                <a:solidFill>
                  <a:srgbClr val="141414"/>
                </a:solidFill>
                <a:cs typeface="Calibri" panose="020F0502020204030204" pitchFamily="34" charset="0"/>
              </a:rPr>
              <a:t>Integrated with Honey Comb platform to give a better picture of what the customer not only has ordered, but how they are also using their devices which enables for far more better personalised content.</a:t>
            </a:r>
          </a:p>
          <a:p>
            <a:pPr marL="111123" indent="-111123" defTabSz="609570">
              <a:spcBef>
                <a:spcPts val="200"/>
              </a:spcBef>
              <a:defRPr/>
            </a:pPr>
            <a:r>
              <a:rPr lang="en-US" sz="1067" dirty="0">
                <a:solidFill>
                  <a:srgbClr val="141414"/>
                </a:solidFill>
                <a:cs typeface="Calibri" panose="020F0502020204030204" pitchFamily="34" charset="0"/>
              </a:rPr>
              <a:t>Used API’s to migrate real time emails into SFMC </a:t>
            </a:r>
          </a:p>
          <a:p>
            <a:pPr marL="111123" indent="-111123" defTabSz="609570">
              <a:spcBef>
                <a:spcPts val="200"/>
              </a:spcBef>
              <a:defRPr/>
            </a:pPr>
            <a:r>
              <a:rPr lang="en-US" sz="1067" dirty="0">
                <a:solidFill>
                  <a:srgbClr val="141414"/>
                </a:solidFill>
                <a:cs typeface="Calibri" panose="020F0502020204030204" pitchFamily="34" charset="0"/>
              </a:rPr>
              <a:t>Used API’s to allow third parties to kick customer journeys</a:t>
            </a:r>
          </a:p>
          <a:p>
            <a:pPr marL="111123" indent="-111123" defTabSz="609570">
              <a:spcBef>
                <a:spcPts val="200"/>
              </a:spcBef>
              <a:defRPr/>
            </a:pPr>
            <a:r>
              <a:rPr lang="en-US" sz="1067" dirty="0">
                <a:solidFill>
                  <a:srgbClr val="141414"/>
                </a:solidFill>
                <a:cs typeface="Calibri" panose="020F0502020204030204" pitchFamily="34" charset="0"/>
              </a:rPr>
              <a:t>Designed and implemented several automated journey’s targeting customers at various point of their customer journey</a:t>
            </a:r>
          </a:p>
          <a:p>
            <a:pPr marL="111123" indent="-111123" defTabSz="609570">
              <a:spcBef>
                <a:spcPts val="200"/>
              </a:spcBef>
              <a:defRPr/>
            </a:pPr>
            <a:r>
              <a:rPr lang="en-US" sz="1067" dirty="0">
                <a:solidFill>
                  <a:srgbClr val="141414"/>
                </a:solidFill>
                <a:cs typeface="Calibri" panose="020F0502020204030204" pitchFamily="34" charset="0"/>
              </a:rPr>
              <a:t>Implemented Kettle solutions to support one-time/ batch bulk data operations</a:t>
            </a:r>
          </a:p>
          <a:p>
            <a:pPr marL="111123" indent="-111123" defTabSz="609570">
              <a:spcBef>
                <a:spcPts val="200"/>
              </a:spcBef>
              <a:defRPr/>
            </a:pPr>
            <a:r>
              <a:rPr lang="en-US" sz="1067" dirty="0">
                <a:solidFill>
                  <a:srgbClr val="141414"/>
                </a:solidFill>
                <a:cs typeface="Calibri" panose="020F0502020204030204" pitchFamily="34" charset="0"/>
              </a:rPr>
              <a:t>Integration with Staging Database to include global customers into marketing communications</a:t>
            </a:r>
          </a:p>
        </p:txBody>
      </p:sp>
      <p:sp>
        <p:nvSpPr>
          <p:cNvPr id="22" name="Text Placeholder 3">
            <a:extLst>
              <a:ext uri="{FF2B5EF4-FFF2-40B4-BE49-F238E27FC236}">
                <a16:creationId xmlns:a16="http://schemas.microsoft.com/office/drawing/2014/main" id="{9191A79C-9F0A-4640-A040-9E9074472146}"/>
              </a:ext>
            </a:extLst>
          </p:cNvPr>
          <p:cNvSpPr txBox="1">
            <a:spLocks/>
          </p:cNvSpPr>
          <p:nvPr/>
        </p:nvSpPr>
        <p:spPr>
          <a:xfrm>
            <a:off x="8367643" y="2559564"/>
            <a:ext cx="3324485" cy="3486505"/>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200"/>
              </a:spcBef>
              <a:defRPr/>
            </a:pPr>
            <a:r>
              <a:rPr lang="en-US" sz="1067" dirty="0">
                <a:solidFill>
                  <a:srgbClr val="141414"/>
                </a:solidFill>
                <a:cs typeface="Calibri" panose="020F0502020204030204" pitchFamily="34" charset="0"/>
              </a:rPr>
              <a:t>Improved global customer reach and communication </a:t>
            </a:r>
          </a:p>
          <a:p>
            <a:pPr marL="111123" indent="-111123" defTabSz="609570">
              <a:spcBef>
                <a:spcPts val="200"/>
              </a:spcBef>
              <a:defRPr/>
            </a:pPr>
            <a:r>
              <a:rPr lang="en-US" sz="1067" dirty="0">
                <a:solidFill>
                  <a:srgbClr val="141414"/>
                </a:solidFill>
                <a:cs typeface="Calibri" panose="020F0502020204030204" pitchFamily="34" charset="0"/>
              </a:rPr>
              <a:t>Customer base growth along easy cross selling of products to existing customers </a:t>
            </a:r>
          </a:p>
          <a:p>
            <a:pPr marL="111123" indent="-111123" defTabSz="609570">
              <a:spcBef>
                <a:spcPts val="200"/>
              </a:spcBef>
              <a:defRPr/>
            </a:pPr>
            <a:r>
              <a:rPr lang="en-US" sz="1067" dirty="0">
                <a:solidFill>
                  <a:srgbClr val="141414"/>
                </a:solidFill>
                <a:cs typeface="Calibri" panose="020F0502020204030204" pitchFamily="34" charset="0"/>
              </a:rPr>
              <a:t>Improvement of CSAT due to easy processes and linkage of CRM data with usage data</a:t>
            </a:r>
          </a:p>
          <a:p>
            <a:pPr marL="111123" indent="-111123" defTabSz="609570">
              <a:spcBef>
                <a:spcPts val="200"/>
              </a:spcBef>
              <a:defRPr/>
            </a:pPr>
            <a:r>
              <a:rPr lang="en-US" sz="1067" dirty="0">
                <a:solidFill>
                  <a:srgbClr val="141414"/>
                </a:solidFill>
                <a:cs typeface="Calibri" panose="020F0502020204030204" pitchFamily="34" charset="0"/>
              </a:rPr>
              <a:t>Over 10.5M communications sent out to 1M+ customer across the globe.</a:t>
            </a:r>
          </a:p>
          <a:p>
            <a:pPr marL="111123" indent="-111123" defTabSz="609570">
              <a:spcBef>
                <a:spcPts val="200"/>
              </a:spcBef>
              <a:defRPr/>
            </a:pPr>
            <a:r>
              <a:rPr lang="en-US" sz="1067" dirty="0">
                <a:solidFill>
                  <a:srgbClr val="141414"/>
                </a:solidFill>
                <a:cs typeface="Calibri" panose="020F0502020204030204" pitchFamily="34" charset="0"/>
              </a:rPr>
              <a:t>Saved time of Call Centre agents by sending out service outage emails</a:t>
            </a:r>
          </a:p>
          <a:p>
            <a:pPr marL="111123" indent="-111123" defTabSz="609570">
              <a:spcBef>
                <a:spcPts val="200"/>
              </a:spcBef>
              <a:defRPr/>
            </a:pPr>
            <a:r>
              <a:rPr lang="en-US" sz="1067" dirty="0">
                <a:solidFill>
                  <a:srgbClr val="141414"/>
                </a:solidFill>
                <a:cs typeface="Calibri" panose="020F0502020204030204" pitchFamily="34" charset="0"/>
              </a:rPr>
              <a:t>Cost saving by migrating emails from the CRM into Marketing Cloud</a:t>
            </a:r>
          </a:p>
        </p:txBody>
      </p:sp>
    </p:spTree>
    <p:extLst>
      <p:ext uri="{BB962C8B-B14F-4D97-AF65-F5344CB8AC3E}">
        <p14:creationId xmlns:p14="http://schemas.microsoft.com/office/powerpoint/2010/main" val="1061064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n-lt"/>
              </a:rPr>
              <a:t>Centrica | Connected Homes</a:t>
            </a:r>
          </a:p>
        </p:txBody>
      </p:sp>
      <p:sp>
        <p:nvSpPr>
          <p:cNvPr id="4" name="Rectangle 3"/>
          <p:cNvSpPr/>
          <p:nvPr/>
        </p:nvSpPr>
        <p:spPr>
          <a:xfrm>
            <a:off x="323867" y="778002"/>
            <a:ext cx="1752069" cy="1583785"/>
          </a:xfrm>
          <a:prstGeom prst="rect">
            <a:avLst/>
          </a:prstGeom>
          <a:solidFill>
            <a:srgbClr val="FCAF18"/>
          </a:solidFill>
          <a:ln w="9525" cap="flat" cmpd="sng" algn="ctr">
            <a:noFill/>
            <a:prstDash val="solid"/>
          </a:ln>
          <a:effectLst/>
        </p:spPr>
        <p:txBody>
          <a:bodyPr rtlCol="0" anchor="ctr"/>
          <a:lstStyle/>
          <a:p>
            <a:pPr algn="ctr" defTabSz="914377">
              <a:defRPr/>
            </a:pPr>
            <a:endParaRPr lang="en-US" sz="2400" kern="0" dirty="0">
              <a:solidFill>
                <a:prstClr val="white"/>
              </a:solidFill>
            </a:endParaRPr>
          </a:p>
        </p:txBody>
      </p:sp>
      <p:sp>
        <p:nvSpPr>
          <p:cNvPr id="5" name="Rectangle 4"/>
          <p:cNvSpPr/>
          <p:nvPr/>
        </p:nvSpPr>
        <p:spPr>
          <a:xfrm>
            <a:off x="2127929" y="778002"/>
            <a:ext cx="5068591" cy="1583785"/>
          </a:xfrm>
          <a:prstGeom prst="rect">
            <a:avLst/>
          </a:prstGeom>
          <a:solidFill>
            <a:srgbClr val="141414">
              <a:lumMod val="20000"/>
              <a:lumOff val="80000"/>
              <a:alpha val="34000"/>
            </a:srgbClr>
          </a:solidFill>
          <a:ln w="9525" cap="flat" cmpd="sng" algn="ctr">
            <a:noFill/>
            <a:prstDash val="solid"/>
          </a:ln>
          <a:effectLst/>
        </p:spPr>
        <p:txBody>
          <a:bodyPr rtlCol="0" anchor="ctr"/>
          <a:lstStyle/>
          <a:p>
            <a:pPr algn="ctr" defTabSz="914377">
              <a:defRPr/>
            </a:pPr>
            <a:endParaRPr lang="en-US" sz="2400" kern="0" dirty="0">
              <a:solidFill>
                <a:prstClr val="white"/>
              </a:solidFill>
            </a:endParaRPr>
          </a:p>
        </p:txBody>
      </p:sp>
      <p:sp>
        <p:nvSpPr>
          <p:cNvPr id="6" name="Rectangle 5"/>
          <p:cNvSpPr/>
          <p:nvPr/>
        </p:nvSpPr>
        <p:spPr>
          <a:xfrm>
            <a:off x="373014" y="1283739"/>
            <a:ext cx="1685077" cy="584775"/>
          </a:xfrm>
          <a:prstGeom prst="rect">
            <a:avLst/>
          </a:prstGeom>
        </p:spPr>
        <p:txBody>
          <a:bodyPr wrap="none">
            <a:spAutoFit/>
          </a:bodyPr>
          <a:lstStyle/>
          <a:p>
            <a:pPr algn="ctr" defTabSz="1219140" eaLnBrk="0" fontAlgn="base" hangingPunct="0">
              <a:spcAft>
                <a:spcPct val="0"/>
              </a:spcAft>
              <a:defRPr/>
            </a:pPr>
            <a:r>
              <a:rPr lang="en-US" sz="1600" b="1" kern="0" dirty="0">
                <a:solidFill>
                  <a:srgbClr val="5B9BD5">
                    <a:lumMod val="40000"/>
                    <a:lumOff val="60000"/>
                  </a:srgbClr>
                </a:solidFill>
                <a:ea typeface="ＭＳ Ｐゴシック" pitchFamily="-111" charset="-128"/>
                <a:cs typeface="Times New Roman" pitchFamily="18" charset="0"/>
              </a:rPr>
              <a:t>CLIENT</a:t>
            </a:r>
          </a:p>
          <a:p>
            <a:pPr algn="ctr" defTabSz="1219140" eaLnBrk="0" fontAlgn="base" hangingPunct="0">
              <a:spcAft>
                <a:spcPct val="0"/>
              </a:spcAft>
              <a:defRPr/>
            </a:pPr>
            <a:r>
              <a:rPr lang="en-US" sz="1600" b="1" kern="0" dirty="0">
                <a:solidFill>
                  <a:srgbClr val="5B9BD5">
                    <a:lumMod val="40000"/>
                    <a:lumOff val="60000"/>
                  </a:srgbClr>
                </a:solidFill>
                <a:ea typeface="ＭＳ Ｐゴシック" pitchFamily="-111" charset="-128"/>
                <a:cs typeface="Times New Roman" pitchFamily="18" charset="0"/>
              </a:rPr>
              <a:t>BACKGROUND</a:t>
            </a:r>
          </a:p>
        </p:txBody>
      </p:sp>
      <p:sp>
        <p:nvSpPr>
          <p:cNvPr id="7" name="Rectangle 6"/>
          <p:cNvSpPr/>
          <p:nvPr/>
        </p:nvSpPr>
        <p:spPr>
          <a:xfrm>
            <a:off x="2116578" y="955903"/>
            <a:ext cx="5079941" cy="1015663"/>
          </a:xfrm>
          <a:prstGeom prst="rect">
            <a:avLst/>
          </a:prstGeom>
        </p:spPr>
        <p:txBody>
          <a:bodyPr wrap="square">
            <a:spAutoFit/>
          </a:bodyPr>
          <a:lstStyle/>
          <a:p>
            <a:pPr marL="171446" indent="-171446">
              <a:buFont typeface="Arial" panose="020B0604020202020204" pitchFamily="34" charset="0"/>
              <a:buChar char="•"/>
            </a:pPr>
            <a:r>
              <a:rPr lang="en-US" sz="1200" dirty="0">
                <a:solidFill>
                  <a:schemeClr val="tx2"/>
                </a:solidFill>
                <a:cs typeface="Calibri" pitchFamily="34" charset="0"/>
              </a:rPr>
              <a:t>The Client is the UK's leading energy supplier, and serves around 21 million homes in Britain. Connected Homes portfolio in Centrica is the leading Home Automation service provider in United Kingdom. The new sub brand provides heating product that allows to control your heating from your mobile, tablet or PC.</a:t>
            </a:r>
          </a:p>
        </p:txBody>
      </p:sp>
      <p:sp>
        <p:nvSpPr>
          <p:cNvPr id="8" name="Rectangle 7"/>
          <p:cNvSpPr/>
          <p:nvPr/>
        </p:nvSpPr>
        <p:spPr>
          <a:xfrm>
            <a:off x="382791" y="3910650"/>
            <a:ext cx="1128943" cy="328295"/>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pPr>
            <a:r>
              <a:rPr lang="en-US" sz="1333" b="1" dirty="0">
                <a:solidFill>
                  <a:srgbClr val="075CA9"/>
                </a:solidFill>
                <a:ea typeface="Segoe UI" panose="020B0502040204020203" pitchFamily="34" charset="0"/>
                <a:cs typeface="Arial" panose="020B0604020202020204" pitchFamily="34" charset="0"/>
              </a:rPr>
              <a:t>SOLUTION</a:t>
            </a:r>
          </a:p>
        </p:txBody>
      </p:sp>
      <p:sp>
        <p:nvSpPr>
          <p:cNvPr id="9" name="Rectangle 8"/>
          <p:cNvSpPr/>
          <p:nvPr/>
        </p:nvSpPr>
        <p:spPr>
          <a:xfrm>
            <a:off x="276949" y="4223461"/>
            <a:ext cx="6857576" cy="1908215"/>
          </a:xfrm>
          <a:prstGeom prst="rect">
            <a:avLst/>
          </a:prstGeom>
        </p:spPr>
        <p:txBody>
          <a:bodyPr wrap="square">
            <a:spAutoFit/>
          </a:bodyPr>
          <a:lstStyle/>
          <a:p>
            <a:pPr marL="228589" lvl="1" indent="-228589" algn="just">
              <a:spcBef>
                <a:spcPts val="200"/>
              </a:spcBef>
              <a:spcAft>
                <a:spcPts val="200"/>
              </a:spcAft>
              <a:buFont typeface="Arial" panose="020B0604020202020204" pitchFamily="34" charset="0"/>
              <a:buChar char="•"/>
              <a:defRPr/>
            </a:pPr>
            <a:r>
              <a:rPr lang="en-US" sz="1200" kern="0" dirty="0">
                <a:solidFill>
                  <a:srgbClr val="141414"/>
                </a:solidFill>
                <a:cs typeface="Calibri" panose="020F0502020204030204" pitchFamily="34" charset="0"/>
              </a:rPr>
              <a:t>Cognizant developed and implemented an advanced integrated BDD test automation framework using Python-Behave to test API’s devices, </a:t>
            </a:r>
            <a:r>
              <a:rPr lang="en-US" sz="1200" kern="0" dirty="0" err="1">
                <a:solidFill>
                  <a:srgbClr val="141414"/>
                </a:solidFill>
                <a:cs typeface="Calibri" panose="020F0502020204030204" pitchFamily="34" charset="0"/>
              </a:rPr>
              <a:t>iphone</a:t>
            </a:r>
            <a:r>
              <a:rPr lang="en-US" sz="1200" kern="0" dirty="0">
                <a:solidFill>
                  <a:srgbClr val="141414"/>
                </a:solidFill>
                <a:cs typeface="Calibri" panose="020F0502020204030204" pitchFamily="34" charset="0"/>
              </a:rPr>
              <a:t>, android and web apps.</a:t>
            </a:r>
          </a:p>
          <a:p>
            <a:pPr marL="228589" lvl="1" indent="-228589" algn="just">
              <a:spcBef>
                <a:spcPts val="200"/>
              </a:spcBef>
              <a:spcAft>
                <a:spcPts val="200"/>
              </a:spcAft>
              <a:buFont typeface="Arial" panose="020B0604020202020204" pitchFamily="34" charset="0"/>
              <a:buChar char="•"/>
              <a:defRPr/>
            </a:pPr>
            <a:r>
              <a:rPr lang="en-US" sz="1200" kern="0" dirty="0">
                <a:solidFill>
                  <a:srgbClr val="141414"/>
                </a:solidFill>
                <a:cs typeface="Calibri" panose="020F0502020204030204" pitchFamily="34" charset="0"/>
              </a:rPr>
              <a:t>Automation/Manual functional &amp;regression testing were performed across devices , Mobile and web clients for the 9 kit combination for HUB</a:t>
            </a:r>
          </a:p>
          <a:p>
            <a:pPr marL="228589" lvl="1" indent="-228589" algn="just">
              <a:spcBef>
                <a:spcPts val="200"/>
              </a:spcBef>
              <a:spcAft>
                <a:spcPts val="200"/>
              </a:spcAft>
              <a:buFont typeface="Arial" panose="020B0604020202020204" pitchFamily="34" charset="0"/>
              <a:buChar char="•"/>
              <a:defRPr/>
            </a:pPr>
            <a:r>
              <a:rPr lang="en-US" sz="1200" kern="0" dirty="0">
                <a:solidFill>
                  <a:srgbClr val="141414"/>
                </a:solidFill>
                <a:cs typeface="Calibri" panose="020F0502020204030204" pitchFamily="34" charset="0"/>
              </a:rPr>
              <a:t>Some other key enabling solutions to overcome client’s discrepancies include developing in house Mobile device farm, Continuous integration with Jenkins, </a:t>
            </a:r>
            <a:r>
              <a:rPr lang="en-US" sz="1200" kern="0" dirty="0" err="1">
                <a:solidFill>
                  <a:srgbClr val="141414"/>
                </a:solidFill>
                <a:cs typeface="Calibri" panose="020F0502020204030204" pitchFamily="34" charset="0"/>
              </a:rPr>
              <a:t>Rasperry</a:t>
            </a:r>
            <a:r>
              <a:rPr lang="en-US" sz="1200" kern="0" dirty="0">
                <a:solidFill>
                  <a:srgbClr val="141414"/>
                </a:solidFill>
                <a:cs typeface="Calibri" panose="020F0502020204030204" pitchFamily="34" charset="0"/>
              </a:rPr>
              <a:t> pi installation for continuous test with live reports on dashboard portal. </a:t>
            </a:r>
          </a:p>
          <a:p>
            <a:pPr marL="228589" lvl="1" indent="-228589" algn="just">
              <a:spcBef>
                <a:spcPts val="200"/>
              </a:spcBef>
              <a:spcAft>
                <a:spcPts val="200"/>
              </a:spcAft>
              <a:buFont typeface="Arial" panose="020B0604020202020204" pitchFamily="34" charset="0"/>
              <a:buChar char="•"/>
              <a:defRPr/>
            </a:pPr>
            <a:r>
              <a:rPr lang="en-US" sz="1200" kern="0" dirty="0">
                <a:solidFill>
                  <a:srgbClr val="141414"/>
                </a:solidFill>
                <a:cs typeface="Calibri" panose="020F0502020204030204" pitchFamily="34" charset="0"/>
              </a:rPr>
              <a:t>Implemented TestRail and integrated with JIRA in the Connected Homes space for effective tracking</a:t>
            </a:r>
          </a:p>
        </p:txBody>
      </p:sp>
      <p:sp>
        <p:nvSpPr>
          <p:cNvPr id="10" name="Rectangle 9"/>
          <p:cNvSpPr/>
          <p:nvPr/>
        </p:nvSpPr>
        <p:spPr>
          <a:xfrm>
            <a:off x="7472645" y="2544903"/>
            <a:ext cx="1451680" cy="328295"/>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pPr>
            <a:r>
              <a:rPr lang="en-US" sz="1333" b="1" dirty="0">
                <a:solidFill>
                  <a:srgbClr val="075CA9"/>
                </a:solidFill>
                <a:ea typeface="Segoe UI" panose="020B0502040204020203" pitchFamily="34" charset="0"/>
                <a:cs typeface="Arial" panose="020B0604020202020204" pitchFamily="34" charset="0"/>
              </a:rPr>
              <a:t>TECHNOLOGY</a:t>
            </a:r>
          </a:p>
        </p:txBody>
      </p:sp>
      <p:grpSp>
        <p:nvGrpSpPr>
          <p:cNvPr id="11" name="Group 10"/>
          <p:cNvGrpSpPr/>
          <p:nvPr/>
        </p:nvGrpSpPr>
        <p:grpSpPr>
          <a:xfrm flipV="1">
            <a:off x="7457860" y="2868389"/>
            <a:ext cx="4412501" cy="0"/>
            <a:chOff x="242899" y="1804507"/>
            <a:chExt cx="1920295" cy="0"/>
          </a:xfrm>
        </p:grpSpPr>
        <p:cxnSp>
          <p:nvCxnSpPr>
            <p:cNvPr id="40" name="Straight Connector 39"/>
            <p:cNvCxnSpPr/>
            <p:nvPr/>
          </p:nvCxnSpPr>
          <p:spPr>
            <a:xfrm>
              <a:off x="242899" y="1804507"/>
              <a:ext cx="628650" cy="0"/>
            </a:xfrm>
            <a:prstGeom prst="line">
              <a:avLst/>
            </a:prstGeom>
            <a:noFill/>
            <a:ln w="19050" cap="flat" cmpd="sng" algn="ctr">
              <a:solidFill>
                <a:srgbClr val="830956"/>
              </a:solidFill>
              <a:prstDash val="solid"/>
            </a:ln>
            <a:effectLst/>
          </p:spPr>
        </p:cxnSp>
        <p:cxnSp>
          <p:nvCxnSpPr>
            <p:cNvPr id="41" name="Straight Connector 40"/>
            <p:cNvCxnSpPr/>
            <p:nvPr/>
          </p:nvCxnSpPr>
          <p:spPr>
            <a:xfrm flipV="1">
              <a:off x="830195" y="1804507"/>
              <a:ext cx="1332999" cy="0"/>
            </a:xfrm>
            <a:prstGeom prst="line">
              <a:avLst/>
            </a:prstGeom>
            <a:noFill/>
            <a:ln w="19050" cap="flat" cmpd="sng" algn="ctr">
              <a:solidFill>
                <a:srgbClr val="FCAF18"/>
              </a:solidFill>
              <a:prstDash val="solid"/>
            </a:ln>
            <a:effectLst/>
          </p:spPr>
        </p:cxnSp>
      </p:grpSp>
      <p:grpSp>
        <p:nvGrpSpPr>
          <p:cNvPr id="12" name="Group 11"/>
          <p:cNvGrpSpPr/>
          <p:nvPr/>
        </p:nvGrpSpPr>
        <p:grpSpPr>
          <a:xfrm flipV="1">
            <a:off x="309119" y="4223459"/>
            <a:ext cx="6872652" cy="0"/>
            <a:chOff x="242899" y="1804507"/>
            <a:chExt cx="3193273" cy="0"/>
          </a:xfrm>
        </p:grpSpPr>
        <p:cxnSp>
          <p:nvCxnSpPr>
            <p:cNvPr id="38" name="Straight Connector 37"/>
            <p:cNvCxnSpPr/>
            <p:nvPr/>
          </p:nvCxnSpPr>
          <p:spPr>
            <a:xfrm>
              <a:off x="242899" y="1804507"/>
              <a:ext cx="628650" cy="0"/>
            </a:xfrm>
            <a:prstGeom prst="line">
              <a:avLst/>
            </a:prstGeom>
            <a:noFill/>
            <a:ln w="19050" cap="flat" cmpd="sng" algn="ctr">
              <a:solidFill>
                <a:srgbClr val="830956"/>
              </a:solidFill>
              <a:prstDash val="solid"/>
            </a:ln>
            <a:effectLst/>
          </p:spPr>
        </p:cxnSp>
        <p:cxnSp>
          <p:nvCxnSpPr>
            <p:cNvPr id="39" name="Straight Connector 38"/>
            <p:cNvCxnSpPr/>
            <p:nvPr/>
          </p:nvCxnSpPr>
          <p:spPr>
            <a:xfrm flipV="1">
              <a:off x="830195" y="1804507"/>
              <a:ext cx="2605977" cy="0"/>
            </a:xfrm>
            <a:prstGeom prst="line">
              <a:avLst/>
            </a:prstGeom>
            <a:noFill/>
            <a:ln w="19050" cap="flat" cmpd="sng" algn="ctr">
              <a:solidFill>
                <a:srgbClr val="FCAF18"/>
              </a:solidFill>
              <a:prstDash val="solid"/>
            </a:ln>
            <a:effectLst/>
          </p:spPr>
        </p:cxnSp>
      </p:grpSp>
      <p:sp>
        <p:nvSpPr>
          <p:cNvPr id="13" name="Rectangle 12"/>
          <p:cNvSpPr/>
          <p:nvPr/>
        </p:nvSpPr>
        <p:spPr>
          <a:xfrm>
            <a:off x="378517" y="2496142"/>
            <a:ext cx="1090471" cy="328295"/>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pPr>
            <a:r>
              <a:rPr lang="en-US" sz="1333" b="1" dirty="0">
                <a:solidFill>
                  <a:srgbClr val="075CA9"/>
                </a:solidFill>
                <a:ea typeface="Segoe UI" panose="020B0502040204020203" pitchFamily="34" charset="0"/>
                <a:cs typeface="Arial" panose="020B0604020202020204" pitchFamily="34" charset="0"/>
              </a:rPr>
              <a:t>BENEFITS</a:t>
            </a:r>
          </a:p>
        </p:txBody>
      </p:sp>
      <p:grpSp>
        <p:nvGrpSpPr>
          <p:cNvPr id="14" name="Group 13"/>
          <p:cNvGrpSpPr/>
          <p:nvPr/>
        </p:nvGrpSpPr>
        <p:grpSpPr>
          <a:xfrm flipV="1">
            <a:off x="366270" y="2828643"/>
            <a:ext cx="6872652" cy="0"/>
            <a:chOff x="242899" y="1804507"/>
            <a:chExt cx="3193273" cy="0"/>
          </a:xfrm>
        </p:grpSpPr>
        <p:cxnSp>
          <p:nvCxnSpPr>
            <p:cNvPr id="36" name="Straight Connector 35"/>
            <p:cNvCxnSpPr/>
            <p:nvPr/>
          </p:nvCxnSpPr>
          <p:spPr>
            <a:xfrm>
              <a:off x="242899" y="1804507"/>
              <a:ext cx="628650" cy="0"/>
            </a:xfrm>
            <a:prstGeom prst="line">
              <a:avLst/>
            </a:prstGeom>
            <a:noFill/>
            <a:ln w="19050" cap="flat" cmpd="sng" algn="ctr">
              <a:solidFill>
                <a:srgbClr val="830956"/>
              </a:solidFill>
              <a:prstDash val="solid"/>
            </a:ln>
            <a:effectLst/>
          </p:spPr>
        </p:cxnSp>
        <p:cxnSp>
          <p:nvCxnSpPr>
            <p:cNvPr id="37" name="Straight Connector 36"/>
            <p:cNvCxnSpPr/>
            <p:nvPr/>
          </p:nvCxnSpPr>
          <p:spPr>
            <a:xfrm flipV="1">
              <a:off x="830195" y="1804507"/>
              <a:ext cx="2605977" cy="0"/>
            </a:xfrm>
            <a:prstGeom prst="line">
              <a:avLst/>
            </a:prstGeom>
            <a:noFill/>
            <a:ln w="19050" cap="flat" cmpd="sng" algn="ctr">
              <a:solidFill>
                <a:srgbClr val="FCAF18"/>
              </a:solidFill>
              <a:prstDash val="solid"/>
            </a:ln>
            <a:effectLst/>
          </p:spPr>
        </p:cxnSp>
      </p:grpSp>
      <p:sp>
        <p:nvSpPr>
          <p:cNvPr id="15" name="Rectangle 14"/>
          <p:cNvSpPr/>
          <p:nvPr/>
        </p:nvSpPr>
        <p:spPr>
          <a:xfrm>
            <a:off x="7517158" y="816831"/>
            <a:ext cx="1498701" cy="328295"/>
          </a:xfrm>
          <a:prstGeom prst="rect">
            <a:avLst/>
          </a:prstGeom>
          <a:noFill/>
          <a:ln w="9525">
            <a:noFill/>
            <a:miter lim="800000"/>
            <a:headEnd/>
            <a:tailEnd/>
          </a:ln>
        </p:spPr>
        <p:txBody>
          <a:bodyPr wrap="square" lIns="121912" tIns="60956" rIns="121912" bIns="60956" rtlCol="0">
            <a:prstTxWarp prst="textNoShape">
              <a:avLst/>
            </a:prstTxWarp>
            <a:noAutofit/>
          </a:bodyPr>
          <a:lstStyle/>
          <a:p>
            <a:pPr algn="just" defTabSz="912805" eaLnBrk="0" fontAlgn="base" hangingPunct="0">
              <a:spcBef>
                <a:spcPct val="0"/>
              </a:spcBef>
              <a:spcAft>
                <a:spcPct val="0"/>
              </a:spcAft>
            </a:pPr>
            <a:r>
              <a:rPr lang="en-US" sz="1333" b="1" dirty="0">
                <a:solidFill>
                  <a:srgbClr val="075CA9"/>
                </a:solidFill>
                <a:ea typeface="Segoe UI" panose="020B0502040204020203" pitchFamily="34" charset="0"/>
                <a:cs typeface="Arial" panose="020B0604020202020204" pitchFamily="34" charset="0"/>
              </a:rPr>
              <a:t>Client Situation</a:t>
            </a:r>
          </a:p>
        </p:txBody>
      </p:sp>
      <p:grpSp>
        <p:nvGrpSpPr>
          <p:cNvPr id="16" name="Group 15"/>
          <p:cNvGrpSpPr/>
          <p:nvPr/>
        </p:nvGrpSpPr>
        <p:grpSpPr>
          <a:xfrm flipV="1">
            <a:off x="7495960" y="1140317"/>
            <a:ext cx="4412501" cy="0"/>
            <a:chOff x="242899" y="1804507"/>
            <a:chExt cx="1920295" cy="0"/>
          </a:xfrm>
        </p:grpSpPr>
        <p:cxnSp>
          <p:nvCxnSpPr>
            <p:cNvPr id="34" name="Straight Connector 33"/>
            <p:cNvCxnSpPr/>
            <p:nvPr/>
          </p:nvCxnSpPr>
          <p:spPr>
            <a:xfrm>
              <a:off x="242899" y="1804507"/>
              <a:ext cx="628650" cy="0"/>
            </a:xfrm>
            <a:prstGeom prst="line">
              <a:avLst/>
            </a:prstGeom>
            <a:noFill/>
            <a:ln w="19050" cap="flat" cmpd="sng" algn="ctr">
              <a:solidFill>
                <a:srgbClr val="830956"/>
              </a:solidFill>
              <a:prstDash val="solid"/>
            </a:ln>
            <a:effectLst/>
          </p:spPr>
        </p:cxnSp>
        <p:cxnSp>
          <p:nvCxnSpPr>
            <p:cNvPr id="35" name="Straight Connector 34"/>
            <p:cNvCxnSpPr/>
            <p:nvPr/>
          </p:nvCxnSpPr>
          <p:spPr>
            <a:xfrm flipV="1">
              <a:off x="830195" y="1804507"/>
              <a:ext cx="1332999" cy="0"/>
            </a:xfrm>
            <a:prstGeom prst="line">
              <a:avLst/>
            </a:prstGeom>
            <a:noFill/>
            <a:ln w="19050" cap="flat" cmpd="sng" algn="ctr">
              <a:solidFill>
                <a:srgbClr val="FCAF18"/>
              </a:solidFill>
              <a:prstDash val="solid"/>
            </a:ln>
            <a:effectLst/>
          </p:spPr>
        </p:cxnSp>
      </p:grpSp>
      <p:grpSp>
        <p:nvGrpSpPr>
          <p:cNvPr id="17" name="Group 16"/>
          <p:cNvGrpSpPr/>
          <p:nvPr/>
        </p:nvGrpSpPr>
        <p:grpSpPr>
          <a:xfrm>
            <a:off x="405817" y="2898308"/>
            <a:ext cx="6790703" cy="891537"/>
            <a:chOff x="405816" y="2898306"/>
            <a:chExt cx="5415536" cy="891537"/>
          </a:xfrm>
        </p:grpSpPr>
        <p:grpSp>
          <p:nvGrpSpPr>
            <p:cNvPr id="22" name="Group 21"/>
            <p:cNvGrpSpPr/>
            <p:nvPr/>
          </p:nvGrpSpPr>
          <p:grpSpPr>
            <a:xfrm>
              <a:off x="405816" y="2898720"/>
              <a:ext cx="1373371" cy="891123"/>
              <a:chOff x="18741" y="827"/>
              <a:chExt cx="1619576" cy="891123"/>
            </a:xfrm>
          </p:grpSpPr>
          <p:sp>
            <p:nvSpPr>
              <p:cNvPr id="32" name="Rectangle 31"/>
              <p:cNvSpPr/>
              <p:nvPr/>
            </p:nvSpPr>
            <p:spPr>
              <a:xfrm>
                <a:off x="18741" y="827"/>
                <a:ext cx="1619576" cy="891123"/>
              </a:xfrm>
              <a:prstGeom prst="rect">
                <a:avLst/>
              </a:prstGeom>
              <a:solidFill>
                <a:srgbClr val="002148"/>
              </a:solidFill>
              <a:ln w="25400" cap="flat" cmpd="sng" algn="ctr">
                <a:solidFill>
                  <a:sysClr val="window" lastClr="FFFFFF">
                    <a:hueOff val="0"/>
                    <a:satOff val="0"/>
                    <a:lumOff val="0"/>
                    <a:alphaOff val="0"/>
                  </a:sysClr>
                </a:solidFill>
                <a:prstDash val="solid"/>
              </a:ln>
              <a:effectLst/>
            </p:spPr>
          </p:sp>
          <p:sp>
            <p:nvSpPr>
              <p:cNvPr id="33" name="Rectangle 32"/>
              <p:cNvSpPr/>
              <p:nvPr/>
            </p:nvSpPr>
            <p:spPr>
              <a:xfrm>
                <a:off x="18741" y="827"/>
                <a:ext cx="1619576" cy="891123"/>
              </a:xfrm>
              <a:prstGeom prst="rect">
                <a:avLst/>
              </a:prstGeom>
              <a:noFill/>
              <a:ln>
                <a:noFill/>
              </a:ln>
              <a:effectLst/>
            </p:spPr>
            <p:txBody>
              <a:bodyPr spcFirstLastPara="0" vert="horz" wrap="square" lIns="45720" tIns="45720" rIns="45720" bIns="45720" numCol="1" spcCol="1270" anchor="ctr" anchorCtr="0">
                <a:noAutofit/>
              </a:bodyPr>
              <a:lstStyle/>
              <a:p>
                <a:pPr algn="ctr" defTabSz="533387">
                  <a:lnSpc>
                    <a:spcPct val="90000"/>
                  </a:lnSpc>
                  <a:spcBef>
                    <a:spcPct val="0"/>
                  </a:spcBef>
                  <a:spcAft>
                    <a:spcPct val="35000"/>
                  </a:spcAft>
                  <a:defRPr/>
                </a:pPr>
                <a:r>
                  <a:rPr lang="en-US" sz="1067" dirty="0">
                    <a:solidFill>
                      <a:schemeClr val="bg2"/>
                    </a:solidFill>
                    <a:ea typeface="Book Antiqua" charset="0"/>
                    <a:cs typeface="Book Antiqua" charset="0"/>
                  </a:rPr>
                  <a:t>End to End Automation with BDD Framework</a:t>
                </a:r>
              </a:p>
            </p:txBody>
          </p:sp>
        </p:grpSp>
        <p:grpSp>
          <p:nvGrpSpPr>
            <p:cNvPr id="23" name="Group 22"/>
            <p:cNvGrpSpPr/>
            <p:nvPr/>
          </p:nvGrpSpPr>
          <p:grpSpPr>
            <a:xfrm>
              <a:off x="1905129" y="2898306"/>
              <a:ext cx="1145484" cy="891123"/>
              <a:chOff x="1786836" y="413"/>
              <a:chExt cx="1350836" cy="891123"/>
            </a:xfrm>
          </p:grpSpPr>
          <p:sp>
            <p:nvSpPr>
              <p:cNvPr id="30" name="Rectangle 29"/>
              <p:cNvSpPr/>
              <p:nvPr/>
            </p:nvSpPr>
            <p:spPr>
              <a:xfrm>
                <a:off x="1786836" y="413"/>
                <a:ext cx="1350836" cy="891123"/>
              </a:xfrm>
              <a:prstGeom prst="rect">
                <a:avLst/>
              </a:prstGeom>
              <a:solidFill>
                <a:srgbClr val="002A5B">
                  <a:alpha val="83000"/>
                </a:srgbClr>
              </a:solidFill>
              <a:ln w="25400" cap="flat" cmpd="sng" algn="ctr">
                <a:solidFill>
                  <a:sysClr val="window" lastClr="FFFFFF">
                    <a:hueOff val="0"/>
                    <a:satOff val="0"/>
                    <a:lumOff val="0"/>
                    <a:alphaOff val="0"/>
                  </a:sysClr>
                </a:solidFill>
                <a:prstDash val="solid"/>
              </a:ln>
              <a:effectLst/>
            </p:spPr>
          </p:sp>
          <p:sp>
            <p:nvSpPr>
              <p:cNvPr id="31" name="Rectangle 30"/>
              <p:cNvSpPr/>
              <p:nvPr/>
            </p:nvSpPr>
            <p:spPr>
              <a:xfrm>
                <a:off x="1786837" y="413"/>
                <a:ext cx="1350835" cy="891123"/>
              </a:xfrm>
              <a:prstGeom prst="rect">
                <a:avLst/>
              </a:prstGeom>
              <a:noFill/>
              <a:ln>
                <a:noFill/>
              </a:ln>
              <a:effectLst/>
            </p:spPr>
            <p:txBody>
              <a:bodyPr spcFirstLastPara="0" vert="horz" wrap="square" lIns="45720" tIns="45720" rIns="45720" bIns="45720" numCol="1" spcCol="1270" anchor="ctr" anchorCtr="0">
                <a:noAutofit/>
              </a:bodyPr>
              <a:lstStyle/>
              <a:p>
                <a:pPr algn="ctr" defTabSz="533387">
                  <a:lnSpc>
                    <a:spcPct val="90000"/>
                  </a:lnSpc>
                  <a:spcBef>
                    <a:spcPct val="0"/>
                  </a:spcBef>
                  <a:spcAft>
                    <a:spcPct val="35000"/>
                  </a:spcAft>
                  <a:defRPr/>
                </a:pPr>
                <a:r>
                  <a:rPr lang="en-US" sz="1067" dirty="0">
                    <a:solidFill>
                      <a:schemeClr val="bg2"/>
                    </a:solidFill>
                    <a:ea typeface="Book Antiqua" charset="0"/>
                    <a:cs typeface="Book Antiqua" charset="0"/>
                  </a:rPr>
                  <a:t>Quicker solution signing off for the new products achieved by leveraging SD UI </a:t>
                </a:r>
              </a:p>
            </p:txBody>
          </p:sp>
        </p:grpSp>
        <p:grpSp>
          <p:nvGrpSpPr>
            <p:cNvPr id="24" name="Group 23"/>
            <p:cNvGrpSpPr/>
            <p:nvPr/>
          </p:nvGrpSpPr>
          <p:grpSpPr>
            <a:xfrm>
              <a:off x="3176555" y="2898306"/>
              <a:ext cx="1259427" cy="891123"/>
              <a:chOff x="3286192" y="413"/>
              <a:chExt cx="1485205" cy="891123"/>
            </a:xfrm>
          </p:grpSpPr>
          <p:sp>
            <p:nvSpPr>
              <p:cNvPr id="28" name="Rectangle 27"/>
              <p:cNvSpPr/>
              <p:nvPr/>
            </p:nvSpPr>
            <p:spPr>
              <a:xfrm>
                <a:off x="3286192" y="413"/>
                <a:ext cx="1485205" cy="891123"/>
              </a:xfrm>
              <a:prstGeom prst="rect">
                <a:avLst/>
              </a:prstGeom>
              <a:solidFill>
                <a:srgbClr val="002148"/>
              </a:solidFill>
              <a:ln w="25400" cap="flat" cmpd="sng" algn="ctr">
                <a:solidFill>
                  <a:sysClr val="window" lastClr="FFFFFF">
                    <a:hueOff val="0"/>
                    <a:satOff val="0"/>
                    <a:lumOff val="0"/>
                    <a:alphaOff val="0"/>
                  </a:sysClr>
                </a:solidFill>
                <a:prstDash val="solid"/>
              </a:ln>
              <a:effectLst/>
            </p:spPr>
          </p:sp>
          <p:sp>
            <p:nvSpPr>
              <p:cNvPr id="29" name="Rectangle 28"/>
              <p:cNvSpPr/>
              <p:nvPr/>
            </p:nvSpPr>
            <p:spPr>
              <a:xfrm>
                <a:off x="3286192" y="413"/>
                <a:ext cx="1485205" cy="891123"/>
              </a:xfrm>
              <a:prstGeom prst="rect">
                <a:avLst/>
              </a:prstGeom>
              <a:noFill/>
              <a:ln>
                <a:noFill/>
              </a:ln>
              <a:effectLst/>
            </p:spPr>
            <p:txBody>
              <a:bodyPr spcFirstLastPara="0" vert="horz" wrap="square" lIns="45720" tIns="45720" rIns="45720" bIns="45720" numCol="1" spcCol="1270" anchor="ctr" anchorCtr="0">
                <a:noAutofit/>
              </a:bodyPr>
              <a:lstStyle/>
              <a:p>
                <a:pPr algn="ctr" defTabSz="533387">
                  <a:lnSpc>
                    <a:spcPct val="90000"/>
                  </a:lnSpc>
                  <a:spcBef>
                    <a:spcPct val="0"/>
                  </a:spcBef>
                  <a:spcAft>
                    <a:spcPct val="35000"/>
                  </a:spcAft>
                  <a:defRPr/>
                </a:pPr>
                <a:r>
                  <a:rPr lang="en-US" sz="1067" dirty="0">
                    <a:solidFill>
                      <a:schemeClr val="bg2"/>
                    </a:solidFill>
                    <a:ea typeface="Book Antiqua" charset="0"/>
                    <a:cs typeface="Book Antiqua" charset="0"/>
                  </a:rPr>
                  <a:t>Cost savings of approx. £75,000+  (by leveraging in-House Mobile device farm)</a:t>
                </a:r>
              </a:p>
            </p:txBody>
          </p:sp>
        </p:grpSp>
        <p:grpSp>
          <p:nvGrpSpPr>
            <p:cNvPr id="25" name="Group 24"/>
            <p:cNvGrpSpPr/>
            <p:nvPr/>
          </p:nvGrpSpPr>
          <p:grpSpPr>
            <a:xfrm>
              <a:off x="4561925" y="2898306"/>
              <a:ext cx="1259427" cy="891123"/>
              <a:chOff x="4919918" y="413"/>
              <a:chExt cx="1485205" cy="891123"/>
            </a:xfrm>
          </p:grpSpPr>
          <p:sp>
            <p:nvSpPr>
              <p:cNvPr id="26" name="Rectangle 25"/>
              <p:cNvSpPr/>
              <p:nvPr/>
            </p:nvSpPr>
            <p:spPr>
              <a:xfrm>
                <a:off x="4919918" y="413"/>
                <a:ext cx="1485205" cy="891123"/>
              </a:xfrm>
              <a:prstGeom prst="rect">
                <a:avLst/>
              </a:prstGeom>
              <a:solidFill>
                <a:srgbClr val="002A5B">
                  <a:alpha val="83000"/>
                </a:srgbClr>
              </a:solidFill>
              <a:ln w="25400" cap="flat" cmpd="sng" algn="ctr">
                <a:solidFill>
                  <a:sysClr val="window" lastClr="FFFFFF">
                    <a:hueOff val="0"/>
                    <a:satOff val="0"/>
                    <a:lumOff val="0"/>
                    <a:alphaOff val="0"/>
                  </a:sysClr>
                </a:solidFill>
                <a:prstDash val="solid"/>
              </a:ln>
              <a:effectLst/>
            </p:spPr>
          </p:sp>
          <p:sp>
            <p:nvSpPr>
              <p:cNvPr id="27" name="Rectangle 26"/>
              <p:cNvSpPr/>
              <p:nvPr/>
            </p:nvSpPr>
            <p:spPr>
              <a:xfrm>
                <a:off x="4995526" y="413"/>
                <a:ext cx="1355849" cy="891123"/>
              </a:xfrm>
              <a:prstGeom prst="rect">
                <a:avLst/>
              </a:prstGeom>
              <a:noFill/>
              <a:ln>
                <a:noFill/>
              </a:ln>
              <a:effectLst/>
            </p:spPr>
            <p:txBody>
              <a:bodyPr spcFirstLastPara="0" vert="horz" wrap="square" lIns="45720" tIns="45720" rIns="45720" bIns="45720" numCol="1" spcCol="1270" anchor="ctr" anchorCtr="0">
                <a:noAutofit/>
              </a:bodyPr>
              <a:lstStyle/>
              <a:p>
                <a:pPr algn="ctr" defTabSz="533387">
                  <a:lnSpc>
                    <a:spcPct val="90000"/>
                  </a:lnSpc>
                  <a:spcBef>
                    <a:spcPct val="0"/>
                  </a:spcBef>
                  <a:spcAft>
                    <a:spcPct val="35000"/>
                  </a:spcAft>
                  <a:defRPr/>
                </a:pPr>
                <a:r>
                  <a:rPr lang="en-US" sz="1067" kern="0" dirty="0">
                    <a:solidFill>
                      <a:prstClr val="white"/>
                    </a:solidFill>
                    <a:ea typeface="Segoe UI" panose="020B0502040204020203" pitchFamily="34" charset="0"/>
                    <a:cs typeface="Segoe UI" panose="020B0502040204020203" pitchFamily="34" charset="0"/>
                  </a:rPr>
                  <a:t>Costs savings of approx. £14,000+ (by using Raspberry PI instead of procuring more terminals) </a:t>
                </a:r>
              </a:p>
            </p:txBody>
          </p:sp>
        </p:grpSp>
      </p:grpSp>
      <p:sp>
        <p:nvSpPr>
          <p:cNvPr id="18" name="TextBox 17"/>
          <p:cNvSpPr txBox="1"/>
          <p:nvPr/>
        </p:nvSpPr>
        <p:spPr>
          <a:xfrm>
            <a:off x="7159821" y="2878584"/>
            <a:ext cx="4930580" cy="3600986"/>
          </a:xfrm>
          <a:prstGeom prst="rect">
            <a:avLst/>
          </a:prstGeom>
        </p:spPr>
        <p:txBody>
          <a:bodyPr wrap="square" lIns="0" tIns="0" rIns="0" bIns="0" rtlCol="0">
            <a:spAutoFit/>
          </a:bodyPr>
          <a:lstStyle/>
          <a:p>
            <a:pPr lvl="1" eaLnBrk="0" hangingPunct="0"/>
            <a:r>
              <a:rPr lang="en-US" sz="1200" b="1" kern="0" dirty="0">
                <a:solidFill>
                  <a:srgbClr val="141414"/>
                </a:solidFill>
                <a:cs typeface="Calibri" panose="020F0502020204030204" pitchFamily="34" charset="0"/>
              </a:rPr>
              <a:t>Specialized Testing :</a:t>
            </a:r>
          </a:p>
          <a:p>
            <a:pPr marL="685726" lvl="1" indent="-228537" eaLnBrk="0" hangingPunct="0">
              <a:buFont typeface="Arial" panose="020B0604020202020204" pitchFamily="34" charset="0"/>
              <a:buChar char="•"/>
            </a:pPr>
            <a:r>
              <a:rPr lang="en-US" sz="1200" kern="0" dirty="0">
                <a:solidFill>
                  <a:srgbClr val="141414"/>
                </a:solidFill>
                <a:cs typeface="Calibri" panose="020F0502020204030204" pitchFamily="34" charset="0"/>
              </a:rPr>
              <a:t>Hardware Device Testing </a:t>
            </a:r>
          </a:p>
          <a:p>
            <a:pPr marL="685726" lvl="1" indent="-228537" eaLnBrk="0" hangingPunct="0">
              <a:buFont typeface="Arial" panose="020B0604020202020204" pitchFamily="34" charset="0"/>
              <a:buChar char="•"/>
            </a:pPr>
            <a:r>
              <a:rPr lang="en-US" sz="1200" kern="0" dirty="0">
                <a:solidFill>
                  <a:srgbClr val="141414"/>
                </a:solidFill>
                <a:cs typeface="Calibri" panose="020F0502020204030204" pitchFamily="34" charset="0"/>
              </a:rPr>
              <a:t>Protocol Testing</a:t>
            </a:r>
          </a:p>
          <a:p>
            <a:pPr marL="860404" lvl="2" indent="-173034" eaLnBrk="0" hangingPunct="0">
              <a:buFont typeface="Courier New" panose="02070309020205020404" pitchFamily="49" charset="0"/>
              <a:buChar char="o"/>
            </a:pPr>
            <a:r>
              <a:rPr lang="en-US" sz="1200" kern="0" dirty="0">
                <a:solidFill>
                  <a:srgbClr val="141414"/>
                </a:solidFill>
                <a:cs typeface="Calibri" panose="020F0502020204030204" pitchFamily="34" charset="0"/>
              </a:rPr>
              <a:t>OCR/LUX/APS validation Testing &amp; Functional/Regression Testing</a:t>
            </a:r>
          </a:p>
          <a:p>
            <a:pPr marL="685726" lvl="1" indent="-228537" eaLnBrk="0" hangingPunct="0">
              <a:buFont typeface="Arial" panose="020B0604020202020204" pitchFamily="34" charset="0"/>
              <a:buChar char="•"/>
            </a:pPr>
            <a:r>
              <a:rPr lang="en-US" sz="1200" kern="0" dirty="0">
                <a:solidFill>
                  <a:srgbClr val="141414"/>
                </a:solidFill>
                <a:cs typeface="Calibri" panose="020F0502020204030204" pitchFamily="34" charset="0"/>
              </a:rPr>
              <a:t>Mobile / Web Client Testing</a:t>
            </a:r>
          </a:p>
          <a:p>
            <a:pPr marL="860404" lvl="2" indent="-173034" eaLnBrk="0" hangingPunct="0">
              <a:buFont typeface="Courier New" panose="02070309020205020404" pitchFamily="49" charset="0"/>
              <a:buChar char="o"/>
            </a:pPr>
            <a:r>
              <a:rPr lang="en-US" sz="1200" kern="0" dirty="0">
                <a:solidFill>
                  <a:srgbClr val="141414"/>
                </a:solidFill>
                <a:cs typeface="Calibri" panose="020F0502020204030204" pitchFamily="34" charset="0"/>
              </a:rPr>
              <a:t>Security Testing, Functional/</a:t>
            </a:r>
            <a:r>
              <a:rPr lang="en-GB" sz="1200" kern="0" dirty="0">
                <a:solidFill>
                  <a:srgbClr val="141414"/>
                </a:solidFill>
                <a:cs typeface="Calibri" panose="020F0502020204030204" pitchFamily="34" charset="0"/>
              </a:rPr>
              <a:t>Regression</a:t>
            </a:r>
            <a:r>
              <a:rPr lang="en-US" sz="1200" kern="0" dirty="0">
                <a:solidFill>
                  <a:srgbClr val="141414"/>
                </a:solidFill>
                <a:cs typeface="Calibri" panose="020F0502020204030204" pitchFamily="34" charset="0"/>
              </a:rPr>
              <a:t> Testing, Interruption Testing, Penetration Testing, Accessibility Testing &amp; Monkey Testing</a:t>
            </a:r>
          </a:p>
          <a:p>
            <a:pPr marL="860404" lvl="2" indent="-173034" eaLnBrk="0" hangingPunct="0">
              <a:buFont typeface="Courier New" panose="02070309020205020404" pitchFamily="49" charset="0"/>
              <a:buChar char="o"/>
            </a:pPr>
            <a:endParaRPr lang="en-US" sz="600" kern="0" dirty="0">
              <a:solidFill>
                <a:srgbClr val="141414"/>
              </a:solidFill>
              <a:cs typeface="Calibri" panose="020F0502020204030204" pitchFamily="34" charset="0"/>
            </a:endParaRPr>
          </a:p>
          <a:p>
            <a:pPr lvl="1" eaLnBrk="0" hangingPunct="0"/>
            <a:r>
              <a:rPr lang="en-US" sz="1200" b="1" kern="0" dirty="0">
                <a:solidFill>
                  <a:srgbClr val="141414"/>
                </a:solidFill>
                <a:cs typeface="Calibri" panose="020F0502020204030204" pitchFamily="34" charset="0"/>
              </a:rPr>
              <a:t>Technology:</a:t>
            </a:r>
          </a:p>
          <a:p>
            <a:pPr marL="685726" lvl="1" indent="-228537" eaLnBrk="0" hangingPunct="0">
              <a:buFont typeface="Arial" panose="020B0604020202020204" pitchFamily="34" charset="0"/>
              <a:buChar char="•"/>
            </a:pPr>
            <a:r>
              <a:rPr lang="en-US" sz="1200" kern="0" dirty="0">
                <a:solidFill>
                  <a:srgbClr val="141414"/>
                </a:solidFill>
                <a:cs typeface="Calibri" panose="020F0502020204030204" pitchFamily="34" charset="0"/>
              </a:rPr>
              <a:t>BDD - behave</a:t>
            </a:r>
          </a:p>
          <a:p>
            <a:pPr marL="685726" lvl="1" indent="-228537" eaLnBrk="0" hangingPunct="0">
              <a:buFont typeface="Arial" panose="020B0604020202020204" pitchFamily="34" charset="0"/>
              <a:buChar char="•"/>
            </a:pPr>
            <a:r>
              <a:rPr lang="en-US" sz="1200" kern="0" dirty="0">
                <a:solidFill>
                  <a:srgbClr val="141414"/>
                </a:solidFill>
                <a:cs typeface="Calibri" panose="020F0502020204030204" pitchFamily="34" charset="0"/>
              </a:rPr>
              <a:t>Selenium</a:t>
            </a:r>
          </a:p>
          <a:p>
            <a:pPr marL="685726" lvl="1" indent="-228537" eaLnBrk="0" hangingPunct="0">
              <a:buFont typeface="Arial" panose="020B0604020202020204" pitchFamily="34" charset="0"/>
              <a:buChar char="•"/>
            </a:pPr>
            <a:r>
              <a:rPr lang="en-US" sz="1200" kern="0" dirty="0" err="1">
                <a:solidFill>
                  <a:srgbClr val="141414"/>
                </a:solidFill>
                <a:cs typeface="Calibri" panose="020F0502020204030204" pitchFamily="34" charset="0"/>
              </a:rPr>
              <a:t>Appium</a:t>
            </a:r>
            <a:endParaRPr lang="en-US" sz="1200" kern="0" dirty="0">
              <a:solidFill>
                <a:srgbClr val="141414"/>
              </a:solidFill>
              <a:cs typeface="Calibri" panose="020F0502020204030204" pitchFamily="34" charset="0"/>
            </a:endParaRPr>
          </a:p>
          <a:p>
            <a:pPr marL="685726" lvl="1" indent="-228537" eaLnBrk="0" hangingPunct="0">
              <a:buFont typeface="Arial" panose="020B0604020202020204" pitchFamily="34" charset="0"/>
              <a:buChar char="•"/>
            </a:pPr>
            <a:r>
              <a:rPr lang="en-US" sz="1200" kern="0" dirty="0">
                <a:solidFill>
                  <a:srgbClr val="141414"/>
                </a:solidFill>
                <a:cs typeface="Calibri" panose="020F0502020204030204" pitchFamily="34" charset="0"/>
              </a:rPr>
              <a:t>Python</a:t>
            </a:r>
          </a:p>
          <a:p>
            <a:pPr marL="685726" lvl="1" indent="-228537" eaLnBrk="0" hangingPunct="0">
              <a:buFont typeface="Arial" panose="020B0604020202020204" pitchFamily="34" charset="0"/>
              <a:buChar char="•"/>
            </a:pPr>
            <a:r>
              <a:rPr lang="en-US" sz="1200" kern="0" dirty="0">
                <a:solidFill>
                  <a:srgbClr val="141414"/>
                </a:solidFill>
                <a:cs typeface="Calibri" panose="020F0502020204030204" pitchFamily="34" charset="0"/>
              </a:rPr>
              <a:t>Jenkins</a:t>
            </a:r>
          </a:p>
          <a:p>
            <a:pPr marL="685726" lvl="1" indent="-228537" eaLnBrk="0" hangingPunct="0">
              <a:buFont typeface="Arial" panose="020B0604020202020204" pitchFamily="34" charset="0"/>
              <a:buChar char="•"/>
            </a:pPr>
            <a:r>
              <a:rPr lang="en-US" sz="1200" kern="0" dirty="0">
                <a:solidFill>
                  <a:srgbClr val="141414"/>
                </a:solidFill>
                <a:cs typeface="Calibri" panose="020F0502020204030204" pitchFamily="34" charset="0"/>
              </a:rPr>
              <a:t>JIRA</a:t>
            </a:r>
          </a:p>
          <a:p>
            <a:pPr marL="685726" lvl="1" indent="-228537" eaLnBrk="0" hangingPunct="0">
              <a:buFont typeface="Arial" panose="020B0604020202020204" pitchFamily="34" charset="0"/>
              <a:buChar char="•"/>
            </a:pPr>
            <a:r>
              <a:rPr lang="en-US" sz="1200" kern="0" dirty="0">
                <a:solidFill>
                  <a:srgbClr val="141414"/>
                </a:solidFill>
                <a:cs typeface="Calibri" panose="020F0502020204030204" pitchFamily="34" charset="0"/>
              </a:rPr>
              <a:t>Test Rail</a:t>
            </a:r>
          </a:p>
          <a:p>
            <a:pPr marL="685726" lvl="1" indent="-228537" eaLnBrk="0" hangingPunct="0">
              <a:buFont typeface="Arial" panose="020B0604020202020204" pitchFamily="34" charset="0"/>
              <a:buChar char="•"/>
            </a:pPr>
            <a:r>
              <a:rPr lang="en-US" sz="1200" kern="0" dirty="0" err="1">
                <a:solidFill>
                  <a:srgbClr val="141414"/>
                </a:solidFill>
                <a:cs typeface="Calibri" panose="020F0502020204030204" pitchFamily="34" charset="0"/>
              </a:rPr>
              <a:t>Github</a:t>
            </a:r>
            <a:endParaRPr lang="en-US" sz="1200" kern="0" dirty="0">
              <a:solidFill>
                <a:srgbClr val="141414"/>
              </a:solidFill>
              <a:cs typeface="Calibri" panose="020F0502020204030204" pitchFamily="34" charset="0"/>
            </a:endParaRPr>
          </a:p>
          <a:p>
            <a:pPr marL="685726" lvl="1" indent="-228537" eaLnBrk="0" hangingPunct="0">
              <a:buFont typeface="Arial" panose="020B0604020202020204" pitchFamily="34" charset="0"/>
              <a:buChar char="•"/>
            </a:pPr>
            <a:r>
              <a:rPr lang="en-US" sz="1200" kern="0" dirty="0">
                <a:solidFill>
                  <a:srgbClr val="141414"/>
                </a:solidFill>
                <a:cs typeface="Calibri" panose="020F0502020204030204" pitchFamily="34" charset="0"/>
              </a:rPr>
              <a:t>Raspberry Pi</a:t>
            </a:r>
          </a:p>
        </p:txBody>
      </p:sp>
      <p:sp>
        <p:nvSpPr>
          <p:cNvPr id="19" name="Rectangle 18"/>
          <p:cNvSpPr/>
          <p:nvPr/>
        </p:nvSpPr>
        <p:spPr>
          <a:xfrm>
            <a:off x="7427018" y="1341387"/>
            <a:ext cx="4443343" cy="415498"/>
          </a:xfrm>
          <a:prstGeom prst="rect">
            <a:avLst/>
          </a:prstGeom>
        </p:spPr>
        <p:txBody>
          <a:bodyPr wrap="square">
            <a:spAutoFit/>
          </a:bodyPr>
          <a:lstStyle/>
          <a:p>
            <a:pPr marL="171446" indent="-171446">
              <a:buFont typeface="Arial" panose="020B0604020202020204" pitchFamily="34" charset="0"/>
              <a:buChar char="•"/>
              <a:defRPr/>
            </a:pPr>
            <a:endParaRPr lang="en-US" sz="1200" kern="0" dirty="0">
              <a:solidFill>
                <a:srgbClr val="141414"/>
              </a:solidFill>
              <a:cs typeface="Calibri" panose="020F0502020204030204" pitchFamily="34" charset="0"/>
            </a:endParaRPr>
          </a:p>
          <a:p>
            <a:pPr marL="171446" indent="-171446">
              <a:buFont typeface="Arial" panose="020B0604020202020204" pitchFamily="34" charset="0"/>
              <a:buChar char="•"/>
              <a:defRPr/>
            </a:pPr>
            <a:endParaRPr lang="en-US" sz="900" dirty="0">
              <a:solidFill>
                <a:srgbClr val="141414"/>
              </a:solidFill>
              <a:ea typeface="Segoe UI" panose="020B0502040204020203" pitchFamily="34" charset="0"/>
              <a:cs typeface="Century Gothic"/>
            </a:endParaRPr>
          </a:p>
        </p:txBody>
      </p:sp>
      <p:sp>
        <p:nvSpPr>
          <p:cNvPr id="20" name="Rectangle 19"/>
          <p:cNvSpPr/>
          <p:nvPr/>
        </p:nvSpPr>
        <p:spPr>
          <a:xfrm>
            <a:off x="7435678" y="1180621"/>
            <a:ext cx="4501905" cy="1200329"/>
          </a:xfrm>
          <a:prstGeom prst="rect">
            <a:avLst/>
          </a:prstGeom>
        </p:spPr>
        <p:txBody>
          <a:bodyPr wrap="square">
            <a:spAutoFit/>
          </a:bodyPr>
          <a:lstStyle/>
          <a:p>
            <a:pPr marL="228589" lvl="1" indent="-228589" algn="just">
              <a:buFont typeface="Arial" panose="020B0604020202020204" pitchFamily="34" charset="0"/>
              <a:buChar char="•"/>
              <a:defRPr/>
            </a:pPr>
            <a:r>
              <a:rPr lang="en-US" sz="1200" dirty="0">
                <a:solidFill>
                  <a:prstClr val="black"/>
                </a:solidFill>
              </a:rPr>
              <a:t>Client was looking for a QA Partner capable of understanding their complexities and test their connected devices and apps. Client was also looking to implement a test automation framework to accelerate testing and identify other areas of improvements  and define a transformation roadmap to bring further cost benefits</a:t>
            </a:r>
          </a:p>
        </p:txBody>
      </p:sp>
      <p:sp>
        <p:nvSpPr>
          <p:cNvPr id="21" name="Rectangle 20"/>
          <p:cNvSpPr/>
          <p:nvPr/>
        </p:nvSpPr>
        <p:spPr>
          <a:xfrm>
            <a:off x="9092318" y="4604179"/>
            <a:ext cx="2569287" cy="1015663"/>
          </a:xfrm>
          <a:prstGeom prst="rect">
            <a:avLst/>
          </a:prstGeom>
        </p:spPr>
        <p:txBody>
          <a:bodyPr wrap="square">
            <a:spAutoFit/>
          </a:bodyPr>
          <a:lstStyle/>
          <a:p>
            <a:pPr lvl="1" eaLnBrk="0" hangingPunct="0"/>
            <a:r>
              <a:rPr lang="en-US" sz="1200" b="1" kern="0" dirty="0">
                <a:solidFill>
                  <a:srgbClr val="141414"/>
                </a:solidFill>
                <a:cs typeface="Calibri" panose="020F0502020204030204" pitchFamily="34" charset="0"/>
              </a:rPr>
              <a:t>Key Stats:</a:t>
            </a:r>
          </a:p>
          <a:p>
            <a:pPr marL="685726" lvl="1" indent="-228537" eaLnBrk="0" hangingPunct="0">
              <a:buFont typeface="Arial" panose="020B0604020202020204" pitchFamily="34" charset="0"/>
              <a:buChar char="•"/>
            </a:pPr>
            <a:r>
              <a:rPr lang="en-US" sz="1200" kern="0" dirty="0">
                <a:solidFill>
                  <a:srgbClr val="141414"/>
                </a:solidFill>
                <a:cs typeface="Calibri" panose="020F0502020204030204" pitchFamily="34" charset="0"/>
              </a:rPr>
              <a:t>19 hardware devices</a:t>
            </a:r>
          </a:p>
          <a:p>
            <a:pPr marL="685726" lvl="1" indent="-228537" eaLnBrk="0" hangingPunct="0">
              <a:buFont typeface="Arial" panose="020B0604020202020204" pitchFamily="34" charset="0"/>
              <a:buChar char="•"/>
            </a:pPr>
            <a:r>
              <a:rPr lang="en-US" sz="1200" kern="0" dirty="0">
                <a:solidFill>
                  <a:srgbClr val="141414"/>
                </a:solidFill>
                <a:cs typeface="Calibri" panose="020F0502020204030204" pitchFamily="34" charset="0"/>
              </a:rPr>
              <a:t>51 Firmware releases</a:t>
            </a:r>
          </a:p>
          <a:p>
            <a:pPr marL="685726" lvl="1" indent="-228537" eaLnBrk="0" hangingPunct="0">
              <a:buFont typeface="Arial" panose="020B0604020202020204" pitchFamily="34" charset="0"/>
              <a:buChar char="•"/>
            </a:pPr>
            <a:r>
              <a:rPr lang="en-US" sz="1200" kern="0" dirty="0">
                <a:solidFill>
                  <a:srgbClr val="141414"/>
                </a:solidFill>
                <a:cs typeface="Calibri" panose="020F0502020204030204" pitchFamily="34" charset="0"/>
              </a:rPr>
              <a:t>25 App releases</a:t>
            </a:r>
          </a:p>
          <a:p>
            <a:pPr marL="685726" lvl="1" indent="-228537" eaLnBrk="0" hangingPunct="0">
              <a:buFont typeface="Arial" panose="020B0604020202020204" pitchFamily="34" charset="0"/>
              <a:buChar char="•"/>
            </a:pPr>
            <a:r>
              <a:rPr lang="en-US" sz="1200" kern="0" dirty="0">
                <a:solidFill>
                  <a:srgbClr val="141414"/>
                </a:solidFill>
                <a:cs typeface="Calibri" panose="020F0502020204030204" pitchFamily="34" charset="0"/>
              </a:rPr>
              <a:t>991 Test cases created</a:t>
            </a:r>
          </a:p>
        </p:txBody>
      </p:sp>
    </p:spTree>
    <p:extLst>
      <p:ext uri="{BB962C8B-B14F-4D97-AF65-F5344CB8AC3E}">
        <p14:creationId xmlns:p14="http://schemas.microsoft.com/office/powerpoint/2010/main" val="54011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2" y="180141"/>
            <a:ext cx="11286649" cy="607259"/>
          </a:xfrm>
        </p:spPr>
        <p:txBody>
          <a:bodyPr vert="horz" lIns="121920" tIns="60960" rIns="121920" bIns="60960" rtlCol="0" anchor="ctr">
            <a:noAutofit/>
          </a:bodyPr>
          <a:lstStyle/>
          <a:p>
            <a:r>
              <a:rPr lang="en-US" sz="3067" dirty="0">
                <a:latin typeface="+mn-lt"/>
                <a:cs typeface="Calibri" panose="020F0502020204030204" pitchFamily="34" charset="0"/>
              </a:rPr>
              <a:t>Energy Metering App for a British multinational Utility Company</a:t>
            </a:r>
            <a:br>
              <a:rPr lang="en-US" sz="3067" dirty="0">
                <a:latin typeface="+mn-lt"/>
                <a:cs typeface="Calibri" panose="020F0502020204030204" pitchFamily="34" charset="0"/>
              </a:rPr>
            </a:br>
            <a:endParaRPr lang="en-US" sz="3067" dirty="0">
              <a:latin typeface="+mn-lt"/>
              <a:cs typeface="Calibri" panose="020F0502020204030204" pitchFamily="34" charset="0"/>
            </a:endParaRPr>
          </a:p>
        </p:txBody>
      </p:sp>
      <p:sp>
        <p:nvSpPr>
          <p:cNvPr id="6" name="AutoShape 4"/>
          <p:cNvSpPr>
            <a:spLocks noChangeArrowheads="1"/>
          </p:cNvSpPr>
          <p:nvPr/>
        </p:nvSpPr>
        <p:spPr bwMode="auto">
          <a:xfrm>
            <a:off x="314608" y="1397001"/>
            <a:ext cx="3546305" cy="322420"/>
          </a:xfrm>
          <a:prstGeom prst="rect">
            <a:avLst/>
          </a:prstGeom>
          <a:solidFill>
            <a:srgbClr val="144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latin typeface="Arial"/>
                <a:cs typeface="Calibri" panose="020F0502020204030204" pitchFamily="34" charset="0"/>
              </a:rPr>
              <a:t>Challenges</a:t>
            </a:r>
          </a:p>
        </p:txBody>
      </p:sp>
      <p:sp>
        <p:nvSpPr>
          <p:cNvPr id="7" name="AutoShape 5"/>
          <p:cNvSpPr>
            <a:spLocks noChangeArrowheads="1"/>
          </p:cNvSpPr>
          <p:nvPr/>
        </p:nvSpPr>
        <p:spPr bwMode="auto">
          <a:xfrm>
            <a:off x="4020701" y="1397001"/>
            <a:ext cx="4150711" cy="322420"/>
          </a:xfrm>
          <a:prstGeom prst="rect">
            <a:avLst/>
          </a:prstGeom>
          <a:solidFill>
            <a:srgbClr val="00B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latin typeface="Arial"/>
                <a:cs typeface="Calibri" panose="020F0502020204030204" pitchFamily="34" charset="0"/>
              </a:rPr>
              <a:t>Solution</a:t>
            </a:r>
          </a:p>
        </p:txBody>
      </p:sp>
      <p:sp>
        <p:nvSpPr>
          <p:cNvPr id="8" name="AutoShape 6"/>
          <p:cNvSpPr>
            <a:spLocks noChangeArrowheads="1"/>
          </p:cNvSpPr>
          <p:nvPr/>
        </p:nvSpPr>
        <p:spPr bwMode="auto">
          <a:xfrm>
            <a:off x="8331201" y="1397001"/>
            <a:ext cx="3293439" cy="3224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74660">
              <a:defRPr/>
            </a:pPr>
            <a:r>
              <a:rPr lang="en-US" sz="1500" b="1" dirty="0">
                <a:solidFill>
                  <a:prstClr val="white"/>
                </a:solidFill>
                <a:latin typeface="Arial"/>
                <a:cs typeface="Calibri" panose="020F0502020204030204" pitchFamily="34" charset="0"/>
              </a:rPr>
              <a:t>Outcomes Delivered</a:t>
            </a:r>
          </a:p>
        </p:txBody>
      </p:sp>
      <p:sp>
        <p:nvSpPr>
          <p:cNvPr id="12" name="Text Placeholder 3"/>
          <p:cNvSpPr txBox="1">
            <a:spLocks/>
          </p:cNvSpPr>
          <p:nvPr/>
        </p:nvSpPr>
        <p:spPr>
          <a:xfrm>
            <a:off x="278750" y="1732483"/>
            <a:ext cx="3558191"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fontAlgn="ctr">
              <a:spcBef>
                <a:spcPts val="0"/>
              </a:spcBef>
              <a:defRPr/>
            </a:pPr>
            <a:endParaRPr lang="en-US" sz="1100" dirty="0">
              <a:solidFill>
                <a:srgbClr val="141414"/>
              </a:solidFill>
              <a:latin typeface="Arial"/>
              <a:cs typeface="Calibri" panose="020F0502020204030204" pitchFamily="34" charset="0"/>
            </a:endParaRPr>
          </a:p>
        </p:txBody>
      </p:sp>
      <p:sp>
        <p:nvSpPr>
          <p:cNvPr id="13" name="Text Placeholder 3"/>
          <p:cNvSpPr txBox="1">
            <a:spLocks/>
          </p:cNvSpPr>
          <p:nvPr/>
        </p:nvSpPr>
        <p:spPr>
          <a:xfrm>
            <a:off x="4031091" y="1801755"/>
            <a:ext cx="4150711"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0"/>
              </a:spcBef>
              <a:defRPr/>
            </a:pPr>
            <a:endParaRPr lang="en-US" sz="1200" dirty="0">
              <a:solidFill>
                <a:srgbClr val="141414"/>
              </a:solidFill>
              <a:latin typeface="Arial"/>
              <a:cs typeface="Calibri" panose="020F0502020204030204" pitchFamily="34" charset="0"/>
            </a:endParaRPr>
          </a:p>
        </p:txBody>
      </p:sp>
      <p:sp>
        <p:nvSpPr>
          <p:cNvPr id="14" name="Text Placeholder 3"/>
          <p:cNvSpPr txBox="1">
            <a:spLocks/>
          </p:cNvSpPr>
          <p:nvPr/>
        </p:nvSpPr>
        <p:spPr>
          <a:xfrm>
            <a:off x="8331200" y="1732483"/>
            <a:ext cx="3334877" cy="3279552"/>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111123" indent="-111123" defTabSz="609570">
              <a:spcBef>
                <a:spcPts val="0"/>
              </a:spcBef>
              <a:spcAft>
                <a:spcPts val="200"/>
              </a:spcAft>
              <a:defRPr/>
            </a:pPr>
            <a:endParaRPr lang="en-US" sz="1200" dirty="0">
              <a:solidFill>
                <a:srgbClr val="141414"/>
              </a:solidFill>
              <a:latin typeface="Arial"/>
              <a:cs typeface="Calibri" panose="020F0502020204030204" pitchFamily="34" charset="0"/>
            </a:endParaRPr>
          </a:p>
        </p:txBody>
      </p:sp>
      <p:sp>
        <p:nvSpPr>
          <p:cNvPr id="15" name="Freeform 14"/>
          <p:cNvSpPr/>
          <p:nvPr/>
        </p:nvSpPr>
        <p:spPr>
          <a:xfrm>
            <a:off x="3937911" y="1411173"/>
            <a:ext cx="0" cy="3657600"/>
          </a:xfrm>
          <a:custGeom>
            <a:avLst/>
            <a:gdLst>
              <a:gd name="connsiteX0" fmla="*/ 0 w 0"/>
              <a:gd name="connsiteY0" fmla="*/ 0 h 3566160"/>
              <a:gd name="connsiteX1" fmla="*/ 0 w 0"/>
              <a:gd name="connsiteY1" fmla="*/ 3566160 h 3566160"/>
            </a:gdLst>
            <a:ahLst/>
            <a:cxnLst>
              <a:cxn ang="0">
                <a:pos x="connsiteX0" y="connsiteY0"/>
              </a:cxn>
              <a:cxn ang="0">
                <a:pos x="connsiteX1" y="connsiteY1"/>
              </a:cxn>
            </a:cxnLst>
            <a:rect l="l" t="t" r="r" b="b"/>
            <a:pathLst>
              <a:path h="3566160">
                <a:moveTo>
                  <a:pt x="0" y="0"/>
                </a:moveTo>
                <a:lnTo>
                  <a:pt x="0" y="356616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latin typeface="Arial"/>
              <a:cs typeface="Calibri" panose="020F0502020204030204" pitchFamily="34" charset="0"/>
            </a:endParaRPr>
          </a:p>
        </p:txBody>
      </p:sp>
      <p:sp>
        <p:nvSpPr>
          <p:cNvPr id="16" name="Freeform 15"/>
          <p:cNvSpPr/>
          <p:nvPr/>
        </p:nvSpPr>
        <p:spPr>
          <a:xfrm>
            <a:off x="8243891" y="1411173"/>
            <a:ext cx="0" cy="3657600"/>
          </a:xfrm>
          <a:custGeom>
            <a:avLst/>
            <a:gdLst>
              <a:gd name="connsiteX0" fmla="*/ 0 w 0"/>
              <a:gd name="connsiteY0" fmla="*/ 0 h 3566160"/>
              <a:gd name="connsiteX1" fmla="*/ 0 w 0"/>
              <a:gd name="connsiteY1" fmla="*/ 3566160 h 3566160"/>
            </a:gdLst>
            <a:ahLst/>
            <a:cxnLst>
              <a:cxn ang="0">
                <a:pos x="connsiteX0" y="connsiteY0"/>
              </a:cxn>
              <a:cxn ang="0">
                <a:pos x="connsiteX1" y="connsiteY1"/>
              </a:cxn>
            </a:cxnLst>
            <a:rect l="l" t="t" r="r" b="b"/>
            <a:pathLst>
              <a:path h="3566160">
                <a:moveTo>
                  <a:pt x="0" y="0"/>
                </a:moveTo>
                <a:lnTo>
                  <a:pt x="0" y="356616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latin typeface="Arial"/>
              <a:cs typeface="Calibri" panose="020F0502020204030204" pitchFamily="34" charset="0"/>
            </a:endParaRPr>
          </a:p>
        </p:txBody>
      </p:sp>
      <p:sp>
        <p:nvSpPr>
          <p:cNvPr id="5" name="Rectangle 4"/>
          <p:cNvSpPr/>
          <p:nvPr/>
        </p:nvSpPr>
        <p:spPr>
          <a:xfrm>
            <a:off x="314607" y="1709897"/>
            <a:ext cx="3526852" cy="2973122"/>
          </a:xfrm>
          <a:prstGeom prst="rect">
            <a:avLst/>
          </a:prstGeom>
        </p:spPr>
        <p:txBody>
          <a:bodyPr wrap="square">
            <a:spAutoFit/>
          </a:bodyPr>
          <a:lstStyle/>
          <a:p>
            <a:pPr defTabSz="928051">
              <a:lnSpc>
                <a:spcPct val="120000"/>
              </a:lnSpc>
              <a:defRPr/>
            </a:pPr>
            <a:r>
              <a:rPr lang="en-US" sz="1200" dirty="0">
                <a:solidFill>
                  <a:prstClr val="black"/>
                </a:solidFill>
                <a:latin typeface="Arial"/>
                <a:ea typeface="Segoe UI" panose="020B0502040204020203" pitchFamily="34" charset="0"/>
                <a:cs typeface="Segoe UI" panose="020B0502040204020203" pitchFamily="34" charset="0"/>
              </a:rPr>
              <a:t>The client’s vision for a mobile apps was as follows: </a:t>
            </a:r>
          </a:p>
          <a:p>
            <a:pPr marL="421669" indent="-421669" defTabSz="928051">
              <a:lnSpc>
                <a:spcPct val="120000"/>
              </a:lnSpc>
              <a:buFont typeface="Arial" pitchFamily="34" charset="0"/>
              <a:buChar char="•"/>
              <a:defRPr/>
            </a:pPr>
            <a:r>
              <a:rPr lang="en-US" sz="1200" dirty="0">
                <a:solidFill>
                  <a:prstClr val="black"/>
                </a:solidFill>
                <a:latin typeface="Arial"/>
                <a:ea typeface="Segoe UI" panose="020B0502040204020203" pitchFamily="34" charset="0"/>
                <a:cs typeface="Segoe UI" panose="020B0502040204020203" pitchFamily="34" charset="0"/>
              </a:rPr>
              <a:t>A mobile app for residential customers to manage their energy and service accounts</a:t>
            </a:r>
          </a:p>
          <a:p>
            <a:pPr marL="421669" indent="-421669" defTabSz="928051">
              <a:lnSpc>
                <a:spcPct val="120000"/>
              </a:lnSpc>
              <a:buFont typeface="Arial" pitchFamily="34" charset="0"/>
              <a:buChar char="•"/>
              <a:defRPr/>
            </a:pPr>
            <a:r>
              <a:rPr lang="en-US" sz="1200" dirty="0">
                <a:solidFill>
                  <a:prstClr val="black"/>
                </a:solidFill>
                <a:latin typeface="Arial"/>
                <a:ea typeface="Segoe UI" panose="020B0502040204020203" pitchFamily="34" charset="0"/>
                <a:cs typeface="Segoe UI" panose="020B0502040204020203" pitchFamily="34" charset="0"/>
              </a:rPr>
              <a:t>Have apps for both iPhone and android phones.</a:t>
            </a:r>
          </a:p>
          <a:p>
            <a:pPr marL="421669" indent="-421669" defTabSz="928051">
              <a:lnSpc>
                <a:spcPct val="120000"/>
              </a:lnSpc>
              <a:buFont typeface="Arial" pitchFamily="34" charset="0"/>
              <a:buChar char="•"/>
              <a:defRPr/>
            </a:pPr>
            <a:r>
              <a:rPr lang="en-US" sz="1200" dirty="0">
                <a:solidFill>
                  <a:prstClr val="black"/>
                </a:solidFill>
                <a:latin typeface="Arial"/>
                <a:ea typeface="Segoe UI" panose="020B0502040204020203" pitchFamily="34" charset="0"/>
                <a:cs typeface="Segoe UI" panose="020B0502040204020203" pitchFamily="34" charset="0"/>
              </a:rPr>
              <a:t>Make mobile as an additional channel for the online website</a:t>
            </a:r>
          </a:p>
          <a:p>
            <a:pPr marL="421669" indent="-421669" defTabSz="928051">
              <a:lnSpc>
                <a:spcPct val="120000"/>
              </a:lnSpc>
              <a:buFont typeface="Arial" pitchFamily="34" charset="0"/>
              <a:buChar char="•"/>
              <a:defRPr/>
            </a:pPr>
            <a:r>
              <a:rPr lang="en-US" sz="1200" dirty="0">
                <a:solidFill>
                  <a:prstClr val="black"/>
                </a:solidFill>
                <a:latin typeface="Arial"/>
                <a:ea typeface="Segoe UI" panose="020B0502040204020203" pitchFamily="34" charset="0"/>
                <a:cs typeface="Segoe UI" panose="020B0502040204020203" pitchFamily="34" charset="0"/>
              </a:rPr>
              <a:t>Support functionalities like Submitting a meter read, viewing the account summary, viewing the Payment History, viewing the consumption as a graph and Book appointments for engineer’s visits</a:t>
            </a:r>
          </a:p>
        </p:txBody>
      </p:sp>
      <p:sp>
        <p:nvSpPr>
          <p:cNvPr id="18" name="Rectangle 17"/>
          <p:cNvSpPr/>
          <p:nvPr/>
        </p:nvSpPr>
        <p:spPr>
          <a:xfrm>
            <a:off x="4020700" y="1709895"/>
            <a:ext cx="4126739" cy="2308324"/>
          </a:xfrm>
          <a:prstGeom prst="rect">
            <a:avLst/>
          </a:prstGeom>
        </p:spPr>
        <p:txBody>
          <a:bodyPr wrap="square">
            <a:spAutoFit/>
          </a:bodyPr>
          <a:lstStyle/>
          <a:p>
            <a:pPr defTabSz="928051">
              <a:lnSpc>
                <a:spcPct val="120000"/>
              </a:lnSpc>
              <a:buClr>
                <a:srgbClr val="4F81BD"/>
              </a:buClr>
              <a:defRPr/>
            </a:pPr>
            <a:r>
              <a:rPr lang="en-US" sz="1200" dirty="0">
                <a:solidFill>
                  <a:prstClr val="black"/>
                </a:solidFill>
                <a:latin typeface="Arial"/>
                <a:ea typeface="Segoe UI" panose="020B0502040204020203" pitchFamily="34" charset="0"/>
                <a:cs typeface="Segoe UI" panose="020B0502040204020203" pitchFamily="34" charset="0"/>
              </a:rPr>
              <a:t>Key Solution Features are: </a:t>
            </a:r>
          </a:p>
          <a:p>
            <a:pPr marL="421669" indent="-421669" defTabSz="928051">
              <a:lnSpc>
                <a:spcPct val="120000"/>
              </a:lnSpc>
              <a:buClr>
                <a:srgbClr val="4F81BD"/>
              </a:buClr>
              <a:buFont typeface="Arial" pitchFamily="34" charset="0"/>
              <a:buChar char="•"/>
              <a:defRPr/>
            </a:pPr>
            <a:r>
              <a:rPr lang="en-US" sz="1200" dirty="0">
                <a:solidFill>
                  <a:prstClr val="black"/>
                </a:solidFill>
                <a:latin typeface="Arial"/>
                <a:ea typeface="Segoe UI" panose="020B0502040204020203" pitchFamily="34" charset="0"/>
                <a:cs typeface="Segoe UI" panose="020B0502040204020203" pitchFamily="34" charset="0"/>
              </a:rPr>
              <a:t>Extensive UI functionality with easy of navigation to details with touch functionality wrapped in native mobile applications targeted for iPhone and Android devices.</a:t>
            </a:r>
          </a:p>
          <a:p>
            <a:pPr marL="421669" indent="-421669" defTabSz="928051">
              <a:lnSpc>
                <a:spcPct val="120000"/>
              </a:lnSpc>
              <a:buClr>
                <a:srgbClr val="4F81BD"/>
              </a:buClr>
              <a:buFont typeface="Arial" pitchFamily="34" charset="0"/>
              <a:buChar char="•"/>
              <a:defRPr/>
            </a:pPr>
            <a:r>
              <a:rPr lang="en-US" sz="1200" dirty="0">
                <a:solidFill>
                  <a:prstClr val="black"/>
                </a:solidFill>
                <a:latin typeface="Arial"/>
                <a:ea typeface="Segoe UI" panose="020B0502040204020203" pitchFamily="34" charset="0"/>
                <a:cs typeface="Segoe UI" panose="020B0502040204020203" pitchFamily="34" charset="0"/>
              </a:rPr>
              <a:t>Features included submitting meter read, energy usage, comparison study, book an engineer with status tracking with optimal use of hardware features provided by smart phone devices viz. torch, call from application etc.</a:t>
            </a:r>
          </a:p>
        </p:txBody>
      </p:sp>
      <p:sp>
        <p:nvSpPr>
          <p:cNvPr id="20" name="Rectangle 19"/>
          <p:cNvSpPr/>
          <p:nvPr/>
        </p:nvSpPr>
        <p:spPr>
          <a:xfrm>
            <a:off x="8349124" y="1709895"/>
            <a:ext cx="3275515" cy="2973122"/>
          </a:xfrm>
          <a:prstGeom prst="rect">
            <a:avLst/>
          </a:prstGeom>
        </p:spPr>
        <p:txBody>
          <a:bodyPr wrap="square">
            <a:spAutoFit/>
          </a:bodyPr>
          <a:lstStyle/>
          <a:p>
            <a:pPr marL="0" lvl="1" defTabSz="928051">
              <a:lnSpc>
                <a:spcPct val="120000"/>
              </a:lnSpc>
              <a:buClr>
                <a:srgbClr val="4F81BD"/>
              </a:buClr>
              <a:defRPr/>
            </a:pPr>
            <a:r>
              <a:rPr lang="en-GB" sz="1200" dirty="0">
                <a:solidFill>
                  <a:prstClr val="black"/>
                </a:solidFill>
                <a:latin typeface="Arial"/>
                <a:ea typeface="Segoe UI" panose="020B0502040204020203" pitchFamily="34" charset="0"/>
                <a:cs typeface="Segoe UI" panose="020B0502040204020203" pitchFamily="34" charset="0"/>
              </a:rPr>
              <a:t>Primary benefit is significant adoption of the online platform. Key details are: </a:t>
            </a:r>
          </a:p>
          <a:p>
            <a:pPr marL="421669" lvl="1" indent="-421669" defTabSz="928051">
              <a:lnSpc>
                <a:spcPct val="120000"/>
              </a:lnSpc>
              <a:buClr>
                <a:srgbClr val="4F81BD"/>
              </a:buClr>
              <a:buFont typeface="Arial" pitchFamily="34" charset="0"/>
              <a:buChar char="•"/>
              <a:defRPr/>
            </a:pPr>
            <a:r>
              <a:rPr lang="en-GB" sz="1200" dirty="0">
                <a:solidFill>
                  <a:prstClr val="black"/>
                </a:solidFill>
                <a:latin typeface="Arial"/>
                <a:ea typeface="Segoe UI" panose="020B0502040204020203" pitchFamily="34" charset="0"/>
                <a:cs typeface="Segoe UI" panose="020B0502040204020203" pitchFamily="34" charset="0"/>
              </a:rPr>
              <a:t>15% of traffic to the website site comes from mobile devices.</a:t>
            </a:r>
          </a:p>
          <a:p>
            <a:pPr marL="421669" lvl="1" indent="-421669" defTabSz="928051">
              <a:lnSpc>
                <a:spcPct val="120000"/>
              </a:lnSpc>
              <a:buClr>
                <a:srgbClr val="4F81BD"/>
              </a:buClr>
              <a:buFont typeface="Arial" pitchFamily="34" charset="0"/>
              <a:buChar char="•"/>
              <a:defRPr/>
            </a:pPr>
            <a:r>
              <a:rPr lang="en-GB" sz="1200" dirty="0">
                <a:solidFill>
                  <a:prstClr val="black"/>
                </a:solidFill>
                <a:latin typeface="Arial"/>
                <a:ea typeface="Segoe UI" panose="020B0502040204020203" pitchFamily="34" charset="0"/>
                <a:cs typeface="Segoe UI" panose="020B0502040204020203" pitchFamily="34" charset="0"/>
              </a:rPr>
              <a:t>About 25% of emails are opened on mobile.</a:t>
            </a:r>
          </a:p>
          <a:p>
            <a:pPr marL="421669" lvl="1" indent="-421669" defTabSz="928051">
              <a:lnSpc>
                <a:spcPct val="120000"/>
              </a:lnSpc>
              <a:buClr>
                <a:srgbClr val="4F81BD"/>
              </a:buClr>
              <a:buFont typeface="Arial" pitchFamily="34" charset="0"/>
              <a:buChar char="•"/>
              <a:defRPr/>
            </a:pPr>
            <a:r>
              <a:rPr lang="en-GB" sz="1200" dirty="0">
                <a:solidFill>
                  <a:prstClr val="black"/>
                </a:solidFill>
                <a:latin typeface="Arial"/>
                <a:ea typeface="Segoe UI" panose="020B0502040204020203" pitchFamily="34" charset="0"/>
                <a:cs typeface="Segoe UI" panose="020B0502040204020203" pitchFamily="34" charset="0"/>
              </a:rPr>
              <a:t>16% of online customers are now using this mobile app solution</a:t>
            </a:r>
          </a:p>
          <a:p>
            <a:pPr marL="421669" lvl="1" indent="-421669" defTabSz="928051">
              <a:lnSpc>
                <a:spcPct val="120000"/>
              </a:lnSpc>
              <a:buClr>
                <a:srgbClr val="4F81BD"/>
              </a:buClr>
              <a:buFont typeface="Arial" pitchFamily="34" charset="0"/>
              <a:buChar char="•"/>
              <a:defRPr/>
            </a:pPr>
            <a:r>
              <a:rPr lang="en-GB" sz="1200" dirty="0">
                <a:solidFill>
                  <a:prstClr val="black"/>
                </a:solidFill>
                <a:latin typeface="Arial"/>
                <a:ea typeface="Segoe UI" panose="020B0502040204020203" pitchFamily="34" charset="0"/>
                <a:cs typeface="Segoe UI" panose="020B0502040204020203" pitchFamily="34" charset="0"/>
              </a:rPr>
              <a:t>Currently has a 4.5 star rating on Apple’s App Store and 4.6 star on Google Play.</a:t>
            </a:r>
          </a:p>
          <a:p>
            <a:pPr marL="421669" lvl="1" indent="-421669" defTabSz="928051">
              <a:lnSpc>
                <a:spcPct val="120000"/>
              </a:lnSpc>
              <a:buClr>
                <a:srgbClr val="4F81BD"/>
              </a:buClr>
              <a:buFont typeface="Arial" pitchFamily="34" charset="0"/>
              <a:buChar char="•"/>
              <a:defRPr/>
            </a:pPr>
            <a:r>
              <a:rPr lang="en-US" sz="1200" dirty="0">
                <a:solidFill>
                  <a:prstClr val="black"/>
                </a:solidFill>
                <a:latin typeface="Arial"/>
                <a:ea typeface="Segoe UI" panose="020B0502040204020203" pitchFamily="34" charset="0"/>
                <a:cs typeface="Segoe UI" panose="020B0502040204020203" pitchFamily="34" charset="0"/>
              </a:rPr>
              <a:t>More than 630,000 customers use this app, since its launch 4 years ago.</a:t>
            </a:r>
          </a:p>
        </p:txBody>
      </p:sp>
      <p:pic>
        <p:nvPicPr>
          <p:cNvPr id="21" name="Picture 20"/>
          <p:cNvPicPr>
            <a:picLocks noChangeAspect="1" noChangeArrowheads="1"/>
          </p:cNvPicPr>
          <p:nvPr/>
        </p:nvPicPr>
        <p:blipFill>
          <a:blip r:embed="rId3" cstate="email">
            <a:extLst>
              <a:ext uri="{BEBA8EAE-BF5A-486C-A8C5-ECC9F3942E4B}">
                <a14:imgProps xmlns:a14="http://schemas.microsoft.com/office/drawing/2010/main">
                  <a14:imgLayer r:embed="rId4">
                    <a14:imgEffect>
                      <a14:backgroundRemoval t="1109" b="99778" l="1240" r="97934">
                        <a14:foregroundMark x1="87190" y1="96452" x2="10331" y2="4213"/>
                        <a14:foregroundMark x1="93388" y1="4656" x2="4959" y2="94013"/>
                        <a14:foregroundMark x1="4959" y1="94013" x2="4959" y2="6208"/>
                        <a14:foregroundMark x1="3719" y1="9313" x2="2893" y2="88914"/>
                        <a14:foregroundMark x1="7438" y1="94678" x2="23140" y2="97118"/>
                        <a14:foregroundMark x1="23140" y1="96674" x2="85537" y2="96674"/>
                        <a14:foregroundMark x1="88430" y1="95565" x2="93802" y2="93348"/>
                        <a14:foregroundMark x1="95455" y1="92683" x2="96694" y2="9978"/>
                        <a14:foregroundMark x1="90083" y1="4213" x2="81818" y2="2882"/>
                        <a14:foregroundMark x1="80165" y1="3326" x2="9917" y2="3548"/>
                        <a14:foregroundMark x1="11983" y1="2882" x2="83884" y2="2439"/>
                        <a14:backgroundMark x1="3719" y1="97783" x2="3719" y2="97783"/>
                        <a14:backgroundMark x1="45041" y1="98448" x2="45041" y2="98448"/>
                        <a14:backgroundMark x1="3719" y1="97783" x2="45041" y2="98670"/>
                      </a14:backgroundRemoval>
                    </a14:imgEffect>
                  </a14:imgLayer>
                </a14:imgProps>
              </a:ext>
              <a:ext uri="{28A0092B-C50C-407E-A947-70E740481C1C}">
                <a14:useLocalDpi xmlns:a14="http://schemas.microsoft.com/office/drawing/2010/main"/>
              </a:ext>
            </a:extLst>
          </a:blip>
          <a:srcRect/>
          <a:stretch>
            <a:fillRect/>
          </a:stretch>
        </p:blipFill>
        <p:spPr bwMode="auto">
          <a:xfrm rot="5400000">
            <a:off x="4752389" y="3682618"/>
            <a:ext cx="1610376" cy="3001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1"/>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t="343" r="7387"/>
          <a:stretch/>
        </p:blipFill>
        <p:spPr bwMode="auto">
          <a:xfrm>
            <a:off x="6742448" y="3889095"/>
            <a:ext cx="1278387" cy="2549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2118468"/>
      </p:ext>
    </p:extLst>
  </p:cSld>
  <p:clrMapOvr>
    <a:masterClrMapping/>
  </p:clrMapOvr>
</p:sld>
</file>

<file path=ppt/theme/theme1.xml><?xml version="1.0" encoding="utf-8"?>
<a:theme xmlns:a="http://schemas.openxmlformats.org/drawingml/2006/main" name="1_COGNIZANT_Corp_16x9">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2017_Corporate.potx" id="{F2FF7F8B-80DB-4760-B3BC-FC048FDE757B}" vid="{26ADC0C1-7476-429A-BB03-D62824D3CA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ase Study" ma:contentTypeID="0x010100B67BEB5725DAD648A048B5772230FD4600EE2E96CFB3B1344A9BEA537C84D8DD5D" ma:contentTypeVersion="103" ma:contentTypeDescription="" ma:contentTypeScope="" ma:versionID="eb66d2f58f0a4ac1b70ef2ef21abe829">
  <xsd:schema xmlns:xsd="http://www.w3.org/2001/XMLSchema" xmlns:xs="http://www.w3.org/2001/XMLSchema" xmlns:p="http://schemas.microsoft.com/office/2006/metadata/properties" xmlns:ns1="http://schemas.microsoft.com/sharepoint/v3" xmlns:ns2="c1d8393f-881d-44df-a138-296800d0a68f" xmlns:ns3="dd4b4449-1cf9-479b-a64f-f46fc3da3ac8" xmlns:ns4="5a3803ac-b62a-4879-a8e6-2672e02d1b09" xmlns:ns5="34b94cfc-4df7-4cff-9672-fe95a1294e79" targetNamespace="http://schemas.microsoft.com/office/2006/metadata/properties" ma:root="true" ma:fieldsID="92f2b889096f116a63565c531ee97fab" ns1:_="" ns2:_="" ns3:_="" ns4:_="" ns5:_="">
    <xsd:import namespace="http://schemas.microsoft.com/sharepoint/v3"/>
    <xsd:import namespace="c1d8393f-881d-44df-a138-296800d0a68f"/>
    <xsd:import namespace="dd4b4449-1cf9-479b-a64f-f46fc3da3ac8"/>
    <xsd:import namespace="5a3803ac-b62a-4879-a8e6-2672e02d1b09"/>
    <xsd:import namespace="34b94cfc-4df7-4cff-9672-fe95a1294e79"/>
    <xsd:element name="properties">
      <xsd:complexType>
        <xsd:sequence>
          <xsd:element name="documentManagement">
            <xsd:complexType>
              <xsd:all>
                <xsd:element ref="ns2:Asset_x0020_Owner"/>
                <xsd:element ref="ns2:Description_x0020_of_x0020_the_x0020_Asset" minOccurs="0"/>
                <xsd:element ref="ns2:Confidentiality"/>
                <xsd:element ref="ns2:Restriction"/>
                <xsd:element ref="ns3:Industry" minOccurs="0"/>
                <xsd:element ref="ns3:Domain" minOccurs="0"/>
                <xsd:element ref="ns4:Sub_x0020_Domain" minOccurs="0"/>
                <xsd:element ref="ns3:Practice_x0020_Service_x0020_Offering" minOccurs="0"/>
                <xsd:element ref="ns3:Practice_x0020_Sub_x0020_Service_x0020_Offering" minOccurs="0"/>
                <xsd:element ref="ns3:Account_x0020_Name" minOccurs="0"/>
                <xsd:element ref="ns3:Region" minOccurs="0"/>
                <xsd:element ref="ns2:Opportunity_x0020__x002f__x0020_Project_x0020_ID" minOccurs="0"/>
                <xsd:element ref="ns3:Technology"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Will_x0020_our_x0020_competitors_x0020_be_x0020_interested_x0020_in_x0020_acquiring_x0020_the_x0020_information_x0020_shared_x0020_in_x0020_this_x0020_document_x003f_"/>
                <xsd:element ref="ns2:Terms_x0020__x0026__x0020_Conditions"/>
                <xsd:element ref="ns3:FeaturedContent" minOccurs="0"/>
                <xsd:element ref="ns3:SBU" minOccurs="0"/>
                <xsd:element ref="ns3:Geography" minOccurs="0"/>
                <xsd:element ref="ns2:ELC_x0020_Phase" minOccurs="0"/>
                <xsd:element ref="ns3:Customer" minOccurs="0"/>
                <xsd:element ref="ns2:Iscertified" minOccurs="0"/>
                <xsd:element ref="ns2:Last_x0020_Updated_x0020_By" minOccurs="0"/>
                <xsd:element ref="ns2:CognizantBenefitslinkUrl" minOccurs="0"/>
                <xsd:element ref="ns2:Customer_x0020_Benefits" minOccurs="0"/>
                <xsd:element ref="ns2:CustomerBenefitslinkUrl" minOccurs="0"/>
                <xsd:element ref="ns2:Customer_x0020_Description" minOccurs="0"/>
                <xsd:element ref="ns2:CustomerDescriptionlinkUrl" minOccurs="0"/>
                <xsd:element ref="ns2:documentType" minOccurs="0"/>
                <xsd:element ref="ns2:fileattachement" minOccurs="0"/>
                <xsd:element ref="ns2:Fully_x0020_Documented" minOccurs="0"/>
                <xsd:element ref="ns2:Improvement_x0020_Trends" minOccurs="0"/>
                <xsd:element ref="ns2:ImprovementTrendslinkUrl" minOccurs="0"/>
                <xsd:element ref="ns2:Innovative" minOccurs="0"/>
                <xsd:element ref="ns2:Key_x0020_Solution_x0020_of_x0020_Best_x0020_Practice" minOccurs="0"/>
                <xsd:element ref="ns2:KeySolutioninglinkUrl" minOccurs="0"/>
                <xsd:element ref="ns2:Mature" minOccurs="0"/>
                <xsd:element ref="ns2:Problem_x0020_Statement" minOccurs="0"/>
                <xsd:element ref="ns2:ProblemStatementlinkUrl" minOccurs="0"/>
                <xsd:element ref="ns2:Process_x0020_Defined" minOccurs="0"/>
                <xsd:element ref="ns2:Reason_x0020_For_x0020_Rejection" minOccurs="0"/>
                <xsd:element ref="ns2:Repeatable" minOccurs="0"/>
                <xsd:element ref="ns2:Scope_x0020_Imperatives" minOccurs="0"/>
                <xsd:element ref="ns2:Scope_x0020__x0026__x0020_Problem_x0020_Statement" minOccurs="0"/>
                <xsd:element ref="ns2:ScopeImperativeslinkUrl" minOccurs="0"/>
                <xsd:element ref="ns2:ScopeOfWorklinkUrl" minOccurs="0"/>
                <xsd:element ref="ns2:Solution_x0020_Approach" minOccurs="0"/>
                <xsd:element ref="ns2:SolutionApproachlinkUrl" minOccurs="0"/>
                <xsd:element ref="ns2:Standard_x0020_Complaint" minOccurs="0"/>
                <xsd:element ref="ns2:Sustainable" minOccurs="0"/>
                <xsd:element ref="ns2:Value_x0020_Proven" minOccurs="0"/>
                <xsd:element ref="ns2:Considering_x0020_the_x0020_information_x0020_shared_x0020_in_x0020_this_x0020_document._x0020_I_x0020_confirm_x0020_that_x0020_it_x0020_is_x0020_tagged_x0020_properly_x0020_and_x0020_shared_x0020_with_x0020_the_x0020_right_x0020_user_x0020_segment_x003f_" minOccurs="0"/>
                <xsd:element ref="ns2:Do_x0020_you_x0020_confirm" minOccurs="0"/>
                <xsd:element ref="ns3:Methodology" minOccurs="0"/>
                <xsd:element ref="ns2:Asset_x0020_Rating" minOccurs="0"/>
                <xsd:element ref="ns2:Project_x0020_ID_x002f_Name" minOccurs="0"/>
                <xsd:element ref="ns3:Deal_x0020_Type" minOccurs="0"/>
                <xsd:element ref="ns3:Service_x0020_Line_x0020_or_x0020_Area" minOccurs="0"/>
                <xsd:element ref="ns2:Project_x0020_Category" minOccurs="0"/>
                <xsd:element ref="ns3:StatusBefore" minOccurs="0"/>
                <xsd:element ref="ns3:FlowFlag" minOccurs="0"/>
                <xsd:element ref="ns5:ArchivalDate" minOccurs="0"/>
                <xsd:element ref="ns2:TaxCatchAll" minOccurs="0"/>
                <xsd:element ref="ns2:TaxCatchAllLabel" minOccurs="0"/>
                <xsd:element ref="ns2:Average_x0020_Criticality_x0020_Score" minOccurs="0"/>
                <xsd:element ref="ns2:Approved_x0020_Date" minOccurs="0"/>
                <xsd:element ref="ns2:Approved_x0020_By" minOccurs="0"/>
                <xsd:element ref="ns2:Criticality" minOccurs="0"/>
                <xsd:element ref="ns1:_dlc_Exempt" minOccurs="0"/>
                <xsd:element ref="ns1:_dlc_ExpireDateSaved" minOccurs="0"/>
                <xsd:element ref="ns1:_dlc_ExpireDate" minOccurs="0"/>
                <xsd:element ref="ns3:MediaServiceMetadata" minOccurs="0"/>
                <xsd:element ref="ns3:MediaServiceFastMetadata" minOccurs="0"/>
                <xsd:element ref="ns4:SharedWithUsers" minOccurs="0"/>
                <xsd:element ref="ns4:SharedWithDetails" minOccurs="0"/>
                <xsd:element ref="ns3:MediaServiceDateTaken" minOccurs="0"/>
                <xsd:element ref="ns3:MediaLengthInSeconds" minOccurs="0"/>
                <xsd:element ref="ns3:MediaServiceOCR" minOccurs="0"/>
                <xsd:element ref="ns3:MediaServiceGenerationTime" minOccurs="0"/>
                <xsd:element ref="ns3:MediaServiceEventHashCode" minOccurs="0"/>
                <xsd:element ref="ns2:Bid_x0020_Manager" minOccurs="0"/>
                <xsd:element ref="ns2:Client_x0020_Imperatives" minOccurs="0"/>
                <xsd:element ref="ns2:Deemed_x0020_Essential" minOccurs="0"/>
                <xsd:element ref="ns2:Delivery_x0020_Partner" minOccurs="0"/>
                <xsd:element ref="ns2:ClientImperativeslinkUrl" minOccurs="0"/>
                <xsd:element ref="ns3:MediaServiceObjectDetectorVersions" minOccurs="0"/>
                <xsd:element ref="ns2:Cognizant_x0020_Benefit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75" nillable="true" ma:displayName="Exempt from Policy" ma:hidden="true" ma:internalName="_dlc_Exempt" ma:readOnly="false">
      <xsd:simpleType>
        <xsd:restriction base="dms:Unknown"/>
      </xsd:simpleType>
    </xsd:element>
    <xsd:element name="_dlc_ExpireDateSaved" ma:index="76" nillable="true" ma:displayName="Original Expiration Date" ma:hidden="true" ma:internalName="_dlc_ExpireDateSaved" ma:readOnly="false">
      <xsd:simpleType>
        <xsd:restriction base="dms:DateTime"/>
      </xsd:simpleType>
    </xsd:element>
    <xsd:element name="_dlc_ExpireDate" ma:index="78" nillable="true" ma:displayName="Expiration Date" ma:description="" ma:hidden="true" ma:indexed="true" ma:internalName="_dlc_ExpireDate"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1d8393f-881d-44df-a138-296800d0a68f" elementFormDefault="qualified">
    <xsd:import namespace="http://schemas.microsoft.com/office/2006/documentManagement/types"/>
    <xsd:import namespace="http://schemas.microsoft.com/office/infopath/2007/PartnerControls"/>
    <xsd:element name="Asset_x0020_Owner" ma:index="2" ma:displayName="Asset Owner" ma:list="UserInfo" ma:SearchPeopleOnly="false" ma:SharePointGroup="0" ma:internalName="Asset_x0020_Own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escription_x0020_of_x0020_the_x0020_Asset" ma:index="3" nillable="true" ma:displayName="Description of the Asset" ma:internalName="Description_x0020_of_x0020_the_x0020_Asset" ma:readOnly="false">
      <xsd:simpleType>
        <xsd:restriction base="dms:Note">
          <xsd:maxLength value="255"/>
        </xsd:restriction>
      </xsd:simpleType>
    </xsd:element>
    <xsd:element name="Confidentiality" ma:index="4" ma:displayName="Confidentiality" ma:default="Cognizant Confidential" ma:format="Dropdown" ma:internalName="Confidentiality">
      <xsd:simpleType>
        <xsd:restriction base="dms:Choice">
          <xsd:enumeration value="Cognizant Confidential"/>
          <xsd:enumeration value="Available for Distribution"/>
        </xsd:restriction>
      </xsd:simpleType>
    </xsd:element>
    <xsd:element name="Restriction" ma:index="5" ma:displayName="Restriction" ma:default="Shared with Enterprise" ma:description="Shared with Enterprise -for documents that can be viewed by all Cognizant associates. &#10;MLEU Restricted – for documents that are specific to MLEU Team and can be viewed only by the MLEU Team." ma:format="Dropdown" ma:internalName="Restriction">
      <xsd:simpleType>
        <xsd:restriction base="dms:Choice">
          <xsd:enumeration value="MLEU Restricted"/>
          <xsd:enumeration value="Shared with Enterprise"/>
        </xsd:restriction>
      </xsd:simpleType>
    </xsd:element>
    <xsd:element name="Opportunity_x0020__x002f__x0020_Project_x0020_ID" ma:index="13" nillable="true" ma:displayName="Opportunity / Project ID" ma:internalName="Opportunity_x0020__x002F__x0020_Project_x0020_ID" ma:readOnly="false">
      <xsd:simpleType>
        <xsd:restriction base="dms:Text">
          <xsd:maxLength value="255"/>
        </xsd:restriction>
      </xsd:simpleType>
    </xsd:element>
    <xsd:element name="If_x0020_this_x0020_document_x0020_is_x0020_leaked_x002f_lost_x002c__x0020_could_x0020_there_x0020_be_x0020_loss_x0020_of_x0020_Cognizant_x0020_Trade_x0020_Secret_x0020__x002f__x0020_Patent_x0020_Protection_x003f_" ma:index="15"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ma:readOnly="false">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16"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ma:readOnly="false">
      <xsd:simpleType>
        <xsd:restriction base="dms:Choice">
          <xsd:enumeration value="Little or no chance"/>
          <xsd:enumeration value="Some chance"/>
          <xsd:enumeration value="Good chance"/>
          <xsd:enumeration value="Definite chance"/>
        </xsd:restriction>
      </xsd:simpleType>
    </xsd:element>
    <xsd:element name="Will_x0020_our_x0020_competitors_x0020_be_x0020_interested_x0020_in_x0020_acquiring_x0020_the_x0020_information_x0020_shared_x0020_in_x0020_this_x0020_document_x003f_" ma:index="17"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ma:readOnly="false">
      <xsd:simpleType>
        <xsd:restriction base="dms:Choice">
          <xsd:enumeration value="Little or no chance"/>
          <xsd:enumeration value="Some chance"/>
          <xsd:enumeration value="Good chance"/>
          <xsd:enumeration value="Definite chance"/>
        </xsd:restriction>
      </xsd:simpleType>
    </xsd:element>
    <xsd:element name="Terms_x0020__x0026__x0020_Conditions" ma:index="18" ma:displayName="Terms &amp; Conditions" ma:format="Dropdown" ma:internalName="Terms_x0020__x0026__x0020_Conditions">
      <xsd:simpleType>
        <xsd:restriction base="dms:Choice">
          <xsd:enumeration value="I hereby confirm that this document does not contain any Cognizant/Customer confidential content and has been shared only with the appropriate audience."/>
        </xsd:restriction>
      </xsd:simpleType>
    </xsd:element>
    <xsd:element name="ELC_x0020_Phase" ma:index="22" nillable="true" ma:displayName="ELC Phase" ma:default="Pursuit" ma:format="Dropdown" ma:hidden="true" ma:internalName="ELC_x0020_Phase" ma:readOnly="false">
      <xsd:simpleType>
        <xsd:restriction base="dms:Choice">
          <xsd:enumeration value="Delivery"/>
          <xsd:enumeration value="Pursuit"/>
        </xsd:restriction>
      </xsd:simpleType>
    </xsd:element>
    <xsd:element name="Iscertified" ma:index="24" nillable="true" ma:displayName="Iscertified" ma:default="No" ma:description="To be updated by the KM Champions and BU Leadership" ma:format="Dropdown" ma:hidden="true" ma:internalName="Iscertified" ma:readOnly="false">
      <xsd:simpleType>
        <xsd:restriction base="dms:Choice">
          <xsd:enumeration value="Yes"/>
          <xsd:enumeration value="No"/>
        </xsd:restriction>
      </xsd:simpleType>
    </xsd:element>
    <xsd:element name="Last_x0020_Updated_x0020_By" ma:index="25" nillable="true" ma:displayName="Last Updated By" ma:hidden="true" ma:list="UserInfo" ma:SearchPeopleOnly="false" ma:SharePointGroup="0" ma:internalName="Last_x0020_Updated_x0020_By"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gnizantBenefitslinkUrl" ma:index="26" nillable="true" ma:displayName="CognizantBenefitslinkUrl" ma:hidden="true" ma:internalName="CognizantBenefitslinkUrl" ma:readOnly="false">
      <xsd:simpleType>
        <xsd:restriction base="dms:Text">
          <xsd:maxLength value="255"/>
        </xsd:restriction>
      </xsd:simpleType>
    </xsd:element>
    <xsd:element name="Customer_x0020_Benefits" ma:index="27" nillable="true" ma:displayName="Customer Benefits" ma:hidden="true" ma:internalName="Customer_x0020_Benefits" ma:readOnly="false">
      <xsd:simpleType>
        <xsd:restriction base="dms:Note"/>
      </xsd:simpleType>
    </xsd:element>
    <xsd:element name="CustomerBenefitslinkUrl" ma:index="28" nillable="true" ma:displayName="CustomerBenefitslinkUrl" ma:hidden="true" ma:internalName="CustomerBenefitslinkUrl" ma:readOnly="false">
      <xsd:simpleType>
        <xsd:restriction base="dms:Text">
          <xsd:maxLength value="255"/>
        </xsd:restriction>
      </xsd:simpleType>
    </xsd:element>
    <xsd:element name="Customer_x0020_Description" ma:index="29" nillable="true" ma:displayName="Customer Description" ma:hidden="true" ma:internalName="Customer_x0020_Description" ma:readOnly="false">
      <xsd:simpleType>
        <xsd:restriction base="dms:Note"/>
      </xsd:simpleType>
    </xsd:element>
    <xsd:element name="CustomerDescriptionlinkUrl" ma:index="30" nillable="true" ma:displayName="CustomerDescriptionlinkUrl" ma:hidden="true" ma:internalName="CustomerDescriptionlinkUrl" ma:readOnly="false">
      <xsd:simpleType>
        <xsd:restriction base="dms:Text">
          <xsd:maxLength value="255"/>
        </xsd:restriction>
      </xsd:simpleType>
    </xsd:element>
    <xsd:element name="documentType" ma:index="31" nillable="true" ma:displayName="documentType" ma:hidden="true" ma:internalName="documentType" ma:readOnly="false">
      <xsd:simpleType>
        <xsd:restriction base="dms:Text">
          <xsd:maxLength value="255"/>
        </xsd:restriction>
      </xsd:simpleType>
    </xsd:element>
    <xsd:element name="fileattachement" ma:index="32" nillable="true" ma:displayName="fileattachement" ma:hidden="true" ma:internalName="fileattachement" ma:readOnly="false">
      <xsd:simpleType>
        <xsd:restriction base="dms:Text">
          <xsd:maxLength value="255"/>
        </xsd:restriction>
      </xsd:simpleType>
    </xsd:element>
    <xsd:element name="Fully_x0020_Documented" ma:index="33" nillable="true" ma:displayName="Fully Documented" ma:hidden="true" ma:internalName="Fully_x0020_Documented" ma:readOnly="false">
      <xsd:simpleType>
        <xsd:restriction base="dms:Text">
          <xsd:maxLength value="255"/>
        </xsd:restriction>
      </xsd:simpleType>
    </xsd:element>
    <xsd:element name="Improvement_x0020_Trends" ma:index="34" nillable="true" ma:displayName="Improvement Trends" ma:hidden="true" ma:internalName="Improvement_x0020_Trends" ma:readOnly="false">
      <xsd:simpleType>
        <xsd:restriction base="dms:Note"/>
      </xsd:simpleType>
    </xsd:element>
    <xsd:element name="ImprovementTrendslinkUrl" ma:index="35" nillable="true" ma:displayName="ImprovementTrendslinkUrl" ma:hidden="true" ma:internalName="ImprovementTrendslinkUrl" ma:readOnly="false">
      <xsd:simpleType>
        <xsd:restriction base="dms:Text">
          <xsd:maxLength value="255"/>
        </xsd:restriction>
      </xsd:simpleType>
    </xsd:element>
    <xsd:element name="Innovative" ma:index="36" nillable="true" ma:displayName="Innovative" ma:hidden="true" ma:internalName="Innovative" ma:readOnly="false">
      <xsd:simpleType>
        <xsd:restriction base="dms:Text">
          <xsd:maxLength value="255"/>
        </xsd:restriction>
      </xsd:simpleType>
    </xsd:element>
    <xsd:element name="Key_x0020_Solution_x0020_of_x0020_Best_x0020_Practice" ma:index="37" nillable="true" ma:displayName="Key Solution of Best Practice" ma:hidden="true" ma:internalName="Key_x0020_Solution_x0020_of_x0020_Best_x0020_Practice" ma:readOnly="false">
      <xsd:simpleType>
        <xsd:restriction base="dms:Note"/>
      </xsd:simpleType>
    </xsd:element>
    <xsd:element name="KeySolutioninglinkUrl" ma:index="38" nillable="true" ma:displayName="KeySolutioninglinkUrl" ma:hidden="true" ma:internalName="KeySolutioninglinkUrl" ma:readOnly="false">
      <xsd:simpleType>
        <xsd:restriction base="dms:Text">
          <xsd:maxLength value="255"/>
        </xsd:restriction>
      </xsd:simpleType>
    </xsd:element>
    <xsd:element name="Mature" ma:index="39" nillable="true" ma:displayName="Mature" ma:hidden="true" ma:internalName="Mature" ma:readOnly="false">
      <xsd:simpleType>
        <xsd:restriction base="dms:Text">
          <xsd:maxLength value="255"/>
        </xsd:restriction>
      </xsd:simpleType>
    </xsd:element>
    <xsd:element name="Problem_x0020_Statement" ma:index="40" nillable="true" ma:displayName="Problem Statement" ma:hidden="true" ma:internalName="Problem_x0020_Statement" ma:readOnly="false">
      <xsd:simpleType>
        <xsd:restriction base="dms:Note"/>
      </xsd:simpleType>
    </xsd:element>
    <xsd:element name="ProblemStatementlinkUrl" ma:index="41" nillable="true" ma:displayName="ProblemStatementlinkUrl" ma:hidden="true" ma:internalName="ProblemStatementlinkUrl" ma:readOnly="false">
      <xsd:simpleType>
        <xsd:restriction base="dms:Text">
          <xsd:maxLength value="255"/>
        </xsd:restriction>
      </xsd:simpleType>
    </xsd:element>
    <xsd:element name="Process_x0020_Defined" ma:index="42" nillable="true" ma:displayName="Process Defined" ma:hidden="true" ma:internalName="Process_x0020_Defined" ma:readOnly="false">
      <xsd:simpleType>
        <xsd:restriction base="dms:Text">
          <xsd:maxLength value="255"/>
        </xsd:restriction>
      </xsd:simpleType>
    </xsd:element>
    <xsd:element name="Reason_x0020_For_x0020_Rejection" ma:index="43" nillable="true" ma:displayName="Reason For Rejection" ma:hidden="true" ma:internalName="Reason_x0020_For_x0020_Rejection" ma:readOnly="false">
      <xsd:simpleType>
        <xsd:restriction base="dms:Note"/>
      </xsd:simpleType>
    </xsd:element>
    <xsd:element name="Repeatable" ma:index="44" nillable="true" ma:displayName="Repeatable" ma:hidden="true" ma:internalName="Repeatable" ma:readOnly="false">
      <xsd:simpleType>
        <xsd:restriction base="dms:Text">
          <xsd:maxLength value="255"/>
        </xsd:restriction>
      </xsd:simpleType>
    </xsd:element>
    <xsd:element name="Scope_x0020_Imperatives" ma:index="45" nillable="true" ma:displayName="Scope Imperatives" ma:hidden="true" ma:internalName="Scope_x0020_Imperatives" ma:readOnly="false">
      <xsd:simpleType>
        <xsd:restriction base="dms:Note"/>
      </xsd:simpleType>
    </xsd:element>
    <xsd:element name="Scope_x0020__x0026__x0020_Problem_x0020_Statement" ma:index="46" nillable="true" ma:displayName="Scope of Work" ma:hidden="true" ma:internalName="Scope_x0020__x0026__x0020_Problem_x0020_Statement" ma:readOnly="false">
      <xsd:simpleType>
        <xsd:restriction base="dms:Note"/>
      </xsd:simpleType>
    </xsd:element>
    <xsd:element name="ScopeImperativeslinkUrl" ma:index="47" nillable="true" ma:displayName="ScopeImperativeslinkUrl" ma:hidden="true" ma:internalName="ScopeImperativeslinkUrl" ma:readOnly="false">
      <xsd:simpleType>
        <xsd:restriction base="dms:Text">
          <xsd:maxLength value="255"/>
        </xsd:restriction>
      </xsd:simpleType>
    </xsd:element>
    <xsd:element name="ScopeOfWorklinkUrl" ma:index="48" nillable="true" ma:displayName="ScopeOfWorklinkUrl" ma:hidden="true" ma:internalName="ScopeOfWorklinkUrl" ma:readOnly="false">
      <xsd:simpleType>
        <xsd:restriction base="dms:Text">
          <xsd:maxLength value="255"/>
        </xsd:restriction>
      </xsd:simpleType>
    </xsd:element>
    <xsd:element name="Solution_x0020_Approach" ma:index="49" nillable="true" ma:displayName="Solution Approach" ma:hidden="true" ma:internalName="Solution_x0020_Approach" ma:readOnly="false">
      <xsd:simpleType>
        <xsd:restriction base="dms:Note"/>
      </xsd:simpleType>
    </xsd:element>
    <xsd:element name="SolutionApproachlinkUrl" ma:index="50" nillable="true" ma:displayName="SolutionApproachlinkUrl" ma:hidden="true" ma:internalName="SolutionApproachlinkUrl" ma:readOnly="false">
      <xsd:simpleType>
        <xsd:restriction base="dms:Text">
          <xsd:maxLength value="255"/>
        </xsd:restriction>
      </xsd:simpleType>
    </xsd:element>
    <xsd:element name="Standard_x0020_Complaint" ma:index="51" nillable="true" ma:displayName="Standard Complaint" ma:hidden="true" ma:internalName="Standard_x0020_Complaint" ma:readOnly="false">
      <xsd:simpleType>
        <xsd:restriction base="dms:Text">
          <xsd:maxLength value="255"/>
        </xsd:restriction>
      </xsd:simpleType>
    </xsd:element>
    <xsd:element name="Sustainable" ma:index="52" nillable="true" ma:displayName="Sustainable" ma:hidden="true" ma:internalName="Sustainable" ma:readOnly="false">
      <xsd:simpleType>
        <xsd:restriction base="dms:Text">
          <xsd:maxLength value="255"/>
        </xsd:restriction>
      </xsd:simpleType>
    </xsd:element>
    <xsd:element name="Value_x0020_Proven" ma:index="53" nillable="true" ma:displayName="Value Proven" ma:hidden="true" ma:internalName="Value_x0020_Proven" ma:readOnly="false">
      <xsd:simpleType>
        <xsd:restriction base="dms:Text">
          <xsd:maxLength value="255"/>
        </xsd:restriction>
      </xsd:simpleType>
    </xsd:element>
    <xsd:element name="Considering_x0020_the_x0020_information_x0020_shared_x0020_in_x0020_this_x0020_document._x0020_I_x0020_confirm_x0020_that_x0020_it_x0020_is_x0020_tagged_x0020_properly_x0020_and_x0020_shared_x0020_with_x0020_the_x0020_right_x0020_user_x0020_segment_x003f_" ma:index="54" nillable="true" ma:displayName="Considering the information shared in this document. I confirm that it is tagged properly and shared with the right user segment?" ma:hidden="true" ma:internalName="Considering_x0020_the_x0020_information_x0020_shared_x0020_in_x0020_this_x0020_document_x002e__x0020_I_x0020_confirm_x0020_that_x0020_it_x0020_is_x0020_tagged_x0020_properly_x0020_and_x0020_shared_x0020_with_x0020_the_x0020_right_x0020_user_x0020_segment_x003F_" ma:readOnly="false">
      <xsd:simpleType>
        <xsd:restriction base="dms:Text">
          <xsd:maxLength value="255"/>
        </xsd:restriction>
      </xsd:simpleType>
    </xsd:element>
    <xsd:element name="Do_x0020_you_x0020_confirm" ma:index="55" nillable="true" ma:displayName="Do you confirm" ma:hidden="true" ma:internalName="Do_x0020_you_x0020_confirm" ma:readOnly="false">
      <xsd:simpleType>
        <xsd:restriction base="dms:Text">
          <xsd:maxLength value="255"/>
        </xsd:restriction>
      </xsd:simpleType>
    </xsd:element>
    <xsd:element name="Asset_x0020_Rating" ma:index="57" nillable="true" ma:displayName="Asset Rating" ma:hidden="true" ma:internalName="Asset_x0020_Rating" ma:readOnly="false">
      <xsd:simpleType>
        <xsd:restriction base="dms:Text">
          <xsd:maxLength value="255"/>
        </xsd:restriction>
      </xsd:simpleType>
    </xsd:element>
    <xsd:element name="Project_x0020_ID_x002f_Name" ma:index="58" nillable="true" ma:displayName="Project ID/Name" ma:hidden="true" ma:internalName="Project_x0020_ID_x002F_Name" ma:readOnly="false">
      <xsd:simpleType>
        <xsd:restriction base="dms:Text">
          <xsd:maxLength value="255"/>
        </xsd:restriction>
      </xsd:simpleType>
    </xsd:element>
    <xsd:element name="Project_x0020_Category" ma:index="61" nillable="true" ma:displayName="Project Category" ma:hidden="true" ma:internalName="Project_x0020_Category" ma:readOnly="false">
      <xsd:simpleType>
        <xsd:restriction base="dms:Text">
          <xsd:maxLength value="255"/>
        </xsd:restriction>
      </xsd:simpleType>
    </xsd:element>
    <xsd:element name="TaxCatchAll" ma:index="67" nillable="true" ma:displayName="Taxonomy Catch All Column" ma:hidden="true" ma:list="{55a7d7ae-e5da-4ee6-8a00-d54945c258ac}" ma:internalName="TaxCatchAll" ma:readOnly="false" ma:showField="CatchAllData" ma:web="c1d8393f-881d-44df-a138-296800d0a68f">
      <xsd:complexType>
        <xsd:complexContent>
          <xsd:extension base="dms:MultiChoiceLookup">
            <xsd:sequence>
              <xsd:element name="Value" type="dms:Lookup" maxOccurs="unbounded" minOccurs="0" nillable="true"/>
            </xsd:sequence>
          </xsd:extension>
        </xsd:complexContent>
      </xsd:complexType>
    </xsd:element>
    <xsd:element name="TaxCatchAllLabel" ma:index="68" nillable="true" ma:displayName="Taxonomy Catch All Column1" ma:hidden="true" ma:list="{55a7d7ae-e5da-4ee6-8a00-d54945c258ac}" ma:internalName="TaxCatchAllLabel" ma:readOnly="false" ma:showField="CatchAllDataLabel" ma:web="c1d8393f-881d-44df-a138-296800d0a68f">
      <xsd:complexType>
        <xsd:complexContent>
          <xsd:extension base="dms:MultiChoiceLookup">
            <xsd:sequence>
              <xsd:element name="Value" type="dms:Lookup" maxOccurs="unbounded" minOccurs="0" nillable="true"/>
            </xsd:sequence>
          </xsd:extension>
        </xsd:complexContent>
      </xsd:complexType>
    </xsd:element>
    <xsd:element name="Average_x0020_Criticality_x0020_Score" ma:index="69" nillable="true" ma:displayName="Average Criticality Score" ma:decimals="2" ma:hidden="true" ma:internalName="Average_x0020_Criticality_x0020_Score" ma:readOnly="false">
      <xsd:simpleType>
        <xsd:restriction base="dms:Number"/>
      </xsd:simpleType>
    </xsd:element>
    <xsd:element name="Approved_x0020_Date" ma:index="72" nillable="true" ma:displayName="Approved Date" ma:format="DateTime" ma:hidden="true" ma:internalName="Approved_x0020_Date" ma:readOnly="false">
      <xsd:simpleType>
        <xsd:restriction base="dms:DateTime"/>
      </xsd:simpleType>
    </xsd:element>
    <xsd:element name="Approved_x0020_By" ma:index="73" nillable="true" ma:displayName="Approved By" ma:hidden="true" ma:list="UserInfo" ma:SearchPeopleOnly="false" ma:SharePointGroup="0" ma:internalName="Approved_x0020_By" ma:showField="EMail">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riticality" ma:index="74" nillable="true" ma:displayName="Criticality" ma:format="Dropdown" ma:hidden="true" ma:internalName="Criticality">
      <xsd:simpleType>
        <xsd:union memberTypes="dms:Text">
          <xsd:simpleType>
            <xsd:restriction base="dms:Choice">
              <xsd:enumeration value="C1"/>
              <xsd:enumeration value="C2"/>
              <xsd:enumeration value="C3"/>
              <xsd:enumeration value="C4"/>
            </xsd:restriction>
          </xsd:simpleType>
        </xsd:union>
      </xsd:simpleType>
    </xsd:element>
    <xsd:element name="Bid_x0020_Manager" ma:index="90" nillable="true" ma:displayName="Bid Manager" ma:hidden="true" ma:list="UserInfo" ma:SearchPeopleOnly="false" ma:SharePointGroup="0" ma:internalName="Bid_x0020_Manag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Imperatives" ma:index="91" nillable="true" ma:displayName="Client Imperatives" ma:hidden="true" ma:internalName="Client_x0020_Imperatives" ma:readOnly="false">
      <xsd:simpleType>
        <xsd:restriction base="dms:Note"/>
      </xsd:simpleType>
    </xsd:element>
    <xsd:element name="Deemed_x0020_Essential" ma:index="92" nillable="true" ma:displayName="Deemed Essential" ma:hidden="true" ma:internalName="Deemed_x0020_Essential" ma:readOnly="false">
      <xsd:simpleType>
        <xsd:restriction base="dms:Text">
          <xsd:maxLength value="255"/>
        </xsd:restriction>
      </xsd:simpleType>
    </xsd:element>
    <xsd:element name="Delivery_x0020_Partner" ma:index="93" nillable="true" ma:displayName="Delivery Partner" ma:hidden="true" ma:list="UserInfo" ma:SearchPeopleOnly="false" ma:SharePointGroup="0" ma:internalName="Delivery_x0020_Partn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ImperativeslinkUrl" ma:index="94" nillable="true" ma:displayName="ClientImperativeslinkUrl" ma:hidden="true" ma:internalName="ClientImperativeslinkUrl" ma:readOnly="false">
      <xsd:simpleType>
        <xsd:restriction base="dms:Text">
          <xsd:maxLength value="255"/>
        </xsd:restriction>
      </xsd:simpleType>
    </xsd:element>
    <xsd:element name="Cognizant_x0020_Benefits" ma:index="96" nillable="true" ma:displayName="Cognizant Benefits" ma:hidden="true" ma:internalName="Cognizant_x0020_Benefits"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d4b4449-1cf9-479b-a64f-f46fc3da3ac8" elementFormDefault="qualified">
    <xsd:import namespace="http://schemas.microsoft.com/office/2006/documentManagement/types"/>
    <xsd:import namespace="http://schemas.microsoft.com/office/infopath/2007/PartnerControls"/>
    <xsd:element name="Industry" ma:index="6" nillable="true" ma:displayName="Industry" ma:internalName="Industry" ma:requiredMultiChoice="true">
      <xsd:complexType>
        <xsd:complexContent>
          <xsd:extension base="dms:MultiChoice">
            <xsd:sequence>
              <xsd:element name="Value" maxOccurs="unbounded" minOccurs="0" nillable="true">
                <xsd:simpleType>
                  <xsd:restriction base="dms:Choice">
                    <xsd:enumeration value="All"/>
                    <xsd:enumeration value="Automotive"/>
                    <xsd:enumeration value="Energy ＆ Utilities"/>
                    <xsd:enumeration value="Industrial Process"/>
                    <xsd:enumeration value="Logistics"/>
                    <xsd:enumeration value="Manufacturing"/>
                    <xsd:enumeration value="Manufacturing ＆ Logistics"/>
                    <xsd:enumeration value="Transportation ＆ Logistics"/>
                  </xsd:restriction>
                </xsd:simpleType>
              </xsd:element>
            </xsd:sequence>
          </xsd:extension>
        </xsd:complexContent>
      </xsd:complexType>
    </xsd:element>
    <xsd:element name="Domain" ma:index="7" nillable="true" ma:displayName="Domain" ma:internalName="Domain" ma:requiredMultiChoice="true">
      <xsd:complexType>
        <xsd:complexContent>
          <xsd:extension base="dms:MultiChoice">
            <xsd:sequence>
              <xsd:element name="Value" maxOccurs="unbounded" minOccurs="0" nillable="true">
                <xsd:simpleType>
                  <xsd:restriction base="dms:Choice">
                    <xsd:enumeration value="Air Transport"/>
                    <xsd:enumeration value="3PL/4PL"/>
                    <xsd:enumeration value="Agricultural Producer"/>
                    <xsd:enumeration value="All"/>
                    <xsd:enumeration value="Applicaton Development (AD)"/>
                    <xsd:enumeration value="Automotive"/>
                    <xsd:enumeration value="Cargo Rail Road"/>
                    <xsd:enumeration value="Commercial Vehicles &amp; Parts"/>
                    <xsd:enumeration value="Commuter Transportation"/>
                    <xsd:enumeration value="Comodity Producer"/>
                    <xsd:enumeration value="Component Equipment"/>
                    <xsd:enumeration value="Distribution"/>
                    <xsd:enumeration value="Distribution"/>
                    <xsd:enumeration value="Diverse"/>
                    <xsd:enumeration value="Diversified Manufacturing"/>
                    <xsd:enumeration value="Drilling"/>
                    <xsd:enumeration value="Energy ＆ Utilities"/>
                    <xsd:enumeration value="Equipment Leasing"/>
                    <xsd:enumeration value="Exploration"/>
                    <xsd:enumeration value="Finished Products"/>
                    <xsd:enumeration value="Gas &amp; Stores"/>
                    <xsd:enumeration value="Glass Packaging"/>
                    <xsd:enumeration value="Heavy Machinery"/>
                    <xsd:enumeration value="Industrial Commerce"/>
                    <xsd:enumeration value="Life Science"/>
                    <xsd:enumeration value="Logistics"/>
                    <xsd:enumeration value="Manufacturing"/>
                    <xsd:enumeration value="Manufacturing ＆ Logistics"/>
                    <xsd:enumeration value="Maritime Shipping"/>
                    <xsd:enumeration value="Metal Packaging"/>
                    <xsd:enumeration value="Metal Production &amp; Recycling"/>
                    <xsd:enumeration value="Mineral mining"/>
                    <xsd:enumeration value="Multiple"/>
                    <xsd:enumeration value="Oil ＆ Gas"/>
                    <xsd:enumeration value="Online"/>
                    <xsd:enumeration value="Paper Packaging"/>
                    <xsd:enumeration value="Passenger Rail Road"/>
                    <xsd:enumeration value="Passenger Vehicle &amp; Parts"/>
                    <xsd:enumeration value="Payer"/>
                    <xsd:enumeration value="Plastic Packaging"/>
                    <xsd:enumeration value="Power Generation"/>
                    <xsd:enumeration value="Process"/>
                    <xsd:enumeration value="Process Transformation"/>
                    <xsd:enumeration value="Production"/>
                    <xsd:enumeration value="Production - Petroleum Engineering"/>
                    <xsd:enumeration value="Pulp &amp; Paper"/>
                    <xsd:enumeration value="Rail Equipment"/>
                    <xsd:enumeration value="Remote Maintenance"/>
                    <xsd:enumeration value="Retail"/>
                    <xsd:enumeration value="Retail and Customer Service"/>
                    <xsd:enumeration value="Smart Manufacturing"/>
                    <xsd:enumeration value="Specialty Chemicals"/>
                    <xsd:enumeration value="Subsurface - Reservoir Engineering"/>
                    <xsd:enumeration value="Supply Chain"/>
                    <xsd:enumeration value="Supply Chain Management"/>
                    <xsd:enumeration value="Supply Passenger vehicle"/>
                    <xsd:enumeration value="Trading"/>
                    <xsd:enumeration value="Transformation"/>
                    <xsd:enumeration value="Transmission"/>
                    <xsd:enumeration value="Transportation"/>
                    <xsd:enumeration value="Trucking"/>
                    <xsd:enumeration value="Utilities"/>
                    <xsd:enumeration value="Warehousing"/>
                    <xsd:enumeration value="Waste Water"/>
                    <xsd:enumeration value="Wood Products"/>
                    <xsd:enumeration value="All"/>
                    <xsd:enumeration value="Others"/>
                  </xsd:restriction>
                </xsd:simpleType>
              </xsd:element>
            </xsd:sequence>
          </xsd:extension>
        </xsd:complexContent>
      </xsd:complexType>
    </xsd:element>
    <xsd:element name="Practice_x0020_Service_x0020_Offering" ma:index="9" nillable="true" ma:displayName="Practice Service Offering" ma:internalName="Practice_x0020_Service_x0020_Offering">
      <xsd:complexType>
        <xsd:complexContent>
          <xsd:extension base="dms:MultiChoice">
            <xsd:sequence>
              <xsd:element name="Value" maxOccurs="unbounded" minOccurs="0" nillable="true">
                <xsd:simpleType>
                  <xsd:restriction base="dms:Choice">
                    <xsd:enumeration value="ADM"/>
                    <xsd:enumeration value="AIA"/>
                    <xsd:enumeration value="ALL"/>
                    <xsd:enumeration value="Application Development"/>
                    <xsd:enumeration value="Application Maintenance"/>
                    <xsd:enumeration value="Application management"/>
                    <xsd:enumeration value="Application Modernization"/>
                    <xsd:enumeration value="Application Value Management (AVM)"/>
                    <xsd:enumeration value="Business Consulting"/>
                    <xsd:enumeration value="Business Migration"/>
                    <xsd:enumeration value="Consulting"/>
                    <xsd:enumeration value="CDE"/>
                    <xsd:enumeration value="CIS"/>
                    <xsd:enumeration value="Cloud Automation and Policy Management Services (Cloud 360)"/>
                    <xsd:enumeration value="Cloud Enabled Enterprise Apps"/>
                    <xsd:enumeration value="Cloud Migrate"/>
                    <xsd:enumeration value="Cloud Operate"/>
                    <xsd:enumeration value="Consulting"/>
                    <xsd:enumeration value="Customer Experience"/>
                    <xsd:enumeration value="Data Analytics"/>
                    <xsd:enumeration value="Data Management"/>
                    <xsd:enumeration value="Data Management and Security"/>
                    <xsd:enumeration value="Data Modelling"/>
                    <xsd:enumeration value="Data Visualization"/>
                    <xsd:enumeration value="DEDX"/>
                    <xsd:enumeration value="Devops"/>
                    <xsd:enumeration value="DigiWorX"/>
                    <xsd:enumeration value="Domain Consulting"/>
                    <xsd:enumeration value="EPS - Oracle"/>
                    <xsd:enumeration value="EPS - Salesforce"/>
                    <xsd:enumeration value="EPS- SCM"/>
                    <xsd:enumeration value="EDI"/>
                    <xsd:enumeration value="Enterprise service Management"/>
                    <xsd:enumeration value="EPS"/>
                    <xsd:enumeration value="Implementation ＆ Rollout"/>
                    <xsd:enumeration value="Independent Verification ＆ Validation (IV＆V)"/>
                    <xsd:enumeration value="Infrastructure"/>
                    <xsd:enumeration value="IOA"/>
                    <xsd:enumeration value="IoT"/>
                    <xsd:enumeration value="IPA"/>
                    <xsd:enumeration value="EPS-IPM"/>
                    <xsd:enumeration value="ISG"/>
                    <xsd:enumeration value="IT Infrastructure Services"/>
                    <xsd:enumeration value="Large Data Migration"/>
                    <xsd:enumeration value="Marketing Cloud Services"/>
                    <xsd:enumeration value="N/A"/>
                    <xsd:enumeration value="Operations Improvement"/>
                    <xsd:enumeration value="EPS-Oracle"/>
                    <xsd:enumeration value="Process"/>
                    <xsd:enumeration value="QEA"/>
                    <xsd:enumeration value="EPS-SAP"/>
                    <xsd:enumeration value="Server Infrastructure Management Services"/>
                    <xsd:enumeration value="Server Virtualization Services (x86 Platform)"/>
                    <xsd:enumeration value="Service Now"/>
                    <xsd:enumeration value="SMART Customer Service Management"/>
                    <xsd:enumeration value="SMART HR Service Delivery"/>
                    <xsd:enumeration value="SMART Service Management"/>
                    <xsd:enumeration value="Software Product Engineering"/>
                    <xsd:enumeration value="Solution Advisory Group and Consulting"/>
                    <xsd:enumeration value="Strategic Services"/>
                    <xsd:enumeration value="Technology Services"/>
                    <xsd:enumeration value="Transportation ＆ Logistics"/>
                    <xsd:enumeration value="Upgrade"/>
                  </xsd:restriction>
                </xsd:simpleType>
              </xsd:element>
            </xsd:sequence>
          </xsd:extension>
        </xsd:complexContent>
      </xsd:complexType>
    </xsd:element>
    <xsd:element name="Practice_x0020_Sub_x0020_Service_x0020_Offering" ma:index="10" nillable="true" ma:displayName="Practice Sub Service Offering" ma:internalName="Practice_x0020_Sub_x0020_Service_x0020_Offering">
      <xsd:complexType>
        <xsd:complexContent>
          <xsd:extension base="dms:MultiChoice">
            <xsd:sequence>
              <xsd:element name="Value" maxOccurs="unbounded" minOccurs="0" nillable="true">
                <xsd:simpleType>
                  <xsd:restriction base="dms:Choice">
                    <xsd:enumeration value="Application Development (AD)"/>
                    <xsd:enumeration value="Development"/>
                    <xsd:enumeration value="Testing"/>
                    <xsd:enumeration value="Application Value Management (AVM)"/>
                    <xsd:enumeration value="Maintenance and Support"/>
                    <xsd:enumeration value="Staff Aug"/>
                    <xsd:enumeration value="Domain Consulting"/>
                    <xsd:enumeration value="Business Process"/>
                    <xsd:enumeration value="Functional"/>
                    <xsd:enumeration value="Implementation ＆ Rollout"/>
                    <xsd:enumeration value="Hosting"/>
                    <xsd:enumeration value="Implementation"/>
                    <xsd:enumeration value="Re-Implementation"/>
                    <xsd:enumeration value="Rollout"/>
                    <xsd:enumeration value="Independent Verification ＆ Validation (IV＆V)"/>
                    <xsd:enumeration value="Functional Testing"/>
                    <xsd:enumeration value="Performance Testing"/>
                    <xsd:enumeration value="Solution Advisory Group and Consulting"/>
                    <xsd:enumeration value="Assessment"/>
                    <xsd:enumeration value="Package Evaluation"/>
                    <xsd:enumeration value="Transformation"/>
                    <xsd:enumeration value="Technology Services"/>
                    <xsd:enumeration value="Unified Technology Services"/>
                    <xsd:enumeration value="Upgrade"/>
                    <xsd:enumeration value="Application Upgrade"/>
                    <xsd:enumeration value="Version upgrade"/>
                  </xsd:restriction>
                </xsd:simpleType>
              </xsd:element>
            </xsd:sequence>
          </xsd:extension>
        </xsd:complexContent>
      </xsd:complexType>
    </xsd:element>
    <xsd:element name="Account_x0020_Name" ma:index="11" nillable="true" ma:displayName="Account Name" ma:internalName="Account_x0020_Name" ma:requiredMultiChoice="true">
      <xsd:complexType>
        <xsd:complexContent>
          <xsd:extension base="dms:MultiChoice">
            <xsd:sequence>
              <xsd:element name="Value" maxOccurs="unbounded" minOccurs="0" nillable="true">
                <xsd:simpleType>
                  <xsd:restriction base="dms:Choice">
                    <xsd:enumeration value="3M"/>
                    <xsd:enumeration value="ABB"/>
                    <xsd:enumeration value="Abu Dhabi Gas Industries Ltd (GASCO)"/>
                    <xsd:enumeration value="ACS of India Pvt. Ltd"/>
                    <xsd:enumeration value="ADAC e.V."/>
                    <xsd:enumeration value="Adnoc Distribution"/>
                    <xsd:enumeration value="ADT Security Services Inc"/>
                    <xsd:enumeration value="ADT Tyco"/>
                    <xsd:enumeration value="Advanced Metering Services"/>
                    <xsd:enumeration value="Advantage Sales ＆ Marketing, LLC"/>
                    <xsd:enumeration value="Aearo Technologies de Mexico SA DE CV"/>
                    <xsd:enumeration value="Aequitas WBL GmbH"/>
                    <xsd:enumeration value="Agder Energi AS"/>
                    <xsd:enumeration value="Agero"/>
                    <xsd:enumeration value="Agnico Eagle Mines Limited"/>
                    <xsd:enumeration value="Air Products and Chemicals Inc"/>
                    <xsd:enumeration value="AIRSYS GmbH"/>
                    <xsd:enumeration value="AKIOLIS"/>
                    <xsd:enumeration value="AkzoNobel NV"/>
                    <xsd:enumeration value="Albis Plastic GmbH"/>
                    <xsd:enumeration value="Allegion Plc"/>
                    <xsd:enumeration value="Alliance Data Systems Corporation"/>
                    <xsd:enumeration value="Alliander AG"/>
                    <xsd:enumeration value="Alliander Stadtlicht GmbH"/>
                    <xsd:enumeration value="Alpha Natural Resources, LLC"/>
                    <xsd:enumeration value="Amandus Kahl GmbH ＆ Co. KG"/>
                    <xsd:enumeration value="Amcor"/>
                    <xsd:enumeration value="American Electric Power Company, Inc"/>
                    <xsd:enumeration value="American Tire Distributors Holdings,Inc"/>
                    <xsd:enumeration value="American Water Works Service"/>
                    <xsd:enumeration value="AmeriGas Inc"/>
                    <xsd:enumeration value="Anaplan"/>
                    <xsd:enumeration value="ANDREAS STIHL AG ＆ Co. KG"/>
                    <xsd:enumeration value="Anham Fzco"/>
                    <xsd:enumeration value="APM Terminals BV"/>
                    <xsd:enumeration value="Appvion Inc."/>
                    <xsd:enumeration value="APS"/>
                    <xsd:enumeration value="Arctic Slope Regional Corporation"/>
                    <xsd:enumeration value="Ardagh Group"/>
                    <xsd:enumeration value="Arizona Public Service"/>
                    <xsd:enumeration value="Ark Les Corporation"/>
                    <xsd:enumeration value="Arkadia Management Consultants GmbH"/>
                    <xsd:enumeration value="Arrow Energy Pty Ltd."/>
                    <xsd:enumeration value="AS America Inc"/>
                    <xsd:enumeration value="Ascend Performance Materials LLC"/>
                    <xsd:enumeration value="Aschaffenburger Versorgungs"/>
                    <xsd:enumeration value="Asian Honda Motor Co. Ltd"/>
                    <xsd:enumeration value="Asian Paints Limited"/>
                    <xsd:enumeration value="Asia-Pacific Information Services S/B"/>
                    <xsd:enumeration value="ASSA ABLOY AB"/>
                    <xsd:enumeration value="Association of Train Operating Co ATOC"/>
                    <xsd:enumeration value="ATOS Spain"/>
                    <xsd:enumeration value="Aurubis AG"/>
                    <xsd:enumeration value="Australia Post"/>
                    <xsd:enumeration value="Australian Energy Market Operator AEMO"/>
                    <xsd:enumeration value="Avangrid"/>
                    <xsd:enumeration value="Avery Dennison Corporation"/>
                    <xsd:enumeration value="Axion Energy Argentina S.A"/>
                    <xsd:enumeration value="Baker Corporation"/>
                    <xsd:enumeration value="Baker Hughes Inc"/>
                    <xsd:enumeration value="Barrios Technology Ltd."/>
                    <xsd:enumeration value="BASF Business Services GmbH"/>
                    <xsd:enumeration value="BASF SE"/>
                    <xsd:enumeration value="Bemis Company Inc"/>
                    <xsd:enumeration value="Benteler Deutschland GmbH"/>
                    <xsd:enumeration value="BEW Bayreuther Energie und"/>
                    <xsd:enumeration value="BHP"/>
                    <xsd:enumeration value="BHP Billiton Marketing Asia Pte Ltd"/>
                    <xsd:enumeration value="Bilcare Research GmbH"/>
                    <xsd:enumeration value="BioMar Group A/S"/>
                    <xsd:enumeration value="BITMARCK Technik GmbH"/>
                    <xsd:enumeration value="Blackstone Technology Group"/>
                    <xsd:enumeration value="BMW"/>
                    <xsd:enumeration value="BNSF Railway"/>
                    <xsd:enumeration value="BOA GROUP"/>
                    <xsd:enumeration value="Boeing Defence United Kingdom Limited"/>
                    <xsd:enumeration value="Bombardier Transportation"/>
                    <xsd:enumeration value="BorgWarner Inc."/>
                    <xsd:enumeration value="Bosch (China) Investment Ltd"/>
                    <xsd:enumeration value="BP International Limited"/>
                    <xsd:enumeration value="bpd business process ＆ decision GmbH"/>
                    <xsd:enumeration value="Braas GmbH"/>
                    <xsd:enumeration value="Braas Monier Building Group Holding"/>
                    <xsd:enumeration value="Bramac Dachsysteme International GmbH"/>
                    <xsd:enumeration value="Brebau GmbH"/>
                    <xsd:enumeration value="Bridgestone Europe"/>
                    <xsd:enumeration value="Brose Fahrzeugteile GmbH ＆ Co KG Coburg"/>
                    <xsd:enumeration value="Bundesamt für Ausrüstung"/>
                    <xsd:enumeration value="Bundeswehrdienstleistungszentrum Koblenz"/>
                    <xsd:enumeration value="BWI"/>
                    <xsd:enumeration value="BYK Chemie GmbH"/>
                    <xsd:enumeration value="C OMS GbR"/>
                    <xsd:enumeration value="C＆J Energy Services, Inc."/>
                    <xsd:enumeration value="C1 Interim Revenue"/>
                    <xsd:enumeration value="Cameron International Corporation"/>
                    <xsd:enumeration value="Canadian National Railway Company"/>
                    <xsd:enumeration value="Capgemini Deutschland GmbH"/>
                    <xsd:enumeration value="Cargill Inc"/>
                    <xsd:enumeration value="Cargotec Corporation"/>
                    <xsd:enumeration value="Carl Cloos Schweisstechnik GmbH"/>
                    <xsd:enumeration value="Carpenter Technology Corporation"/>
                    <xsd:enumeration value="Carter Holt Harvey"/>
                    <xsd:enumeration value="Caruna Oy"/>
                    <xsd:enumeration value="Caterpillar"/>
                    <xsd:enumeration value="CDM Smith"/>
                    <xsd:enumeration value="CenterPoint Energy Service Company, LLC"/>
                    <xsd:enumeration value="Central Hudson Gas ＆ Electric Corp"/>
                    <xsd:enumeration value="Centric IT Solutions GmbH"/>
                    <xsd:enumeration value="Centrica Plc"/>
                    <xsd:enumeration value="Ceyoniq Technology GmbH"/>
                    <xsd:enumeration value="CGI Germany GmbH ＆ Co KG"/>
                    <xsd:enumeration value="Chemplast Sanmar Limited"/>
                    <xsd:enumeration value="Chemtura Corporation"/>
                    <xsd:enumeration value="Cheniere Energy, Inc"/>
                    <xsd:enumeration value="Chevron Energy Technology Company Ltd"/>
                    <xsd:enumeration value="Chevron Phillips Chemical Company LP"/>
                    <xsd:enumeration value="Chrysler Group LLC"/>
                    <xsd:enumeration value="Chubb UK"/>
                    <xsd:enumeration value="Cintra"/>
                    <xsd:enumeration value="CLP Power Hong Kong Limited"/>
                    <xsd:enumeration value="CNH Industrial"/>
                    <xsd:enumeration value="Cocq Datendienst GmbH"/>
                    <xsd:enumeration value="Cohu, Inc"/>
                    <xsd:enumeration value="Columbia Pipeline Group Services Company"/>
                    <xsd:enumeration value="Columbus McKinnon"/>
                    <xsd:enumeration value="Compagnied_Affrètementet deTransportS.A."/>
                    <xsd:enumeration value="Companhia Brasileira de Metalurgia e Min"/>
                    <xsd:enumeration value="Compass Minerals International Inc"/>
                    <xsd:enumeration value="Computer Sciences Corpn India Pvt Ltd"/>
                    <xsd:enumeration value="Consenso Consulting GmbH"/>
                    <xsd:enumeration value="Consolidated Edison"/>
                    <xsd:enumeration value="Continental AG"/>
                    <xsd:enumeration value="Continental Reifen Deutschland GmbH"/>
                    <xsd:enumeration value="CONVENIS GmbH"/>
                    <xsd:enumeration value="ConVista Consulting AG"/>
                    <xsd:enumeration value="Cooper Industries"/>
                    <xsd:enumeration value="Cora Management GmbH"/>
                    <xsd:enumeration value="Covanta Energy Group, Inc"/>
                    <xsd:enumeration value="CPRO Industry Proj ＆ Sol GmbH"/>
                    <xsd:enumeration value="Cray Valley"/>
                    <xsd:enumeration value="Cruise Gate Hamburg GmbH"/>
                    <xsd:enumeration value="CS Energy"/>
                    <xsd:enumeration value="CSC Computer Services Ltd."/>
                    <xsd:enumeration value="Cummins Generator Technologies Ltd"/>
                    <xsd:enumeration value="Cummins Inc."/>
                    <xsd:enumeration value="CWS-boco"/>
                    <xsd:enumeration value="Cytec Industries Inc."/>
                    <xsd:enumeration value="D A S Data Account Syst GmbH"/>
                    <xsd:enumeration value="DACHSER SE"/>
                    <xsd:enumeration value="Daesung Electric Co Ltd"/>
                    <xsd:enumeration value="Daimaru Kogyo LTD"/>
                    <xsd:enumeration value="Dalkia France"/>
                    <xsd:enumeration value="Dalmia Cement Bharat Limited"/>
                    <xsd:enumeration value="Damco International A/S"/>
                    <xsd:enumeration value="Dana Holdings Corporation"/>
                    <xsd:enumeration value="Datwyler Pharma Packaging Belgium NV"/>
                    <xsd:enumeration value="Datwyler Sealing Solutions Int. AG"/>
                    <xsd:enumeration value="Delek US Holdings, Inc"/>
                    <xsd:enumeration value="Det Norske Oljeselskap ASA"/>
                    <xsd:enumeration value="Deutsche Post AG"/>
                    <xsd:enumeration value="Devon Energy Corporation"/>
                    <xsd:enumeration value="DHL"/>
                    <xsd:enumeration value="Diamond Offshore Company, Inc."/>
                    <xsd:enumeration value="Diebold, Incorporated"/>
                    <xsd:enumeration value="Diehl Service Modules GmbH"/>
                    <xsd:enumeration value="Direct Energy Operations Inc"/>
                    <xsd:enumeration value="Distrelec Group AG"/>
                    <xsd:enumeration value="Diverse Debitoren Inland"/>
                    <xsd:enumeration value="DMS Consulting"/>
                    <xsd:enumeration value="Dominion Resources Services, Inc"/>
                    <xsd:enumeration value="Donaldson Company, Inc."/>
                    <xsd:enumeration value="DONG Energy Oil ＆ Gas A/S"/>
                    <xsd:enumeration value="Doosan Infracore Construction Equipment"/>
                    <xsd:enumeration value="Dow Corning Corporation"/>
                    <xsd:enumeration value="Dr Willmar Schwabe Business"/>
                    <xsd:enumeration value="Dresser Rand"/>
                    <xsd:enumeration value="Dubai Aluminium Company Ltd"/>
                    <xsd:enumeration value="Dubai Trade"/>
                    <xsd:enumeration value="Ducab"/>
                    <xsd:enumeration value="Duke Energy Corporation"/>
                    <xsd:enumeration value="DUP:Cargill Inc"/>
                    <xsd:enumeration value="Dynamit Nobel GmbH"/>
                    <xsd:enumeration value="Dyneon GmbH"/>
                    <xsd:enumeration value="E ON Thüringer Energie AG"/>
                    <xsd:enumeration value="e vita AS"/>
                    <xsd:enumeration value="E＆U Internal"/>
                    <xsd:enumeration value="e.kundenservice Netz GmbH"/>
                    <xsd:enumeration value="E.ON Service Plus GmbH"/>
                    <xsd:enumeration value="EADS Deutschland GmbH"/>
                    <xsd:enumeration value="Eaton Corporation"/>
                    <xsd:enumeration value="Ebmpapst"/>
                    <xsd:enumeration value="ECE Projektmanagement G.m.b.H. ＆ Co. KG"/>
                    <xsd:enumeration value="Ecolab Inc"/>
                    <xsd:enumeration value="ECU TECH"/>
                    <xsd:enumeration value="Edding AG"/>
                    <xsd:enumeration value="EDS"/>
                    <xsd:enumeration value="EDS GM"/>
                    <xsd:enumeration value="EDS Xerox"/>
                    <xsd:enumeration value="EDS Xerox SAP UK"/>
                    <xsd:enumeration value="Edward C. Levy"/>
                    <xsd:enumeration value="EFFEKTA Regeltechnik GmbH"/>
                    <xsd:enumeration value="Eko Solutions GmbH"/>
                    <xsd:enumeration value="Elcoteq Finland OY"/>
                    <xsd:enumeration value="Electricity North West Limited"/>
                    <xsd:enumeration value="Elemica, Inc"/>
                    <xsd:enumeration value="ELEXON Ltd"/>
                    <xsd:enumeration value="Elizabeth River Crossing (ERC)"/>
                    <xsd:enumeration value="Ellevio AB"/>
                    <xsd:enumeration value="Elster GmbH"/>
                    <xsd:enumeration value="Emerson Electric Co."/>
                    <xsd:enumeration value="Emerson Information Technology Solutions"/>
                    <xsd:enumeration value="Emirates National Oil Company Ltd.(ENOC)"/>
                    <xsd:enumeration value="Empolis Information"/>
                    <xsd:enumeration value="Enbridge"/>
                    <xsd:enumeration value="EnBW Energie"/>
                    <xsd:enumeration value="Endesa, S.A"/>
                    <xsd:enumeration value="Energie und Wasser"/>
                    <xsd:enumeration value="Energieversorgung Offenbach AG"/>
                    <xsd:enumeration value="Energy Solutions, LLC"/>
                    <xsd:enumeration value="Enterprise Products Operating L.P."/>
                    <xsd:enumeration value="Enterprise Products Partners"/>
                    <xsd:enumeration value="Envia Mitteldt Energie AG"/>
                    <xsd:enumeration value="Escorts Limited"/>
                    <xsd:enumeration value="ESG Elektroniksystem und"/>
                    <xsd:enumeration value="eSolve AG"/>
                    <xsd:enumeration value="Essener Versorgungs"/>
                    <xsd:enumeration value="Essent IT B.V."/>
                    <xsd:enumeration value="ESSO Deutschland GmbH"/>
                    <xsd:enumeration value="Estes Express Lines, Inc."/>
                    <xsd:enumeration value="EUROGATE GmbH ＆ Co KGaA KG"/>
                    <xsd:enumeration value="European Trailer systems GmbH"/>
                    <xsd:enumeration value="EVI Energieversorgung"/>
                    <xsd:enumeration value="EVO AG Offenbach"/>
                    <xsd:enumeration value="Evonik Industries AG"/>
                    <xsd:enumeration value="Exide"/>
                    <xsd:enumeration value="ExxonMobil Global Services Company"/>
                    <xsd:enumeration value="F. Reyher Nchfg. GmbH ＆ Co. KG"/>
                    <xsd:enumeration value="FarmIQ Systems Limited"/>
                    <xsd:enumeration value="Faurecia"/>
                    <xsd:enumeration value="FCA Engineering India Private Limited"/>
                    <xsd:enumeration value="Fircroft Engineering Services Ltd"/>
                    <xsd:enumeration value="Firmenich Inc"/>
                    <xsd:enumeration value="Florida Power ＆ Light Company"/>
                    <xsd:enumeration value="Flughafen Köln/Bonn GmbH"/>
                    <xsd:enumeration value="FORD"/>
                    <xsd:enumeration value="Fortum"/>
                    <xsd:enumeration value="FPL"/>
                    <xsd:enumeration value="FPL Fibernet LLC"/>
                    <xsd:enumeration value="France Pare-Brise"/>
                    <xsd:enumeration value="Fraport AG"/>
                    <xsd:enumeration value="Frey Services Deutschland GmbH"/>
                    <xsd:enumeration value="Fritz Stephan GmbH"/>
                    <xsd:enumeration value="Fuchs Gewürze GmbH"/>
                    <xsd:enumeration value="FUJIFILM Medical Systems USA Inc"/>
                    <xsd:enumeration value="Gas Industry Company"/>
                    <xsd:enumeration value="Gates Corporation"/>
                    <xsd:enumeration value="GE Lighting"/>
                    <xsd:enumeration value="Gelsenwasser AG"/>
                    <xsd:enumeration value="Gemeindewerke Halstenbek"/>
                    <xsd:enumeration value="General Motors Corporation"/>
                    <xsd:enumeration value="Gibraltar Industries, Inc."/>
                    <xsd:enumeration value="GISA GmbH"/>
                    <xsd:enumeration value="GlaxoSmithKline"/>
                    <xsd:enumeration value="Glencore Grain B.V."/>
                    <xsd:enumeration value="Global Partners LP"/>
                    <xsd:enumeration value="Globalfoundries Dresden Module"/>
                    <xsd:enumeration value="Globefuel Systems ＆ Services"/>
                    <xsd:enumeration value="GM-McCann"/>
                    <xsd:enumeration value="Goodyear Orient Company Pte Ltd"/>
                    <xsd:enumeration value="Gordon Food Service Inc."/>
                    <xsd:enumeration value="Greenpeace Energy eG"/>
                    <xsd:enumeration value="GridAmerica LLC"/>
                    <xsd:enumeration value="Groundstars GmbH ＆ Co KG"/>
                    <xsd:enumeration value="GRUNDFOS HOLDING"/>
                    <xsd:enumeration value="Gulf States Toyota Inc"/>
                    <xsd:enumeration value="Hagebau Handelsgesellschaft f"/>
                    <xsd:enumeration value="Hamburg Port Authority"/>
                    <xsd:enumeration value="Hamburg Süd"/>
                    <xsd:enumeration value="Hamburger Stadtentwässerung A ö R"/>
                    <xsd:enumeration value="Hamburger Wasserwerke GmbH"/>
                    <xsd:enumeration value="HanseCom GmbH"/>
                    <xsd:enumeration value="Hansetrans DV-Service GmbH"/>
                    <xsd:enumeration value="Harbor Frieght Tools"/>
                    <xsd:enumeration value="Harsco Corporation"/>
                    <xsd:enumeration value="Harz Energie GmbH ＆ Co KG"/>
                    <xsd:enumeration value="Hassia Verpackungsmasch GmbH"/>
                    <xsd:enumeration value="Hastings Deering Australia Limited"/>
                    <xsd:enumeration value="HB Fuller"/>
                    <xsd:enumeration value="Heathrow Airport Limited"/>
                    <xsd:enumeration value="HeidelbergCement AG"/>
                    <xsd:enumeration value="Helmholtz-Zentrum Geesthacht"/>
                    <xsd:enumeration value="Hendrickson USA, L.L.C."/>
                    <xsd:enumeration value="Henry Schein"/>
                    <xsd:enumeration value="Heraeus infosystems GmbH"/>
                    <xsd:enumeration value="Hero MotoCorp Ltd."/>
                    <xsd:enumeration value="Hess Corporation"/>
                    <xsd:enumeration value="Hettich Management Service"/>
                    <xsd:enumeration value="Hewlett-Packard Company"/>
                    <xsd:enumeration value="Hill International, Inc."/>
                    <xsd:enumeration value="Hitachi Metals America Ltd"/>
                    <xsd:enumeration value="Hitchiner Manufacturing Company Inc"/>
                    <xsd:enumeration value="Hoegh Autoliners AS"/>
                    <xsd:enumeration value="Home Delivery Network Ltd_"/>
                    <xsd:enumeration value="HomeServe plc"/>
                    <xsd:enumeration value="HONDA"/>
                    <xsd:enumeration value="Honda North America"/>
                    <xsd:enumeration value="Honeywell International"/>
                    <xsd:enumeration value="Howaldtswerke-Deutsche"/>
                    <xsd:enumeration value="Hubbell Inc"/>
                    <xsd:enumeration value="Huber ＆ Suhner AG"/>
                    <xsd:enumeration value="Hussmann International Inc"/>
                    <xsd:enumeration value="HYUNDAI"/>
                    <xsd:enumeration value="Iberdrola Renewables LLC"/>
                    <xsd:enumeration value="IBM Svenska AB"/>
                    <xsd:enumeration value="IHI Corporation"/>
                    <xsd:enumeration value="II-VI Incorporated"/>
                    <xsd:enumeration value="IKUSI - Angel Iglesias S A"/>
                    <xsd:enumeration value="IMServ"/>
                    <xsd:enumeration value="Indian Oil Corporation Limited"/>
                    <xsd:enumeration value="Industrial Scientific Corporation"/>
                    <xsd:enumeration value="Industrias John Deere Argentina S.A."/>
                    <xsd:enumeration value="INEO SA SIEGE"/>
                    <xsd:enumeration value="Infoready Pty Ltd."/>
                    <xsd:enumeration value="InfraServ GmbH ＆ Co. Knapsach KG"/>
                    <xsd:enumeration value="Ingersoll Rand Company"/>
                    <xsd:enumeration value="Inspiricon AG"/>
                    <xsd:enumeration value="INTEC Industrie-Technik GmbH ＆ Co. KG"/>
                    <xsd:enumeration value="International Flavors and Fragrances"/>
                    <xsd:enumeration value="International Paper Company"/>
                    <xsd:enumeration value="Invensys PLC"/>
                    <xsd:enumeration value="INVENTIO AG"/>
                    <xsd:enumeration value="Inventx AG"/>
                    <xsd:enumeration value="ISG Informatik Service GmbH"/>
                    <xsd:enumeration value="Isthmus"/>
                    <xsd:enumeration value="IT Staffing Nederland B V"/>
                    <xsd:enumeration value="itec solingen gmbh"/>
                    <xsd:enumeration value="ixetic Bad Homburg GmbH"/>
                    <xsd:enumeration value="Jafra Cosmetics International, Inc"/>
                    <xsd:enumeration value="JB HUNT"/>
                    <xsd:enumeration value="Jeld-Wen"/>
                    <xsd:enumeration value="Jewson Limited"/>
                    <xsd:enumeration value="Jim Walters Resources, Inc."/>
                    <xsd:enumeration value="JM Family Enterprises, Inc."/>
                    <xsd:enumeration value="John Deere"/>
                    <xsd:enumeration value="Johnson Controls, Inc"/>
                    <xsd:enumeration value="Jungheinrich AG"/>
                    <xsd:enumeration value="Kaba Holding Ag"/>
                    <xsd:enumeration value="Kasseler Verkehrs- und"/>
                    <xsd:enumeration value="Kaufmann Unternehmensberatung GmbH"/>
                    <xsd:enumeration value="Kenan Advantage Group, Inc"/>
                    <xsd:enumeration value="Key Energy Services Inc."/>
                    <xsd:enumeration value="Kia Motors America Inc"/>
                    <xsd:enumeration value="KION Group GmbH"/>
                    <xsd:enumeration value="Klöber GmbH"/>
                    <xsd:enumeration value="Knauf Information"/>
                    <xsd:enumeration value="Koch Industries, Inc"/>
                    <xsd:enumeration value="Kommunale Netzgesellschaft"/>
                    <xsd:enumeration value="Königstein Beratungsges."/>
                    <xsd:enumeration value="KONTOR N GmbH ＆ Co. KG"/>
                    <xsd:enumeration value="Kostal Industrie Elektrik GmbH"/>
                    <xsd:enumeration value="Kramp Nederland B.V."/>
                    <xsd:enumeration value="Kronos Deutschland"/>
                    <xsd:enumeration value="Kuehne Nagel Inc."/>
                    <xsd:enumeration value="L-3 Communications Corporation"/>
                    <xsd:enumeration value="LA POSTE"/>
                    <xsd:enumeration value="LaClede Gas Company"/>
                    <xsd:enumeration value="Lajkonik Snacks sp z o o."/>
                    <xsd:enumeration value="Land Rover"/>
                    <xsd:enumeration value="Lapeyre"/>
                    <xsd:enumeration value="Ledvance"/>
                    <xsd:enumeration value="Lend Lease Management Services Ltd"/>
                    <xsd:enumeration value="Lennox India Technology Centre Pvt Ltd."/>
                    <xsd:enumeration value="Leopold Kostal GmbH ＆ Co KG"/>
                    <xsd:enumeration value="Lexus"/>
                    <xsd:enumeration value="Logistics Internal"/>
                    <xsd:enumeration value="Lonestar Transmission"/>
                    <xsd:enumeration value="Lykos India Private Limited"/>
                    <xsd:enumeration value="Lyondell Chemical Company"/>
                    <xsd:enumeration value="M Belgium"/>
                    <xsd:enumeration value="M Central American management Company"/>
                    <xsd:enumeration value="M Cesko spol s r o"/>
                    <xsd:enumeration value="M China Ltd"/>
                    <xsd:enumeration value="M Company"/>
                    <xsd:enumeration value="M East"/>
                    <xsd:enumeration value="M Egypt Trading Ltd"/>
                    <xsd:enumeration value="M France"/>
                    <xsd:enumeration value="M Germany ESPE"/>
                    <xsd:enumeration value="M Health Care"/>
                    <xsd:enumeration value="M Hellas Mepe"/>
                    <xsd:enumeration value="M Hungaria Kft"/>
                    <xsd:enumeration value="M India Ltd."/>
                    <xsd:enumeration value="M Israel Ltd"/>
                    <xsd:enumeration value="M Italia S P A"/>
                    <xsd:enumeration value="M Japan Limited"/>
                    <xsd:enumeration value="M Norge A S"/>
                    <xsd:enumeration value="M Poland Sp z o o"/>
                    <xsd:enumeration value="M Portugal Lda"/>
                    <xsd:enumeration value="M Pouyet Telecommunications"/>
                    <xsd:enumeration value="M Russia"/>
                    <xsd:enumeration value="M Saudi Arabia"/>
                    <xsd:enumeration value="M South Africa"/>
                    <xsd:enumeration value="M Turkey"/>
                    <xsd:enumeration value="M Ukraine"/>
                    <xsd:enumeration value="M United Kingdom PLC"/>
                    <xsd:enumeration value="Maersk Broker K S"/>
                    <xsd:enumeration value="Maersk Line A/S"/>
                    <xsd:enumeration value="Maersk Oil North Sea UK Ltd"/>
                    <xsd:enumeration value="Maersk Olie OG Gas AS"/>
                    <xsd:enumeration value="Magna Powertrain Bad Homburg"/>
                    <xsd:enumeration value="MAKINO Europe GmbH"/>
                    <xsd:enumeration value="MAN Finance International GmbH"/>
                    <xsd:enumeration value="MAN Truck ＆ Bus AG"/>
                    <xsd:enumeration value="Manlog Internal"/>
                    <xsd:enumeration value="Manufacturing Internal"/>
                    <xsd:enumeration value="Marathon E G Production Limited"/>
                    <xsd:enumeration value="Marathon International Oil G B Ltd"/>
                    <xsd:enumeration value="Marathon Oil Company"/>
                    <xsd:enumeration value="Marathon Petroleum Company LP"/>
                    <xsd:enumeration value="Marvin Windows"/>
                    <xsd:enumeration value="Masco Corporation"/>
                    <xsd:enumeration value="Matson Navigation Company, Inc"/>
                    <xsd:enumeration value="Maxion Wheels"/>
                    <xsd:enumeration value="Mazda"/>
                    <xsd:enumeration value="MCC PTA India Corp Private Limited"/>
                    <xsd:enumeration value="McLaren"/>
                    <xsd:enumeration value="MeadWestvaco International Sarl"/>
                    <xsd:enumeration value="Mectec Europe GmbH"/>
                    <xsd:enumeration value="MedCap Properties"/>
                    <xsd:enumeration value="medl Mülheimer"/>
                    <xsd:enumeration value="Mercedes Benz"/>
                    <xsd:enumeration value="Mercedes Benz Research ＆ Development IND"/>
                    <xsd:enumeration value="Met Office"/>
                    <xsd:enumeration value="MetaRatio GmbH"/>
                    <xsd:enumeration value="MG Motors"/>
                    <xsd:enumeration value="Mighty River Power"/>
                    <xsd:enumeration value="Ministry for Primary Industries"/>
                    <xsd:enumeration value="Mitsubishi Polyester Film Inc."/>
                    <xsd:enumeration value="ML Consulting SchulungService＆Support"/>
                    <xsd:enumeration value="Mohawk Industries, Inc"/>
                    <xsd:enumeration value="MöllerGroup GmbH"/>
                    <xsd:enumeration value="Mondi Inncoat GmbH"/>
                    <xsd:enumeration value="Monier"/>
                    <xsd:enumeration value="Monier B V."/>
                    <xsd:enumeration value="Moog Controls Limited"/>
                    <xsd:enumeration value="Moog Inc."/>
                    <xsd:enumeration value="mpsc Beteiligungs GmbH"/>
                    <xsd:enumeration value="MSC GATE"/>
                    <xsd:enumeration value="MTU Aero Engines GmbH"/>
                    <xsd:enumeration value="N V Nuon Energy"/>
                    <xsd:enumeration value="National Industrialization Company"/>
                    <xsd:enumeration value="National Oilwell Varco LP"/>
                    <xsd:enumeration value="National Water Company"/>
                    <xsd:enumeration value="Navistar"/>
                    <xsd:enumeration value="NCR Corporation"/>
                    <xsd:enumeration value="ne Projekte"/>
                    <xsd:enumeration value="Neptune Orient Lines Ltd"/>
                    <xsd:enumeration value="N-ERGIE Netz GmbH"/>
                    <xsd:enumeration value="NETWORK RAIL"/>
                    <xsd:enumeration value="Netze BW"/>
                    <xsd:enumeration value="Netzgesellschaft Gütersloh mbH"/>
                    <xsd:enumeration value="New Hampshire Transmission, LLC"/>
                    <xsd:enumeration value="New Holland Fiat India Pvt Ltd."/>
                    <xsd:enumeration value="NEW Netz GmbH"/>
                    <xsd:enumeration value="New Zealand Post"/>
                    <xsd:enumeration value="NextEra Energy Resources"/>
                    <xsd:enumeration value="Nintendo of Europe GmbH"/>
                    <xsd:enumeration value="NiSource"/>
                    <xsd:enumeration value="Nissan"/>
                    <xsd:enumeration value="NOLAN TRANSPORTATION GROUP"/>
                    <xsd:enumeration value="Nölle + Nordhorn GmbH"/>
                    <xsd:enumeration value="Non acquired C1_1224621"/>
                    <xsd:enumeration value="Northstar Memorial Group"/>
                    <xsd:enumeration value="Norwegian Government Administration Srvs"/>
                    <xsd:enumeration value="NSW Rural Fire Service"/>
                    <xsd:enumeration value="NSW Transport"/>
                    <xsd:enumeration value="Nuon Epe Gasspeicher GmbH"/>
                    <xsd:enumeration value="NVEnergy"/>
                    <xsd:enumeration value="NZD Management GmbH"/>
                    <xsd:enumeration value="Obst Unternehmensberatung"/>
                    <xsd:enumeration value="Oceaneering International, Inc."/>
                    <xsd:enumeration value="Odendahl ＆ Heise GmbH"/>
                    <xsd:enumeration value="ONE Gas"/>
                    <xsd:enumeration value="ONEOK Services Company"/>
                    <xsd:enumeration value="Opower Inc"/>
                    <xsd:enumeration value="OPUS International Consultants"/>
                    <xsd:enumeration value="Orica Limited"/>
                    <xsd:enumeration value="Origin Consulting, LLC"/>
                    <xsd:enumeration value="Origin Energy Limited"/>
                    <xsd:enumeration value="ORYX Gas To Liquids Limited"/>
                    <xsd:enumeration value="Oshkosh Corporation"/>
                    <xsd:enumeration value="OSRAM GmbH"/>
                    <xsd:enumeration value="OSRAM Opto Semiconductors"/>
                    <xsd:enumeration value="Otis Elevator Company"/>
                    <xsd:enumeration value="Ove Arup ＆ Partners International Ltd"/>
                    <xsd:enumeration value="P Energy Solutions"/>
                    <xsd:enumeration value="PACCAR Inc"/>
                    <xsd:enumeration value="Pacific Northwest National Laboratory"/>
                    <xsd:enumeration value="Panasonic Automotive Systems"/>
                    <xsd:enumeration value="Parametric Korea Co., Ltd"/>
                    <xsd:enumeration value="Parker Hannifin Corporation"/>
                    <xsd:enumeration value="Passport Business"/>
                    <xsd:enumeration value="Pegasystems Inc."/>
                    <xsd:enumeration value="Pentair Equipment Protection"/>
                    <xsd:enumeration value="Pepperweed Consulting"/>
                    <xsd:enumeration value="Perry Ellis International"/>
                    <xsd:enumeration value="Petrochemicals＆Refining USA Inc._"/>
                    <xsd:enumeration value="Petronas ICT Sdn Bhd"/>
                    <xsd:enumeration value="PFW Aerospace AG"/>
                    <xsd:enumeration value="PG＆E"/>
                    <xsd:enumeration value="PGG Wrightson"/>
                    <xsd:enumeration value="Philips Deutschland GmbH"/>
                    <xsd:enumeration value="PHILOTECH GmbH"/>
                    <xsd:enumeration value="Phoenix Contact GmbH ＆ Co.KG"/>
                    <xsd:enumeration value="Planungsamt der Bundeswehr"/>
                    <xsd:enumeration value="PNM Resources, Inc."/>
                    <xsd:enumeration value="Posten Norge As"/>
                    <xsd:enumeration value="PostNord Group AB"/>
                    <xsd:enumeration value="Potash Corporation"/>
                    <xsd:enumeration value="Power Engineers Inc."/>
                    <xsd:enumeration value="PowerBlades GmbH"/>
                    <xsd:enumeration value="Powerco"/>
                    <xsd:enumeration value="PPG Industries, Inc"/>
                    <xsd:enumeration value="PPL Services Corporation"/>
                    <xsd:enumeration value="Praxair Deutschland GmbH"/>
                    <xsd:enumeration value="Preem AB"/>
                    <xsd:enumeration value="PremierOil"/>
                    <xsd:enumeration value="PricewaterhouseCoopers AG"/>
                    <xsd:enumeration value="Progressive Software Solutions Inc"/>
                    <xsd:enumeration value="PSEG"/>
                    <xsd:enumeration value="Puget Sound Energy, Inc"/>
                    <xsd:enumeration value="Putz ＆ Partner Unternehmens"/>
                    <xsd:enumeration value="PwC IT Services Europe GmbH"/>
                    <xsd:enumeration value="Quant AB"/>
                    <xsd:enumeration value="Queensland Gas Corporation"/>
                    <xsd:enumeration value="Queensland Urban Utilities"/>
                    <xsd:enumeration value="Quincy Compressor LLC"/>
                    <xsd:enumeration value="Rabigh Refining ＆ Petrochemical Co"/>
                    <xsd:enumeration value="RAFI GmbH ＆ Co.KG"/>
                    <xsd:enumeration value="RasGas company limited"/>
                    <xsd:enumeration value="REALTECH Consulting GmbH"/>
                    <xsd:enumeration value="Redington Gulf FZE"/>
                    <xsd:enumeration value="Renault Nissan"/>
                    <xsd:enumeration value="Republic Services,Inc"/>
                    <xsd:enumeration value="Reseau Ferre de France"/>
                    <xsd:enumeration value="Restoration Hardware Holdings Inc"/>
                    <xsd:enumeration value="Retrans Rechenzentrum für"/>
                    <xsd:enumeration value="Rexam Beverage Can UK Ltd"/>
                    <xsd:enumeration value="Rexam, Inc"/>
                    <xsd:enumeration value="Rheinmetall Technical"/>
                    <xsd:enumeration value="RIB Information"/>
                    <xsd:enumeration value="Rigesa, Celulose,Papel e Embalagens Ltda"/>
                    <xsd:enumeration value="Ringfeder Power Transmission"/>
                    <xsd:enumeration value="Rio Tinto"/>
                    <xsd:enumeration value="RITMX"/>
                    <xsd:enumeration value="rku.it GmbH"/>
                    <xsd:enumeration value="Rockwell Automation India Pvt Ltd"/>
                    <xsd:enumeration value="Rockwood Lithium GmbH"/>
                    <xsd:enumeration value="Rolls Royce"/>
                    <xsd:enumeration value="Rosenmaarschule"/>
                    <xsd:enumeration value="RPM International, Inc."/>
                    <xsd:enumeration value="RTE EDF TRANSPORT SA-SCF"/>
                    <xsd:enumeration value="Ruwais Fertilizer Industries"/>
                    <xsd:enumeration value="RWE Service GmbH"/>
                    <xsd:enumeration value="Ryder System, Inc"/>
                    <xsd:enumeration value="Ryoka Systems Inc."/>
                    <xsd:enumeration value="SABIC Research And Technology Pvt Ltd"/>
                    <xsd:enumeration value="SAG Consulting Services GmbH"/>
                    <xsd:enumeration value="SAINT-GOBAIN"/>
                    <xsd:enumeration value="Sanmar Foundries Limited"/>
                    <xsd:enumeration value="Santander USA"/>
                    <xsd:enumeration value="SAP Deutschland AG ＆ Co. KG"/>
                    <xsd:enumeration value="Saudi Basic Industries Corporation"/>
                    <xsd:enumeration value="Saudi Electricity Company SEC"/>
                    <xsd:enumeration value="Savigent Software"/>
                    <xsd:enumeration value="Schenker Deutschland AG"/>
                    <xsd:enumeration value="Schenker, Inc."/>
                    <xsd:enumeration value="Schiedel"/>
                    <xsd:enumeration value="Schindler Elevator Corporation"/>
                    <xsd:enumeration value="Schleswiger Stadtwerke GmbH"/>
                    <xsd:enumeration value="Schlumberger Technology Corporation"/>
                    <xsd:enumeration value="Schneider Electric"/>
                    <xsd:enumeration value="Schneider National, Inc."/>
                    <xsd:enumeration value="Scotia Gas Networks"/>
                    <xsd:enumeration value="Scottish ＆ Southern Energy Plc"/>
                    <xsd:enumeration value="Sealed Air Corporation"/>
                    <xsd:enumeration value="Senvion GMBH"/>
                    <xsd:enumeration value="Severn Trent Services"/>
                    <xsd:enumeration value="Severn Trent Water Plc"/>
                    <xsd:enumeration value="SEW EURODRIVE GmbH ＆ Co KG"/>
                    <xsd:enumeration value="Shell International Petroleum Co Ltd"/>
                    <xsd:enumeration value="Sibelco Deutschland GmbH"/>
                    <xsd:enumeration value="Sieb ＆ Meyer AG"/>
                    <xsd:enumeration value="Siemens Corporation"/>
                    <xsd:enumeration value="Siemens Rail Automation"/>
                    <xsd:enumeration value="Sika Corporation"/>
                    <xsd:enumeration value="Sika Informationssysteme AG"/>
                    <xsd:enumeration value="Silver Fern Farms"/>
                    <xsd:enumeration value="Simon Hegele GmbH"/>
                    <xsd:enumeration value="Siniat GmbH"/>
                    <xsd:enumeration value="Skanska"/>
                    <xsd:enumeration value="SMA Solar Technology AG"/>
                    <xsd:enumeration value="SMS Siemag AG"/>
                    <xsd:enumeration value="SOCLA"/>
                    <xsd:enumeration value="Sodexo Australia"/>
                    <xsd:enumeration value="Solar Turbines Inc"/>
                    <xsd:enumeration value="Soluvia Billing GmbH"/>
                    <xsd:enumeration value="Soluvia IT Services GmbH"/>
                    <xsd:enumeration value="Solvay"/>
                    <xsd:enumeration value="SOPRA Group GmbH"/>
                    <xsd:enumeration value="Southern California Edison Company"/>
                    <xsd:enumeration value="Southern Wine ＆ Spirits of America, Inc."/>
                    <xsd:enumeration value="Southwest Gas Corporation"/>
                    <xsd:enumeration value="Spectra Energy"/>
                    <xsd:enumeration value="Sphairon Technologies GmbH"/>
                    <xsd:enumeration value="Sprint Sanierung GmbH"/>
                    <xsd:enumeration value="SQL Integrator B.V."/>
                    <xsd:enumeration value="Städtische Werke"/>
                    <xsd:enumeration value="Stadtwerke"/>
                    <xsd:enumeration value="Standard Aero"/>
                    <xsd:enumeration value="Stanley Black ＆ Decker"/>
                    <xsd:enumeration value="StarragHeckert AG"/>
                    <xsd:enumeration value="State Grid Corporation Of China"/>
                    <xsd:enumeration value="Stemco LP"/>
                    <xsd:enumeration value="Steria Mummert Consulting AG"/>
                    <xsd:enumeration value="Stonebridge Acquisition Inc"/>
                    <xsd:enumeration value="Stratasys Ltd."/>
                    <xsd:enumeration value="Stromnetz Hamburg"/>
                    <xsd:enumeration value="Styrolution Group GmbH"/>
                    <xsd:enumeration value="Styron Deutschland GmbH"/>
                    <xsd:enumeration value="Suffolk Construction Company"/>
                    <xsd:enumeration value="Summit Energy"/>
                    <xsd:enumeration value="Sun Chemical Corporation"/>
                    <xsd:enumeration value="Sun Coast Resources, Inc."/>
                    <xsd:enumeration value="SunEdison"/>
                    <xsd:enumeration value="SunOpta Companies, Inc."/>
                    <xsd:enumeration value="SunPower Corporation"/>
                    <xsd:enumeration value="Sunrun Inc."/>
                    <xsd:enumeration value="Suomen 3M Oy"/>
                    <xsd:enumeration value="SW Iserlohn"/>
                    <xsd:enumeration value="Swire Pacific Offshore OperationsPteLtd"/>
                    <xsd:enumeration value="SWN Stadtwerke Neumünster GmbH"/>
                    <xsd:enumeration value="SWS Energie GmbH"/>
                    <xsd:enumeration value="Sydney Ports Corporation"/>
                    <xsd:enumeration value="T Systems"/>
                    <xsd:enumeration value="Tacoma Public Utilities"/>
                    <xsd:enumeration value="Takasago Europe GmbH"/>
                    <xsd:enumeration value="TasWater"/>
                    <xsd:enumeration value="TD ＆ Company Limited"/>
                    <xsd:enumeration value="TE Connectivity Ltd"/>
                    <xsd:enumeration value="Techem Energy Services GmbH"/>
                    <xsd:enumeration value="Tenaga Nasional Berhad"/>
                    <xsd:enumeration value="Tenneco Automotive Inc."/>
                    <xsd:enumeration value="Tensing USA"/>
                    <xsd:enumeration value="tesa SE"/>
                    <xsd:enumeration value="TGS"/>
                    <xsd:enumeration value="TGS Geological Products And Services"/>
                    <xsd:enumeration value="The Crawford Group Inc"/>
                    <xsd:enumeration value="The North Highland Company"/>
                    <xsd:enumeration value="The Port Authority of NY ＆ NJ_"/>
                    <xsd:enumeration value="The Scotts Company LLC"/>
                    <xsd:enumeration value="The Shanghai Lincoln Electric Co, Ltd"/>
                    <xsd:enumeration value="The Toro Company"/>
                    <xsd:enumeration value="Thomas ＆ Betts Corporation"/>
                    <xsd:enumeration value="Thüringer Energie AG"/>
                    <xsd:enumeration value="ThyssenKrupp Elevator"/>
                    <xsd:enumeration value="ThyssenKrupp Marine Systems GmbH"/>
                    <xsd:enumeration value="TNT Express ICS Limited"/>
                    <xsd:enumeration value="Tootsie Roll Industries, Inc"/>
                    <xsd:enumeration value="Total Gas and Power Limited"/>
                    <xsd:enumeration value="TOTAL RAFFINAGE CHIMIE"/>
                    <xsd:enumeration value="Total Refining ＆ Chemicals"/>
                    <xsd:enumeration value="TOTAL S A"/>
                    <xsd:enumeration value="Toyo Business Engineering Corporation"/>
                    <xsd:enumeration value="Toyota"/>
                    <xsd:enumeration value="Tractors and Farm Equipment Limited"/>
                    <xsd:enumeration value="Trafigura"/>
                    <xsd:enumeration value="Trane"/>
                    <xsd:enumeration value="TransCanada Corporation"/>
                    <xsd:enumeration value="Transpacific Industries Group Ltd"/>
                    <xsd:enumeration value="Transport for London"/>
                    <xsd:enumeration value="Transpower New Zealand Ltd"/>
                    <xsd:enumeration value="Trinseo LLC"/>
                    <xsd:enumeration value="Triumph Group, Inc."/>
                    <xsd:enumeration value="Tsubaki Kabelschlepp GmbH"/>
                    <xsd:enumeration value="T-Systems"/>
                    <xsd:enumeration value="TTS Training GmbH"/>
                    <xsd:enumeration value="Tucson Electric Power Company"/>
                    <xsd:enumeration value="Tyco Electronics"/>
                    <xsd:enumeration value="Tyco Fire ＆ Security Holding German GmbH"/>
                    <xsd:enumeration value="Tyco Flow Control"/>
                    <xsd:enumeration value="Unifirst Corporation"/>
                    <xsd:enumeration value="Unilin Industries BVBA"/>
                    <xsd:enumeration value="United European Car Carriers"/>
                    <xsd:enumeration value="United States Cold Storage Inc."/>
                    <xsd:enumeration value="United States Steel Corporation"/>
                    <xsd:enumeration value="United Technologies Corporation"/>
                    <xsd:enumeration value="United Utilities Water plc"/>
                    <xsd:enumeration value="UPM Kymmene Oyj"/>
                    <xsd:enumeration value="UPS"/>
                    <xsd:enumeration value="USG Corporation"/>
                    <xsd:enumeration value="UTC-Kidde Canada"/>
                    <xsd:enumeration value="Valeo Service"/>
                    <xsd:enumeration value="Vector"/>
                    <xsd:enumeration value="Vectren Corporation"/>
                    <xsd:enumeration value="Vehicle Services Americas"/>
                    <xsd:enumeration value="Veidekke ASA"/>
                    <xsd:enumeration value="Velcro USA Inc."/>
                    <xsd:enumeration value="VELUX Deutschland GmbH"/>
                    <xsd:enumeration value="Veolia Environnement SA"/>
                    <xsd:enumeration value="Vestas"/>
                    <xsd:enumeration value="Vestas Wind Systems A/S"/>
                    <xsd:enumeration value="Viking Energy Management"/>
                    <xsd:enumeration value="Vinythai Public Company Limited"/>
                    <xsd:enumeration value="Visma Services Norge AS"/>
                    <xsd:enumeration value="Visma Software Labs AS"/>
                    <xsd:enumeration value="Visteon Corporation"/>
                    <xsd:enumeration value="Volkswagen"/>
                    <xsd:enumeration value="Volvo"/>
                    <xsd:enumeration value="Vorw. Deutsch. Stift. ＆ Co. KG"/>
                    <xsd:enumeration value="Vorwerk"/>
                    <xsd:enumeration value="VTG Deutschland GmbH"/>
                    <xsd:enumeration value="W W Grainger Inc."/>
                    <xsd:enumeration value="WABCO"/>
                    <xsd:enumeration value="Wallenius Wilhelmsen Logistics"/>
                    <xsd:enumeration value="Washington Gas"/>
                    <xsd:enumeration value="WATTS Water Technologies EMEA B.V."/>
                    <xsd:enumeration value="Weir BDK Valves"/>
                    <xsd:enumeration value="Wells Enterprises, Inc"/>
                    <xsd:enumeration value="WEMAG AG"/>
                    <xsd:enumeration value="Wesco Aircraft Holdings Inc"/>
                    <xsd:enumeration value="WestRock MWV, LLC"/>
                    <xsd:enumeration value="Wincanton Group Limited"/>
                    <xsd:enumeration value="Wincor Nixdorf SAS"/>
                    <xsd:enumeration value="WM"/>
                    <xsd:enumeration value="Wort ＆ Bild Verlag Konradshöhe"/>
                    <xsd:enumeration value="Worthington Industries"/>
                    <xsd:enumeration value="Xella Baustoffe GmbH"/>
                    <xsd:enumeration value="Xerox"/>
                    <xsd:enumeration value="XPO Logistics"/>
                    <xsd:enumeration value="Yokohama Tire Corporation"/>
                    <xsd:enumeration value="YORK China Commercial Co Ltd"/>
                    <xsd:enumeration value="YPF S A"/>
                    <xsd:enumeration value="ZEAG Energie AG"/>
                    <xsd:enumeration value="ZF Friedrichshafen AG"/>
                    <xsd:enumeration value="ZVO Energie GmbH"/>
                    <xsd:enumeration value="Zweckverband Ostholstein"/>
                    <xsd:enumeration value="Zweckverband Restmüll"/>
                  </xsd:restriction>
                </xsd:simpleType>
              </xsd:element>
            </xsd:sequence>
          </xsd:extension>
        </xsd:complexContent>
      </xsd:complexType>
    </xsd:element>
    <xsd:element name="Region" ma:index="12"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ll"/>
                    <xsd:enumeration value="ANZ"/>
                    <xsd:enumeration value="Asia Pacific"/>
                    <xsd:enumeration value="Continental Europe"/>
                    <xsd:enumeration value="Europe"/>
                    <xsd:enumeration value="India"/>
                    <xsd:enumeration value="Latin America"/>
                    <xsd:enumeration value="Middle East"/>
                    <xsd:enumeration value="North America"/>
                    <xsd:enumeration value="Rest of the World"/>
                    <xsd:enumeration value="UK"/>
                    <xsd:enumeration value="EMEA"/>
                    <xsd:enumeration value="APJ"/>
                  </xsd:restriction>
                </xsd:simpleType>
              </xsd:element>
            </xsd:sequence>
          </xsd:extension>
        </xsd:complexContent>
      </xsd:complexType>
    </xsd:element>
    <xsd:element name="Technology" ma:index="14" nillable="true" ma:displayName="Technology" ma:internalName="Technology" ma:readOnly="false">
      <xsd:complexType>
        <xsd:complexContent>
          <xsd:extension base="dms:MultiChoice">
            <xsd:sequence>
              <xsd:element name="Value" maxOccurs="unbounded" minOccurs="0" nillable="true">
                <xsd:simpleType>
                  <xsd:restriction base="dms:Choice">
                    <xsd:enumeration value=".NET"/>
                    <xsd:enumeration value=".Net Services"/>
                    <xsd:enumeration value=".STIBO Web UI"/>
                    <xsd:enumeration value="Actional DxSI"/>
                    <xsd:enumeration value="Admin Tools"/>
                    <xsd:enumeration value="BMC Remedy"/>
                    <xsd:enumeration value="BMC Server Automation Console"/>
                    <xsd:enumeration value="HP Service Manager"/>
                    <xsd:enumeration value="ISCMS"/>
                    <xsd:enumeration value="Adpart"/>
                    <xsd:enumeration value="Agile"/>
                    <xsd:enumeration value="Agile Data Modelling"/>
                    <xsd:enumeration value="Agile Delivery"/>
                    <xsd:enumeration value="AI"/>
                    <xsd:enumeration value="AI (Salesforce Chatbots)"/>
                    <xsd:enumeration value="AI/ML model"/>
                    <xsd:enumeration value="Alert management"/>
                    <xsd:enumeration value="All"/>
                    <xsd:enumeration value="Amazon S3"/>
                    <xsd:enumeration value="Android"/>
                    <xsd:enumeration value="Android Application"/>
                    <xsd:enumeration value="Angular JS"/>
                    <xsd:enumeration value="Angular JS,ASP.NET,C#,C#.NET,Microsoft .Net"/>
                    <xsd:enumeration value="Applens"/>
                    <xsd:enumeration value="Arduino"/>
                    <xsd:enumeration value="Assessment"/>
                    <xsd:enumeration value="Asset Management"/>
                    <xsd:enumeration value="Automated scripts"/>
                    <xsd:enumeration value="Automation"/>
                    <xsd:enumeration value="Automation Center"/>
                    <xsd:enumeration value="AWS"/>
                    <xsd:enumeration value="AWS API Gateway"/>
                    <xsd:enumeration value="Axway Track ＆ Trace"/>
                    <xsd:enumeration value="Azure Data Lake"/>
                    <xsd:enumeration value="Balance Score Card and Dashboarding"/>
                    <xsd:enumeration value="Analytics Maestro"/>
                    <xsd:enumeration value="BI360 Dashboard"/>
                    <xsd:enumeration value="Corporater EPM Suite"/>
                    <xsd:enumeration value="McKinsey 7-S"/>
                    <xsd:enumeration value="Oracle BI EE,OBIEE-Smart view"/>
                    <xsd:enumeration value="Banking ＆ Financial Service"/>
                    <xsd:enumeration value="BI"/>
                    <xsd:enumeration value="Actuate eRDPro"/>
                    <xsd:enumeration value="Dundas Dashboard"/>
                    <xsd:enumeration value="Exalytics"/>
                    <xsd:enumeration value="Exalytics-timesten"/>
                    <xsd:enumeration value="IBM Cognos Analysis Studio"/>
                    <xsd:enumeration value="IBM Cognos Business Insight"/>
                    <xsd:enumeration value="IBM Cognos Dynamic Cubes"/>
                    <xsd:enumeration value="IBM Cognos Event Studio"/>
                    <xsd:enumeration value="IBM Cognos Express"/>
                    <xsd:enumeration value="IBM Cognos Framework Manager"/>
                    <xsd:enumeration value="IBM Cognos Insight"/>
                    <xsd:enumeration value="IBM Cognos Metric Studio"/>
                    <xsd:enumeration value="IBM Cognos Powerplay Transformer"/>
                    <xsd:enumeration value="IBM Cognos Query Studio"/>
                    <xsd:enumeration value="IBM Cognos Report Studio"/>
                    <xsd:enumeration value="IBM Cognos Workspace"/>
                    <xsd:enumeration value="IBM Cognos Workspace Advanced"/>
                    <xsd:enumeration value="Jasper iReport Designer"/>
                    <xsd:enumeration value="Jasper Reports Library"/>
                    <xsd:enumeration value="Jasper Reports Server"/>
                    <xsd:enumeration value="JasperSoft Studio"/>
                    <xsd:enumeration value="Microsoft Excel Services on Sharepoint"/>
                    <xsd:enumeration value="Microsoft PerformancePoint Services on Sharepoint"/>
                    <xsd:enumeration value="Microsoft Power BI (Power View, Power Pivot, Power Query, Power Map)"/>
                    <xsd:enumeration value="Microsoft SSAS"/>
                    <xsd:enumeration value="Microsoft SSRS"/>
                    <xsd:enumeration value="Microsoft Visio Services on Sharepoint"/>
                    <xsd:enumeration value="MicroStrategy Cloud Express"/>
                    <xsd:enumeration value="MicroStrategy Cloud Personal"/>
                    <xsd:enumeration value="MicroStrategy Command Manager"/>
                    <xsd:enumeration value="MicroStrategy Cube Advisor"/>
                    <xsd:enumeration value="MicroStrategy Desktop"/>
                    <xsd:enumeration value="MicroStrategy Developer"/>
                    <xsd:enumeration value="MicroStrategy Distribution Services"/>
                    <xsd:enumeration value="MicroStrategy Enterprise Manager"/>
                    <xsd:enumeration value="MicroStrategy Health Center"/>
                    <xsd:enumeration value="MicroStrategy Integrity Manager"/>
                    <xsd:enumeration value="MicroStrategy Multisource"/>
                    <xsd:enumeration value="MicroStrategy Narrowcast"/>
                    <xsd:enumeration value="MicroStrategy Object Manager"/>
                    <xsd:enumeration value="MicroStrategy Office"/>
                    <xsd:enumeration value="MicroStrategy OLAP Services"/>
                    <xsd:enumeration value="MicroStrategy Report Services"/>
                    <xsd:enumeration value="MicroStrategy System Manager"/>
                    <xsd:enumeration value="MicroStrategy Transaction Services"/>
                    <xsd:enumeration value="Oracle BI EE,OBIEE,Delivers"/>
                    <xsd:enumeration value="Oracle BI EE,OBIEE-OSSM"/>
                    <xsd:enumeration value="Oracle Discoverer"/>
                    <xsd:enumeration value="Oracle Essbase"/>
                    <xsd:enumeration value="Oracle hyperion interactive reporting"/>
                    <xsd:enumeration value="Oracle Hyperion Smart View for Office"/>
                    <xsd:enumeration value="Oracle OLAP"/>
                    <xsd:enumeration value="Pentaho BI"/>
                    <xsd:enumeration value="SAP BO Webi Reporting"/>
                    <xsd:enumeration value="SAP Business Objects Analysis(Office ＆ OLAP)"/>
                    <xsd:enumeration value="SAP Business Objects Explorer"/>
                    <xsd:enumeration value="SAP BW Business Explorer"/>
                    <xsd:enumeration value="SAP BW Web Application Designer"/>
                    <xsd:enumeration value="SAP Crystal Reports"/>
                    <xsd:enumeration value="SAP Design Studio"/>
                    <xsd:enumeration value="SAP HANA Studio"/>
                    <xsd:enumeration value="SAP Lumira"/>
                    <xsd:enumeration value="SAS AppDev Studio"/>
                    <xsd:enumeration value="SAS BI Server"/>
                    <xsd:enumeration value="SAS Enterprise Guide"/>
                    <xsd:enumeration value="SAS Information map studio"/>
                    <xsd:enumeration value="SAS Web Report Studio"/>
                    <xsd:enumeration value="SAS/GRAPH"/>
                    <xsd:enumeration value="SAS/STAT"/>
                    <xsd:enumeration value="BI applications"/>
                    <xsd:enumeration value="Big Data"/>
                    <xsd:enumeration value="Apache Hadoop"/>
                    <xsd:enumeration value="Informatica Data Quality Big Data Edition"/>
                    <xsd:enumeration value="Informatica PowerCenter Big Data Edition"/>
                    <xsd:enumeration value="Informatica Vibe Data Stream for Machine Data"/>
                    <xsd:enumeration value="Microsoft HD Insight"/>
                    <xsd:enumeration value="Oracle BIG data Appliance"/>
                    <xsd:enumeration value="Oracle NoSQL"/>
                    <xsd:enumeration value="Oracle Spatial"/>
                    <xsd:enumeration value="Talend Enterprise Big Data"/>
                    <xsd:enumeration value="Talend Open Studio for Big Data"/>
                    <xsd:enumeration value="Talend Platform for Big Data"/>
                    <xsd:enumeration value="Big Decisions"/>
                    <xsd:enumeration value="BlockChain"/>
                    <xsd:enumeration value="Bluelink"/>
                    <xsd:enumeration value="Bootstrap"/>
                    <xsd:enumeration value="Business Continuity"/>
                    <xsd:enumeration value="C#"/>
                    <xsd:enumeration value="CallidusCloud"/>
                    <xsd:enumeration value="Camel"/>
                    <xsd:enumeration value="Case Management"/>
                    <xsd:enumeration value="CCB"/>
                    <xsd:enumeration value="CDP (MS CI)"/>
                    <xsd:enumeration value="Change Management"/>
                    <xsd:enumeration value="Chatbot solution"/>
                    <xsd:enumeration value="CI/CD"/>
                    <xsd:enumeration value="Cloud"/>
                    <xsd:enumeration value="Cloud Hosted MDM Tool (STIBO STEP v10.1)"/>
                    <xsd:enumeration value="Cloudera"/>
                    <xsd:enumeration value="CoE"/>
                    <xsd:enumeration value="Cognizant Neuro"/>
                    <xsd:enumeration value="Conversations AI"/>
                    <xsd:enumeration value="Core JAVA"/>
                    <xsd:enumeration value="COTS WMS Suite (Maximo 7.6)"/>
                    <xsd:enumeration value="CRAFT"/>
                    <xsd:enumeration value="CSS EaaS"/>
                    <xsd:enumeration value="customer ＆ external portals"/>
                    <xsd:enumeration value="Customer 360"/>
                    <xsd:enumeration value="Data Analytics"/>
                    <xsd:enumeration value="Data extraction"/>
                    <xsd:enumeration value="data ingestion"/>
                    <xsd:enumeration value="Data Integration ＆ Reports"/>
                    <xsd:enumeration value="Data Scan Tool"/>
                    <xsd:enumeration value="Data Security"/>
                    <xsd:enumeration value="Data Vault Model"/>
                    <xsd:enumeration value="Data visualization"/>
                    <xsd:enumeration value="Datastage MDM"/>
                    <xsd:enumeration value="DERMS"/>
                    <xsd:enumeration value="Design and Development of interfaces covering ESCO"/>
                    <xsd:enumeration value="Desktop Applications"/>
                    <xsd:enumeration value="Digital Platform"/>
                    <xsd:enumeration value="Disaster Recovery"/>
                    <xsd:enumeration value="Drones"/>
                    <xsd:enumeration value="dynamic segmentation"/>
                    <xsd:enumeration value="ECLIPSE"/>
                    <xsd:enumeration value="EE 360"/>
                    <xsd:enumeration value="ELC"/>
                    <xsd:enumeration value="Energy Efficiency"/>
                    <xsd:enumeration value="Excel"/>
                    <xsd:enumeration value="GE ADMS"/>
                    <xsd:enumeration value="HBase"/>
                    <xsd:enumeration value="Hololens"/>
                    <xsd:enumeration value="HP QTP/UFT"/>
                    <xsd:enumeration value="HTML 5"/>
                    <xsd:enumeration value="Hybrid Mobile App"/>
                    <xsd:enumeration value="Hyperledger Fabric"/>
                    <xsd:enumeration value="IBM RFT"/>
                    <xsd:enumeration value="Image Processing"/>
                    <xsd:enumeration value="Integration with SAP"/>
                    <xsd:enumeration value="intuitive dashboards and reports"/>
                    <xsd:enumeration value="IoT"/>
                    <xsd:enumeration value="Ireport Design ＆ Jasper deployment"/>
                    <xsd:enumeration value="IVR and Analytics"/>
                    <xsd:enumeration value="J2EE"/>
                    <xsd:enumeration value="JAVA"/>
                    <xsd:enumeration value="Java Couchbase"/>
                    <xsd:enumeration value="JAVA ME"/>
                    <xsd:enumeration value="JAVA SCRIPT"/>
                    <xsd:enumeration value="JBPM ＆ JBOSS BRMS"/>
                    <xsd:enumeration value="jmeter"/>
                    <xsd:enumeration value="Linux"/>
                    <xsd:enumeration value="Loftware spectrum"/>
                    <xsd:enumeration value="LPS(SAP)"/>
                    <xsd:enumeration value="Mainframe"/>
                    <xsd:enumeration value="Master Data management"/>
                    <xsd:enumeration value="MD office"/>
                    <xsd:enumeration value="MF COBOL"/>
                    <xsd:enumeration value="Microfocus Loadrunner"/>
                    <xsd:enumeration value="MICROSOFT"/>
                    <xsd:enumeration value="Microsoft Power Platform"/>
                    <xsd:enumeration value="Mobile"/>
                    <xsd:enumeration value="Mobile Android/IOS Service ＆ third party apps"/>
                    <xsd:enumeration value="Mongo DB"/>
                    <xsd:enumeration value="MS 365 Enterprise"/>
                    <xsd:enumeration value="MY ACCOUNT"/>
                    <xsd:enumeration value="Not Applicable"/>
                    <xsd:enumeration value="OCOD"/>
                    <xsd:enumeration value="omnicahnnel restoration"/>
                    <xsd:enumeration value="Open Source BOS"/>
                    <xsd:enumeration value="Open Source interactive maps"/>
                    <xsd:enumeration value="OpenText"/>
                    <xsd:enumeration value="OpenText BizManager"/>
                    <xsd:enumeration value="OpenText Process Suite"/>
                    <xsd:enumeration value="Oracle"/>
                    <xsd:enumeration value="Oracle - EBS"/>
                    <xsd:enumeration value="Oracle - FMW"/>
                    <xsd:enumeration value="Oracle – JDE"/>
                    <xsd:enumeration value="Oracle – Kronos"/>
                    <xsd:enumeration value="Oracle – PSFT"/>
                    <xsd:enumeration value="Oracle Cloud"/>
                    <xsd:enumeration value="Oracle Data Integrator"/>
                    <xsd:enumeration value="Oracle DB"/>
                    <xsd:enumeration value="Oracle NMS"/>
                    <xsd:enumeration value="Oracle utility analysis (OUA) suite"/>
                    <xsd:enumeration value="Oracle Weblogic"/>
                    <xsd:enumeration value="OTM 6.2"/>
                    <xsd:enumeration value="Outage ＆ Inventory"/>
                    <xsd:enumeration value="Outage management"/>
                    <xsd:enumeration value="Outage Management System"/>
                    <xsd:enumeration value="Outtage Management"/>
                    <xsd:enumeration value="Performance Testing scripts to test eGIS environments"/>
                    <xsd:enumeration value="PhoneGap"/>
                    <xsd:enumeration value="Pipeline assessment platform"/>
                    <xsd:enumeration value="Pipeline Monitoring"/>
                    <xsd:enumeration value="PO and Work order data"/>
                    <xsd:enumeration value="Power apps driven automation"/>
                    <xsd:enumeration value="Power BI"/>
                    <xsd:enumeration value="PowerBI (For Maximo)"/>
                    <xsd:enumeration value="Protective outtage detection"/>
                    <xsd:enumeration value="QA Tools"/>
                    <xsd:enumeration value="QR Codes"/>
                    <xsd:enumeration value="Quorum"/>
                    <xsd:enumeration value="Raspberry pi toolkit."/>
                    <xsd:enumeration value="Redshift(Databse)"/>
                    <xsd:enumeration value="Retail"/>
                    <xsd:enumeration value="Robotic Platform"/>
                    <xsd:enumeration value="rule-based profiling"/>
                    <xsd:enumeration value="Salesforce"/>
                    <xsd:enumeration value="SAP"/>
                    <xsd:enumeration value="SAP Predicitve Analytics (EA) 3.0"/>
                    <xsd:enumeration value="SAP Predicitve Analytics (EA) 3.1"/>
                    <xsd:enumeration value="Selenium"/>
                    <xsd:enumeration value="Service now - ITSM tool"/>
                    <xsd:enumeration value="SFDC"/>
                    <xsd:enumeration value="Share Point"/>
                    <xsd:enumeration value="SLA/KPI driven delivery model"/>
                    <xsd:enumeration value="Snowflake DB"/>
                    <xsd:enumeration value="Solr"/>
                    <xsd:enumeration value="Sonic ESB ＆ MQ"/>
                    <xsd:enumeration value="Spark"/>
                    <xsd:enumeration value="Spring 3.X"/>
                    <xsd:enumeration value="Springboot"/>
                    <xsd:enumeration value="SQL"/>
                    <xsd:enumeration value="storm restoration"/>
                    <xsd:enumeration value="Supply chain management"/>
                    <xsd:enumeration value="Supply chain transformation"/>
                    <xsd:enumeration value="Talend (ETL Framework)"/>
                    <xsd:enumeration value="Teneo - Natural Language Interaction"/>
                    <xsd:enumeration value="Teradata"/>
                    <xsd:enumeration value="Testing ＆ quality assurance"/>
                    <xsd:enumeration value="Testing tools accross OMS landscape"/>
                    <xsd:enumeration value="Thingworx"/>
                    <xsd:enumeration value="UEP"/>
                    <xsd:enumeration value="UI"/>
                    <xsd:enumeration value="UI/UX"/>
                    <xsd:enumeration value="UNIX"/>
                    <xsd:enumeration value="user interface and alert systems"/>
                    <xsd:enumeration value="VB Script"/>
                    <xsd:enumeration value="Versal"/>
                    <xsd:enumeration value="VSEM"/>
                    <xsd:enumeration value="Web"/>
                    <xsd:enumeration value="Web and Mobile applications"/>
                    <xsd:enumeration value="Web Based Application"/>
                    <xsd:enumeration value="Web service API"/>
                    <xsd:enumeration value="Weblogic 12.x"/>
                    <xsd:enumeration value="Work Management"/>
                    <xsd:enumeration value="Xamarian"/>
                    <xsd:enumeration value="Zero-deviation Lifecycle (ZDLC)"/>
                  </xsd:restriction>
                </xsd:simpleType>
              </xsd:element>
            </xsd:sequence>
          </xsd:extension>
        </xsd:complexContent>
      </xsd:complexType>
    </xsd:element>
    <xsd:element name="FeaturedContent" ma:index="19" nillable="true" ma:displayName="FeaturedContent" ma:default="0" ma:format="Dropdown" ma:internalName="FeaturedContent">
      <xsd:simpleType>
        <xsd:restriction base="dms:Boolean"/>
      </xsd:simpleType>
    </xsd:element>
    <xsd:element name="SBU" ma:index="20" nillable="true" ma:displayName="SBU" ma:hidden="true" ma:internalName="SBU" ma:readOnly="false">
      <xsd:complexType>
        <xsd:complexContent>
          <xsd:extension base="dms:MultiChoice">
            <xsd:sequence>
              <xsd:element name="Value" maxOccurs="unbounded" minOccurs="0" nillable="true">
                <xsd:simpleType>
                  <xsd:restriction base="dms:Choice">
                    <xsd:enumeration value="PnR- RCG NA"/>
                    <xsd:enumeration value="PnR-E＆U"/>
                    <xsd:enumeration value="PnR-Manlog"/>
                    <xsd:enumeration value="PnR-RCG RoW"/>
                    <xsd:enumeration value="PnR-T＆H"/>
                  </xsd:restriction>
                </xsd:simpleType>
              </xsd:element>
            </xsd:sequence>
          </xsd:extension>
        </xsd:complexContent>
      </xsd:complexType>
    </xsd:element>
    <xsd:element name="Geography" ma:index="21" nillable="true" ma:displayName="Geography" ma:hidden="true" ma:internalName="Geography" ma:readOnly="false">
      <xsd:complexType>
        <xsd:complexContent>
          <xsd:extension base="dms:MultiChoice">
            <xsd:sequence>
              <xsd:element name="Value" maxOccurs="unbounded" minOccurs="0" nillable="true">
                <xsd:simpleType>
                  <xsd:restriction base="dms:Choice">
                    <xsd:enumeration value="Africa"/>
                    <xsd:enumeration value="All"/>
                    <xsd:enumeration value="ANZ"/>
                    <xsd:enumeration value="Asia Pacific"/>
                    <xsd:enumeration value="Continental Europe"/>
                    <xsd:enumeration value="Latin America"/>
                    <xsd:enumeration value="Middle East"/>
                    <xsd:enumeration value="North America"/>
                    <xsd:enumeration value="Rest of the World"/>
                    <xsd:enumeration value="UK"/>
                  </xsd:restriction>
                </xsd:simpleType>
              </xsd:element>
            </xsd:sequence>
          </xsd:extension>
        </xsd:complexContent>
      </xsd:complexType>
    </xsd:element>
    <xsd:element name="Customer" ma:index="23" nillable="true" ma:displayName="Customer" ma:hidden="true" ma:internalName="Customer" ma:readOnly="false">
      <xsd:complexType>
        <xsd:complexContent>
          <xsd:extension base="dms:MultiChoice">
            <xsd:sequence>
              <xsd:element name="Value" maxOccurs="unbounded" minOccurs="0" nillable="true">
                <xsd:simpleType>
                  <xsd:restriction base="dms:Choice">
                    <xsd:enumeration value="3M"/>
                    <xsd:enumeration value="A large Consumer Electronics and Healthcare company"/>
                    <xsd:enumeration value="AAA"/>
                    <xsd:enumeration value="AARP"/>
                    <xsd:enumeration value="AB-"/>
                    <xsd:enumeration value="ABACUS INTERNATIONAL"/>
                    <xsd:enumeration value="ABB"/>
                    <xsd:enumeration value="Abbey National PLC"/>
                    <xsd:enumeration value="Abbott"/>
                    <xsd:enumeration value="Abbott Laboratories"/>
                    <xsd:enumeration value="ABBVIE"/>
                    <xsd:enumeration value="ABC (Disney)"/>
                    <xsd:enumeration value="AB-InBev"/>
                    <xsd:enumeration value="ABN AMRO Bank NV"/>
                    <xsd:enumeration value="Abu Dhabi Commercial Bank"/>
                    <xsd:enumeration value="Abu Dhabi National Hotels Company"/>
                    <xsd:enumeration value="Academy Sports + Outdoors"/>
                    <xsd:enumeration value="Accident Compensation Corporation (ACC)"/>
                    <xsd:enumeration value="ACCO"/>
                    <xsd:enumeration value="Accor"/>
                    <xsd:enumeration value="Ace Hardware"/>
                    <xsd:enumeration value="ACE INA Holdings Inc."/>
                    <xsd:enumeration value="Ace INA Services UK Limited"/>
                    <xsd:enumeration value="ACE INSURANCE"/>
                    <xsd:enumeration value="Achmea"/>
                    <xsd:enumeration value="Aditya Birla Financial Services Group"/>
                    <xsd:enumeration value="ADP"/>
                    <xsd:enumeration value="ADT"/>
                    <xsd:enumeration value="Advanced Metering Services"/>
                    <xsd:enumeration value="Advent"/>
                    <xsd:enumeration value="AECOM New Zealand Limited"/>
                    <xsd:enumeration value="AEGON"/>
                    <xsd:enumeration value="Aetna - International"/>
                    <xsd:enumeration value="Aetna - P ＆ E"/>
                    <xsd:enumeration value="AETNA INC"/>
                    <xsd:enumeration value="Aetna Inc - ADA"/>
                    <xsd:enumeration value="Aetna Inc - MPC"/>
                    <xsd:enumeration value="Aetna Inc - PD"/>
                    <xsd:enumeration value="Affinion Insurance"/>
                    <xsd:enumeration value="Agilent Technologies"/>
                    <xsd:enumeration value="Agricultural Equipment Manufacturer"/>
                    <xsd:enumeration value="AHL"/>
                    <xsd:enumeration value="Ahold"/>
                    <xsd:enumeration value="AIA Hong Kong"/>
                    <xsd:enumeration value="AIG"/>
                    <xsd:enumeration value="AIG Europe Limited"/>
                    <xsd:enumeration value="Air Canada"/>
                    <xsd:enumeration value="Air France"/>
                    <xsd:enumeration value="Airservices australia"/>
                    <xsd:enumeration value="AkzoNonel"/>
                    <xsd:enumeration value="Al Hilal Bank"/>
                    <xsd:enumeration value="Al Rajhi Bank"/>
                    <xsd:enumeration value="Alan Simpson Consultant Ltd"/>
                    <xsd:enumeration value="Alcon"/>
                    <xsd:enumeration value="Aldar"/>
                    <xsd:enumeration value="Alfa"/>
                    <xsd:enumeration value="ALICO JAPAN"/>
                    <xsd:enumeration value="All"/>
                    <xsd:enumeration value="Allen and Clarke"/>
                    <xsd:enumeration value="Alliance Trust"/>
                    <xsd:enumeration value="Alliant Energy"/>
                    <xsd:enumeration value="Allianz Australia Insurance Limited"/>
                    <xsd:enumeration value="allstate"/>
                    <xsd:enumeration value="ALLTRUST"/>
                    <xsd:enumeration value="Ally Financial Inc"/>
                    <xsd:enumeration value="Alpine Resourcing Ltd"/>
                    <xsd:enumeration value="Alticor"/>
                    <xsd:enumeration value="Altria"/>
                    <xsd:enumeration value="Amadeus IT Group"/>
                    <xsd:enumeration value="Amazon"/>
                    <xsd:enumeration value="American Electric Power"/>
                    <xsd:enumeration value="American Express"/>
                    <xsd:enumeration value="AMERICAN HOME ASSURA"/>
                    <xsd:enumeration value="American Home Loan"/>
                    <xsd:enumeration value="AMERICAN INTERNATION"/>
                    <xsd:enumeration value="American International Group Inc."/>
                    <xsd:enumeration value="American Water"/>
                    <xsd:enumeration value="AmeriHealth"/>
                    <xsd:enumeration value="Ameriprise"/>
                    <xsd:enumeration value="Amlin"/>
                    <xsd:enumeration value="AMP"/>
                    <xsd:enumeration value="AMP Services"/>
                    <xsd:enumeration value="ANZ"/>
                    <xsd:enumeration value="ANZ National Bank Ltd"/>
                    <xsd:enumeration value="APG"/>
                    <xsd:enumeration value="APP Pharma"/>
                    <xsd:enumeration value="Apple Inc"/>
                    <xsd:enumeration value="APS"/>
                    <xsd:enumeration value="Aquarion Wate"/>
                    <xsd:enumeration value="Arab National Bank"/>
                    <xsd:enumeration value="Arcadia"/>
                    <xsd:enumeration value="Arcos Dorados"/>
                    <xsd:enumeration value="Arrow Energy Pty Ltd."/>
                    <xsd:enumeration value="ARYSTA LIFESCIENCE N"/>
                    <xsd:enumeration value="ASB Bank"/>
                    <xsd:enumeration value="Ascend"/>
                    <xsd:enumeration value="ASDA"/>
                    <xsd:enumeration value="ASG Internal"/>
                    <xsd:enumeration value="Asian Development Bank"/>
                    <xsd:enumeration value="Asian Paints"/>
                    <xsd:enumeration value="ASOS"/>
                    <xsd:enumeration value="Aspen Reinsurance UK Limited"/>
                    <xsd:enumeration value="Assurant"/>
                    <xsd:enumeration value="ASTELLAS"/>
                    <xsd:enumeration value="ASTRA ZENECA"/>
                    <xsd:enumeration value="AstraZeneca Pharmaceuticals"/>
                    <xsd:enumeration value="AstraZeneca UK Limited"/>
                    <xsd:enumeration value="AT ＆ T Inc."/>
                    <xsd:enumeration value="Auckland Transport"/>
                    <xsd:enumeration value="Autodesk"/>
                    <xsd:enumeration value="Avangrid"/>
                    <xsd:enumeration value="Avid"/>
                    <xsd:enumeration value="Avios Group (AGL) Ltd"/>
                    <xsd:enumeration value="Avis"/>
                    <xsd:enumeration value="Aviva Plc"/>
                    <xsd:enumeration value="AvMed"/>
                    <xsd:enumeration value="AXA"/>
                    <xsd:enumeration value="AXA Asia"/>
                    <xsd:enumeration value="Axis Bank"/>
                    <xsd:enumeration value="Axon Solutions Inc (Ann Taylor)"/>
                    <xsd:enumeration value="B and V"/>
                    <xsd:enumeration value="Bahrain Airport"/>
                    <xsd:enumeration value="Bajaj Allianz"/>
                    <xsd:enumeration value="Baker Hughes"/>
                    <xsd:enumeration value="Bank Al-Jazira"/>
                    <xsd:enumeration value="Bank Al-Jeera"/>
                    <xsd:enumeration value="Bank Negara Malaysia"/>
                    <xsd:enumeration value="Bank of America"/>
                    <xsd:enumeration value="Bank of Baroda"/>
                    <xsd:enumeration value="Bank of Communications"/>
                    <xsd:enumeration value="Bank of England"/>
                    <xsd:enumeration value="Bank of Montreal"/>
                    <xsd:enumeration value="Bank of New Zealand (BNZ)"/>
                    <xsd:enumeration value="Bank of Queensland"/>
                    <xsd:enumeration value="Barclaycard"/>
                    <xsd:enumeration value="Barclays Bank PLC"/>
                    <xsd:enumeration value="Barclays Capital"/>
                    <xsd:enumeration value="Barclays Corporate"/>
                    <xsd:enumeration value="Barclays Wealth Technology"/>
                    <xsd:enumeration value="BASF"/>
                    <xsd:enumeration value="BassPro"/>
                    <xsd:enumeration value="BAWAG P.S.K."/>
                    <xsd:enumeration value="BAXTER"/>
                    <xsd:enumeration value="BAXTER Healthcare"/>
                    <xsd:enumeration value="BAYER"/>
                    <xsd:enumeration value="BB ＆ T"/>
                    <xsd:enumeration value="BBC"/>
                    <xsd:enumeration value="BBC TVL"/>
                    <xsd:enumeration value="Becton Dickinson"/>
                    <xsd:enumeration value="Behringer"/>
                    <xsd:enumeration value="BFS Internal"/>
                    <xsd:enumeration value="Bharati AXA"/>
                    <xsd:enumeration value="BHE"/>
                    <xsd:enumeration value="BHP Billiton"/>
                    <xsd:enumeration value="Biogen"/>
                    <xsd:enumeration value="BIOMERIEUX"/>
                    <xsd:enumeration value="Bioventus"/>
                    <xsd:enumeration value="BJ"/>
                    <xsd:enumeration value="Black Knight Financial Services"/>
                    <xsd:enumeration value="Blackbay Ltd"/>
                    <xsd:enumeration value="Blackhawk Network"/>
                    <xsd:enumeration value="Blockbuster"/>
                    <xsd:enumeration value="Bloom Energy"/>
                    <xsd:enumeration value="Blue Cross ＆ Blue Shield of Massachusett"/>
                    <xsd:enumeration value="Blue Cross ＆ Blue Shield of Michigan"/>
                    <xsd:enumeration value="Blue Cross ＆ Blue Shield of Rhode Island"/>
                    <xsd:enumeration value="Blue Cross and Blue Shield of Minnesota"/>
                    <xsd:enumeration value="Blue Shield of California"/>
                    <xsd:enumeration value="BlueStar Energy"/>
                    <xsd:enumeration value="BMI"/>
                    <xsd:enumeration value="BMS"/>
                    <xsd:enumeration value="BMW"/>
                    <xsd:enumeration value="BMW Oracle Racing S.L."/>
                    <xsd:enumeration value="BNP Paribas"/>
                    <xsd:enumeration value="BNSF"/>
                    <xsd:enumeration value="BNY Mellon International Ltd"/>
                    <xsd:enumeration value="BNY Mellon Pershing"/>
                    <xsd:enumeration value="Boehringer Ingelheim"/>
                    <xsd:enumeration value="Bombardier Transportation"/>
                    <xsd:enumeration value="Bond university"/>
                    <xsd:enumeration value="Boots"/>
                    <xsd:enumeration value="Bosch GMBH"/>
                    <xsd:enumeration value="BP"/>
                    <xsd:enumeration value="BP International Ltd"/>
                    <xsd:enumeration value="Bradford ＆ Bingley Building Society"/>
                    <xsd:enumeration value="Bribane City Council"/>
                    <xsd:enumeration value="Bridgestone Europe"/>
                    <xsd:enumeration value="Bristol City Council"/>
                    <xsd:enumeration value="Bristol Myers Squibb"/>
                    <xsd:enumeration value="BRISTOL-MYERS SQUIBB"/>
                    <xsd:enumeration value="British Airways plc"/>
                    <xsd:enumeration value="British American Tobacco p.I.c"/>
                    <xsd:enumeration value="Broadcom"/>
                    <xsd:enumeration value="BSC DI"/>
                    <xsd:enumeration value="BSKYB"/>
                    <xsd:enumeration value="BSkyS/Unica"/>
                    <xsd:enumeration value="Budget Insurance Services"/>
                    <xsd:enumeration value="Buffalo Wild Wings"/>
                    <xsd:enumeration value="Burger king"/>
                    <xsd:enumeration value="Cabela's"/>
                    <xsd:enumeration value="Cabinet Office"/>
                    <xsd:enumeration value="Cable ＆ Wireless Plc"/>
                    <xsd:enumeration value="Cadence"/>
                    <xsd:enumeration value="Cambia Health Solutions"/>
                    <xsd:enumeration value="Camden ＆ Islington NHS Foundation Trust"/>
                    <xsd:enumeration value="Camden Council"/>
                    <xsd:enumeration value="Canadian Imperial Bank of Commerce"/>
                    <xsd:enumeration value="Canara HSBC"/>
                    <xsd:enumeration value="Canon Financial Services (CFS)"/>
                    <xsd:enumeration value="Capital Land"/>
                    <xsd:enumeration value="Capital One"/>
                    <xsd:enumeration value="Career Education Co"/>
                    <xsd:enumeration value="Career Education Corporation"/>
                    <xsd:enumeration value="CareFirst - PCMH and SQCA"/>
                    <xsd:enumeration value="CareMore"/>
                    <xsd:enumeration value="Cargill"/>
                    <xsd:enumeration value="Carlsberg"/>
                    <xsd:enumeration value="Carlson"/>
                    <xsd:enumeration value="CARLSON WAGONLIT SIN"/>
                    <xsd:enumeration value="Carmarthenshire"/>
                    <xsd:enumeration value="Carnival Cruise Lines"/>
                    <xsd:enumeration value="Carrefour WC ＆ C India Pvt Ltd"/>
                    <xsd:enumeration value="Carter Holt Harvey"/>
                    <xsd:enumeration value="Cartes Bancaires"/>
                    <xsd:enumeration value="Cartus Inc."/>
                    <xsd:enumeration value="Casella"/>
                    <xsd:enumeration value="CAT Logistics"/>
                    <xsd:enumeration value="Catalyst Rx"/>
                    <xsd:enumeration value="Caterpillar Inc"/>
                    <xsd:enumeration value="Cathay Pacific Airways Ltd"/>
                    <xsd:enumeration value="Catlin Group"/>
                    <xsd:enumeration value="CBC Internal"/>
                    <xsd:enumeration value="CBeyond"/>
                    <xsd:enumeration value="CBRE"/>
                    <xsd:enumeration value="CCC"/>
                    <xsd:enumeration value="Celcom"/>
                    <xsd:enumeration value="Celgene"/>
                    <xsd:enumeration value="Cendant"/>
                    <xsd:enumeration value="Cenovus Energy"/>
                    <xsd:enumeration value="CenterPoint Energy"/>
                    <xsd:enumeration value="Central Hudson"/>
                    <xsd:enumeration value="Centrica Plc"/>
                    <xsd:enumeration value="Centrum"/>
                    <xsd:enumeration value="CERC"/>
                    <xsd:enumeration value="Ceridian Corporation"/>
                    <xsd:enumeration value="Certus Solutions"/>
                    <xsd:enumeration value="CFA Institute"/>
                    <xsd:enumeration value="CGU Insurance Limited"/>
                    <xsd:enumeration value="Charter Communications"/>
                    <xsd:enumeration value="Chase Bank"/>
                    <xsd:enumeration value="Cheshire West ＆ Chester"/>
                    <xsd:enumeration value="Chevron Energy Technology Company Ltd"/>
                    <xsd:enumeration value="Chiapas Granjas Organicas"/>
                    <xsd:enumeration value="Chicago"/>
                    <xsd:enumeration value="Children Improvement Board / Sprinboard"/>
                    <xsd:enumeration value="Children's Workforce Development Council"/>
                    <xsd:enumeration value="Christies"/>
                    <xsd:enumeration value="Churchill"/>
                    <xsd:enumeration value="CIBA Vision"/>
                    <xsd:enumeration value="CIBIL"/>
                    <xsd:enumeration value="Cigna"/>
                    <xsd:enumeration value="CIMB Bank"/>
                    <xsd:enumeration value="CINCINNATI INSURANCE COMPANIES"/>
                    <xsd:enumeration value="Cincinnati Insurance Companies(CIC)"/>
                    <xsd:enumeration value="Citigroup Inc."/>
                    <xsd:enumeration value="Citizens Financial Group"/>
                    <xsd:enumeration value="Citrix"/>
                    <xsd:enumeration value="City of Philadelphia"/>
                    <xsd:enumeration value="City of Yakima"/>
                    <xsd:enumeration value="CIVC"/>
                    <xsd:enumeration value="CJ"/>
                    <xsd:enumeration value="Client Masked"/>
                    <xsd:enumeration value="Clorox"/>
                    <xsd:enumeration value="Club mahindra"/>
                    <xsd:enumeration value="CMP Asia"/>
                    <xsd:enumeration value="CNH"/>
                    <xsd:enumeration value="CNO"/>
                    <xsd:enumeration value="Co"/>
                    <xsd:enumeration value="Cognizant"/>
                    <xsd:enumeration value="Cognizant Admin"/>
                    <xsd:enumeration value="Cognizant Admin APAC Internal"/>
                    <xsd:enumeration value="Cognizant Admin Europe Internal"/>
                    <xsd:enumeration value="Cognizant Ent Transformation Internal"/>
                    <xsd:enumeration value="Cognizant Europe"/>
                    <xsd:enumeration value="Cognizant Finance"/>
                    <xsd:enumeration value="Cognizant Recruiting"/>
                    <xsd:enumeration value="Cognizant Recruitment US Internal"/>
                    <xsd:enumeration value="Coke"/>
                    <xsd:enumeration value="Collective Brands (CBI)"/>
                    <xsd:enumeration value="College Medical Center"/>
                    <xsd:enumeration value="Colorado Springs"/>
                    <xsd:enumeration value="COLT"/>
                    <xsd:enumeration value="Comdata"/>
                    <xsd:enumeration value="Comerica Bank"/>
                    <xsd:enumeration value="Comet"/>
                    <xsd:enumeration value="Commerce Commission"/>
                    <xsd:enumeration value="Compare The Market"/>
                    <xsd:enumeration value="Compucredit corp"/>
                    <xsd:enumeration value="Con Edison"/>
                    <xsd:enumeration value="Confidential Customer"/>
                    <xsd:enumeration value="ConocoPhillips"/>
                    <xsd:enumeration value="Consumer Energy"/>
                    <xsd:enumeration value="Content ＆ Code"/>
                    <xsd:enumeration value="CoreLogic"/>
                    <xsd:enumeration value="Cornerstone Pharmaceutical"/>
                    <xsd:enumeration value="Costco"/>
                    <xsd:enumeration value="Coty"/>
                    <xsd:enumeration value="Covanta energy"/>
                    <xsd:enumeration value="Covedian"/>
                    <xsd:enumeration value="Credi"/>
                    <xsd:enumeration value="Credit Suisse"/>
                    <xsd:enumeration value="Credit Suisse Securities (Europe) Ltd"/>
                    <xsd:enumeration value="CRH"/>
                    <xsd:enumeration value="Cricket Communications"/>
                    <xsd:enumeration value="Croydon County Council"/>
                    <xsd:enumeration value="CRT Co-Operative"/>
                    <xsd:enumeration value="CSM"/>
                    <xsd:enumeration value="CSR Building Products Limited"/>
                    <xsd:enumeration value="CTS"/>
                    <xsd:enumeration value="Cummins"/>
                    <xsd:enumeration value="CUNA mutual"/>
                    <xsd:enumeration value="Cushman ＆ Wakefield"/>
                    <xsd:enumeration value="CVS Caremark"/>
                    <xsd:enumeration value="DAIICHI SANKYO"/>
                    <xsd:enumeration value="Daimler"/>
                    <xsd:enumeration value="Danone"/>
                    <xsd:enumeration value="Datascan"/>
                    <xsd:enumeration value="DC Entertainment"/>
                    <xsd:enumeration value="DCI Cheese"/>
                    <xsd:enumeration value="De"/>
                    <xsd:enumeration value="Delux Corp"/>
                    <xsd:enumeration value="Deluxe"/>
                    <xsd:enumeration value="Denver Water"/>
                    <xsd:enumeration value="Department of Labour"/>
                    <xsd:enumeration value="Department of Public Works"/>
                    <xsd:enumeration value="Department of Public Works - Queensland Govt"/>
                    <xsd:enumeration value="Department of Veterans Affairs"/>
                    <xsd:enumeration value="Department of Work ＆ Pensions"/>
                    <xsd:enumeration value="Deu"/>
                    <xsd:enumeration value="Deutsch Family Wine ＆ Spirits (DFWS)"/>
                    <xsd:enumeration value="Deutsche Bank"/>
                    <xsd:enumeration value="Deutsche Bank AG"/>
                    <xsd:enumeration value="Devon County Council"/>
                    <xsd:enumeration value="Devon Energy"/>
                    <xsd:enumeration value="DFS"/>
                    <xsd:enumeration value="DFWS"/>
                    <xsd:enumeration value="DHL"/>
                    <xsd:enumeration value="Dia"/>
                    <xsd:enumeration value="Diageo"/>
                    <xsd:enumeration value="Direct Energy"/>
                    <xsd:enumeration value="Direct TV"/>
                    <xsd:enumeration value="DirectLine"/>
                    <xsd:enumeration value="Discover Financial Services"/>
                    <xsd:enumeration value="Disney"/>
                    <xsd:enumeration value="Disney - ABC Television"/>
                    <xsd:enumeration value="Disney Parks"/>
                    <xsd:enumeration value="Dispute Resolution Service"/>
                    <xsd:enumeration value="DL Insurance Services Limited"/>
                    <xsd:enumeration value="DLA"/>
                    <xsd:enumeration value="DNA"/>
                    <xsd:enumeration value="Dominion"/>
                    <xsd:enumeration value="Dow Corning"/>
                    <xsd:enumeration value="DPLER"/>
                    <xsd:enumeration value="Dpt of Infrastructure and Planning"/>
                    <xsd:enumeration value="Dr Peppers Snapple Group (DPSG)"/>
                    <xsd:enumeration value="Dr Sulaiman Al-Habib Medical Group"/>
                    <xsd:enumeration value="Dr. Sulaiman Al-Habib Medical Group (HMG)​"/>
                    <xsd:enumeration value="Drax"/>
                    <xsd:enumeration value="Drugstore"/>
                    <xsd:enumeration value="Dubai Road Transport Authority"/>
                    <xsd:enumeration value="Duke Energy"/>
                    <xsd:enumeration value="Dun ＆ Bradstreet - NA"/>
                    <xsd:enumeration value="Dun ＆ Bradstreet (D ＆ B)"/>
                    <xsd:enumeration value="Dun and Bradstreet Australia"/>
                    <xsd:enumeration value="Duquesne Light"/>
                    <xsd:enumeration value="E*Trade"/>
                    <xsd:enumeration value="E.ON"/>
                    <xsd:enumeration value="EA Electronic Arts"/>
                    <xsd:enumeration value="Easy Jet"/>
                    <xsd:enumeration value="EBAOTECH INTERNATION"/>
                    <xsd:enumeration value="EBAY"/>
                    <xsd:enumeration value="EDF"/>
                    <xsd:enumeration value="Education Management Corporation - The Art Institutes"/>
                    <xsd:enumeration value="Eisai"/>
                    <xsd:enumeration value="Elavon Global Acquiring Solutions"/>
                    <xsd:enumeration value="ELC ONLINE"/>
                    <xsd:enumeration value="Electricite de France (EDF)"/>
                    <xsd:enumeration value="Electronic Data systems"/>
                    <xsd:enumeration value="Elexon"/>
                    <xsd:enumeration value="Eli Lilly"/>
                    <xsd:enumeration value="ELM Resources"/>
                    <xsd:enumeration value="Elsevier"/>
                    <xsd:enumeration value="EMC"/>
                    <xsd:enumeration value="Emdeon"/>
                    <xsd:enumeration value="Emirates"/>
                    <xsd:enumeration value="Emirates National Bank"/>
                    <xsd:enumeration value="EMS Internal"/>
                    <xsd:enumeration value="Enbridge"/>
                    <xsd:enumeration value="ENDO PHARMA"/>
                    <xsd:enumeration value="Energy Savings Trust"/>
                    <xsd:enumeration value="Entergy"/>
                    <xsd:enumeration value="Enterprise Holdings Inc."/>
                    <xsd:enumeration value="Environment Bay of Plenty"/>
                    <xsd:enumeration value="EON EET"/>
                    <xsd:enumeration value="EPCOS"/>
                    <xsd:enumeration value="EPE"/>
                    <xsd:enumeration value="EPM Toolset Deliverable"/>
                    <xsd:enumeration value="Equens"/>
                    <xsd:enumeration value="Ercot"/>
                    <xsd:enumeration value="Ericsson"/>
                    <xsd:enumeration value="Ernst ＆ Young L L P"/>
                    <xsd:enumeration value="Essar"/>
                    <xsd:enumeration value="Essent"/>
                    <xsd:enumeration value="Estee Lauder"/>
                    <xsd:enumeration value="Etihad Airways"/>
                    <xsd:enumeration value="Euroclear"/>
                    <xsd:enumeration value="Euronext"/>
                    <xsd:enumeration value="EuropCar"/>
                    <xsd:enumeration value="Evergreen"/>
                    <xsd:enumeration value="Evoqua Water"/>
                    <xsd:enumeration value="Exelon"/>
                    <xsd:enumeration value="Express Scripts Inc"/>
                    <xsd:enumeration value="Exxon Mobil"/>
                    <xsd:enumeration value="EY Global Services Limited"/>
                    <xsd:enumeration value="EyeMed"/>
                    <xsd:enumeration value="Fairfield City Council"/>
                    <xsd:enumeration value="Family Dollar"/>
                    <xsd:enumeration value="Farm Service Agency (FSA)"/>
                    <xsd:enumeration value="Farmers"/>
                    <xsd:enumeration value="FarmIQ Systems Limited"/>
                    <xsd:enumeration value="FCA"/>
                    <xsd:enumeration value="FDMS"/>
                    <xsd:enumeration value="Federal Home Loan Mortgage Corporation"/>
                    <xsd:enumeration value="Federal Mogul"/>
                    <xsd:enumeration value="Federal Reserve Bank of New York"/>
                    <xsd:enumeration value="Fidelity National Financial"/>
                    <xsd:enumeration value="Fidelity National Information Services"/>
                    <xsd:enumeration value="Fifth Third Bank"/>
                    <xsd:enumeration value="Financial Freedom"/>
                    <xsd:enumeration value="Fircroft Engineering Services Ltd"/>
                    <xsd:enumeration value="Firmenich"/>
                    <xsd:enumeration value="First data Corporation"/>
                    <xsd:enumeration value="First Gulf Bank"/>
                    <xsd:enumeration value="First National Tricity Finance"/>
                    <xsd:enumeration value="First Niagara Bank"/>
                    <xsd:enumeration value="First Niagra Bank"/>
                    <xsd:enumeration value="FirstEnergy"/>
                    <xsd:enumeration value="FIS-EU Ltd"/>
                    <xsd:enumeration value="FISHER SCIENTIFIC"/>
                    <xsd:enumeration value="FleetCor"/>
                    <xsd:enumeration value="FleetCor Technologies"/>
                    <xsd:enumeration value="Fonterra Brands (Australia) Pty Ltd"/>
                    <xsd:enumeration value="Foodstuffs (Auckland)"/>
                    <xsd:enumeration value="Footmart"/>
                    <xsd:enumeration value="Forbes"/>
                    <xsd:enumeration value="Ford"/>
                    <xsd:enumeration value="Forest Labs"/>
                    <xsd:enumeration value="Fox"/>
                    <xsd:enumeration value="Foxtel"/>
                    <xsd:enumeration value="FPL"/>
                    <xsd:enumeration value="France Telecom"/>
                    <xsd:enumeration value="Franklin Templeton"/>
                    <xsd:enumeration value="Friends Life"/>
                    <xsd:enumeration value="FSA - Financial Services Authority"/>
                    <xsd:enumeration value="FUBON LIFE INSURANCE"/>
                    <xsd:enumeration value="Fursan Travel"/>
                    <xsd:enumeration value="Gadens Lawyers"/>
                    <xsd:enumeration value="Gap Europe"/>
                    <xsd:enumeration value="Garmin"/>
                    <xsd:enumeration value="Gas Industry Company"/>
                    <xsd:enumeration value="Gas South"/>
                    <xsd:enumeration value="Gates"/>
                    <xsd:enumeration value="GE"/>
                    <xsd:enumeration value="Genentech"/>
                    <xsd:enumeration value="General Dental Council"/>
                    <xsd:enumeration value="General Insurance"/>
                    <xsd:enumeration value="General Motors"/>
                    <xsd:enumeration value="Generic"/>
                    <xsd:enumeration value="Georgia Pacific"/>
                    <xsd:enumeration value="Gerson"/>
                    <xsd:enumeration value="Gilead"/>
                    <xsd:enumeration value="GlaxoSmithKline Australia"/>
                    <xsd:enumeration value="Glaxosmithkline Plc"/>
                    <xsd:enumeration value="GlaxoSmithKline Services Unlimited"/>
                    <xsd:enumeration value="Global Foundries"/>
                    <xsd:enumeration value="Global Partner"/>
                    <xsd:enumeration value="Global partners"/>
                    <xsd:enumeration value="Global Sales ＆ FM"/>
                    <xsd:enumeration value="GM"/>
                    <xsd:enumeration value="GMK Pharma"/>
                    <xsd:enumeration value="GMP"/>
                    <xsd:enumeration value="Gogo Wireless"/>
                    <xsd:enumeration value="GoldCorp"/>
                    <xsd:enumeration value="Goldman Sachs"/>
                    <xsd:enumeration value="Google Inc"/>
                    <xsd:enumeration value="Gordon Food Service"/>
                    <xsd:enumeration value="GRDA"/>
                    <xsd:enumeration value="Greater Manchester Police"/>
                    <xsd:enumeration value="GroupeCAT"/>
                    <xsd:enumeration value="GSK"/>
                    <xsd:enumeration value="Gullivers Travel Associates Ltd."/>
                    <xsd:enumeration value="Guy Carpenter"/>
                    <xsd:enumeration value="HAAD"/>
                    <xsd:enumeration value="Hachette Book Group"/>
                    <xsd:enumeration value="Hamad Medical Center"/>
                    <xsd:enumeration value="Hamburg Zud"/>
                    <xsd:enumeration value="Hammersmith ＆ Fulham Council"/>
                    <xsd:enumeration value="Hanover"/>
                    <xsd:enumeration value="Harbison"/>
                    <xsd:enumeration value="Haringey"/>
                    <xsd:enumeration value="Harrah's"/>
                    <xsd:enumeration value="Harris County"/>
                    <xsd:enumeration value="Hasbro Inc."/>
                    <xsd:enumeration value="Hastings"/>
                    <xsd:enumeration value="Hawaiian"/>
                    <xsd:enumeration value="Hawaiian Electric co"/>
                    <xsd:enumeration value="HBO"/>
                    <xsd:enumeration value="HCA"/>
                    <xsd:enumeration value="HCL"/>
                    <xsd:enumeration value="Health Benefits Limited"/>
                    <xsd:enumeration value="Health Net BPaaS"/>
                    <xsd:enumeration value="Health New England (HNE)"/>
                    <xsd:enumeration value="Health Spring Appliance"/>
                    <xsd:enumeration value="HealthCare Internal"/>
                    <xsd:enumeration value="Healthcare of New Zealand"/>
                    <xsd:enumeration value="Heathrow"/>
                    <xsd:enumeration value="Heathrow Airport Limited"/>
                    <xsd:enumeration value="HEB"/>
                    <xsd:enumeration value="Hennepin County Medical Center"/>
                    <xsd:enumeration value="Hero MotorCorp"/>
                    <xsd:enumeration value="Hershey"/>
                    <xsd:enumeration value="Hertfordshire County Council"/>
                    <xsd:enumeration value="Hess Corp"/>
                    <xsd:enumeration value="Highmark CSD"/>
                    <xsd:enumeration value="Highmark Inc."/>
                    <xsd:enumeration value="Hiscox Insurance"/>
                    <xsd:enumeration value="HISL"/>
                    <xsd:enumeration value="Hitachi"/>
                    <xsd:enumeration value="HM Revenue and Customs"/>
                    <xsd:enumeration value="Home Delivery Network Ltd"/>
                    <xsd:enumeration value="Homebase"/>
                    <xsd:enumeration value="Homeserve"/>
                    <xsd:enumeration value="Honda"/>
                    <xsd:enumeration value="Honeywell"/>
                    <xsd:enumeration value="Hong Leong Bank"/>
                    <xsd:enumeration value="Hospira"/>
                    <xsd:enumeration value="Hospitality Internal"/>
                    <xsd:enumeration value="Housing New Zealand Ltd"/>
                    <xsd:enumeration value="HSBC Bank Plc"/>
                    <xsd:enumeration value="Hubbell"/>
                    <xsd:enumeration value="Humana"/>
                    <xsd:enumeration value="Huntington National Bank"/>
                    <xsd:enumeration value="husky Energy"/>
                    <xsd:enumeration value="Hy"/>
                    <xsd:enumeration value="Hyatt"/>
                    <xsd:enumeration value="Hyundai"/>
                    <xsd:enumeration value="IAG"/>
                    <xsd:enumeration value="IAG Hastings"/>
                    <xsd:enumeration value="ICI Paints"/>
                    <xsd:enumeration value="IDC"/>
                    <xsd:enumeration value="IDFC"/>
                    <xsd:enumeration value="IHG"/>
                    <xsd:enumeration value="IHI CORPORATION"/>
                    <xsd:enumeration value="Ikano"/>
                    <xsd:enumeration value="IKUSI"/>
                    <xsd:enumeration value="Imagine Communications"/>
                    <xsd:enumeration value="Improvement ＆ Efficiency West Midlands"/>
                    <xsd:enumeration value="Improvment ＆ Efficiency West Midlands"/>
                    <xsd:enumeration value="IMS Health"/>
                    <xsd:enumeration value="Indiana State"/>
                    <xsd:enumeration value="Indymac"/>
                    <xsd:enumeration value="Informatica"/>
                    <xsd:enumeration value="ING Bank"/>
                    <xsd:enumeration value="ING DIRECT"/>
                    <xsd:enumeration value="ING LIFE INSURANCE"/>
                    <xsd:enumeration value="Ingenix"/>
                    <xsd:enumeration value="Ingersoll-Rand Company Limited"/>
                    <xsd:enumeration value="Inland Revenue Department New Zealand"/>
                    <xsd:enumeration value="Inovant LLC"/>
                    <xsd:enumeration value="Insurance Australia Group (IAG)"/>
                    <xsd:enumeration value="Insurance Internal"/>
                    <xsd:enumeration value="INSURGIA"/>
                    <xsd:enumeration value="INSURGIA (Subsidiary of AAIG)"/>
                    <xsd:enumeration value="Intercontinental Hotel Group"/>
                    <xsd:enumeration value="InterContinental Hotels Group"/>
                    <xsd:enumeration value="Intergen"/>
                    <xsd:enumeration value="Internal"/>
                    <xsd:enumeration value="Intuit"/>
                    <xsd:enumeration value="Invensys PLC"/>
                    <xsd:enumeration value="Iron Mountain"/>
                    <xsd:enumeration value="Irvin Ranch Water District"/>
                    <xsd:enumeration value="Isle of Wight Council"/>
                    <xsd:enumeration value="ISMO"/>
                    <xsd:enumeration value="ISO New England"/>
                    <xsd:enumeration value="Isthmus"/>
                    <xsd:enumeration value="IT IS Internal"/>
                    <xsd:enumeration value="ITC Holdings Inc"/>
                    <xsd:enumeration value="ITIS CoE"/>
                    <xsd:enumeration value="ITV"/>
                    <xsd:enumeration value="J Sainsbury plc"/>
                    <xsd:enumeration value="Jack-In-The-Box"/>
                    <xsd:enumeration value="Jamaica Public Service Company Ltd"/>
                    <xsd:enumeration value="JATO"/>
                    <xsd:enumeration value="Jazz Pharmaceuticals"/>
                    <xsd:enumeration value="JBWere"/>
                    <xsd:enumeration value="JetBlue Airways Corporation"/>
                    <xsd:enumeration value="JLP"/>
                    <xsd:enumeration value="John Deere"/>
                    <xsd:enumeration value="John Hancock"/>
                    <xsd:enumeration value="John Lewis Partnership UK"/>
                    <xsd:enumeration value="JOHNSON ＆ JOHNSON"/>
                    <xsd:enumeration value="Johnson Controls Inc"/>
                    <xsd:enumeration value="JP Morgan"/>
                    <xsd:enumeration value="JP Morgan Chase Bank"/>
                    <xsd:enumeration value="JPMC"/>
                    <xsd:enumeration value="kA"/>
                    <xsd:enumeration value="Kaiser Permanente"/>
                    <xsd:enumeration value="kan"/>
                    <xsd:enumeration value="Kansas City Southern Railway"/>
                    <xsd:enumeration value="Kantar WorldPanel"/>
                    <xsd:enumeration value="Kaplan"/>
                    <xsd:enumeration value="Kennametal"/>
                    <xsd:enumeration value="Kent County Council"/>
                    <xsd:enumeration value="Keppel Corporation"/>
                    <xsd:enumeration value="Key Bank"/>
                    <xsd:enumeration value="Keybank National Association"/>
                    <xsd:enumeration value="Kia"/>
                    <xsd:enumeration value="Kimberly Clark"/>
                    <xsd:enumeration value="Kimberly Clark Professional"/>
                    <xsd:enumeration value="Kiwibank"/>
                    <xsd:enumeration value="KLM"/>
                    <xsd:enumeration value="Kohl's"/>
                    <xsd:enumeration value="kotak"/>
                    <xsd:enumeration value="KPN"/>
                    <xsd:enumeration value="Kraft Foods Inc."/>
                    <xsd:enumeration value="Kuehne + Nagel"/>
                    <xsd:enumeration value="Kuwait International Bank"/>
                    <xsd:enumeration value="Labcorp"/>
                    <xsd:enumeration value="Lactalis"/>
                    <xsd:enumeration value="Lakes District Health Board"/>
                    <xsd:enumeration value="Lakshmi Machine Works"/>
                    <xsd:enumeration value="Land Transport Authority"/>
                    <xsd:enumeration value="Landmark Retail Group"/>
                    <xsd:enumeration value="Large Global Bank"/>
                    <xsd:enumeration value="LAS Recycling Ltd"/>
                    <xsd:enumeration value="LBG"/>
                    <xsd:enumeration value="LCH Clearnet"/>
                    <xsd:enumeration value="Leaseplan UK Limited"/>
                    <xsd:enumeration value="Leaseplan UK Ltd"/>
                    <xsd:enumeration value="Legal ＆ General"/>
                    <xsd:enumeration value="Leicestershire County Council"/>
                    <xsd:enumeration value="Lend Lease"/>
                    <xsd:enumeration value="Levi Strauss ＆ Co."/>
                    <xsd:enumeration value="Levis"/>
                    <xsd:enumeration value="LexisNexis"/>
                    <xsd:enumeration value="LexisNexis Group"/>
                    <xsd:enumeration value="LFB BIOTECHNOLOGIES"/>
                    <xsd:enumeration value="LI GAO INSTRUMENT EQ"/>
                    <xsd:enumeration value="Liberata"/>
                    <xsd:enumeration value="Liberty Mutual Insurance Company"/>
                    <xsd:enumeration value="LIC"/>
                    <xsd:enumeration value="Lincoln Finacial Group"/>
                    <xsd:enumeration value="Lincoln National Life Insurance Company"/>
                    <xsd:enumeration value="Lincoln Trust Company"/>
                    <xsd:enumeration value="Linksys"/>
                    <xsd:enumeration value="Littlewoods Shop Direct"/>
                    <xsd:enumeration value="Livestock Improvement Corporation"/>
                    <xsd:enumeration value="Lloyds Banking Group"/>
                    <xsd:enumeration value="Lloyds Banking Group Plc"/>
                    <xsd:enumeration value="Loblaws Inc."/>
                    <xsd:enumeration value="Local Government Assoc. Of Queensland"/>
                    <xsd:enumeration value="Local World"/>
                    <xsd:enumeration value="LOGITECH"/>
                    <xsd:enumeration value="London Borough of Camden"/>
                    <xsd:enumeration value="London Borough of Enfield"/>
                    <xsd:enumeration value="London Borough of Havering"/>
                    <xsd:enumeration value="London Borough of Lambeth"/>
                    <xsd:enumeration value="London Borough of Merton"/>
                    <xsd:enumeration value="London Borough of Newham"/>
                    <xsd:enumeration value="London Borough of Southwark"/>
                    <xsd:enumeration value="London Clearing House (LCH)"/>
                    <xsd:enumeration value="Loreal"/>
                    <xsd:enumeration value="L'oreal"/>
                    <xsd:enumeration value="Loudon Water"/>
                    <xsd:enumeration value="LS Customer case studies"/>
                    <xsd:enumeration value="LTSB"/>
                    <xsd:enumeration value="Lufthansa"/>
                    <xsd:enumeration value="LUUP"/>
                    <xsd:enumeration value="Lyttelton Port Company"/>
                    <xsd:enumeration value="M*Modal"/>
                    <xsd:enumeration value="Macmillan"/>
                    <xsd:enumeration value="Macquaire"/>
                    <xsd:enumeration value="Macquarie Group Ltd."/>
                    <xsd:enumeration value="Macquarie GroupServices Australia PtyLtd"/>
                    <xsd:enumeration value="Maersk Line"/>
                    <xsd:enumeration value="Maersk Oil North Sea UK Ltd"/>
                    <xsd:enumeration value="Maersk Olie OG Gas AS"/>
                    <xsd:enumeration value="Magma Fincorp"/>
                    <xsd:enumeration value="Magma Frincorp"/>
                    <xsd:enumeration value="Manheim Interactive"/>
                    <xsd:enumeration value="MANULIFE"/>
                    <xsd:enumeration value="Mapfre"/>
                    <xsd:enumeration value="Marathon EG"/>
                    <xsd:enumeration value="Marathon Oil"/>
                    <xsd:enumeration value="Marathon Oil Company"/>
                    <xsd:enumeration value="Maritz"/>
                    <xsd:enumeration value="Marks and Spencer Group p.l.c."/>
                    <xsd:enumeration value="Marriott International"/>
                    <xsd:enumeration value="Marsh Inc."/>
                    <xsd:enumeration value="Marubeni"/>
                    <xsd:enumeration value="Mass Mutual"/>
                    <xsd:enumeration value="Massachusetts Mutual Life Insurance Co."/>
                    <xsd:enumeration value="MATTEL INC"/>
                    <xsd:enumeration value="McAfee"/>
                    <xsd:enumeration value="McDonalds"/>
                    <xsd:enumeration value="McGraw Hill"/>
                    <xsd:enumeration value="McKesson"/>
                    <xsd:enumeration value="McLagan"/>
                    <xsd:enumeration value="MD Anderson CC"/>
                    <xsd:enumeration value="MDeC Malaysia"/>
                    <xsd:enumeration value="MeadWestVaco"/>
                    <xsd:enumeration value="Medco Health Solutions"/>
                    <xsd:enumeration value="Medica"/>
                    <xsd:enumeration value="MedImmune LLC"/>
                    <xsd:enumeration value="Medstar Health Inc"/>
                    <xsd:enumeration value="Meeza-Qatar Foundation"/>
                    <xsd:enumeration value="MERCEDES-BENZ AUTO F"/>
                    <xsd:enumeration value="Merck ＆ Co Inc"/>
                    <xsd:enumeration value="Mercury Insurance"/>
                    <xsd:enumeration value="Meridian Energy"/>
                    <xsd:enumeration value="Mesaba Aviation Inc."/>
                    <xsd:enumeration value="Metlife Inc."/>
                    <xsd:enumeration value="MetLife Insurance Co Europe Ltd"/>
                    <xsd:enumeration value="MetLife Malaysia"/>
                    <xsd:enumeration value="MetLife US Intl"/>
                    <xsd:enumeration value="MetroGas"/>
                    <xsd:enumeration value="Metropolitan Life Insurance Company"/>
                    <xsd:enumeration value="Mi"/>
                    <xsd:enumeration value="Michael Page International"/>
                    <xsd:enumeration value="Microfocus"/>
                    <xsd:enumeration value="Microsoft Corporation"/>
                    <xsd:enumeration value="Mighty River Power"/>
                    <xsd:enumeration value="Millenium"/>
                    <xsd:enumeration value="MillerCoors LLC"/>
                    <xsd:enumeration value="Ministry for Primary Industries"/>
                    <xsd:enumeration value="Ministry of Agriculture and Forestry"/>
                    <xsd:enumeration value="Ministry of Economic Development"/>
                    <xsd:enumeration value="Ministry of Education"/>
                    <xsd:enumeration value="Ministry of Foreign Affairs ＆ Trade"/>
                    <xsd:enumeration value="Ministry of Justice"/>
                    <xsd:enumeration value="Ministry of Social Development"/>
                    <xsd:enumeration value="Minor International"/>
                    <xsd:enumeration value="Mirvac Projects Pty Ltd- Corp Services"/>
                    <xsd:enumeration value="Misys"/>
                    <xsd:enumeration value="Mitchell ＆ Butlers"/>
                    <xsd:enumeration value="Mixed"/>
                    <xsd:enumeration value="Mizuho"/>
                    <xsd:enumeration value="mjunction"/>
                    <xsd:enumeration value="mobily"/>
                    <xsd:enumeration value="Mohawk Industries"/>
                    <xsd:enumeration value="MOHH"/>
                    <xsd:enumeration value="Moorhouse Consortium Ltd"/>
                    <xsd:enumeration value="Morgan Stanley"/>
                    <xsd:enumeration value="Motorola"/>
                    <xsd:enumeration value="MPC"/>
                    <xsd:enumeration value="MPC Connect"/>
                    <xsd:enumeration value="MRL Pharma"/>
                    <xsd:enumeration value="MRO"/>
                    <xsd:enumeration value="Muir Electrical Company Proprietary Ltd"/>
                    <xsd:enumeration value="Multiple Customers"/>
                    <xsd:enumeration value="Mutual of Omaha"/>
                    <xsd:enumeration value="Mw Morrison Supermarket"/>
                    <xsd:enumeration value="MWV"/>
                    <xsd:enumeration value="N.A"/>
                    <xsd:enumeration value="N/A"/>
                    <xsd:enumeration value="NAAFI"/>
                    <xsd:enumeration value="NAFFI"/>
                    <xsd:enumeration value="NASCO"/>
                    <xsd:enumeration value="NASDAQ"/>
                    <xsd:enumeration value="National Australia Group (NAG)"/>
                    <xsd:enumeration value="National Foods"/>
                    <xsd:enumeration value="National Grid"/>
                    <xsd:enumeration value="National Information Center / Ministry of Interior"/>
                    <xsd:enumeration value="National Life Insurance Co"/>
                    <xsd:enumeration value="National Power"/>
                    <xsd:enumeration value="National Savings ＆ Investments"/>
                    <xsd:enumeration value="National Society for the Prevention of Cruelty to Children (NSPCC)"/>
                    <xsd:enumeration value="NationStar"/>
                    <xsd:enumeration value="Nationwide Building Society"/>
                    <xsd:enumeration value="Natixis"/>
                    <xsd:enumeration value="NatWest"/>
                    <xsd:enumeration value="Navistar International Corp"/>
                    <xsd:enumeration value="NBC Universal (EMEA)"/>
                    <xsd:enumeration value="NCR C"/>
                    <xsd:enumeration value="NCR Corporation"/>
                    <xsd:enumeration value="Neiman Marcus"/>
                    <xsd:enumeration value="Nestle"/>
                    <xsd:enumeration value="Nestle Waters"/>
                    <xsd:enumeration value="Network Rail"/>
                    <xsd:enumeration value="New South Wales Rural Fire Services"/>
                    <xsd:enumeration value="New York Life Insurance Company"/>
                    <xsd:enumeration value="New Zealand Defence Force (NZDF)"/>
                    <xsd:enumeration value="New Zealand Police"/>
                    <xsd:enumeration value="New Zealand Post"/>
                    <xsd:enumeration value="News America"/>
                    <xsd:enumeration value="News Corp Australia"/>
                    <xsd:enumeration value="News Limited"/>
                    <xsd:enumeration value="NextEra Energy"/>
                    <xsd:enumeration value="Nexus"/>
                    <xsd:enumeration value="NiSource"/>
                    <xsd:enumeration value="Nissan"/>
                    <xsd:enumeration value="Nissan Europe"/>
                    <xsd:enumeration value="Nokia"/>
                    <xsd:enumeration value="Norfolk County Council"/>
                    <xsd:enumeration value="Norges Bank Investment Management"/>
                    <xsd:enumeration value="Norges Bank Investment Management (NBIM)"/>
                    <xsd:enumeration value="Noridian"/>
                    <xsd:enumeration value="Noridian Mutual Insurance Company"/>
                    <xsd:enumeration value="Nortel"/>
                    <xsd:enumeration value="North East Lincolnshire Council"/>
                    <xsd:enumeration value="North Shore Long Island"/>
                    <xsd:enumeration value="North West Employers"/>
                    <xsd:enumeration value="Northern Foods"/>
                    <xsd:enumeration value="Northern Trust"/>
                    <xsd:enumeration value="Northwest Airlines"/>
                    <xsd:enumeration value="Northwestern Mutual"/>
                    <xsd:enumeration value="Norwich Union"/>
                    <xsd:enumeration value="Novartis Pharmaceuticals Corporation"/>
                    <xsd:enumeration value="Novo Nordisk"/>
                    <xsd:enumeration value="NPI"/>
                    <xsd:enumeration value="NRG"/>
                    <xsd:enumeration value="NSW Office of State Revenue"/>
                    <xsd:enumeration value="NSW Transport"/>
                    <xsd:enumeration value="Nuco2"/>
                    <xsd:enumeration value="Nutricia"/>
                    <xsd:enumeration value="NV Energy"/>
                    <xsd:enumeration value="NW Improvement ＆ Efficiency Partnership"/>
                    <xsd:enumeration value="NY Transco"/>
                    <xsd:enumeration value="NZ Transport Agency"/>
                    <xsd:enumeration value="OCBC"/>
                    <xsd:enumeration value="Oceaneering"/>
                    <xsd:enumeration value="Oceania Group Ltd"/>
                    <xsd:enumeration value="O'Charley Inc"/>
                    <xsd:enumeration value="Office Depot"/>
                    <xsd:enumeration value="Office of State Revenue"/>
                    <xsd:enumeration value="Oncor"/>
                    <xsd:enumeration value="One Harvest"/>
                    <xsd:enumeration value="OneBeacon"/>
                    <xsd:enumeration value="Open University Milton Keynes UK"/>
                    <xsd:enumeration value="OP-Pohjola"/>
                    <xsd:enumeration value="Optimation NZ Ltd"/>
                    <xsd:enumeration value="OptumHealth"/>
                    <xsd:enumeration value="OPUS International Consultants"/>
                    <xsd:enumeration value="Oracle Corporation"/>
                    <xsd:enumeration value="Orange"/>
                    <xsd:enumeration value="Organon"/>
                    <xsd:enumeration value="Oriental Financial Group"/>
                    <xsd:enumeration value="Orkla"/>
                    <xsd:enumeration value="Oshkosh"/>
                    <xsd:enumeration value="OUC"/>
                    <xsd:enumeration value="Outback Steakhouse"/>
                    <xsd:enumeration value="Outokumpu Oyj"/>
                    <xsd:enumeration value="Owens Corning"/>
                    <xsd:enumeration value="Pacific Life"/>
                    <xsd:enumeration value="Pacificorp"/>
                    <xsd:enumeration value="PAPA JOHN'S INTERNAT"/>
                    <xsd:enumeration value="PAR Petroleum"/>
                    <xsd:enumeration value="Paramount"/>
                    <xsd:enumeration value="Park Hotel"/>
                    <xsd:enumeration value="Parliamentary Service"/>
                    <xsd:enumeration value="Patheon"/>
                    <xsd:enumeration value="PayPal"/>
                    <xsd:enumeration value="PEARSON"/>
                    <xsd:enumeration value="PEMCO"/>
                    <xsd:enumeration value="Pensam"/>
                    <xsd:enumeration value="Pentair Inc"/>
                    <xsd:enumeration value="Pepco"/>
                    <xsd:enumeration value="Pepsico"/>
                    <xsd:enumeration value="Perdue"/>
                    <xsd:enumeration value="Pernod Ricard"/>
                    <xsd:enumeration value="Petrofac"/>
                    <xsd:enumeration value="Peugeot S.A."/>
                    <xsd:enumeration value="Pfizer Inc."/>
                    <xsd:enumeration value="PGE"/>
                    <xsd:enumeration value="PGG Wrightson"/>
                    <xsd:enumeration value="Pharma Industry"/>
                    <xsd:enumeration value="PHH"/>
                    <xsd:enumeration value="Philips"/>
                    <xsd:enumeration value="PICIS"/>
                    <xsd:enumeration value="Pizza Hut"/>
                    <xsd:enumeration value="Placemakers"/>
                    <xsd:enumeration value="Planned Parenthood"/>
                    <xsd:enumeration value="PNMR"/>
                    <xsd:enumeration value="PNNL"/>
                    <xsd:enumeration value="Portman"/>
                    <xsd:enumeration value="Postennorge"/>
                    <xsd:enumeration value="Potash"/>
                    <xsd:enumeration value="Powerco"/>
                    <xsd:enumeration value="PPL"/>
                    <xsd:enumeration value="PR Newswire"/>
                    <xsd:enumeration value="Practice Deck"/>
                    <xsd:enumeration value="Praxair"/>
                    <xsd:enumeration value="Premium Wine Brands Pty Ltd"/>
                    <xsd:enumeration value="ProAg"/>
                    <xsd:enumeration value="Program Management Consulting Internal"/>
                    <xsd:enumeration value="Progressive"/>
                    <xsd:enumeration value="Prudential"/>
                    <xsd:enumeration value="PRUDENTIAL PLC"/>
                    <xsd:enumeration value="PSE"/>
                    <xsd:enumeration value="PSEG"/>
                    <xsd:enumeration value="Public Trust"/>
                    <xsd:enumeration value="Qatar Airways Company Q.C.S.C"/>
                    <xsd:enumeration value="Qatar National Bank"/>
                    <xsd:enumeration value="QBE"/>
                    <xsd:enumeration value="QSuper"/>
                    <xsd:enumeration value="Queensland Gas Corporation"/>
                    <xsd:enumeration value="Rabobank"/>
                    <xsd:enumeration value="Rakon Limited"/>
                    <xsd:enumeration value="RALPH LAUREN ASIA PA"/>
                    <xsd:enumeration value="RCI"/>
                    <xsd:enumeration value="Realogy"/>
                    <xsd:enumeration value="REBOS"/>
                    <xsd:enumeration value="Recent Decks"/>
                    <xsd:enumeration value="Reckitt and Benckiser"/>
                    <xsd:enumeration value="RedRobin"/>
                    <xsd:enumeration value="Redtag"/>
                    <xsd:enumeration value="Reed Elsevier Corporation"/>
                    <xsd:enumeration value="Regeneron Pharmaceuticals"/>
                    <xsd:enumeration value="REI"/>
                    <xsd:enumeration value="Reliance"/>
                    <xsd:enumeration value="Reliance Life"/>
                    <xsd:enumeration value="Rentokil Initial Plc"/>
                    <xsd:enumeration value="Repository"/>
                    <xsd:enumeration value="Retail Internal"/>
                    <xsd:enumeration value="Rexam"/>
                    <xsd:enumeration value="RHB Malaysia"/>
                    <xsd:enumeration value="Rio Tinto"/>
                    <xsd:enumeration value="Roads and Transport Authority of Dubai"/>
                    <xsd:enumeration value="ROCHE"/>
                    <xsd:enumeration value="Rolls Royce"/>
                    <xsd:enumeration value="RoundPoint Financial Group"/>
                    <xsd:enumeration value="Royal ＆ Sun Alliance Insurance PLC"/>
                    <xsd:enumeration value="Royal ＆ SunAlliance"/>
                    <xsd:enumeration value="Royal Bank of Canada"/>
                    <xsd:enumeration value="Royal Bank of Scotland"/>
                    <xsd:enumeration value="Royal Bank of Scotland Group"/>
                    <xsd:enumeration value="Royal Bank of Scotland Insurance"/>
                    <xsd:enumeration value="Royal London"/>
                    <xsd:enumeration value="Royal Mail"/>
                    <xsd:enumeration value="Royal NZ Foundation of the Blind"/>
                    <xsd:enumeration value="Ryanair Ltd."/>
                    <xsd:enumeration value="Sabre Hospitality"/>
                    <xsd:enumeration value="Safeway"/>
                    <xsd:enumeration value="Sainsbury"/>
                    <xsd:enumeration value="Sainsburys"/>
                    <xsd:enumeration value="Sainsbury's"/>
                    <xsd:enumeration value="Saint Gobain"/>
                    <xsd:enumeration value="Salford City Council"/>
                    <xsd:enumeration value="SAMA"/>
                    <xsd:enumeration value="Sammons Financial Group Inc."/>
                    <xsd:enumeration value="Sandwell Metropolitan Council"/>
                    <xsd:enumeration value="Sanmina"/>
                    <xsd:enumeration value="Sanofi Pa"/>
                    <xsd:enumeration value="Sanofi-Aventis"/>
                    <xsd:enumeration value="Sanofi-aventis recherche ＆ d‚veloppement"/>
                    <xsd:enumeration value="Sanofi-aventis recherche ＆ développement"/>
                    <xsd:enumeration value="Saudi Arabian Airlines"/>
                    <xsd:enumeration value="Saudi Electricity Company( SEC)"/>
                    <xsd:enumeration value="SBC Telecom"/>
                    <xsd:enumeration value="SBI"/>
                    <xsd:enumeration value="SBI UK"/>
                    <xsd:enumeration value="SCAD"/>
                    <xsd:enumeration value="SCAN Health Plan"/>
                    <xsd:enumeration value="SCE"/>
                    <xsd:enumeration value="Schenker"/>
                    <xsd:enumeration value="Schering Plough"/>
                    <xsd:enumeration value="Schindler Group"/>
                    <xsd:enumeration value="Schneider"/>
                    <xsd:enumeration value="Schwans"/>
                    <xsd:enumeration value="Scottish ＆ Southern Electricity"/>
                    <xsd:enumeration value="Scottish Qualifications Agency"/>
                    <xsd:enumeration value="Scripps Network Interactive"/>
                    <xsd:enumeration value="SDSD Ltd"/>
                    <xsd:enumeration value="Sears"/>
                    <xsd:enumeration value="SEB Asset Management"/>
                    <xsd:enumeration value="Sedex Information Exchange Ltd"/>
                    <xsd:enumeration value="See's Candies"/>
                    <xsd:enumeration value="SEHA"/>
                    <xsd:enumeration value="Sempra"/>
                    <xsd:enumeration value="Sentry Insurance"/>
                    <xsd:enumeration value="Severn Trent Services"/>
                    <xsd:enumeration value="SFDC"/>
                    <xsd:enumeration value="SGO"/>
                    <xsd:enumeration value="SHB"/>
                    <xsd:enumeration value="Shell International Petroleum Co Ltd"/>
                    <xsd:enumeration value="Shire ＆ Forrester"/>
                    <xsd:enumeration value="ShopHQ"/>
                    <xsd:enumeration value="Siemens"/>
                    <xsd:enumeration value="Silver Fern Farms"/>
                    <xsd:enumeration value="Singapore Airlines"/>
                    <xsd:enumeration value="Singapore Power"/>
                    <xsd:enumeration value="Six Financial Information"/>
                    <xsd:enumeration value="Skandinaviska Enskilda Banken (SEB)"/>
                    <xsd:enumeration value="Smith ＆ Nephew"/>
                    <xsd:enumeration value="SMUD"/>
                    <xsd:enumeration value="Societe Generale Corporate ＆ Investment Banking"/>
                    <xsd:enumeration value="Sodexo Australia"/>
                    <xsd:enumeration value="Sodexo North America"/>
                    <xsd:enumeration value="Solutionstar"/>
                    <xsd:enumeration value="SOLVAY"/>
                    <xsd:enumeration value="Sony Pictures Entertainment"/>
                    <xsd:enumeration value="SOQ, Case Studies"/>
                    <xsd:enumeration value="Southend Borough Council"/>
                    <xsd:enumeration value="Southend-on-Sea Borough Council"/>
                    <xsd:enumeration value="Southern California Edison"/>
                    <xsd:enumeration value="Southern Company"/>
                    <xsd:enumeration value="Southwest Airlines Co."/>
                    <xsd:enumeration value="SPE"/>
                    <xsd:enumeration value="Spectra Energy"/>
                    <xsd:enumeration value="Springboard"/>
                    <xsd:enumeration value="SSM Healthcare"/>
                    <xsd:enumeration value="St John"/>
                    <xsd:enumeration value="St. Jude Medical"/>
                    <xsd:enumeration value="Standard ＆ Poor(S ＆ P)"/>
                    <xsd:enumeration value="Standard Chartered"/>
                    <xsd:enumeration value="Standard Insurance"/>
                    <xsd:enumeration value="Standard Life Employee Services Limited"/>
                    <xsd:enumeration value="Standard Life Insurance"/>
                    <xsd:enumeration value="Stanley Black Decker"/>
                    <xsd:enumeration value="Starwood Hotels ＆ Resorts"/>
                    <xsd:enumeration value="State Services Commission"/>
                    <xsd:enumeration value="State Street Bank"/>
                    <xsd:enumeration value="Stockland"/>
                    <xsd:enumeration value="Stratasys"/>
                    <xsd:enumeration value="Stride Rite"/>
                    <xsd:enumeration value="Stubhub"/>
                    <xsd:enumeration value="Sun Trust Bank"/>
                    <xsd:enumeration value="SunEdison"/>
                    <xsd:enumeration value="SUNPOWER"/>
                    <xsd:enumeration value="Sunrise"/>
                    <xsd:enumeration value="Sunrun"/>
                    <xsd:enumeration value="Suntrust"/>
                    <xsd:enumeration value="SuperValu"/>
                    <xsd:enumeration value="Sutton Council"/>
                    <xsd:enumeration value="SWIFT"/>
                    <xsd:enumeration value="Swiss Re"/>
                    <xsd:enumeration value="Sydney Harbour Foreshore Authority"/>
                    <xsd:enumeration value="Sydney Ports Corporation"/>
                    <xsd:enumeration value="Symantec"/>
                    <xsd:enumeration value="Syntegra"/>
                    <xsd:enumeration value="Tacoma"/>
                    <xsd:enumeration value="Tafe"/>
                    <xsd:enumeration value="Takeda"/>
                    <xsd:enumeration value="TAP"/>
                    <xsd:enumeration value="Tapiola Bank"/>
                    <xsd:enumeration value="Target Corporation"/>
                    <xsd:enumeration value="TASQ Technology"/>
                    <xsd:enumeration value="TD Bank"/>
                    <xsd:enumeration value="TEC"/>
                    <xsd:enumeration value="Telecheck"/>
                    <xsd:enumeration value="Telecom Corporation of New Zealand Ltd"/>
                    <xsd:enumeration value="Telefonica"/>
                    <xsd:enumeration value="Telefonica O2 UK Limited"/>
                    <xsd:enumeration value="Telekom Detusche"/>
                    <xsd:enumeration value="Telewest"/>
                    <xsd:enumeration value="TeliaSonera"/>
                    <xsd:enumeration value="Temasek"/>
                    <xsd:enumeration value="TEP"/>
                    <xsd:enumeration value="Tertiary Education Commission"/>
                    <xsd:enumeration value="Tesco"/>
                    <xsd:enumeration value="Tesco Bank"/>
                    <xsd:enumeration value="Tesco Mobile"/>
                    <xsd:enumeration value="Tesco Personal Finance PLC"/>
                    <xsd:enumeration value="Tesoro"/>
                    <xsd:enumeration value="Test - Add New Item"/>
                    <xsd:enumeration value="TEST-Customer"/>
                    <xsd:enumeration value="TetraPak"/>
                    <xsd:enumeration value="TFS CAP RFP IT Outsourcing Services FINAL - Cognizant Response"/>
                    <xsd:enumeration value="The Coca Cola Company"/>
                    <xsd:enumeration value="The Dun ＆ Bradstreet Corporation"/>
                    <xsd:enumeration value="The Good Guys"/>
                    <xsd:enumeration value="The Hartford"/>
                    <xsd:enumeration value="The Mill"/>
                    <xsd:enumeration value="THE NEIMAN"/>
                    <xsd:enumeration value="The Prudential Insurance Co. of America"/>
                    <xsd:enumeration value="The Royal Bank of Scotland N.V"/>
                    <xsd:enumeration value="The Standard Insurance Company"/>
                    <xsd:enumeration value="The Travelers Indemnity Company"/>
                    <xsd:enumeration value="The University of New South Wales (UNSW)"/>
                    <xsd:enumeration value="The Walt Disney Company"/>
                    <xsd:enumeration value="The Western Union Company"/>
                    <xsd:enumeration value="Thermo Fisher"/>
                    <xsd:enumeration value="Thomson Reuters Ltd"/>
                    <xsd:enumeration value="Thrivent"/>
                    <xsd:enumeration value="Thurrock"/>
                    <xsd:enumeration value="THY Turkish Airlines"/>
                    <xsd:enumeration value="TIAA-CREF"/>
                    <xsd:enumeration value="Tiffany"/>
                    <xsd:enumeration value="Time Warner Cable LLC"/>
                    <xsd:enumeration value="Title Resource Group"/>
                    <xsd:enumeration value="TiVo"/>
                    <xsd:enumeration value="T-Mobile NA"/>
                    <xsd:enumeration value="Toll Collect"/>
                    <xsd:enumeration value="TOPS"/>
                    <xsd:enumeration value="Toro"/>
                    <xsd:enumeration value="Toronto Dominic Bank (TD)"/>
                    <xsd:enumeration value="Torus Insurance"/>
                    <xsd:enumeration value="Total Gas"/>
                    <xsd:enumeration value="Total Gas and Power"/>
                    <xsd:enumeration value="Total System Services (TSYS)"/>
                    <xsd:enumeration value="Towers Perrin"/>
                    <xsd:enumeration value="Toyo Business Engineering Corporation"/>
                    <xsd:enumeration value="Toyota"/>
                    <xsd:enumeration value="Toyota Financial Services"/>
                    <xsd:enumeration value="Tractor Supply Company (TSC)"/>
                    <xsd:enumeration value="Tran State Holdings Inc"/>
                    <xsd:enumeration value="Transavia"/>
                    <xsd:enumeration value="Transcanada"/>
                    <xsd:enumeration value="Transpacific Industries (TPI)"/>
                    <xsd:enumeration value="Transpower New Zealand Ltd"/>
                    <xsd:enumeration value="Trave"/>
                    <xsd:enumeration value="Travelers Insurance"/>
                    <xsd:enumeration value="Travelex"/>
                    <xsd:enumeration value="Travelocity"/>
                    <xsd:enumeration value="Travelport"/>
                    <xsd:enumeration value="Tricore"/>
                    <xsd:enumeration value="Trustmark"/>
                    <xsd:enumeration value="TSB"/>
                    <xsd:enumeration value="TUI Travel"/>
                    <xsd:enumeration value="Tyco"/>
                    <xsd:enumeration value="UBS"/>
                    <xsd:enumeration value="UBS AG London Branch GCS"/>
                    <xsd:enumeration value="UBS AG Singapore Branch"/>
                    <xsd:enumeration value="UBS Financial Services Inc."/>
                    <xsd:enumeration value="UECC"/>
                    <xsd:enumeration value="UGI"/>
                    <xsd:enumeration value="UHG"/>
                    <xsd:enumeration value="UK Border Agency"/>
                    <xsd:enumeration value="UMG"/>
                    <xsd:enumeration value="Unified Grocer"/>
                    <xsd:enumeration value="Unilever UK Central Resource Limited"/>
                    <xsd:enumeration value="Unilever UK Limited"/>
                    <xsd:enumeration value="Union bank"/>
                    <xsd:enumeration value="Unison Networks"/>
                    <xsd:enumeration value="United Health Group (UHG)"/>
                    <xsd:enumeration value="United Illuminating Company"/>
                    <xsd:enumeration value="United Parcel Services (UPS)"/>
                    <xsd:enumeration value="University of Bedfordshire"/>
                    <xsd:enumeration value="University of Illinois at Chicago"/>
                    <xsd:enumeration value="University of New England"/>
                    <xsd:enumeration value="UNUM Provident"/>
                    <xsd:enumeration value="UPC Liberty Global"/>
                    <xsd:enumeration value="UPS"/>
                    <xsd:enumeration value="US Airways"/>
                    <xsd:enumeration value="US Power Gen"/>
                    <xsd:enumeration value="USAA"/>
                    <xsd:enumeration value="USCS"/>
                    <xsd:enumeration value="VaxServe"/>
                    <xsd:enumeration value="Vertex"/>
                    <xsd:enumeration value="VF Corporation"/>
                    <xsd:enumeration value="Viacom"/>
                    <xsd:enumeration value="Victory Capital Management Inc."/>
                    <xsd:enumeration value="Virgin Atlantic Airways Ltd"/>
                    <xsd:enumeration value="Virgin Australia"/>
                    <xsd:enumeration value="Visa"/>
                    <xsd:enumeration value="VISA Inc."/>
                    <xsd:enumeration value="Vitamin Shoppe"/>
                    <xsd:enumeration value="Vizone"/>
                    <xsd:enumeration value="Vodafone"/>
                    <xsd:enumeration value="Volkswagen"/>
                    <xsd:enumeration value="Volvo IT"/>
                    <xsd:enumeration value="Vorwerk"/>
                    <xsd:enumeration value="Wach"/>
                    <xsd:enumeration value="Wachovia"/>
                    <xsd:enumeration value="Waddell ＆ Reed"/>
                    <xsd:enumeration value="Waikato District Health Board (DHB)"/>
                    <xsd:enumeration value="Walgreens Co."/>
                    <xsd:enumeration value="Walgreens Ecommerce"/>
                    <xsd:enumeration value="Walt Disney Company Ltd"/>
                    <xsd:enumeration value="Warner Bros"/>
                    <xsd:enumeration value="Washington Mutual"/>
                    <xsd:enumeration value="Waste Management Inc"/>
                    <xsd:enumeration value="WaveAdept"/>
                    <xsd:enumeration value="Wellcare"/>
                    <xsd:enumeration value="Wellmera AG"/>
                    <xsd:enumeration value="WELLPOINT"/>
                    <xsd:enumeration value="Wells Fargo"/>
                    <xsd:enumeration value="WestJet Airlines Ltd"/>
                    <xsd:enumeration value="WestJet Airlines Ltd."/>
                    <xsd:enumeration value="Westpac Banking Corporation"/>
                    <xsd:enumeration value="Westpac New Zealand Limited"/>
                    <xsd:enumeration value="WGL"/>
                    <xsd:enumeration value="Wiley"/>
                    <xsd:enumeration value="Willis"/>
                    <xsd:enumeration value="Woolworths Limited"/>
                    <xsd:enumeration value="World Bank Ifc"/>
                    <xsd:enumeration value="WORLD VISION INDIA"/>
                    <xsd:enumeration value="Worldpay"/>
                    <xsd:enumeration value="WSSC"/>
                    <xsd:enumeration value="WWL"/>
                    <xsd:enumeration value="Wyeth Pharmaceuticals"/>
                    <xsd:enumeration value="Wyndham Worldwide Corporation"/>
                    <xsd:enumeration value="Xcel Energy"/>
                    <xsd:enumeration value="Xerox Business Services LLC"/>
                    <xsd:enumeration value="Xerox Corporation"/>
                    <xsd:enumeration value="XL Insurance UK"/>
                    <xsd:enumeration value="Yahoo Finance ＆ Accounting"/>
                    <xsd:enumeration value="YUM"/>
                    <xsd:enumeration value="YUM! Restaurants Australia"/>
                    <xsd:enumeration value="Zen"/>
                    <xsd:enumeration value="ZNA"/>
                    <xsd:enumeration value="Zoll"/>
                    <xsd:enumeration value="Zurich Financial Services Australia Ltd"/>
                  </xsd:restriction>
                </xsd:simpleType>
              </xsd:element>
            </xsd:sequence>
          </xsd:extension>
        </xsd:complexContent>
      </xsd:complexType>
    </xsd:element>
    <xsd:element name="Methodology" ma:index="56" nillable="true" ma:displayName="Methodology" ma:hidden="true" ma:internalName="Methodology">
      <xsd:complexType>
        <xsd:complexContent>
          <xsd:extension base="dms:MultiChoice">
            <xsd:sequence>
              <xsd:element name="Value" maxOccurs="unbounded" minOccurs="0" nillable="true">
                <xsd:simpleType>
                  <xsd:restriction base="dms:Choice">
                    <xsd:enumeration value="Agile (Scrum and FDD)"/>
                    <xsd:enumeration value="All"/>
                    <xsd:enumeration value="ASAP"/>
                    <xsd:enumeration value="CICD"/>
                    <xsd:enumeration value="Design Thinking"/>
                    <xsd:enumeration value="Incremental / Iterative"/>
                    <xsd:enumeration value="Information Technology Infrastructure Library"/>
                    <xsd:enumeration value="Joint Application Development"/>
                    <xsd:enumeration value="Lean Development"/>
                    <xsd:enumeration value="Managed Services"/>
                    <xsd:enumeration value="Method-1"/>
                    <xsd:enumeration value="None"/>
                    <xsd:enumeration value="Not applicable"/>
                    <xsd:enumeration value="Prince2"/>
                    <xsd:enumeration value="Qualitative Research"/>
                    <xsd:enumeration value="Qualitative Research and Quantitative Research"/>
                    <xsd:enumeration value="Quantitative Research"/>
                    <xsd:enumeration value="Rational Unified Process"/>
                    <xsd:enumeration value="Summit"/>
                    <xsd:enumeration value="V-Model"/>
                    <xsd:enumeration value="Waterfall (or Traditional)"/>
                  </xsd:restriction>
                </xsd:simpleType>
              </xsd:element>
            </xsd:sequence>
          </xsd:extension>
        </xsd:complexContent>
      </xsd:complexType>
    </xsd:element>
    <xsd:element name="Deal_x0020_Type" ma:index="59" nillable="true" ma:displayName="Deal Type" ma:hidden="true" ma:internalName="Deal_x0020_Type" ma:readOnly="false">
      <xsd:complexType>
        <xsd:complexContent>
          <xsd:extension base="dms:MultiChoice">
            <xsd:sequence>
              <xsd:element name="Value" maxOccurs="unbounded" minOccurs="0" nillable="true">
                <xsd:simpleType>
                  <xsd:restriction base="dms:Choice">
                    <xsd:enumeration value="Renewal"/>
                  </xsd:restriction>
                </xsd:simpleType>
              </xsd:element>
            </xsd:sequence>
          </xsd:extension>
        </xsd:complexContent>
      </xsd:complexType>
    </xsd:element>
    <xsd:element name="Service_x0020_Line_x0020_or_x0020_Area" ma:index="60" nillable="true" ma:displayName="Service Line or Area" ma:hidden="true" ma:internalName="Service_x0020_Line_x0020_or_x0020_Area" ma:readOnly="false">
      <xsd:complexType>
        <xsd:complexContent>
          <xsd:extension base="dms:MultiChoice">
            <xsd:sequence>
              <xsd:element name="Value" maxOccurs="unbounded" minOccurs="0" nillable="true">
                <xsd:simpleType>
                  <xsd:restriction base="dms:Choice">
                    <xsd:enumeration value="AD"/>
                    <xsd:enumeration value="AD HC ICD 10"/>
                    <xsd:enumeration value="AD Incremental/ Iterative"/>
                    <xsd:enumeration value="App Implementation"/>
                    <xsd:enumeration value="APPLICATION"/>
                    <xsd:enumeration value="Application Development"/>
                    <xsd:enumeration value="Application Development and Maintenance"/>
                    <xsd:enumeration value="Application Extension"/>
                    <xsd:enumeration value="Application Maintenance"/>
                    <xsd:enumeration value="APPLICATION MONITORING"/>
                    <xsd:enumeration value="Application Support and development"/>
                    <xsd:enumeration value="Asset Management"/>
                    <xsd:enumeration value="AVM"/>
                    <xsd:enumeration value="AVM MAS"/>
                    <xsd:enumeration value="AVM MAS and MPS"/>
                    <xsd:enumeration value="AVM MPS"/>
                    <xsd:enumeration value="AWS Cloud"/>
                    <xsd:enumeration value="BPaaS"/>
                    <xsd:enumeration value="BPS"/>
                    <xsd:enumeration value="Business General"/>
                    <xsd:enumeration value="Business Intelligence"/>
                    <xsd:enumeration value="Business Process"/>
                    <xsd:enumeration value="Business process maps"/>
                    <xsd:enumeration value="Business Process Outsourcing"/>
                    <xsd:enumeration value="Business Process Outsourcing (BPO)"/>
                    <xsd:enumeration value="Business Support"/>
                    <xsd:enumeration value="Centralized Database (Salesforce)"/>
                    <xsd:enumeration value="CIS"/>
                    <xsd:enumeration value="Cloud"/>
                    <xsd:enumeration value="Cognizant Cloud"/>
                    <xsd:enumeration value="Cognizant Interactive"/>
                    <xsd:enumeration value="Cognizant Interactive Services"/>
                    <xsd:enumeration value="Consulting Services"/>
                    <xsd:enumeration value="Contact Centre Transformation"/>
                    <xsd:enumeration value="Data Analysis"/>
                    <xsd:enumeration value="Data Analytics"/>
                    <xsd:enumeration value="Data lake solution"/>
                    <xsd:enumeration value="Data Management"/>
                    <xsd:enumeration value="Data Management Testing"/>
                    <xsd:enumeration value="Data mapping"/>
                    <xsd:enumeration value="Data Visualization"/>
                    <xsd:enumeration value="Data Warehouse"/>
                    <xsd:enumeration value="Data Warehousing ＆ Business Intelligence"/>
                    <xsd:enumeration value="Delivery Management"/>
                    <xsd:enumeration value="Development and Automation"/>
                    <xsd:enumeration value="DSA"/>
                    <xsd:enumeration value="Engineering ＆ Manufacturing Solutions"/>
                    <xsd:enumeration value="Enterprise Analytics"/>
                    <xsd:enumeration value="Enterprise Information Management"/>
                    <xsd:enumeration value="Enterprise Risk and Security Solutions"/>
                    <xsd:enumeration value="ERP Implementation"/>
                    <xsd:enumeration value="Generic"/>
                    <xsd:enumeration value="IoT"/>
                    <xsd:enumeration value="IT Infra"/>
                    <xsd:enumeration value="Knowledge Transition"/>
                    <xsd:enumeration value="Managed Business Services"/>
                    <xsd:enumeration value="Managed IT Services"/>
                    <xsd:enumeration value="Manufacturing Solution"/>
                    <xsd:enumeration value="Mass Change"/>
                    <xsd:enumeration value="Migration"/>
                    <xsd:enumeration value="Mobility"/>
                    <xsd:enumeration value="N/A"/>
                    <xsd:enumeration value="Others"/>
                    <xsd:enumeration value="Package / Products"/>
                    <xsd:enumeration value="Package Implementation"/>
                    <xsd:enumeration value="Package Upgrade"/>
                    <xsd:enumeration value="PMO"/>
                    <xsd:enumeration value="Pricing Transformation"/>
                    <xsd:enumeration value="Process Improvement"/>
                    <xsd:enumeration value="Product Development"/>
                    <xsd:enumeration value="Product Implementation"/>
                    <xsd:enumeration value="Product Migration"/>
                    <xsd:enumeration value="Product Transformation"/>
                    <xsd:enumeration value="Product Upgrade"/>
                    <xsd:enumeration value="Program Management"/>
                    <xsd:enumeration value="Project Management"/>
                    <xsd:enumeration value="Reporting ＆ visualization"/>
                    <xsd:enumeration value="Salesforce FSL Implementation"/>
                    <xsd:enumeration value="Strategic Services"/>
                    <xsd:enumeration value="Supply Chain"/>
                    <xsd:enumeration value="Supply Chain Management"/>
                    <xsd:enumeration value="System Integration"/>
                    <xsd:enumeration value="TCOE"/>
                    <xsd:enumeration value="Testing"/>
                  </xsd:restriction>
                </xsd:simpleType>
              </xsd:element>
            </xsd:sequence>
          </xsd:extension>
        </xsd:complexContent>
      </xsd:complexType>
    </xsd:element>
    <xsd:element name="StatusBefore" ma:index="62" nillable="true" ma:displayName="StatusBefore" ma:default="FirstRun" ma:hidden="true" ma:internalName="StatusBefore" ma:readOnly="false">
      <xsd:simpleType>
        <xsd:restriction base="dms:Text">
          <xsd:maxLength value="255"/>
        </xsd:restriction>
      </xsd:simpleType>
    </xsd:element>
    <xsd:element name="FlowFlag" ma:index="63" nillable="true" ma:displayName="FlowFlag" ma:hidden="true" ma:internalName="FlowFlag" ma:percentage="FALSE">
      <xsd:simpleType>
        <xsd:restriction base="dms:Number"/>
      </xsd:simpleType>
    </xsd:element>
    <xsd:element name="MediaServiceMetadata" ma:index="79" nillable="true" ma:displayName="MediaServiceMetadata" ma:hidden="true" ma:internalName="MediaServiceMetadata" ma:readOnly="true">
      <xsd:simpleType>
        <xsd:restriction base="dms:Note"/>
      </xsd:simpleType>
    </xsd:element>
    <xsd:element name="MediaServiceFastMetadata" ma:index="80" nillable="true" ma:displayName="MediaServiceFastMetadata" ma:hidden="true" ma:internalName="MediaServiceFastMetadata" ma:readOnly="true">
      <xsd:simpleType>
        <xsd:restriction base="dms:Note"/>
      </xsd:simpleType>
    </xsd:element>
    <xsd:element name="MediaServiceDateTaken" ma:index="84" nillable="true" ma:displayName="MediaServiceDateTaken" ma:hidden="true" ma:indexed="true" ma:internalName="MediaServiceDateTaken" ma:readOnly="true">
      <xsd:simpleType>
        <xsd:restriction base="dms:Text"/>
      </xsd:simpleType>
    </xsd:element>
    <xsd:element name="MediaLengthInSeconds" ma:index="85" nillable="true" ma:displayName="MediaLengthInSeconds" ma:hidden="true" ma:internalName="MediaLengthInSeconds" ma:readOnly="true">
      <xsd:simpleType>
        <xsd:restriction base="dms:Unknown"/>
      </xsd:simpleType>
    </xsd:element>
    <xsd:element name="MediaServiceOCR" ma:index="87" nillable="true" ma:displayName="Extracted Text" ma:hidden="true" ma:internalName="MediaServiceOCR" ma:readOnly="true">
      <xsd:simpleType>
        <xsd:restriction base="dms:Note"/>
      </xsd:simpleType>
    </xsd:element>
    <xsd:element name="MediaServiceGenerationTime" ma:index="88" nillable="true" ma:displayName="MediaServiceGenerationTime" ma:hidden="true" ma:internalName="MediaServiceGenerationTime" ma:readOnly="true">
      <xsd:simpleType>
        <xsd:restriction base="dms:Text"/>
      </xsd:simpleType>
    </xsd:element>
    <xsd:element name="MediaServiceEventHashCode" ma:index="89" nillable="true" ma:displayName="MediaServiceEventHashCode" ma:hidden="true" ma:internalName="MediaServiceEventHashCode" ma:readOnly="true">
      <xsd:simpleType>
        <xsd:restriction base="dms:Text"/>
      </xsd:simpleType>
    </xsd:element>
    <xsd:element name="MediaServiceObjectDetectorVersions" ma:index="95" nillable="true" ma:displayName="MediaServiceObjectDetectorVersions" ma:hidden="true" ma:indexed="true" ma:internalName="MediaServiceObjectDetectorVersions" ma:readOnly="true">
      <xsd:simpleType>
        <xsd:restriction base="dms:Text"/>
      </xsd:simpleType>
    </xsd:element>
    <xsd:element name="MediaServiceSearchProperties" ma:index="9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a3803ac-b62a-4879-a8e6-2672e02d1b09" elementFormDefault="qualified">
    <xsd:import namespace="http://schemas.microsoft.com/office/2006/documentManagement/types"/>
    <xsd:import namespace="http://schemas.microsoft.com/office/infopath/2007/PartnerControls"/>
    <xsd:element name="Sub_x0020_Domain" ma:index="8" nillable="true" ma:displayName="Sub Domain" ma:internalName="Sub_x0020_Domain">
      <xsd:complexType>
        <xsd:complexContent>
          <xsd:extension base="dms:MultiChoice">
            <xsd:sequence>
              <xsd:element name="Value" maxOccurs="unbounded" minOccurs="0" nillable="true">
                <xsd:simpleType>
                  <xsd:restriction base="dms:Choice">
                    <xsd:enumeration value="ADMS"/>
                    <xsd:enumeration value="ADAS/ Autonomous"/>
                    <xsd:enumeration value="AGV"/>
                    <xsd:enumeration value="AMI &amp; Smart Meters"/>
                    <xsd:enumeration value="Application Management"/>
                    <xsd:enumeration value="Asset Integrity Management"/>
                    <xsd:enumeration value="Asset Management"/>
                    <xsd:enumeration value="Asset Management &amp; performance"/>
                    <xsd:enumeration value="Automation"/>
                    <xsd:enumeration value="Billing"/>
                    <xsd:enumeration value="Campaign &amp; Incentive Management"/>
                    <xsd:enumeration value="Claims Management"/>
                    <xsd:enumeration value="Collections"/>
                    <xsd:enumeration value="Compliance"/>
                    <xsd:enumeration value="Connected Car"/>
                    <xsd:enumeration value="Connected Vehicles"/>
                    <xsd:enumeration value="Corporate Functions"/>
                    <xsd:enumeration value="CRM"/>
                    <xsd:enumeration value="Customer Service"/>
                    <xsd:enumeration value="Dealer Management"/>
                    <xsd:enumeration value="Demand Management"/>
                    <xsd:enumeration value="Digital Channels"/>
                    <xsd:enumeration value="Digital Commerce"/>
                    <xsd:enumeration value="Digital Content Management"/>
                    <xsd:enumeration value="Digital EHS"/>
                    <xsd:enumeration value="Digital Engineering"/>
                    <xsd:enumeration value="Digital Procurement"/>
                    <xsd:enumeration value="Digital Strategy and Vision"/>
                    <xsd:enumeration value="Digital Twins"/>
                    <xsd:enumeration value="E-commerce"/>
                    <xsd:enumeration value="Engineering Design"/>
                    <xsd:enumeration value="Field Service Management"/>
                    <xsd:enumeration value="Finished Vehicle Logistics"/>
                    <xsd:enumeration value="Fleet Management"/>
                    <xsd:enumeration value="Forecasting"/>
                    <xsd:enumeration value="Geology and Petrophysics"/>
                    <xsd:enumeration value="GIS"/>
                    <xsd:enumeration value="Global Order Management"/>
                    <xsd:enumeration value="Global Trade"/>
                    <xsd:enumeration value="HCM"/>
                    <xsd:enumeration value="Health, Safety and Environment"/>
                    <xsd:enumeration value="Human Capital Management"/>
                    <xsd:enumeration value="Incident Management"/>
                    <xsd:enumeration value="Inventory Management"/>
                    <xsd:enumeration value="Land Management"/>
                    <xsd:enumeration value="Material Management"/>
                    <xsd:enumeration value="MES"/>
                    <xsd:enumeration value="Mobility"/>
                    <xsd:enumeration value="MRO"/>
                    <xsd:enumeration value="Outage Management"/>
                    <xsd:enumeration value="PLM"/>
                    <xsd:enumeration value="Pricing Invoicing"/>
                    <xsd:enumeration value="Production"/>
                    <xsd:enumeration value="Production Planning and Controls"/>
                    <xsd:enumeration value="Public Relations"/>
                    <xsd:enumeration value="Quality Assurance"/>
                    <xsd:enumeration value="Quality Management"/>
                    <xsd:enumeration value="R&amp;D &amp; Labs"/>
                    <xsd:enumeration value="Recruitment"/>
                    <xsd:enumeration value="Sales and Marketing"/>
                    <xsd:enumeration value="Salesforce Management"/>
                    <xsd:enumeration value="Scheduling &amp; Optimization"/>
                    <xsd:enumeration value="Security Operations"/>
                    <xsd:enumeration value="Shop floor Execution"/>
                    <xsd:enumeration value="Smart Factories"/>
                    <xsd:enumeration value="Smart Meters"/>
                    <xsd:enumeration value="Social Media Command Center"/>
                    <xsd:enumeration value="Spare Parts &amp; Accessories"/>
                    <xsd:enumeration value="Strategic Sourcing"/>
                    <xsd:enumeration value="Subscription services"/>
                    <xsd:enumeration value="Supplier Collaboration"/>
                    <xsd:enumeration value="Supply chain planning"/>
                    <xsd:enumeration value="Transportation &amp; Fleet Management"/>
                    <xsd:enumeration value="Transportation and Logistics"/>
                    <xsd:enumeration value="VAVE"/>
                    <xsd:enumeration value="Warehouse Management"/>
                    <xsd:enumeration value="Warranty Management"/>
                    <xsd:enumeration value="Yard Management"/>
                    <xsd:enumeration value="All"/>
                    <xsd:enumeration value="Others"/>
                  </xsd:restriction>
                </xsd:simpleType>
              </xsd:element>
            </xsd:sequence>
          </xsd:extension>
        </xsd:complexContent>
      </xsd:complexType>
    </xsd:element>
    <xsd:element name="SharedWithUsers" ma:index="81"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82"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4b94cfc-4df7-4cff-9672-fe95a1294e79" elementFormDefault="qualified">
    <xsd:import namespace="http://schemas.microsoft.com/office/2006/documentManagement/types"/>
    <xsd:import namespace="http://schemas.microsoft.com/office/infopath/2007/PartnerControls"/>
    <xsd:element name="ArchivalDate" ma:index="65" nillable="true" ma:displayName="ArchivalDate" ma:format="DateOnly" ma:hidden="true" ma:internalName="ArchivalDate" ma:readOnly="fals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verage_x0020_Criticality_x0020_Score xmlns="c1d8393f-881d-44df-a138-296800d0a68f">6.6</Average_x0020_Criticality_x0020_Score>
    <Terms_x0020__x0026__x0020_Conditions xmlns="c1d8393f-881d-44df-a138-296800d0a68f"/>
    <Restriction xmlns="c1d8393f-881d-44df-a138-296800d0a68f">MLEU Restricted</Restriction>
    <Iscertified xmlns="c1d8393f-881d-44df-a138-296800d0a68f">No</Iscertified>
    <Approved_x0020_By xmlns="c1d8393f-881d-44df-a138-296800d0a68f">
      <UserInfo>
        <DisplayName>14</DisplayName>
        <AccountId>14</AccountId>
        <AccountType/>
      </UserInfo>
    </Approved_x0020_By>
    <Approved_x0020_Date xmlns="c1d8393f-881d-44df-a138-296800d0a68f">2021-04-26T14:15:34+00:00</Approved_x0020_Date>
    <Description_x0020_of_x0020_the_x0020_Asset xmlns="c1d8393f-881d-44df-a138-296800d0a68f" xsi:nil="true"/>
    <Confidentiality xmlns="c1d8393f-881d-44df-a138-296800d0a68f">Cognizant Confidential</Confidentiality>
    <ArchivalDate xmlns="34b94cfc-4df7-4cff-9672-fe95a1294e79" xsi:nil="true"/>
    <Will_x0020_our_x0020_competitors_x0020_be_x0020_interested_x0020_in_x0020_acquiring_x0020_the_x0020_information_x0020_shared_x0020_in_x0020_this_x0020_document_x003f_ xmlns="c1d8393f-881d-44df-a138-296800d0a68f">Good chance</Will_x0020_our_x0020_competitors_x0020_be_x0020_interested_x0020_in_x0020_acquiring_x0020_the_x0020_information_x0020_shared_x0020_in_x0020_this_x0020_document_x003f_>
    <ELC_x0020_Phase xmlns="c1d8393f-881d-44df-a138-296800d0a68f">Pursuit</ELC_x0020_Phase>
    <Criticality xmlns="c1d8393f-881d-44df-a138-296800d0a68f">C3</Criticality>
    <If_x0020_this_x0020_document_x0020_is_x0020_leaked_x002f_lost_x002c__x0020_could_x0020_there_x0020_be_x0020_loss_x0020_of_x0020_Cognizant_x0020_Trade_x0020_Secret_x0020__x002f__x0020_Patent_x0020_Protection_x003f_ xmlns="c1d8393f-881d-44df-a138-296800d0a68f">Good chance</If_x0020_this_x0020_document_x0020_is_x0020_leaked_x002f_lost_x002c__x0020_could_x0020_there_x0020_be_x0020_loss_x0020_of_x0020_Cognizant_x0020_Trade_x0020_Secret_x0020__x002f__x0020_Patent_x0020_Protection_x003f_>
    <TaxCatchAll xmlns="c1d8393f-881d-44df-a138-296800d0a68f" xsi:nil="true"/>
    <If_x0020_this_x0020_document_x0020_is_x0020_leaked_x002f_lost_x002c__x0020_could_x0020_there_x0020_be_x0020_loss_x0020_of_x0020_sales_x0020_or_x0020_customer_x0020_confidence_x003f_ xmlns="c1d8393f-881d-44df-a138-296800d0a68f">Good chance</If_x0020_this_x0020_document_x0020_is_x0020_leaked_x002f_lost_x002c__x0020_could_x0020_there_x0020_be_x0020_loss_x0020_of_x0020_sales_x0020_or_x0020_customer_x0020_confidence_x003f_>
    <Asset_x0020_Owner xmlns="c1d8393f-881d-44df-a138-296800d0a68f">
      <UserInfo>
        <DisplayName>198</DisplayName>
        <AccountId>198</AccountId>
        <AccountType/>
      </UserInfo>
    </Asset_x0020_Owner>
    <Fully_x0020_Documented xmlns="c1d8393f-881d-44df-a138-296800d0a68f" xsi:nil="true"/>
    <Standard_x0020_Complaint xmlns="c1d8393f-881d-44df-a138-296800d0a68f" xsi:nil="true"/>
    <Value_x0020_Proven xmlns="c1d8393f-881d-44df-a138-296800d0a68f" xsi:nil="true"/>
    <Asset_x0020_Rating xmlns="c1d8393f-881d-44df-a138-296800d0a68f" xsi:nil="true"/>
    <Process_x0020_Defined xmlns="c1d8393f-881d-44df-a138-296800d0a68f" xsi:nil="true"/>
    <CustomerBenefitslinkUrl xmlns="c1d8393f-881d-44df-a138-296800d0a68f" xsi:nil="true"/>
    <ProblemStatementlinkUrl xmlns="c1d8393f-881d-44df-a138-296800d0a68f" xsi:nil="true"/>
    <documentType xmlns="c1d8393f-881d-44df-a138-296800d0a68f" xsi:nil="true"/>
    <Customer_x0020_Description xmlns="c1d8393f-881d-44df-a138-296800d0a68f" xsi:nil="true"/>
    <KeySolutioninglinkUrl xmlns="c1d8393f-881d-44df-a138-296800d0a68f" xsi:nil="true"/>
    <ClientImperativeslinkUrl xmlns="c1d8393f-881d-44df-a138-296800d0a68f" xsi:nil="true"/>
    <Innovative xmlns="c1d8393f-881d-44df-a138-296800d0a68f" xsi:nil="true"/>
    <Key_x0020_Solution_x0020_of_x0020_Best_x0020_Practice xmlns="c1d8393f-881d-44df-a138-296800d0a68f" xsi:nil="true"/>
    <fileattachement xmlns="c1d8393f-881d-44df-a138-296800d0a68f" xsi:nil="true"/>
    <Reason_x0020_For_x0020_Rejection xmlns="c1d8393f-881d-44df-a138-296800d0a68f" xsi:nil="true"/>
    <Scope_x0020_Imperatives xmlns="c1d8393f-881d-44df-a138-296800d0a68f" xsi:nil="true"/>
    <Scope_x0020__x0026__x0020_Problem_x0020_Statement xmlns="c1d8393f-881d-44df-a138-296800d0a68f" xsi:nil="true"/>
    <ScopeImperativeslinkUrl xmlns="c1d8393f-881d-44df-a138-296800d0a68f" xsi:nil="true"/>
    <CustomerDescriptionlinkUrl xmlns="c1d8393f-881d-44df-a138-296800d0a68f" xsi:nil="true"/>
    <Improvement_x0020_Trends xmlns="c1d8393f-881d-44df-a138-296800d0a68f" xsi:nil="true"/>
    <ImprovementTrendslinkUrl xmlns="c1d8393f-881d-44df-a138-296800d0a68f" xsi:nil="true"/>
    <Mature xmlns="c1d8393f-881d-44df-a138-296800d0a68f" xsi:nil="true"/>
    <Sustainable xmlns="c1d8393f-881d-44df-a138-296800d0a68f" xsi:nil="true"/>
    <Project_x0020_ID_x002f_Name xmlns="c1d8393f-881d-44df-a138-296800d0a68f" xsi:nil="true"/>
    <Deemed_x0020_Essential xmlns="c1d8393f-881d-44df-a138-296800d0a68f" xsi:nil="true"/>
    <Problem_x0020_Statement xmlns="c1d8393f-881d-44df-a138-296800d0a68f" xsi:nil="true"/>
    <Bid_x0020_Manager xmlns="c1d8393f-881d-44df-a138-296800d0a68f">
      <UserInfo>
        <DisplayName/>
        <AccountId xsi:nil="true"/>
        <AccountType/>
      </UserInfo>
    </Bid_x0020_Manager>
    <Considering_x0020_the_x0020_information_x0020_shared_x0020_in_x0020_this_x0020_document._x0020_I_x0020_confirm_x0020_that_x0020_it_x0020_is_x0020_tagged_x0020_properly_x0020_and_x0020_shared_x0020_with_x0020_the_x0020_right_x0020_user_x0020_segment_x003f_ xmlns="c1d8393f-881d-44df-a138-296800d0a68f" xsi:nil="true"/>
    <Customer_x0020_Benefits xmlns="c1d8393f-881d-44df-a138-296800d0a68f" xsi:nil="true"/>
    <SolutionApproachlinkUrl xmlns="c1d8393f-881d-44df-a138-296800d0a68f" xsi:nil="true"/>
    <Repeatable xmlns="c1d8393f-881d-44df-a138-296800d0a68f" xsi:nil="true"/>
    <ScopeOfWorklinkUrl xmlns="c1d8393f-881d-44df-a138-296800d0a68f" xsi:nil="true"/>
    <Cognizant_x0020_Benefits xmlns="c1d8393f-881d-44df-a138-296800d0a68f" xsi:nil="true"/>
    <Delivery_x0020_Partner xmlns="c1d8393f-881d-44df-a138-296800d0a68f">
      <UserInfo>
        <DisplayName/>
        <AccountId xsi:nil="true"/>
        <AccountType/>
      </UserInfo>
    </Delivery_x0020_Partner>
    <CognizantBenefitslinkUrl xmlns="c1d8393f-881d-44df-a138-296800d0a68f" xsi:nil="true"/>
    <Project_x0020_Category xmlns="c1d8393f-881d-44df-a138-296800d0a68f" xsi:nil="true"/>
    <Client_x0020_Imperatives xmlns="c1d8393f-881d-44df-a138-296800d0a68f" xsi:nil="true"/>
    <Solution_x0020_Approach xmlns="c1d8393f-881d-44df-a138-296800d0a68f" xsi:nil="true"/>
    <Do_x0020_you_x0020_confirm xmlns="c1d8393f-881d-44df-a138-296800d0a68f" xsi:nil="true"/>
    <Last_x0020_Updated_x0020_By xmlns="c1d8393f-881d-44df-a138-296800d0a68f">
      <UserInfo>
        <DisplayName>27</DisplayName>
        <AccountId>27</AccountId>
        <AccountType/>
      </UserInfo>
    </Last_x0020_Updated_x0020_By>
    <Opportunity_x0020__x002f__x0020_Project_x0020_ID xmlns="c1d8393f-881d-44df-a138-296800d0a68f" xsi:nil="true"/>
    <Region xmlns="dd4b4449-1cf9-479b-a64f-f46fc3da3ac8" xsi:nil="true"/>
    <SBU xmlns="dd4b4449-1cf9-479b-a64f-f46fc3da3ac8" xsi:nil="true"/>
    <FlowFlag xmlns="dd4b4449-1cf9-479b-a64f-f46fc3da3ac8">0</FlowFlag>
    <Industry xmlns="dd4b4449-1cf9-479b-a64f-f46fc3da3ac8"/>
    <Technology xmlns="dd4b4449-1cf9-479b-a64f-f46fc3da3ac8" xsi:nil="true"/>
    <StatusBefore xmlns="dd4b4449-1cf9-479b-a64f-f46fc3da3ac8">FirstRun</StatusBefore>
    <Domain xmlns="dd4b4449-1cf9-479b-a64f-f46fc3da3ac8"/>
    <Practice_x0020_Sub_x0020_Service_x0020_Offering xmlns="dd4b4449-1cf9-479b-a64f-f46fc3da3ac8" xsi:nil="true"/>
    <Practice_x0020_Service_x0020_Offering xmlns="dd4b4449-1cf9-479b-a64f-f46fc3da3ac8" xsi:nil="true"/>
    <Methodology xmlns="dd4b4449-1cf9-479b-a64f-f46fc3da3ac8" xsi:nil="true"/>
    <Deal_x0020_Type xmlns="dd4b4449-1cf9-479b-a64f-f46fc3da3ac8" xsi:nil="true"/>
    <Geography xmlns="dd4b4449-1cf9-479b-a64f-f46fc3da3ac8" xsi:nil="true"/>
    <Service_x0020_Line_x0020_or_x0020_Area xmlns="dd4b4449-1cf9-479b-a64f-f46fc3da3ac8" xsi:nil="true"/>
    <Account_x0020_Name xmlns="dd4b4449-1cf9-479b-a64f-f46fc3da3ac8"/>
    <_dlc_ExpireDateSaved xmlns="http://schemas.microsoft.com/sharepoint/v3" xsi:nil="true"/>
    <_dlc_ExpireDate xmlns="http://schemas.microsoft.com/sharepoint/v3" xsi:nil="true"/>
    <TaxCatchAllLabel xmlns="c1d8393f-881d-44df-a138-296800d0a68f" xsi:nil="true"/>
    <_dlc_Exempt xmlns="http://schemas.microsoft.com/sharepoint/v3" xsi:nil="true"/>
    <FeaturedContent xmlns="dd4b4449-1cf9-479b-a64f-f46fc3da3ac8">false</FeaturedContent>
    <Customer xmlns="dd4b4449-1cf9-479b-a64f-f46fc3da3ac8" xsi:nil="true"/>
    <Sub_x0020_Domain xmlns="5a3803ac-b62a-4879-a8e6-2672e02d1b09" xsi:nil="true"/>
  </documentManagement>
</p:properties>
</file>

<file path=customXml/itemProps1.xml><?xml version="1.0" encoding="utf-8"?>
<ds:datastoreItem xmlns:ds="http://schemas.openxmlformats.org/officeDocument/2006/customXml" ds:itemID="{99A4721B-424B-4AA5-BFCC-F3AB9C1A5B3B}"/>
</file>

<file path=customXml/itemProps2.xml><?xml version="1.0" encoding="utf-8"?>
<ds:datastoreItem xmlns:ds="http://schemas.openxmlformats.org/officeDocument/2006/customXml" ds:itemID="{DCDB7083-DFE6-421A-A90A-B31CEAF902A2}"/>
</file>

<file path=customXml/itemProps3.xml><?xml version="1.0" encoding="utf-8"?>
<ds:datastoreItem xmlns:ds="http://schemas.openxmlformats.org/officeDocument/2006/customXml" ds:itemID="{F076A8FB-3571-44A6-8FB5-594F2DC158DC}"/>
</file>

<file path=docProps/app.xml><?xml version="1.0" encoding="utf-8"?>
<Properties xmlns="http://schemas.openxmlformats.org/officeDocument/2006/extended-properties" xmlns:vt="http://schemas.openxmlformats.org/officeDocument/2006/docPropsVTypes">
  <TotalTime>9</TotalTime>
  <Words>7385</Words>
  <Application>Microsoft Office PowerPoint</Application>
  <PresentationFormat>Widescreen</PresentationFormat>
  <Paragraphs>952</Paragraphs>
  <Slides>29</Slides>
  <Notes>17</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29</vt:i4>
      </vt:variant>
    </vt:vector>
  </HeadingPairs>
  <TitlesOfParts>
    <vt:vector size="52" baseType="lpstr">
      <vt:lpstr>ＭＳ Ｐゴシック</vt:lpstr>
      <vt:lpstr>ＭＳ Ｐゴシック</vt:lpstr>
      <vt:lpstr>Arial</vt:lpstr>
      <vt:lpstr>Arial Bold</vt:lpstr>
      <vt:lpstr>Arial Regular</vt:lpstr>
      <vt:lpstr>Avenir Book</vt:lpstr>
      <vt:lpstr>Book Antiqua</vt:lpstr>
      <vt:lpstr>Calibri</vt:lpstr>
      <vt:lpstr>Century Gothic</vt:lpstr>
      <vt:lpstr>Courier New</vt:lpstr>
      <vt:lpstr>DFKai-SB</vt:lpstr>
      <vt:lpstr>Helvetica</vt:lpstr>
      <vt:lpstr>Roboto light</vt:lpstr>
      <vt:lpstr>Segoe UI</vt:lpstr>
      <vt:lpstr>Segoe UI Light</vt:lpstr>
      <vt:lpstr>Segoe UI Semibold</vt:lpstr>
      <vt:lpstr>SF UI Display Light</vt:lpstr>
      <vt:lpstr>Source Sans Pro</vt:lpstr>
      <vt:lpstr>Times New Roman</vt:lpstr>
      <vt:lpstr>Tw Cen MT</vt:lpstr>
      <vt:lpstr>Verdana</vt:lpstr>
      <vt:lpstr>Wingdings</vt:lpstr>
      <vt:lpstr>1_COGNIZANT_Corp_16x9</vt:lpstr>
      <vt:lpstr>Centrica &amp; British Gas – Account Summary</vt:lpstr>
      <vt:lpstr>Centrica – Account Journey</vt:lpstr>
      <vt:lpstr>Complex Project and Programme management for a leading Utility based in UK</vt:lpstr>
      <vt:lpstr>Centrica Smart Meter Roll-out</vt:lpstr>
      <vt:lpstr>PowerPoint Presentation</vt:lpstr>
      <vt:lpstr>SAP based Business Transformation Program in B2B Energy area</vt:lpstr>
      <vt:lpstr>Salesforce Marketing Cloud Integrated Solution for Energy and Home Services</vt:lpstr>
      <vt:lpstr>Centrica | Connected Homes</vt:lpstr>
      <vt:lpstr>Energy Metering App for a British multinational Utility Company </vt:lpstr>
      <vt:lpstr>Data Lake on Hadoop for Downstream Systems @ Leading Energy and Home Services provider </vt:lpstr>
      <vt:lpstr>Centrica - BI Implementation Experience</vt:lpstr>
      <vt:lpstr>PowerPoint Presentation</vt:lpstr>
      <vt:lpstr>Program success</vt:lpstr>
      <vt:lpstr>Building competitive edge for a leading utility in the UK in partnership with Microsoft through a large Cloud transformation program </vt:lpstr>
      <vt:lpstr>Why there was a need for Digital Transformation at Centrica</vt:lpstr>
      <vt:lpstr>PowerPoint Presentation</vt:lpstr>
      <vt:lpstr>Program success</vt:lpstr>
      <vt:lpstr>Case Study:  Application Portfolio Transformation-  Delivering a multi-year application transformation for 130+ applications to cloud A British Multinational  Energy and Utilities Company</vt:lpstr>
      <vt:lpstr>Centrica – Digital Agile Success Story</vt:lpstr>
      <vt:lpstr>Centrica</vt:lpstr>
      <vt:lpstr>A multinational energy and utilities services provider</vt:lpstr>
      <vt:lpstr>Case Study</vt:lpstr>
      <vt:lpstr>Automation of miscellaneous Invoice Generation</vt:lpstr>
      <vt:lpstr>Creating annual statement for Customers with DQ issues</vt:lpstr>
      <vt:lpstr>Automation Case Study – 1 – BGCE MI Health Check Automation</vt:lpstr>
      <vt:lpstr>Automation Case Study – 2 – AUTOCEF Health Check Automation</vt:lpstr>
      <vt:lpstr>Automation Case Study – 3 – CHI Interface Health Check Automation</vt:lpstr>
      <vt:lpstr>Centrica – large scale automation </vt:lpstr>
      <vt:lpstr>Enterprise Test Factory for Leading UK Based Utilities Company</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Centrica and British Gas – Account Info and Case Studies</dc:title>
  <dc:creator>P, Nisha (Cognizant)</dc:creator>
  <cp:lastModifiedBy>P, Nisha (Cognizant)</cp:lastModifiedBy>
  <cp:revision>1</cp:revision>
  <dcterms:created xsi:type="dcterms:W3CDTF">2020-10-15T02:23:46Z</dcterms:created>
  <dcterms:modified xsi:type="dcterms:W3CDTF">2020-10-15T02:33:18Z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0x010100B67BEB5725DAD648A048B5772230FD4600EE2E96CFB3B1344A9BEA537C84D8DD5D</vt:lpwstr>
  </property>
  <property fmtid="{D5CDD505-2E9C-101B-9397-08002B2CF9AE}" pid="3" name="_dlc_policyId">
    <vt:lpwstr/>
  </property>
  <property fmtid="{D5CDD505-2E9C-101B-9397-08002B2CF9AE}" pid="4" name="ItemRetentionFormula">
    <vt:lpwstr/>
  </property>
  <property fmtid="{D5CDD505-2E9C-101B-9397-08002B2CF9AE}" pid="5" name="Account Name">
    <vt:lpwstr/>
  </property>
  <property fmtid="{D5CDD505-2E9C-101B-9397-08002B2CF9AE}" pid="6" name="Practice Sub Service Offering">
    <vt:lpwstr/>
  </property>
  <property fmtid="{D5CDD505-2E9C-101B-9397-08002B2CF9AE}" pid="7" name="Region">
    <vt:lpwstr/>
  </property>
  <property fmtid="{D5CDD505-2E9C-101B-9397-08002B2CF9AE}" pid="8" name="Industry">
    <vt:lpwstr/>
  </property>
  <property fmtid="{D5CDD505-2E9C-101B-9397-08002B2CF9AE}" pid="9" name="Practice Service Offering">
    <vt:lpwstr/>
  </property>
  <property fmtid="{D5CDD505-2E9C-101B-9397-08002B2CF9AE}" pid="10" name="Domain">
    <vt:lpwstr/>
  </property>
  <property fmtid="{D5CDD505-2E9C-101B-9397-08002B2CF9AE}" pid="11" name="Category1">
    <vt:lpwstr>BD</vt:lpwstr>
  </property>
  <property fmtid="{D5CDD505-2E9C-101B-9397-08002B2CF9AE}" pid="12" name="Customer">
    <vt:lpwstr/>
  </property>
  <property fmtid="{D5CDD505-2E9C-101B-9397-08002B2CF9AE}" pid="13" name="Technology">
    <vt:lpwstr/>
  </property>
  <property fmtid="{D5CDD505-2E9C-101B-9397-08002B2CF9AE}" pid="14" name="Methodology">
    <vt:lpwstr/>
  </property>
  <property fmtid="{D5CDD505-2E9C-101B-9397-08002B2CF9AE}" pid="15" name="Deal Type">
    <vt:lpwstr/>
  </property>
  <property fmtid="{D5CDD505-2E9C-101B-9397-08002B2CF9AE}" pid="16" name="Proposal type">
    <vt:lpwstr>RFP</vt:lpwstr>
  </property>
  <property fmtid="{D5CDD505-2E9C-101B-9397-08002B2CF9AE}" pid="17" name="WorkflowChangePath">
    <vt:lpwstr>1fb0feda-fdd3-41ef-a859-cc2bb05c76f8,4;1fb0feda-fdd3-41ef-a859-cc2bb05c76f8,4;1fb0feda-fdd3-41ef-a859-cc2bb05c76f8,5;1fb0feda-fdd3-41ef-a859-cc2bb05c76f8,5;1fb0feda-fdd3-41ef-a859-cc2bb05c76f8,6;</vt:lpwstr>
  </property>
  <property fmtid="{D5CDD505-2E9C-101B-9397-08002B2CF9AE}" pid="18" name="Geography">
    <vt:lpwstr/>
  </property>
  <property fmtid="{D5CDD505-2E9C-101B-9397-08002B2CF9AE}" pid="19" name="SBU">
    <vt:lpwstr/>
  </property>
  <property fmtid="{D5CDD505-2E9C-101B-9397-08002B2CF9AE}" pid="20" name="Service Line or Area">
    <vt:lpwstr/>
  </property>
  <property fmtid="{D5CDD505-2E9C-101B-9397-08002B2CF9AE}" pid="21" name="Report-Category">
    <vt:lpwstr/>
  </property>
  <property fmtid="{D5CDD505-2E9C-101B-9397-08002B2CF9AE}" pid="22" name="Newsletter Category">
    <vt:lpwstr/>
  </property>
  <property fmtid="{D5CDD505-2E9C-101B-9397-08002B2CF9AE}" pid="23" name="SubjectArealinkUrl">
    <vt:lpwstr/>
  </property>
  <property fmtid="{D5CDD505-2E9C-101B-9397-08002B2CF9AE}" pid="24" name="Cost">
    <vt:lpwstr/>
  </property>
  <property fmtid="{D5CDD505-2E9C-101B-9397-08002B2CF9AE}" pid="25" name="Reusable Components/New tools developed">
    <vt:lpwstr/>
  </property>
  <property fmtid="{D5CDD505-2E9C-101B-9397-08002B2CF9AE}" pid="26" name="TopSuccessFactorslinkUrl">
    <vt:lpwstr/>
  </property>
  <property fmtid="{D5CDD505-2E9C-101B-9397-08002B2CF9AE}" pid="27" name="Template Category">
    <vt:lpwstr/>
  </property>
  <property fmtid="{D5CDD505-2E9C-101B-9397-08002B2CF9AE}" pid="28" name="Challenges Encountered">
    <vt:lpwstr/>
  </property>
  <property fmtid="{D5CDD505-2E9C-101B-9397-08002B2CF9AE}" pid="29" name="Mailer Category">
    <vt:lpwstr/>
  </property>
  <property fmtid="{D5CDD505-2E9C-101B-9397-08002B2CF9AE}" pid="30" name="Project Type">
    <vt:lpwstr/>
  </property>
  <property fmtid="{D5CDD505-2E9C-101B-9397-08002B2CF9AE}" pid="31" name="Rejected By">
    <vt:lpwstr/>
  </property>
  <property fmtid="{D5CDD505-2E9C-101B-9397-08002B2CF9AE}" pid="32" name="Is Premium">
    <vt:lpwstr/>
  </property>
  <property fmtid="{D5CDD505-2E9C-101B-9397-08002B2CF9AE}" pid="33" name="Challenges and Concerns">
    <vt:lpwstr/>
  </property>
  <property fmtid="{D5CDD505-2E9C-101B-9397-08002B2CF9AE}" pid="34" name="DetailedDescriptionlinkUrl">
    <vt:lpwstr/>
  </property>
  <property fmtid="{D5CDD505-2E9C-101B-9397-08002B2CF9AE}" pid="35" name="Is Mandated">
    <vt:lpwstr/>
  </property>
  <property fmtid="{D5CDD505-2E9C-101B-9397-08002B2CF9AE}" pid="36" name="Top Success Factors">
    <vt:lpwstr/>
  </property>
  <property fmtid="{D5CDD505-2E9C-101B-9397-08002B2CF9AE}" pid="37" name="Document Category">
    <vt:lpwstr/>
  </property>
  <property fmtid="{D5CDD505-2E9C-101B-9397-08002B2CF9AE}" pid="38" name="Other Information">
    <vt:lpwstr/>
  </property>
  <property fmtid="{D5CDD505-2E9C-101B-9397-08002B2CF9AE}" pid="39" name="Engagement References">
    <vt:lpwstr/>
  </property>
  <property fmtid="{D5CDD505-2E9C-101B-9397-08002B2CF9AE}" pid="40" name="Product">
    <vt:lpwstr/>
  </property>
  <property fmtid="{D5CDD505-2E9C-101B-9397-08002B2CF9AE}" pid="41" name="Descriptive Benefits">
    <vt:lpwstr/>
  </property>
  <property fmtid="{D5CDD505-2E9C-101B-9397-08002B2CF9AE}" pid="42" name="ShortSummarylinkUrl">
    <vt:lpwstr/>
  </property>
  <property fmtid="{D5CDD505-2E9C-101B-9397-08002B2CF9AE}" pid="43" name="Lessons Learnt">
    <vt:lpwstr/>
  </property>
  <property fmtid="{D5CDD505-2E9C-101B-9397-08002B2CF9AE}" pid="44" name="Benefits Identified">
    <vt:lpwstr/>
  </property>
  <property fmtid="{D5CDD505-2E9C-101B-9397-08002B2CF9AE}" pid="45" name="ChallengesAndConcernslinkUrl">
    <vt:lpwstr/>
  </property>
  <property fmtid="{D5CDD505-2E9C-101B-9397-08002B2CF9AE}" pid="46" name="Other Informations">
    <vt:lpwstr/>
  </property>
  <property fmtid="{D5CDD505-2E9C-101B-9397-08002B2CF9AE}" pid="47" name="OtherDetailslinkUrl">
    <vt:lpwstr/>
  </property>
  <property fmtid="{D5CDD505-2E9C-101B-9397-08002B2CF9AE}" pid="48" name="ChallengesEncounteredlinkUrl">
    <vt:lpwstr/>
  </property>
  <property fmtid="{D5CDD505-2E9C-101B-9397-08002B2CF9AE}" pid="49" name="Subject Area / Theme">
    <vt:lpwstr/>
  </property>
  <property fmtid="{D5CDD505-2E9C-101B-9397-08002B2CF9AE}" pid="50" name="OtherInformationlinkUrl">
    <vt:lpwstr/>
  </property>
  <property fmtid="{D5CDD505-2E9C-101B-9397-08002B2CF9AE}" pid="51" name="LessonsLearntlinkUrl">
    <vt:lpwstr/>
  </property>
  <property fmtid="{D5CDD505-2E9C-101B-9397-08002B2CF9AE}" pid="52" name="Detailed Description of Best Practice">
    <vt:lpwstr/>
  </property>
  <property fmtid="{D5CDD505-2E9C-101B-9397-08002B2CF9AE}" pid="53" name="Opportunity ID">
    <vt:lpwstr/>
  </property>
  <property fmtid="{D5CDD505-2E9C-101B-9397-08002B2CF9AE}" pid="54" name="RoutingAliases">
    <vt:lpwstr/>
  </property>
  <property fmtid="{D5CDD505-2E9C-101B-9397-08002B2CF9AE}" pid="55" name="MediaServiceImageTags">
    <vt:lpwstr/>
  </property>
  <property fmtid="{D5CDD505-2E9C-101B-9397-08002B2CF9AE}" pid="56" name="ReusableComponentslinkUrl">
    <vt:lpwstr/>
  </property>
  <property fmtid="{D5CDD505-2E9C-101B-9397-08002B2CF9AE}" pid="57" name="Short summary of Best Practice">
    <vt:lpwstr/>
  </property>
  <property fmtid="{D5CDD505-2E9C-101B-9397-08002B2CF9AE}" pid="59" name="Technology0">
    <vt:lpwstr/>
  </property>
  <property fmtid="{D5CDD505-2E9C-101B-9397-08002B2CF9AE}" pid="61" name="lcf76f155ced4ddcb4097134ff3c332f">
    <vt:lpwstr/>
  </property>
</Properties>
</file>