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60" r:id="rId6"/>
    <p:sldId id="259" r:id="rId7"/>
    <p:sldId id="261"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280" y="34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19368a32f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e19368a32f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19368a32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19368a32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19368a32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19368a32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19368a32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19368a32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19368a32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19368a32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19368a32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19368a3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25140d18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25140d18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25140d18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25140d18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19368a32f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e19368a32f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0" y="-377150"/>
            <a:ext cx="9144000" cy="1276500"/>
          </a:xfrm>
          <a:prstGeom prst="rect">
            <a:avLst/>
          </a:prstGeom>
          <a:noFill/>
          <a:ln>
            <a:noFill/>
          </a:ln>
        </p:spPr>
        <p:txBody>
          <a:bodyPr spcFirstLastPara="1" wrap="square" lIns="68575" tIns="34275" rIns="68575" bIns="34275" anchor="b" anchorCtr="0">
            <a:normAutofit/>
          </a:bodyPr>
          <a:lstStyle>
            <a:lvl1pPr lvl="0">
              <a:lnSpc>
                <a:spcPct val="90000"/>
              </a:lnSpc>
              <a:spcBef>
                <a:spcPts val="0"/>
              </a:spcBef>
              <a:spcAft>
                <a:spcPts val="0"/>
              </a:spcAft>
              <a:buClr>
                <a:schemeClr val="dk1"/>
              </a:buClr>
              <a:buSzPts val="4500"/>
              <a:buFont typeface="Calibri"/>
              <a:buNone/>
              <a:defRPr sz="4500">
                <a:solidFill>
                  <a:srgbClr val="FF6600"/>
                </a:solidFill>
                <a:highlight>
                  <a:schemeClr val="lt1"/>
                </a:highlight>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a:stretch/>
        </p:blipFill>
        <p:spPr>
          <a:xfrm>
            <a:off x="770499" y="0"/>
            <a:ext cx="1744100" cy="1744100"/>
          </a:xfrm>
          <a:prstGeom prst="rect">
            <a:avLst/>
          </a:prstGeom>
          <a:noFill/>
          <a:ln>
            <a:noFill/>
          </a:ln>
        </p:spPr>
      </p:pic>
      <p:sp>
        <p:nvSpPr>
          <p:cNvPr id="130" name="Google Shape;130;p25"/>
          <p:cNvSpPr txBox="1"/>
          <p:nvPr/>
        </p:nvSpPr>
        <p:spPr>
          <a:xfrm>
            <a:off x="561703" y="1587137"/>
            <a:ext cx="6418217" cy="3285485"/>
          </a:xfrm>
          <a:prstGeom prst="rect">
            <a:avLst/>
          </a:prstGeom>
          <a:solidFill>
            <a:srgbClr val="3B3B3B"/>
          </a:solid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400" b="0" i="0" u="none" strike="noStrike" cap="none" dirty="0">
                <a:solidFill>
                  <a:srgbClr val="FF6600"/>
                </a:solidFill>
                <a:latin typeface="Times New Roman" panose="02020603050405020304" pitchFamily="18" charset="0"/>
                <a:ea typeface="Calibri"/>
                <a:cs typeface="Times New Roman" panose="02020603050405020304" pitchFamily="18" charset="0"/>
                <a:sym typeface="Calibri"/>
              </a:rPr>
              <a:t>Exploratory Data Analysis</a:t>
            </a:r>
            <a:endParaRPr sz="4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 sz="3000" dirty="0">
                <a:solidFill>
                  <a:schemeClr val="accent2"/>
                </a:solidFill>
                <a:latin typeface="Times New Roman" panose="02020603050405020304" pitchFamily="18" charset="0"/>
                <a:ea typeface="Calibri"/>
                <a:cs typeface="Times New Roman" panose="02020603050405020304" pitchFamily="18" charset="0"/>
                <a:sym typeface="Calibri"/>
              </a:rPr>
              <a:t>G2M insight for Cab investment firm</a:t>
            </a:r>
            <a:endParaRPr sz="1100" dirty="0">
              <a:solidFill>
                <a:schemeClr val="accent2"/>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3000" dirty="0">
              <a:solidFill>
                <a:schemeClr val="accent2"/>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lang="en" sz="2100" b="1" dirty="0">
              <a:solidFill>
                <a:schemeClr val="accent2"/>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lang="en" sz="2100" b="1" dirty="0">
              <a:solidFill>
                <a:schemeClr val="accent2"/>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lang="en" sz="2100" b="1" dirty="0">
              <a:solidFill>
                <a:schemeClr val="accent2"/>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lang="en" sz="2100" b="1" dirty="0">
              <a:solidFill>
                <a:schemeClr val="accent2"/>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 sz="2100" b="1" dirty="0">
                <a:solidFill>
                  <a:schemeClr val="accent2"/>
                </a:solidFill>
                <a:latin typeface="Times New Roman" panose="02020603050405020304" pitchFamily="18" charset="0"/>
                <a:ea typeface="Calibri"/>
                <a:cs typeface="Times New Roman" panose="02020603050405020304" pitchFamily="18" charset="0"/>
                <a:sym typeface="Calibri"/>
              </a:rPr>
              <a:t>                                                                            21.03.2023</a:t>
            </a:r>
            <a:endParaRPr sz="11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2110350" y="344456"/>
            <a:ext cx="4945770" cy="578968"/>
          </a:xfrm>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General Information</a:t>
            </a:r>
            <a:endParaRPr dirty="0">
              <a:latin typeface="Times New Roman" panose="02020603050405020304" pitchFamily="18" charset="0"/>
              <a:cs typeface="Times New Roman" panose="02020603050405020304" pitchFamily="18" charset="0"/>
            </a:endParaRPr>
          </a:p>
        </p:txBody>
      </p:sp>
      <p:sp>
        <p:nvSpPr>
          <p:cNvPr id="136" name="Google Shape;136;p26"/>
          <p:cNvSpPr txBox="1">
            <a:spLocks noGrp="1"/>
          </p:cNvSpPr>
          <p:nvPr>
            <p:ph type="subTitle" idx="1"/>
          </p:nvPr>
        </p:nvSpPr>
        <p:spPr>
          <a:xfrm>
            <a:off x="1143000" y="1249144"/>
            <a:ext cx="6858000" cy="3549900"/>
          </a:xfrm>
          <a:prstGeom prst="rect">
            <a:avLst/>
          </a:prstGeom>
        </p:spPr>
        <p:txBody>
          <a:bodyPr spcFirstLastPara="1" wrap="square" lIns="68575" tIns="34275" rIns="68575" bIns="34275" anchor="t" anchorCtr="0">
            <a:normAutofit/>
          </a:bodyPr>
          <a:lstStyle/>
          <a:p>
            <a:pPr marL="0" lvl="0" indent="0" algn="ctr" rtl="0">
              <a:spcBef>
                <a:spcPts val="800"/>
              </a:spcBef>
              <a:spcAft>
                <a:spcPts val="0"/>
              </a:spcAft>
              <a:buNone/>
            </a:pPr>
            <a:r>
              <a:rPr lang="en" dirty="0">
                <a:latin typeface="Times New Roman" panose="02020603050405020304" pitchFamily="18" charset="0"/>
                <a:cs typeface="Times New Roman" panose="02020603050405020304" pitchFamily="18" charset="0"/>
              </a:rPr>
              <a:t>XYZ firm is a private firm in US. We will help investors to make a right decision, is it worth to invest in this company</a:t>
            </a:r>
            <a:endParaRPr dirty="0">
              <a:latin typeface="Times New Roman" panose="02020603050405020304" pitchFamily="18" charset="0"/>
              <a:cs typeface="Times New Roman" panose="02020603050405020304" pitchFamily="18" charset="0"/>
            </a:endParaRPr>
          </a:p>
          <a:p>
            <a:pPr marL="0" lvl="0" indent="0" algn="l" rtl="0">
              <a:spcBef>
                <a:spcPts val="8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800"/>
              </a:spcBef>
              <a:spcAft>
                <a:spcPts val="0"/>
              </a:spcAft>
              <a:buNone/>
            </a:pPr>
            <a:r>
              <a:rPr lang="en" dirty="0">
                <a:latin typeface="Times New Roman" panose="02020603050405020304" pitchFamily="18" charset="0"/>
                <a:cs typeface="Times New Roman" panose="02020603050405020304" pitchFamily="18" charset="0"/>
              </a:rPr>
              <a:t>Goal: Identify spots that help to raise income.</a:t>
            </a:r>
            <a:endParaRPr dirty="0">
              <a:latin typeface="Times New Roman" panose="02020603050405020304" pitchFamily="18" charset="0"/>
              <a:cs typeface="Times New Roman" panose="02020603050405020304" pitchFamily="18" charset="0"/>
            </a:endParaRPr>
          </a:p>
          <a:p>
            <a:pPr marL="0" lvl="0" indent="0" algn="l" rtl="0">
              <a:spcBef>
                <a:spcPts val="800"/>
              </a:spcBef>
              <a:spcAft>
                <a:spcPts val="0"/>
              </a:spcAft>
              <a:buNone/>
            </a:pPr>
            <a:r>
              <a:rPr lang="en" dirty="0">
                <a:latin typeface="Times New Roman" panose="02020603050405020304" pitchFamily="18" charset="0"/>
                <a:cs typeface="Times New Roman" panose="02020603050405020304" pitchFamily="18" charset="0"/>
              </a:rPr>
              <a:t>Areas to investigate (</a:t>
            </a:r>
            <a:r>
              <a:rPr lang="en-GB" dirty="0">
                <a:latin typeface="Times New Roman" panose="02020603050405020304" pitchFamily="18" charset="0"/>
                <a:cs typeface="Times New Roman" panose="02020603050405020304" pitchFamily="18" charset="0"/>
              </a:rPr>
              <a:t>H</a:t>
            </a:r>
            <a:r>
              <a:rPr lang="en" dirty="0">
                <a:latin typeface="Times New Roman" panose="02020603050405020304" pitchFamily="18" charset="0"/>
                <a:cs typeface="Times New Roman" panose="02020603050405020304" pitchFamily="18" charset="0"/>
              </a:rPr>
              <a:t>ypotheses </a:t>
            </a:r>
            <a:r>
              <a:rPr lang="en-GB" dirty="0">
                <a:latin typeface="Times New Roman" panose="02020603050405020304" pitchFamily="18" charset="0"/>
                <a:cs typeface="Times New Roman" panose="02020603050405020304" pitchFamily="18" charset="0"/>
              </a:rPr>
              <a:t>Testing</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457200" lvl="0" indent="-342900" algn="l" rtl="0">
              <a:spcBef>
                <a:spcPts val="800"/>
              </a:spcBef>
              <a:spcAft>
                <a:spcPts val="0"/>
              </a:spcAft>
              <a:buSzPts val="1800"/>
              <a:buAutoNum type="arabicPeriod"/>
            </a:pPr>
            <a:r>
              <a:rPr lang="en" dirty="0">
                <a:latin typeface="Times New Roman" panose="02020603050405020304" pitchFamily="18" charset="0"/>
                <a:cs typeface="Times New Roman" panose="02020603050405020304" pitchFamily="18" charset="0"/>
              </a:rPr>
              <a:t>How does sex impact on the income?</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 dirty="0">
                <a:latin typeface="Times New Roman" panose="02020603050405020304" pitchFamily="18" charset="0"/>
                <a:cs typeface="Times New Roman" panose="02020603050405020304" pitchFamily="18" charset="0"/>
              </a:rPr>
              <a:t>How does the city impact on the income?</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 dirty="0">
                <a:latin typeface="Times New Roman" panose="02020603050405020304" pitchFamily="18" charset="0"/>
                <a:cs typeface="Times New Roman" panose="02020603050405020304" pitchFamily="18" charset="0"/>
              </a:rPr>
              <a:t>Does card or cash makes sense?</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 dirty="0">
                <a:latin typeface="Times New Roman" panose="02020603050405020304" pitchFamily="18" charset="0"/>
                <a:cs typeface="Times New Roman" panose="02020603050405020304" pitchFamily="18" charset="0"/>
              </a:rPr>
              <a:t>How </a:t>
            </a:r>
            <a:r>
              <a:rPr lang="en-GB" dirty="0">
                <a:latin typeface="Times New Roman" panose="02020603050405020304" pitchFamily="18" charset="0"/>
                <a:cs typeface="Times New Roman" panose="02020603050405020304" pitchFamily="18" charset="0"/>
              </a:rPr>
              <a:t>does </a:t>
            </a:r>
            <a:r>
              <a:rPr lang="en" dirty="0">
                <a:latin typeface="Times New Roman" panose="02020603050405020304" pitchFamily="18" charset="0"/>
                <a:cs typeface="Times New Roman" panose="02020603050405020304" pitchFamily="18" charset="0"/>
              </a:rPr>
              <a:t>the income depends on day?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ctrTitle"/>
          </p:nvPr>
        </p:nvSpPr>
        <p:spPr>
          <a:xfrm>
            <a:off x="521575" y="-240725"/>
            <a:ext cx="8378585" cy="12765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General information about genders</a:t>
            </a:r>
            <a:endParaRPr dirty="0">
              <a:latin typeface="Times New Roman" panose="02020603050405020304" pitchFamily="18" charset="0"/>
              <a:cs typeface="Times New Roman" panose="02020603050405020304" pitchFamily="18" charset="0"/>
            </a:endParaRPr>
          </a:p>
        </p:txBody>
      </p:sp>
      <p:pic>
        <p:nvPicPr>
          <p:cNvPr id="142" name="Google Shape;142;p27"/>
          <p:cNvPicPr preferRelativeResize="0"/>
          <p:nvPr/>
        </p:nvPicPr>
        <p:blipFill>
          <a:blip r:embed="rId3">
            <a:alphaModFix/>
          </a:blip>
          <a:stretch>
            <a:fillRect/>
          </a:stretch>
        </p:blipFill>
        <p:spPr>
          <a:xfrm>
            <a:off x="2995299" y="2682125"/>
            <a:ext cx="2766060" cy="2301355"/>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43" name="Google Shape;143;p27"/>
          <p:cNvPicPr preferRelativeResize="0"/>
          <p:nvPr/>
        </p:nvPicPr>
        <p:blipFill>
          <a:blip r:embed="rId4">
            <a:alphaModFix/>
          </a:blip>
          <a:stretch>
            <a:fillRect/>
          </a:stretch>
        </p:blipFill>
        <p:spPr>
          <a:xfrm>
            <a:off x="3117219" y="1768530"/>
            <a:ext cx="2522220" cy="690130"/>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44" name="Google Shape;144;p27"/>
          <p:cNvPicPr preferRelativeResize="0"/>
          <p:nvPr/>
        </p:nvPicPr>
        <p:blipFill>
          <a:blip r:embed="rId5">
            <a:alphaModFix/>
          </a:blip>
          <a:stretch>
            <a:fillRect/>
          </a:stretch>
        </p:blipFill>
        <p:spPr>
          <a:xfrm>
            <a:off x="152923" y="2682125"/>
            <a:ext cx="2633047" cy="2301355"/>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45" name="Google Shape;145;p27"/>
          <p:cNvPicPr preferRelativeResize="0"/>
          <p:nvPr/>
        </p:nvPicPr>
        <p:blipFill>
          <a:blip r:embed="rId6">
            <a:alphaModFix/>
          </a:blip>
          <a:stretch>
            <a:fillRect/>
          </a:stretch>
        </p:blipFill>
        <p:spPr>
          <a:xfrm>
            <a:off x="238917" y="1768530"/>
            <a:ext cx="2461058" cy="690130"/>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46" name="Google Shape;146;p27"/>
          <p:cNvPicPr preferRelativeResize="0"/>
          <p:nvPr/>
        </p:nvPicPr>
        <p:blipFill>
          <a:blip r:embed="rId7">
            <a:alphaModFix/>
          </a:blip>
          <a:stretch>
            <a:fillRect/>
          </a:stretch>
        </p:blipFill>
        <p:spPr>
          <a:xfrm>
            <a:off x="5981852" y="2682125"/>
            <a:ext cx="3009225" cy="2301355"/>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47" name="Google Shape;147;p27"/>
          <p:cNvPicPr preferRelativeResize="0"/>
          <p:nvPr/>
        </p:nvPicPr>
        <p:blipFill>
          <a:blip r:embed="rId8">
            <a:alphaModFix/>
          </a:blip>
          <a:stretch>
            <a:fillRect/>
          </a:stretch>
        </p:blipFill>
        <p:spPr>
          <a:xfrm>
            <a:off x="6196847" y="1768530"/>
            <a:ext cx="2579234" cy="690130"/>
          </a:xfrm>
          <a:prstGeom prst="rect">
            <a:avLst/>
          </a:prstGeom>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ctrTitle"/>
          </p:nvPr>
        </p:nvSpPr>
        <p:spPr>
          <a:xfrm>
            <a:off x="2976975" y="-433325"/>
            <a:ext cx="9144000" cy="12765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Cities Income</a:t>
            </a:r>
            <a:endParaRPr dirty="0">
              <a:latin typeface="Times New Roman" panose="02020603050405020304" pitchFamily="18" charset="0"/>
              <a:cs typeface="Times New Roman" panose="02020603050405020304" pitchFamily="18" charset="0"/>
            </a:endParaRPr>
          </a:p>
        </p:txBody>
      </p:sp>
      <p:pic>
        <p:nvPicPr>
          <p:cNvPr id="164" name="Google Shape;164;p29"/>
          <p:cNvPicPr preferRelativeResize="0"/>
          <p:nvPr/>
        </p:nvPicPr>
        <p:blipFill>
          <a:blip r:embed="rId3">
            <a:alphaModFix/>
          </a:blip>
          <a:stretch>
            <a:fillRect/>
          </a:stretch>
        </p:blipFill>
        <p:spPr>
          <a:xfrm>
            <a:off x="6277637" y="1334535"/>
            <a:ext cx="2768501" cy="3229584"/>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65" name="Google Shape;165;p29"/>
          <p:cNvPicPr preferRelativeResize="0"/>
          <p:nvPr/>
        </p:nvPicPr>
        <p:blipFill>
          <a:blip r:embed="rId4">
            <a:alphaModFix/>
          </a:blip>
          <a:stretch>
            <a:fillRect/>
          </a:stretch>
        </p:blipFill>
        <p:spPr>
          <a:xfrm rot="16200000">
            <a:off x="90608" y="1430314"/>
            <a:ext cx="2879113" cy="2864604"/>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66" name="Google Shape;166;p29"/>
          <p:cNvPicPr preferRelativeResize="0"/>
          <p:nvPr/>
        </p:nvPicPr>
        <p:blipFill>
          <a:blip r:embed="rId5">
            <a:alphaModFix/>
          </a:blip>
          <a:stretch>
            <a:fillRect/>
          </a:stretch>
        </p:blipFill>
        <p:spPr>
          <a:xfrm>
            <a:off x="3059463" y="1334535"/>
            <a:ext cx="3025073" cy="3229585"/>
          </a:xfrm>
          <a:prstGeom prst="rect">
            <a:avLst/>
          </a:prstGeom>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ctrTitle"/>
          </p:nvPr>
        </p:nvSpPr>
        <p:spPr>
          <a:xfrm>
            <a:off x="625875" y="327660"/>
            <a:ext cx="7961865" cy="85344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The impact of gender on business</a:t>
            </a:r>
            <a:endParaRPr dirty="0">
              <a:latin typeface="Times New Roman" panose="02020603050405020304" pitchFamily="18" charset="0"/>
              <a:cs typeface="Times New Roman" panose="02020603050405020304" pitchFamily="18" charset="0"/>
            </a:endParaRPr>
          </a:p>
        </p:txBody>
      </p:sp>
      <p:pic>
        <p:nvPicPr>
          <p:cNvPr id="153" name="Google Shape;153;p28"/>
          <p:cNvPicPr preferRelativeResize="0"/>
          <p:nvPr/>
        </p:nvPicPr>
        <p:blipFill>
          <a:blip r:embed="rId3">
            <a:alphaModFix/>
          </a:blip>
          <a:stretch>
            <a:fillRect/>
          </a:stretch>
        </p:blipFill>
        <p:spPr>
          <a:xfrm>
            <a:off x="168054" y="2562770"/>
            <a:ext cx="2610406" cy="2540560"/>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54" name="Google Shape;154;p28"/>
          <p:cNvPicPr preferRelativeResize="0"/>
          <p:nvPr/>
        </p:nvPicPr>
        <p:blipFill>
          <a:blip r:embed="rId4">
            <a:alphaModFix/>
          </a:blip>
          <a:stretch>
            <a:fillRect/>
          </a:stretch>
        </p:blipFill>
        <p:spPr>
          <a:xfrm>
            <a:off x="244254" y="1617312"/>
            <a:ext cx="2458005" cy="668688"/>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55" name="Google Shape;155;p28"/>
          <p:cNvPicPr preferRelativeResize="0"/>
          <p:nvPr/>
        </p:nvPicPr>
        <p:blipFill>
          <a:blip r:embed="rId5">
            <a:alphaModFix/>
          </a:blip>
          <a:stretch>
            <a:fillRect/>
          </a:stretch>
        </p:blipFill>
        <p:spPr>
          <a:xfrm>
            <a:off x="2960925" y="1617311"/>
            <a:ext cx="2632155" cy="668689"/>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56" name="Google Shape;156;p28"/>
          <p:cNvPicPr preferRelativeResize="0"/>
          <p:nvPr/>
        </p:nvPicPr>
        <p:blipFill>
          <a:blip r:embed="rId6">
            <a:alphaModFix/>
          </a:blip>
          <a:stretch>
            <a:fillRect/>
          </a:stretch>
        </p:blipFill>
        <p:spPr>
          <a:xfrm>
            <a:off x="5898396" y="2571750"/>
            <a:ext cx="3077550" cy="2489682"/>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57" name="Google Shape;157;p28"/>
          <p:cNvPicPr preferRelativeResize="0"/>
          <p:nvPr/>
        </p:nvPicPr>
        <p:blipFill>
          <a:blip r:embed="rId7">
            <a:alphaModFix/>
          </a:blip>
          <a:stretch>
            <a:fillRect/>
          </a:stretch>
        </p:blipFill>
        <p:spPr>
          <a:xfrm>
            <a:off x="6010084" y="1617310"/>
            <a:ext cx="2854174" cy="668690"/>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58" name="Google Shape;158;p28"/>
          <p:cNvPicPr preferRelativeResize="0"/>
          <p:nvPr/>
        </p:nvPicPr>
        <p:blipFill>
          <a:blip r:embed="rId8">
            <a:alphaModFix/>
          </a:blip>
          <a:stretch>
            <a:fillRect/>
          </a:stretch>
        </p:blipFill>
        <p:spPr>
          <a:xfrm>
            <a:off x="3018283" y="2571751"/>
            <a:ext cx="2732144" cy="2489682"/>
          </a:xfrm>
          <a:prstGeom prst="rect">
            <a:avLst/>
          </a:prstGeom>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ctrTitle"/>
          </p:nvPr>
        </p:nvSpPr>
        <p:spPr>
          <a:xfrm>
            <a:off x="2880675" y="-264800"/>
            <a:ext cx="9144000" cy="12765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Card vs Cash</a:t>
            </a:r>
            <a:endParaRPr dirty="0">
              <a:latin typeface="Times New Roman" panose="02020603050405020304" pitchFamily="18" charset="0"/>
              <a:cs typeface="Times New Roman" panose="02020603050405020304" pitchFamily="18" charset="0"/>
            </a:endParaRPr>
          </a:p>
        </p:txBody>
      </p:sp>
      <p:pic>
        <p:nvPicPr>
          <p:cNvPr id="172" name="Google Shape;172;p30"/>
          <p:cNvPicPr preferRelativeResize="0"/>
          <p:nvPr/>
        </p:nvPicPr>
        <p:blipFill>
          <a:blip r:embed="rId3">
            <a:alphaModFix/>
          </a:blip>
          <a:stretch>
            <a:fillRect/>
          </a:stretch>
        </p:blipFill>
        <p:spPr>
          <a:xfrm>
            <a:off x="6110474" y="1901388"/>
            <a:ext cx="2684402" cy="3146503"/>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73" name="Google Shape;173;p30"/>
          <p:cNvPicPr preferRelativeResize="0"/>
          <p:nvPr/>
        </p:nvPicPr>
        <p:blipFill>
          <a:blip r:embed="rId4">
            <a:alphaModFix/>
          </a:blip>
          <a:stretch>
            <a:fillRect/>
          </a:stretch>
        </p:blipFill>
        <p:spPr>
          <a:xfrm>
            <a:off x="6110474" y="1094722"/>
            <a:ext cx="2684400" cy="569700"/>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74" name="Google Shape;174;p30"/>
          <p:cNvPicPr preferRelativeResize="0"/>
          <p:nvPr/>
        </p:nvPicPr>
        <p:blipFill>
          <a:blip r:embed="rId5">
            <a:alphaModFix/>
          </a:blip>
          <a:stretch>
            <a:fillRect/>
          </a:stretch>
        </p:blipFill>
        <p:spPr>
          <a:xfrm>
            <a:off x="152366" y="1888186"/>
            <a:ext cx="2837958" cy="3146503"/>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75" name="Google Shape;175;p30"/>
          <p:cNvPicPr preferRelativeResize="0"/>
          <p:nvPr/>
        </p:nvPicPr>
        <p:blipFill>
          <a:blip r:embed="rId6">
            <a:alphaModFix/>
          </a:blip>
          <a:stretch>
            <a:fillRect/>
          </a:stretch>
        </p:blipFill>
        <p:spPr>
          <a:xfrm>
            <a:off x="252815" y="1094722"/>
            <a:ext cx="2665163" cy="569700"/>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76" name="Google Shape;176;p30"/>
          <p:cNvPicPr preferRelativeResize="0"/>
          <p:nvPr/>
        </p:nvPicPr>
        <p:blipFill>
          <a:blip r:embed="rId7">
            <a:alphaModFix/>
          </a:blip>
          <a:stretch>
            <a:fillRect/>
          </a:stretch>
        </p:blipFill>
        <p:spPr>
          <a:xfrm>
            <a:off x="3168349" y="1888186"/>
            <a:ext cx="2732526" cy="3159705"/>
          </a:xfrm>
          <a:prstGeom prst="rect">
            <a:avLst/>
          </a:prstGeom>
          <a:ln/>
        </p:spPr>
        <p:style>
          <a:lnRef idx="2">
            <a:schemeClr val="dk1">
              <a:shade val="50000"/>
            </a:schemeClr>
          </a:lnRef>
          <a:fillRef idx="1">
            <a:schemeClr val="dk1"/>
          </a:fillRef>
          <a:effectRef idx="0">
            <a:schemeClr val="dk1"/>
          </a:effectRef>
          <a:fontRef idx="minor">
            <a:schemeClr val="lt1"/>
          </a:fontRef>
        </p:style>
      </p:pic>
      <p:pic>
        <p:nvPicPr>
          <p:cNvPr id="177" name="Google Shape;177;p30"/>
          <p:cNvPicPr preferRelativeResize="0"/>
          <p:nvPr/>
        </p:nvPicPr>
        <p:blipFill>
          <a:blip r:embed="rId8">
            <a:alphaModFix/>
          </a:blip>
          <a:stretch>
            <a:fillRect/>
          </a:stretch>
        </p:blipFill>
        <p:spPr>
          <a:xfrm>
            <a:off x="3172026" y="1094722"/>
            <a:ext cx="2684400" cy="569700"/>
          </a:xfrm>
          <a:prstGeom prst="rect">
            <a:avLst/>
          </a:prstGeom>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ctrTitle"/>
          </p:nvPr>
        </p:nvSpPr>
        <p:spPr>
          <a:xfrm>
            <a:off x="3506550" y="-569725"/>
            <a:ext cx="9144000" cy="12765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Prediction</a:t>
            </a:r>
            <a:endParaRPr dirty="0">
              <a:latin typeface="Times New Roman" panose="02020603050405020304" pitchFamily="18" charset="0"/>
              <a:cs typeface="Times New Roman" panose="02020603050405020304" pitchFamily="18" charset="0"/>
            </a:endParaRPr>
          </a:p>
        </p:txBody>
      </p:sp>
      <p:sp>
        <p:nvSpPr>
          <p:cNvPr id="190" name="Google Shape;190;p32"/>
          <p:cNvSpPr txBox="1">
            <a:spLocks noGrp="1"/>
          </p:cNvSpPr>
          <p:nvPr>
            <p:ph type="subTitle" idx="1"/>
          </p:nvPr>
        </p:nvSpPr>
        <p:spPr>
          <a:xfrm>
            <a:off x="1143000" y="2701528"/>
            <a:ext cx="6858000" cy="1241700"/>
          </a:xfrm>
          <a:prstGeom prst="rect">
            <a:avLst/>
          </a:prstGeom>
        </p:spPr>
        <p:txBody>
          <a:bodyPr spcFirstLastPara="1" wrap="square" lIns="68575" tIns="34275" rIns="68575" bIns="34275" anchor="t" anchorCtr="0">
            <a:normAutofit/>
          </a:bodyPr>
          <a:lstStyle/>
          <a:p>
            <a:pPr marL="0" lvl="0" indent="0" algn="ctr" rtl="0">
              <a:spcBef>
                <a:spcPts val="800"/>
              </a:spcBef>
              <a:spcAft>
                <a:spcPts val="0"/>
              </a:spcAft>
              <a:buNone/>
            </a:pPr>
            <a:endParaRPr/>
          </a:p>
        </p:txBody>
      </p:sp>
      <p:pic>
        <p:nvPicPr>
          <p:cNvPr id="191" name="Google Shape;191;p32"/>
          <p:cNvPicPr preferRelativeResize="0"/>
          <p:nvPr/>
        </p:nvPicPr>
        <p:blipFill>
          <a:blip r:embed="rId3">
            <a:alphaModFix/>
          </a:blip>
          <a:stretch>
            <a:fillRect/>
          </a:stretch>
        </p:blipFill>
        <p:spPr>
          <a:xfrm>
            <a:off x="520262" y="992564"/>
            <a:ext cx="8103476" cy="3634616"/>
          </a:xfrm>
          <a:prstGeom prst="rect">
            <a:avLst/>
          </a:prstGeom>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ctrTitle"/>
          </p:nvPr>
        </p:nvSpPr>
        <p:spPr>
          <a:xfrm>
            <a:off x="3490500" y="-457375"/>
            <a:ext cx="9144000" cy="12765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Analysis</a:t>
            </a:r>
            <a:endParaRPr dirty="0">
              <a:latin typeface="Times New Roman" panose="02020603050405020304" pitchFamily="18" charset="0"/>
              <a:cs typeface="Times New Roman" panose="02020603050405020304" pitchFamily="18" charset="0"/>
            </a:endParaRPr>
          </a:p>
        </p:txBody>
      </p:sp>
      <p:sp>
        <p:nvSpPr>
          <p:cNvPr id="197" name="Google Shape;197;p33"/>
          <p:cNvSpPr txBox="1">
            <a:spLocks noGrp="1"/>
          </p:cNvSpPr>
          <p:nvPr>
            <p:ph type="subTitle" idx="1"/>
          </p:nvPr>
        </p:nvSpPr>
        <p:spPr>
          <a:xfrm>
            <a:off x="338959" y="977462"/>
            <a:ext cx="7790391" cy="3765338"/>
          </a:xfrm>
          <a:prstGeom prst="rect">
            <a:avLst/>
          </a:prstGeom>
        </p:spPr>
        <p:txBody>
          <a:bodyPr spcFirstLastPara="1" wrap="square" lIns="68575" tIns="34275" rIns="68575" bIns="34275" anchor="t" anchorCtr="0">
            <a:noAutofit/>
          </a:bodyPr>
          <a:lstStyle/>
          <a:p>
            <a:pPr marL="457200" lvl="0" indent="-325755" algn="l" rtl="0">
              <a:spcBef>
                <a:spcPts val="800"/>
              </a:spcBef>
              <a:spcAft>
                <a:spcPts val="0"/>
              </a:spcAft>
              <a:buSzPct val="100000"/>
              <a:buAutoNum type="arabicPeriod"/>
            </a:pPr>
            <a:r>
              <a:rPr lang="en" sz="1400" dirty="0">
                <a:latin typeface="Times New Roman" panose="02020603050405020304" pitchFamily="18" charset="0"/>
                <a:cs typeface="Times New Roman" panose="02020603050405020304" pitchFamily="18" charset="0"/>
              </a:rPr>
              <a:t>Men prefer to spend more money for this business, despite the fact that men have the same salary as women. </a:t>
            </a:r>
          </a:p>
          <a:p>
            <a:pPr marL="457200" lvl="0" indent="-325755" algn="l" rtl="0">
              <a:spcBef>
                <a:spcPts val="800"/>
              </a:spcBef>
              <a:spcAft>
                <a:spcPts val="0"/>
              </a:spcAft>
              <a:buSzPct val="100000"/>
              <a:buAutoNum type="arabicPeriod"/>
            </a:pPr>
            <a:endParaRPr sz="1400" dirty="0">
              <a:latin typeface="Times New Roman" panose="02020603050405020304" pitchFamily="18" charset="0"/>
              <a:cs typeface="Times New Roman" panose="02020603050405020304" pitchFamily="18" charset="0"/>
            </a:endParaRPr>
          </a:p>
          <a:p>
            <a:pPr marL="457200" lvl="0" indent="-325755" algn="l" rtl="0">
              <a:spcBef>
                <a:spcPts val="0"/>
              </a:spcBef>
              <a:spcAft>
                <a:spcPts val="0"/>
              </a:spcAft>
              <a:buSzPct val="100000"/>
              <a:buAutoNum type="arabicPeriod"/>
            </a:pPr>
            <a:r>
              <a:rPr lang="en" sz="1400" dirty="0">
                <a:latin typeface="Times New Roman" panose="02020603050405020304" pitchFamily="18" charset="0"/>
                <a:cs typeface="Times New Roman" panose="02020603050405020304" pitchFamily="18" charset="0"/>
              </a:rPr>
              <a:t>The most popular city for this business - New York City. This city takes more than 50% of the income. The only cities that have more than 25000 users are Boston, Chicago, Los Angeles, Washington and New York. I recommend to strengthen promotion of this business in 6 sites, mentioned above.</a:t>
            </a:r>
          </a:p>
          <a:p>
            <a:pPr marL="457200" lvl="0" indent="-325755" algn="l" rtl="0">
              <a:spcBef>
                <a:spcPts val="0"/>
              </a:spcBef>
              <a:spcAft>
                <a:spcPts val="0"/>
              </a:spcAft>
              <a:buSzPct val="100000"/>
              <a:buAutoNum type="arabicPeriod"/>
            </a:pPr>
            <a:endParaRPr sz="1400" dirty="0">
              <a:latin typeface="Times New Roman" panose="02020603050405020304" pitchFamily="18" charset="0"/>
              <a:cs typeface="Times New Roman" panose="02020603050405020304" pitchFamily="18" charset="0"/>
            </a:endParaRPr>
          </a:p>
          <a:p>
            <a:pPr marL="457200" lvl="0" indent="-325755" algn="l" rtl="0">
              <a:spcBef>
                <a:spcPts val="0"/>
              </a:spcBef>
              <a:spcAft>
                <a:spcPts val="0"/>
              </a:spcAft>
              <a:buSzPct val="100000"/>
              <a:buAutoNum type="arabicPeriod"/>
            </a:pPr>
            <a:r>
              <a:rPr lang="en" sz="1400" dirty="0">
                <a:latin typeface="Times New Roman" panose="02020603050405020304" pitchFamily="18" charset="0"/>
                <a:cs typeface="Times New Roman" panose="02020603050405020304" pitchFamily="18" charset="0"/>
              </a:rPr>
              <a:t> The income of card users slightly more than the income of cash payers.</a:t>
            </a:r>
          </a:p>
          <a:p>
            <a:pPr marL="457200" lvl="0" indent="-325755" algn="l" rtl="0">
              <a:spcBef>
                <a:spcPts val="0"/>
              </a:spcBef>
              <a:spcAft>
                <a:spcPts val="0"/>
              </a:spcAft>
              <a:buSzPct val="100000"/>
              <a:buAutoNum type="arabicPeriod"/>
            </a:pPr>
            <a:endParaRPr lang="en" sz="1400" dirty="0">
              <a:latin typeface="Times New Roman" panose="02020603050405020304" pitchFamily="18" charset="0"/>
              <a:cs typeface="Times New Roman" panose="02020603050405020304" pitchFamily="18" charset="0"/>
            </a:endParaRPr>
          </a:p>
          <a:p>
            <a:pPr marL="457200" lvl="0" indent="-325755" algn="l" rtl="0">
              <a:spcBef>
                <a:spcPts val="0"/>
              </a:spcBef>
              <a:spcAft>
                <a:spcPts val="0"/>
              </a:spcAft>
              <a:buSzPct val="100000"/>
              <a:buAutoNum type="arabicPeriod"/>
            </a:pPr>
            <a:r>
              <a:rPr lang="en" sz="1400" dirty="0">
                <a:latin typeface="Times New Roman" panose="02020603050405020304" pitchFamily="18" charset="0"/>
                <a:cs typeface="Times New Roman" panose="02020603050405020304" pitchFamily="18" charset="0"/>
              </a:rPr>
              <a:t>The income rises during about 350 days to the peak, then falls to the income of the first day. And again the same rise of the income goes the next 350 days. Unstable income. </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ctrTitle"/>
          </p:nvPr>
        </p:nvSpPr>
        <p:spPr>
          <a:xfrm>
            <a:off x="-1" y="0"/>
            <a:ext cx="2095501" cy="5143502"/>
          </a:xfrm>
          <a:prstGeom prst="rect">
            <a:avLst/>
          </a:prstGeom>
          <a:solidFill>
            <a:srgbClr val="3B3B3B"/>
          </a:solid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4500"/>
              <a:buFont typeface="Calibri"/>
              <a:buNone/>
            </a:pPr>
            <a:endParaRPr sz="1100" b="1" dirty="0">
              <a:solidFill>
                <a:srgbClr val="FF6600"/>
              </a:solidFill>
            </a:endParaRPr>
          </a:p>
        </p:txBody>
      </p:sp>
      <p:pic>
        <p:nvPicPr>
          <p:cNvPr id="203" name="Google Shape;203;p34"/>
          <p:cNvPicPr preferRelativeResize="0"/>
          <p:nvPr/>
        </p:nvPicPr>
        <p:blipFill rotWithShape="1">
          <a:blip r:embed="rId3">
            <a:alphaModFix/>
          </a:blip>
          <a:srcRect/>
          <a:stretch/>
        </p:blipFill>
        <p:spPr>
          <a:xfrm>
            <a:off x="0" y="4397828"/>
            <a:ext cx="1240970" cy="745674"/>
          </a:xfrm>
          <a:prstGeom prst="rect">
            <a:avLst/>
          </a:prstGeom>
          <a:noFill/>
          <a:ln>
            <a:noFill/>
          </a:ln>
        </p:spPr>
      </p:pic>
      <p:sp>
        <p:nvSpPr>
          <p:cNvPr id="204" name="Google Shape;204;p34"/>
          <p:cNvSpPr txBox="1">
            <a:spLocks noGrp="1"/>
          </p:cNvSpPr>
          <p:nvPr>
            <p:ph type="subTitle" idx="1"/>
          </p:nvPr>
        </p:nvSpPr>
        <p:spPr>
          <a:xfrm>
            <a:off x="3864427" y="1861457"/>
            <a:ext cx="4169230" cy="1241821"/>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rgbClr val="FF6600"/>
              </a:buClr>
              <a:buSzPts val="5000"/>
              <a:buNone/>
            </a:pPr>
            <a:r>
              <a:rPr lang="en" sz="5000">
                <a:solidFill>
                  <a:srgbClr val="FF6600"/>
                </a:solidFill>
              </a:rPr>
              <a:t>Thank You</a:t>
            </a:r>
            <a:endParaRPr sz="1100"/>
          </a:p>
          <a:p>
            <a:pPr marL="0" lvl="0" indent="0" algn="ctr" rtl="0">
              <a:lnSpc>
                <a:spcPct val="90000"/>
              </a:lnSpc>
              <a:spcBef>
                <a:spcPts val="800"/>
              </a:spcBef>
              <a:spcAft>
                <a:spcPts val="0"/>
              </a:spcAft>
              <a:buClr>
                <a:schemeClr val="dk1"/>
              </a:buClr>
              <a:buSzPts val="5000"/>
              <a:buNone/>
            </a:pPr>
            <a:endParaRPr sz="5000">
              <a:solidFill>
                <a:srgbClr val="FF66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244</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Times New Roman</vt:lpstr>
      <vt:lpstr>Simple Light</vt:lpstr>
      <vt:lpstr>Office Theme</vt:lpstr>
      <vt:lpstr>PowerPoint Presentation</vt:lpstr>
      <vt:lpstr>General Information</vt:lpstr>
      <vt:lpstr>General information about genders</vt:lpstr>
      <vt:lpstr>Cities Income</vt:lpstr>
      <vt:lpstr>The impact of gender on business</vt:lpstr>
      <vt:lpstr>Card vs Cash</vt:lpstr>
      <vt:lpstr>Prediction</vt:lpstr>
      <vt:lpst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Nagaraja, Manoj</cp:lastModifiedBy>
  <cp:revision>8</cp:revision>
  <dcterms:modified xsi:type="dcterms:W3CDTF">2023-03-20T21:44:56Z</dcterms:modified>
</cp:coreProperties>
</file>