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2" r:id="rId1"/>
  </p:sldMasterIdLst>
  <p:notesMasterIdLst>
    <p:notesMasterId r:id="rId16"/>
  </p:notesMasterIdLst>
  <p:handoutMasterIdLst>
    <p:handoutMasterId r:id="rId17"/>
  </p:handoutMasterIdLst>
  <p:sldIdLst>
    <p:sldId id="258" r:id="rId2"/>
    <p:sldId id="259" r:id="rId3"/>
    <p:sldId id="260" r:id="rId4"/>
    <p:sldId id="261" r:id="rId5"/>
    <p:sldId id="270" r:id="rId6"/>
    <p:sldId id="262" r:id="rId7"/>
    <p:sldId id="265" r:id="rId8"/>
    <p:sldId id="266" r:id="rId9"/>
    <p:sldId id="267" r:id="rId10"/>
    <p:sldId id="268" r:id="rId11"/>
    <p:sldId id="269" r:id="rId12"/>
    <p:sldId id="264" r:id="rId13"/>
    <p:sldId id="271" r:id="rId14"/>
    <p:sldId id="263" r:id="rId1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08">
          <p15:clr>
            <a:srgbClr val="A4A3A4"/>
          </p15:clr>
        </p15:guide>
        <p15:guide id="2" orient="horz" pos="2820">
          <p15:clr>
            <a:srgbClr val="A4A3A4"/>
          </p15:clr>
        </p15:guide>
        <p15:guide id="3" pos="2880">
          <p15:clr>
            <a:srgbClr val="A4A3A4"/>
          </p15:clr>
        </p15:guide>
        <p15:guide id="4" pos="561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CC3300"/>
    </p:penClr>
    <p:extLst>
      <p:ext uri="{EC167BDD-8182-4AB7-AECC-EB403E3ABB37}">
        <p14:laserClr xmlns:p14="http://schemas.microsoft.com/office/powerpoint/2010/main">
          <a:srgbClr val="0000FF"/>
        </p14:laserClr>
      </p:ext>
      <p:ext uri="{2FDB2607-1784-4EEB-B798-7EB5836EED8A}">
        <p14:showMediaCtrls xmlns:p14="http://schemas.microsoft.com/office/powerpoint/2010/main" val="1"/>
      </p:ext>
    </p:extLst>
  </p:showPr>
  <p:clrMru>
    <a:srgbClr val="8064A2"/>
    <a:srgbClr val="6179A8"/>
    <a:srgbClr val="5EAFA6"/>
    <a:srgbClr val="5CB565"/>
    <a:srgbClr val="F774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59" autoAdjust="0"/>
    <p:restoredTop sz="70439" autoAdjust="0"/>
  </p:normalViewPr>
  <p:slideViewPr>
    <p:cSldViewPr>
      <p:cViewPr varScale="1">
        <p:scale>
          <a:sx n="125" d="100"/>
          <a:sy n="125" d="100"/>
        </p:scale>
        <p:origin x="2115" y="69"/>
      </p:cViewPr>
      <p:guideLst>
        <p:guide orient="horz" pos="708"/>
        <p:guide orient="horz" pos="2820"/>
        <p:guide pos="2880"/>
        <p:guide pos="5616"/>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7" d="100"/>
          <a:sy n="67" d="100"/>
        </p:scale>
        <p:origin x="-3120" y="-8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57800" cy="457200"/>
          </a:xfrm>
          <a:prstGeom prst="rect">
            <a:avLst/>
          </a:prstGeom>
        </p:spPr>
        <p:txBody>
          <a:bodyPr vert="horz" lIns="91440" tIns="45720" rIns="91440" bIns="45720" rtlCol="0"/>
          <a:lstStyle>
            <a:lvl1pPr algn="l">
              <a:defRPr sz="1200"/>
            </a:lvl1pPr>
          </a:lstStyle>
          <a:p>
            <a:r>
              <a:rPr lang="en-US" sz="1300" b="1" dirty="0" smtClean="0">
                <a:latin typeface="Arial" pitchFamily="34" charset="0"/>
                <a:cs typeface="Arial" pitchFamily="34" charset="0"/>
              </a:rPr>
              <a:t>Visual Studio Live! San Diego 2019</a:t>
            </a:r>
            <a:endParaRPr lang="en-US" sz="1300" b="1" dirty="0">
              <a:latin typeface="Arial" pitchFamily="34" charset="0"/>
              <a:cs typeface="Arial" pitchFamily="34" charset="0"/>
            </a:endParaRPr>
          </a:p>
        </p:txBody>
      </p:sp>
      <p:sp>
        <p:nvSpPr>
          <p:cNvPr id="4" name="Footer Placeholder 3"/>
          <p:cNvSpPr>
            <a:spLocks noGrp="1"/>
          </p:cNvSpPr>
          <p:nvPr>
            <p:ph type="ftr" sz="quarter" idx="2"/>
          </p:nvPr>
        </p:nvSpPr>
        <p:spPr>
          <a:xfrm>
            <a:off x="0" y="8685213"/>
            <a:ext cx="5562600" cy="457200"/>
          </a:xfrm>
          <a:prstGeom prst="rect">
            <a:avLst/>
          </a:prstGeom>
        </p:spPr>
        <p:txBody>
          <a:bodyPr vert="horz" lIns="91440" tIns="45720" rIns="91440" bIns="45720" rtlCol="0" anchor="b"/>
          <a:lstStyle>
            <a:lvl1pPr algn="l">
              <a:defRPr sz="1200"/>
            </a:lvl1pPr>
          </a:lstStyle>
          <a:p>
            <a:endParaRPr lang="en-US" dirty="0">
              <a:latin typeface="Arial" pitchFamily="34" charset="0"/>
              <a:cs typeface="Arial" pitchFamily="34" charset="0"/>
            </a:endParaRPr>
          </a:p>
        </p:txBody>
      </p:sp>
    </p:spTree>
    <p:extLst>
      <p:ext uri="{BB962C8B-B14F-4D97-AF65-F5344CB8AC3E}">
        <p14:creationId xmlns:p14="http://schemas.microsoft.com/office/powerpoint/2010/main" val="23494436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A2ECFD-0169-4599-A79A-8C44AB4A932C}" type="datetimeFigureOut">
              <a:rPr lang="en-US" smtClean="0"/>
              <a:pPr/>
              <a:t>10/18/2019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326DE0-BACA-4EA0-B73F-CC7DC1D7F4A1}" type="slidenum">
              <a:rPr lang="en-US" smtClean="0"/>
              <a:pPr/>
              <a:t>‹#›</a:t>
            </a:fld>
            <a:endParaRPr lang="en-US"/>
          </a:p>
        </p:txBody>
      </p:sp>
    </p:spTree>
    <p:extLst>
      <p:ext uri="{BB962C8B-B14F-4D97-AF65-F5344CB8AC3E}">
        <p14:creationId xmlns:p14="http://schemas.microsoft.com/office/powerpoint/2010/main" val="737638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Abstract: </a:t>
            </a:r>
          </a:p>
          <a:p>
            <a:r>
              <a:rPr lang="en-US" i="1" dirty="0" smtClean="0"/>
              <a:t>We'll run PowerShell on AWS Lambda and investigate some common use cases where a simple automation script can add intelligence and convenience to your workloads.</a:t>
            </a:r>
          </a:p>
          <a:p>
            <a:endParaRPr lang="en-US" i="1" dirty="0" smtClean="0"/>
          </a:p>
          <a:p>
            <a:r>
              <a:rPr lang="en-US" i="1" dirty="0" smtClean="0"/>
              <a:t>In this session, we'll explore some scripts you can add to your environments today, such as augmenting support conversations with ML, adding an automated text-to-speech feature for an RSS feed, sending notifications based on internal systems, and implementing a document approval process workflow.</a:t>
            </a:r>
          </a:p>
          <a:p>
            <a:endParaRPr lang="en-US" i="1" dirty="0" smtClean="0"/>
          </a:p>
          <a:p>
            <a:r>
              <a:rPr lang="en-US" i="1" dirty="0" smtClean="0"/>
              <a:t>We'll visit tools like AWS Lambda and AWS Step Functions and learn about how to schedule tasks and create workflows. All scripting will take place in PowerShell using the AWS Tools for PowerShell and PowerShell Core.</a:t>
            </a:r>
          </a:p>
          <a:p>
            <a:endParaRPr lang="en-US" dirty="0" smtClean="0"/>
          </a:p>
          <a:p>
            <a:r>
              <a:rPr lang="en-US" dirty="0" smtClean="0"/>
              <a:t>You will learn:</a:t>
            </a:r>
          </a:p>
          <a:p>
            <a:endParaRPr lang="en-US" dirty="0" smtClean="0"/>
          </a:p>
          <a:p>
            <a:r>
              <a:rPr lang="en-US" dirty="0" smtClean="0"/>
              <a:t>        Using PowerShell to orchestrate cloud services</a:t>
            </a:r>
          </a:p>
          <a:p>
            <a:r>
              <a:rPr lang="en-US" dirty="0" smtClean="0"/>
              <a:t>        Common automation tasks</a:t>
            </a:r>
          </a:p>
          <a:p>
            <a:r>
              <a:rPr lang="en-US" dirty="0" smtClean="0"/>
              <a:t>        Best practices with PowerShell tools for AWS</a:t>
            </a:r>
            <a:endParaRPr lang="en-US" dirty="0"/>
          </a:p>
        </p:txBody>
      </p:sp>
      <p:sp>
        <p:nvSpPr>
          <p:cNvPr id="4" name="Slide Number Placeholder 3"/>
          <p:cNvSpPr>
            <a:spLocks noGrp="1"/>
          </p:cNvSpPr>
          <p:nvPr>
            <p:ph type="sldNum" sz="quarter" idx="10"/>
          </p:nvPr>
        </p:nvSpPr>
        <p:spPr/>
        <p:txBody>
          <a:bodyPr/>
          <a:lstStyle/>
          <a:p>
            <a:fld id="{DE326DE0-BACA-4EA0-B73F-CC7DC1D7F4A1}" type="slidenum">
              <a:rPr lang="en-US" smtClean="0"/>
              <a:pPr/>
              <a:t>1</a:t>
            </a:fld>
            <a:endParaRPr lang="en-US"/>
          </a:p>
        </p:txBody>
      </p:sp>
    </p:spTree>
    <p:extLst>
      <p:ext uri="{BB962C8B-B14F-4D97-AF65-F5344CB8AC3E}">
        <p14:creationId xmlns:p14="http://schemas.microsoft.com/office/powerpoint/2010/main" val="1927395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a brief overview of</a:t>
            </a:r>
            <a:r>
              <a:rPr lang="en-US" baseline="0" dirty="0" smtClean="0"/>
              <a:t> AWS Lambda, and </a:t>
            </a:r>
            <a:r>
              <a:rPr lang="en-US" baseline="0" dirty="0" err="1" smtClean="0"/>
              <a:t>serverless</a:t>
            </a:r>
            <a:r>
              <a:rPr lang="en-US" baseline="0" dirty="0" smtClean="0"/>
              <a:t> computing, we’ll discuss how to use PowerShell on AWS and in Lambda, then drop into demos for the remainder of the session</a:t>
            </a:r>
            <a:endParaRPr lang="en-US" dirty="0"/>
          </a:p>
        </p:txBody>
      </p:sp>
      <p:sp>
        <p:nvSpPr>
          <p:cNvPr id="4" name="Slide Number Placeholder 3"/>
          <p:cNvSpPr>
            <a:spLocks noGrp="1"/>
          </p:cNvSpPr>
          <p:nvPr>
            <p:ph type="sldNum" sz="quarter" idx="10"/>
          </p:nvPr>
        </p:nvSpPr>
        <p:spPr/>
        <p:txBody>
          <a:bodyPr/>
          <a:lstStyle/>
          <a:p>
            <a:fld id="{DE326DE0-BACA-4EA0-B73F-CC7DC1D7F4A1}" type="slidenum">
              <a:rPr lang="en-US" smtClean="0"/>
              <a:pPr/>
              <a:t>2</a:t>
            </a:fld>
            <a:endParaRPr lang="en-US"/>
          </a:p>
        </p:txBody>
      </p:sp>
    </p:spTree>
    <p:extLst>
      <p:ext uri="{BB962C8B-B14F-4D97-AF65-F5344CB8AC3E}">
        <p14:creationId xmlns:p14="http://schemas.microsoft.com/office/powerpoint/2010/main" val="2800259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Unlike EC2 or Elastic Beanstalk or other AWS infrastructure services, you have no access to the underlying server running your</a:t>
            </a:r>
            <a:r>
              <a:rPr lang="en-US" baseline="0" dirty="0" smtClean="0"/>
              <a:t> code</a:t>
            </a:r>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You can set up your code to automatically trigger from other AWS services, or call it directly from an</a:t>
            </a:r>
            <a:r>
              <a:rPr lang="en-US" baseline="0" dirty="0" smtClean="0"/>
              <a:t> application (web or mobile) or even your command shell on local machine</a:t>
            </a:r>
          </a:p>
          <a:p>
            <a:endParaRPr lang="en-US" baseline="0" dirty="0" smtClean="0"/>
          </a:p>
          <a:p>
            <a:r>
              <a:rPr lang="en-US" baseline="0" dirty="0" smtClean="0"/>
              <a:t>When code is triggered (or requested to run), Lambda-managed </a:t>
            </a:r>
            <a:r>
              <a:rPr lang="en-US" baseline="0" dirty="0" err="1" smtClean="0"/>
              <a:t>servcer</a:t>
            </a:r>
            <a:r>
              <a:rPr lang="en-US" baseline="0" dirty="0" smtClean="0"/>
              <a:t> is assigned, code downloaded (if necessary), executed, instance moves onto next job (if there is one)</a:t>
            </a:r>
          </a:p>
          <a:p>
            <a:endParaRPr lang="en-US" baseline="0" dirty="0" smtClean="0"/>
          </a:p>
          <a:p>
            <a:r>
              <a:rPr lang="en-US" baseline="0" dirty="0" smtClean="0"/>
              <a:t>Contrast with running EC2 instance 24x7 ‘in the hope something calls it’</a:t>
            </a:r>
          </a:p>
          <a:p>
            <a:endParaRPr lang="en-US" baseline="0" dirty="0" smtClean="0"/>
          </a:p>
          <a:p>
            <a:r>
              <a:rPr lang="en-US" dirty="0" smtClean="0"/>
              <a:t>Charged based on the number of </a:t>
            </a:r>
            <a:r>
              <a:rPr lang="en-US" b="1" dirty="0" smtClean="0"/>
              <a:t>requests </a:t>
            </a:r>
            <a:r>
              <a:rPr lang="en-US" dirty="0" smtClean="0"/>
              <a:t>for your functions and the </a:t>
            </a:r>
            <a:r>
              <a:rPr lang="en-US" b="1" dirty="0" smtClean="0"/>
              <a:t>duration</a:t>
            </a:r>
            <a:r>
              <a:rPr lang="en-US" dirty="0" smtClean="0"/>
              <a:t>, the time it takes for your code to execute.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There is no charge when your code is not running.</a:t>
            </a:r>
          </a:p>
          <a:p>
            <a:endParaRPr lang="en-US" dirty="0" smtClean="0"/>
          </a:p>
          <a:p>
            <a:r>
              <a:rPr lang="en-US" dirty="0" smtClean="0"/>
              <a:t>First</a:t>
            </a:r>
            <a:r>
              <a:rPr lang="en-US" baseline="0" dirty="0" smtClean="0"/>
              <a:t> 1M requests per month are free of charge.</a:t>
            </a:r>
            <a:endParaRPr lang="en-US" dirty="0" smtClean="0"/>
          </a:p>
          <a:p>
            <a:endParaRPr lang="en-US" dirty="0" smtClean="0"/>
          </a:p>
          <a:p>
            <a:endParaRPr lang="en-US" baseline="0"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E326DE0-BACA-4EA0-B73F-CC7DC1D7F4A1}" type="slidenum">
              <a:rPr lang="en-US" smtClean="0"/>
              <a:pPr/>
              <a:t>3</a:t>
            </a:fld>
            <a:endParaRPr lang="en-US"/>
          </a:p>
        </p:txBody>
      </p:sp>
    </p:spTree>
    <p:extLst>
      <p:ext uri="{BB962C8B-B14F-4D97-AF65-F5344CB8AC3E}">
        <p14:creationId xmlns:p14="http://schemas.microsoft.com/office/powerpoint/2010/main" val="6291794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Really simple concept – upload code, do something</a:t>
            </a:r>
            <a:r>
              <a:rPr lang="en-US" baseline="0" dirty="0" smtClean="0"/>
              <a:t> that causes it to run, Lambda takes care of the rest – no matter the horizontal size of the workload</a:t>
            </a:r>
          </a:p>
          <a:p>
            <a:endParaRPr lang="en-US" baseline="0" dirty="0" smtClean="0"/>
          </a:p>
          <a:p>
            <a:r>
              <a:rPr lang="en-US" baseline="0" dirty="0" smtClean="0"/>
              <a:t>Important to realize you don’t ‘own’ execution environment</a:t>
            </a:r>
          </a:p>
          <a:p>
            <a:endParaRPr lang="en-US" baseline="0" dirty="0" smtClean="0"/>
          </a:p>
          <a:p>
            <a:r>
              <a:rPr lang="en-US" baseline="0" dirty="0" smtClean="0"/>
              <a:t>If functions are called in rapid succession there is a high probability the code already exists on a recently-used server, hence a ‘warm start’ with no need to fetch and unpack</a:t>
            </a:r>
          </a:p>
          <a:p>
            <a:r>
              <a:rPr lang="en-US" baseline="0" dirty="0" smtClean="0"/>
              <a:t>Cold start is when Lambda needs to provision your code onto the server</a:t>
            </a:r>
          </a:p>
          <a:p>
            <a:r>
              <a:rPr lang="en-US" baseline="0" dirty="0" smtClean="0"/>
              <a:t>Different languages exhibit different cold start characteristics</a:t>
            </a:r>
          </a:p>
        </p:txBody>
      </p:sp>
      <p:sp>
        <p:nvSpPr>
          <p:cNvPr id="4" name="Slide Number Placeholder 3"/>
          <p:cNvSpPr>
            <a:spLocks noGrp="1"/>
          </p:cNvSpPr>
          <p:nvPr>
            <p:ph type="sldNum" sz="quarter" idx="10"/>
          </p:nvPr>
        </p:nvSpPr>
        <p:spPr/>
        <p:txBody>
          <a:bodyPr/>
          <a:lstStyle/>
          <a:p>
            <a:fld id="{DE326DE0-BACA-4EA0-B73F-CC7DC1D7F4A1}" type="slidenum">
              <a:rPr lang="en-US" smtClean="0"/>
              <a:pPr/>
              <a:t>4</a:t>
            </a:fld>
            <a:endParaRPr lang="en-US"/>
          </a:p>
        </p:txBody>
      </p:sp>
    </p:spTree>
    <p:extLst>
      <p:ext uri="{BB962C8B-B14F-4D97-AF65-F5344CB8AC3E}">
        <p14:creationId xmlns:p14="http://schemas.microsoft.com/office/powerpoint/2010/main" val="29217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new languages, tools, or frameworks to learn.</a:t>
            </a:r>
          </a:p>
          <a:p>
            <a:endParaRPr lang="en-US" dirty="0" smtClean="0"/>
          </a:p>
          <a:p>
            <a:r>
              <a:rPr lang="en-US" dirty="0" smtClean="0"/>
              <a:t>Lambda natively supports Java, Go, PowerShell, Node.js, C#, Python, and Ruby code, and provides a Runtime API which allows you to use any additional programming languages to author your functions.</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You can use any third party library, even native ones.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You can also package any code (frameworks, SDKs, libraries, and more) as a Lambda Layer and manage and share them easily across multiple functions.</a:t>
            </a:r>
          </a:p>
          <a:p>
            <a:endParaRPr lang="en-US" dirty="0"/>
          </a:p>
        </p:txBody>
      </p:sp>
      <p:sp>
        <p:nvSpPr>
          <p:cNvPr id="4" name="Slide Number Placeholder 3"/>
          <p:cNvSpPr>
            <a:spLocks noGrp="1"/>
          </p:cNvSpPr>
          <p:nvPr>
            <p:ph type="sldNum" sz="quarter" idx="10"/>
          </p:nvPr>
        </p:nvSpPr>
        <p:spPr/>
        <p:txBody>
          <a:bodyPr/>
          <a:lstStyle/>
          <a:p>
            <a:fld id="{DE326DE0-BACA-4EA0-B73F-CC7DC1D7F4A1}" type="slidenum">
              <a:rPr lang="en-US" smtClean="0"/>
              <a:pPr/>
              <a:t>5</a:t>
            </a:fld>
            <a:endParaRPr lang="en-US"/>
          </a:p>
        </p:txBody>
      </p:sp>
    </p:spTree>
    <p:extLst>
      <p:ext uri="{BB962C8B-B14F-4D97-AF65-F5344CB8AC3E}">
        <p14:creationId xmlns:p14="http://schemas.microsoft.com/office/powerpoint/2010/main" val="4130928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AWSPowerShell</a:t>
            </a:r>
            <a:r>
              <a:rPr lang="en-US" baseline="0" dirty="0" smtClean="0"/>
              <a:t> and </a:t>
            </a:r>
            <a:r>
              <a:rPr lang="en-US" baseline="0" dirty="0" err="1" smtClean="0"/>
              <a:t>AWSPowerShell.NetCore</a:t>
            </a:r>
            <a:r>
              <a:rPr lang="en-US" baseline="0" dirty="0" smtClean="0"/>
              <a:t> are 100% compatible</a:t>
            </a:r>
          </a:p>
          <a:p>
            <a:pPr marL="171450" indent="-171450">
              <a:buFont typeface="Arial" panose="020B0604020202020204" pitchFamily="34" charset="0"/>
              <a:buChar char="•"/>
            </a:pPr>
            <a:r>
              <a:rPr lang="en-US" baseline="0" dirty="0" smtClean="0"/>
              <a:t>Use </a:t>
            </a:r>
            <a:r>
              <a:rPr lang="en-US" baseline="0" dirty="0" err="1" smtClean="0"/>
              <a:t>AWSPowerShell</a:t>
            </a:r>
            <a:r>
              <a:rPr lang="en-US" baseline="0" dirty="0" smtClean="0"/>
              <a:t> if you are running on Windows PowerShell v2 on Windows</a:t>
            </a:r>
          </a:p>
          <a:p>
            <a:pPr marL="171450" indent="-171450">
              <a:buFont typeface="Arial" panose="020B0604020202020204" pitchFamily="34" charset="0"/>
              <a:buChar char="•"/>
            </a:pPr>
            <a:r>
              <a:rPr lang="en-US" baseline="0" dirty="0" smtClean="0"/>
              <a:t>Use </a:t>
            </a:r>
            <a:r>
              <a:rPr lang="en-US" baseline="0" dirty="0" err="1" smtClean="0"/>
              <a:t>AWSPowerShell.NetCore</a:t>
            </a:r>
            <a:r>
              <a:rPr lang="en-US" baseline="0" dirty="0" smtClean="0"/>
              <a:t> if running on Windows PowerShell v3-v5.x, or PowerShell 6+ on Windows, </a:t>
            </a:r>
            <a:r>
              <a:rPr lang="en-US" baseline="0" dirty="0" err="1" smtClean="0"/>
              <a:t>macOS</a:t>
            </a:r>
            <a:r>
              <a:rPr lang="en-US" baseline="0" dirty="0" smtClean="0"/>
              <a:t> or Linux</a:t>
            </a:r>
          </a:p>
          <a:p>
            <a:pPr marL="171450" indent="-171450">
              <a:buFont typeface="Arial" panose="020B0604020202020204" pitchFamily="34" charset="0"/>
              <a:buChar char="•"/>
            </a:pPr>
            <a:endParaRPr lang="en-US" baseline="0" dirty="0" smtClean="0"/>
          </a:p>
          <a:p>
            <a:pPr marL="0" indent="0">
              <a:buFont typeface="Arial" panose="020B0604020202020204" pitchFamily="34" charset="0"/>
              <a:buNone/>
            </a:pPr>
            <a:r>
              <a:rPr lang="en-US" baseline="0" dirty="0" smtClean="0"/>
              <a:t>6000 cmdlets across 170+ services – if you can code it in an SDK, you can code it in PowerShell!</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Note: such large modules are slow to load so…</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E326DE0-BACA-4EA0-B73F-CC7DC1D7F4A1}" type="slidenum">
              <a:rPr lang="en-US" smtClean="0"/>
              <a:pPr/>
              <a:t>6</a:t>
            </a:fld>
            <a:endParaRPr lang="en-US"/>
          </a:p>
        </p:txBody>
      </p:sp>
    </p:spTree>
    <p:extLst>
      <p:ext uri="{BB962C8B-B14F-4D97-AF65-F5344CB8AC3E}">
        <p14:creationId xmlns:p14="http://schemas.microsoft.com/office/powerpoint/2010/main" val="19744887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New modules drastically reduce the time to load,</a:t>
            </a:r>
            <a:r>
              <a:rPr lang="en-US" baseline="0" dirty="0" smtClean="0"/>
              <a:t> plus you only need the modules you work with</a:t>
            </a:r>
          </a:p>
          <a:p>
            <a:pPr marL="171450" indent="-171450">
              <a:buFont typeface="Symbol" panose="05050102010706020507" pitchFamily="18" charset="2"/>
              <a:buChar char="Þ"/>
            </a:pPr>
            <a:r>
              <a:rPr lang="en-US" baseline="0" dirty="0" smtClean="0"/>
              <a:t>Reduces Lambda cold start time over original AWS modules</a:t>
            </a:r>
          </a:p>
          <a:p>
            <a:pPr marL="171450" indent="-171450">
              <a:buFont typeface="Symbol" panose="05050102010706020507" pitchFamily="18" charset="2"/>
              <a:buChar char="Þ"/>
            </a:pPr>
            <a:r>
              <a:rPr lang="en-US" baseline="0" dirty="0" smtClean="0"/>
              <a:t>Local, my shell went from 25 sec+ load time (just to set AWS credentials and region) to around </a:t>
            </a:r>
            <a:r>
              <a:rPr lang="en-US" b="1" baseline="0" dirty="0" smtClean="0"/>
              <a:t>one second</a:t>
            </a:r>
            <a:endParaRPr lang="en-US" b="1" dirty="0"/>
          </a:p>
        </p:txBody>
      </p:sp>
      <p:sp>
        <p:nvSpPr>
          <p:cNvPr id="4" name="Slide Number Placeholder 3"/>
          <p:cNvSpPr>
            <a:spLocks noGrp="1"/>
          </p:cNvSpPr>
          <p:nvPr>
            <p:ph type="sldNum" sz="quarter" idx="10"/>
          </p:nvPr>
        </p:nvSpPr>
        <p:spPr/>
        <p:txBody>
          <a:bodyPr/>
          <a:lstStyle/>
          <a:p>
            <a:fld id="{DE326DE0-BACA-4EA0-B73F-CC7DC1D7F4A1}" type="slidenum">
              <a:rPr lang="en-US" smtClean="0"/>
              <a:pPr/>
              <a:t>7</a:t>
            </a:fld>
            <a:endParaRPr lang="en-US"/>
          </a:p>
        </p:txBody>
      </p:sp>
    </p:spTree>
    <p:extLst>
      <p:ext uri="{BB962C8B-B14F-4D97-AF65-F5344CB8AC3E}">
        <p14:creationId xmlns:p14="http://schemas.microsoft.com/office/powerpoint/2010/main" val="18973152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 demos beginning with an introductory</a:t>
            </a:r>
            <a:r>
              <a:rPr lang="en-US" baseline="0" dirty="0" smtClean="0"/>
              <a:t> ‘hello world’ to get us used to the tools</a:t>
            </a:r>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Image tagger shows how to use events to invoke Lambda functions, in this case to tag image files with keywords using Amazon </a:t>
            </a:r>
            <a:r>
              <a:rPr lang="en-US" baseline="0" dirty="0" err="1" smtClean="0"/>
              <a:t>Rekognition</a:t>
            </a:r>
            <a:endParaRPr lang="en-US" baseline="0" dirty="0" smtClean="0"/>
          </a:p>
          <a:p>
            <a:endParaRPr lang="en-US" baseline="0" dirty="0" smtClean="0"/>
          </a:p>
          <a:p>
            <a:r>
              <a:rPr lang="en-US" baseline="0" dirty="0" smtClean="0"/>
              <a:t>RSS to speech uses Amazon Polly to convert an </a:t>
            </a:r>
            <a:r>
              <a:rPr lang="en-US" baseline="0" dirty="0" err="1" smtClean="0"/>
              <a:t>rss</a:t>
            </a:r>
            <a:r>
              <a:rPr lang="en-US" baseline="0" dirty="0" smtClean="0"/>
              <a:t> feed to an audio file</a:t>
            </a:r>
          </a:p>
          <a:p>
            <a:endParaRPr lang="en-US" baseline="0" dirty="0" smtClean="0"/>
          </a:p>
          <a:p>
            <a:r>
              <a:rPr lang="en-US" baseline="0" dirty="0" smtClean="0"/>
              <a:t>Transcribe podcast uses Amazon Transcribe to convert audio file to text</a:t>
            </a:r>
          </a:p>
          <a:p>
            <a:endParaRPr lang="en-US" baseline="0" dirty="0" smtClean="0"/>
          </a:p>
          <a:p>
            <a:r>
              <a:rPr lang="en-US" baseline="0" dirty="0" smtClean="0"/>
              <a:t>Document workflow shows how to use PowerShell-based Lambda functions in a Step Functions workflow</a:t>
            </a:r>
            <a:endParaRPr lang="en-US" dirty="0"/>
          </a:p>
        </p:txBody>
      </p:sp>
      <p:sp>
        <p:nvSpPr>
          <p:cNvPr id="4" name="Slide Number Placeholder 3"/>
          <p:cNvSpPr>
            <a:spLocks noGrp="1"/>
          </p:cNvSpPr>
          <p:nvPr>
            <p:ph type="sldNum" sz="quarter" idx="10"/>
          </p:nvPr>
        </p:nvSpPr>
        <p:spPr/>
        <p:txBody>
          <a:bodyPr/>
          <a:lstStyle/>
          <a:p>
            <a:fld id="{DE326DE0-BACA-4EA0-B73F-CC7DC1D7F4A1}" type="slidenum">
              <a:rPr lang="en-US" smtClean="0"/>
              <a:pPr/>
              <a:t>9</a:t>
            </a:fld>
            <a:endParaRPr lang="en-US"/>
          </a:p>
        </p:txBody>
      </p:sp>
    </p:spTree>
    <p:extLst>
      <p:ext uri="{BB962C8B-B14F-4D97-AF65-F5344CB8AC3E}">
        <p14:creationId xmlns:p14="http://schemas.microsoft.com/office/powerpoint/2010/main" val="3894993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Benefits</a:t>
            </a:r>
            <a:r>
              <a:rPr lang="en-US" baseline="0" dirty="0" smtClean="0"/>
              <a:t> of </a:t>
            </a:r>
            <a:r>
              <a:rPr lang="en-US" baseline="0" dirty="0" err="1" smtClean="0"/>
              <a:t>serverless</a:t>
            </a:r>
            <a:r>
              <a:rPr lang="en-US" baseline="0" dirty="0" smtClean="0"/>
              <a:t>:</a:t>
            </a:r>
          </a:p>
          <a:p>
            <a:pPr marL="171450" indent="-171450">
              <a:buFont typeface="Arial" panose="020B0604020202020204" pitchFamily="34" charset="0"/>
              <a:buChar char="•"/>
            </a:pPr>
            <a:r>
              <a:rPr lang="en-US" baseline="0" dirty="0" smtClean="0"/>
              <a:t>No compute infrastructure to manage</a:t>
            </a:r>
          </a:p>
          <a:p>
            <a:pPr marL="171450" indent="-171450">
              <a:buFont typeface="Arial" panose="020B0604020202020204" pitchFamily="34" charset="0"/>
              <a:buChar char="•"/>
            </a:pPr>
            <a:r>
              <a:rPr lang="en-US" baseline="0" dirty="0" smtClean="0"/>
              <a:t>Charged by number of requests and sub-second compute time (1M free requests/month)</a:t>
            </a:r>
          </a:p>
          <a:p>
            <a:pPr marL="171450" indent="-171450">
              <a:buFont typeface="Arial" panose="020B0604020202020204" pitchFamily="34" charset="0"/>
              <a:buChar char="•"/>
            </a:pPr>
            <a:r>
              <a:rPr lang="en-US" baseline="0" dirty="0" smtClean="0"/>
              <a:t>Horizontal scaling, parallel execution</a:t>
            </a:r>
          </a:p>
          <a:p>
            <a:pPr marL="171450" indent="-171450">
              <a:buFont typeface="Arial" panose="020B0604020202020204" pitchFamily="34" charset="0"/>
              <a:buChar char="•"/>
            </a:pPr>
            <a:endParaRPr lang="en-US" baseline="0" dirty="0" smtClean="0"/>
          </a:p>
          <a:p>
            <a:pPr marL="0" indent="0">
              <a:buFont typeface="Arial" panose="020B0604020202020204" pitchFamily="34" charset="0"/>
              <a:buNone/>
            </a:pPr>
            <a:r>
              <a:rPr lang="en-US" baseline="0" dirty="0" smtClean="0"/>
              <a:t>Using </a:t>
            </a:r>
            <a:r>
              <a:rPr lang="en-US" baseline="0" dirty="0" err="1" smtClean="0"/>
              <a:t>AWSLambdaPSCore</a:t>
            </a:r>
            <a:r>
              <a:rPr lang="en-US" baseline="0" dirty="0" smtClean="0"/>
              <a:t> module to bootstrap, deploy and manage PowerShell-based Lambda functions</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Using the new (in preview) per-service AWS modules to improve cold start time </a:t>
            </a:r>
            <a:endParaRPr lang="en-US" dirty="0"/>
          </a:p>
        </p:txBody>
      </p:sp>
      <p:sp>
        <p:nvSpPr>
          <p:cNvPr id="4" name="Slide Number Placeholder 3"/>
          <p:cNvSpPr>
            <a:spLocks noGrp="1"/>
          </p:cNvSpPr>
          <p:nvPr>
            <p:ph type="sldNum" sz="quarter" idx="10"/>
          </p:nvPr>
        </p:nvSpPr>
        <p:spPr/>
        <p:txBody>
          <a:bodyPr/>
          <a:lstStyle/>
          <a:p>
            <a:fld id="{DE326DE0-BACA-4EA0-B73F-CC7DC1D7F4A1}" type="slidenum">
              <a:rPr lang="en-US" smtClean="0"/>
              <a:pPr/>
              <a:t>11</a:t>
            </a:fld>
            <a:endParaRPr lang="en-US"/>
          </a:p>
        </p:txBody>
      </p:sp>
    </p:spTree>
    <p:extLst>
      <p:ext uri="{BB962C8B-B14F-4D97-AF65-F5344CB8AC3E}">
        <p14:creationId xmlns:p14="http://schemas.microsoft.com/office/powerpoint/2010/main" val="21956091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088F999-7A4E-6B4F-9FED-EF75B73AD044}" type="datetimeFigureOut">
              <a:rPr lang="en-US" smtClean="0"/>
              <a:t>10/18/2019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508733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88F999-7A4E-6B4F-9FED-EF75B73AD044}" type="datetimeFigureOut">
              <a:rPr lang="en-US" smtClean="0"/>
              <a:t>10/18/2019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2057719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88F999-7A4E-6B4F-9FED-EF75B73AD044}" type="datetimeFigureOut">
              <a:rPr lang="en-US" smtClean="0"/>
              <a:t>10/18/2019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10487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88F999-7A4E-6B4F-9FED-EF75B73AD044}" type="datetimeFigureOut">
              <a:rPr lang="en-US" smtClean="0"/>
              <a:t>10/18/2019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904484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88F999-7A4E-6B4F-9FED-EF75B73AD044}" type="datetimeFigureOut">
              <a:rPr lang="en-US" smtClean="0"/>
              <a:t>10/18/2019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4213274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088F999-7A4E-6B4F-9FED-EF75B73AD044}" type="datetimeFigureOut">
              <a:rPr lang="en-US" smtClean="0"/>
              <a:t>10/18/2019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703610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088F999-7A4E-6B4F-9FED-EF75B73AD044}" type="datetimeFigureOut">
              <a:rPr lang="en-US" smtClean="0"/>
              <a:t>10/18/2019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06885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088F999-7A4E-6B4F-9FED-EF75B73AD044}" type="datetimeFigureOut">
              <a:rPr lang="en-US" smtClean="0"/>
              <a:t>10/18/2019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114269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88F999-7A4E-6B4F-9FED-EF75B73AD044}" type="datetimeFigureOut">
              <a:rPr lang="en-US" smtClean="0"/>
              <a:t>10/18/2019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4095448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88F999-7A4E-6B4F-9FED-EF75B73AD044}" type="datetimeFigureOut">
              <a:rPr lang="en-US" smtClean="0"/>
              <a:t>10/18/2019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517045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88F999-7A4E-6B4F-9FED-EF75B73AD044}" type="datetimeFigureOut">
              <a:rPr lang="en-US" smtClean="0"/>
              <a:t>10/18/2019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2594263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D088F999-7A4E-6B4F-9FED-EF75B73AD044}" type="datetimeFigureOut">
              <a:rPr lang="en-US" smtClean="0"/>
              <a:t>10/18/2019</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5D024AAD-DF78-DE44-A1F3-EEB19EDC9165}" type="slidenum">
              <a:rPr lang="en-US" smtClean="0"/>
              <a:t>‹#›</a:t>
            </a:fld>
            <a:endParaRPr lang="en-US"/>
          </a:p>
        </p:txBody>
      </p:sp>
    </p:spTree>
    <p:extLst>
      <p:ext uri="{BB962C8B-B14F-4D97-AF65-F5344CB8AC3E}">
        <p14:creationId xmlns:p14="http://schemas.microsoft.com/office/powerpoint/2010/main" val="1580938178"/>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aws/dotnet" TargetMode="External"/><Relationship Id="rId2" Type="http://schemas.openxmlformats.org/officeDocument/2006/relationships/hyperlink" Target="https://aws.amazon.com/net" TargetMode="External"/><Relationship Id="rId1" Type="http://schemas.openxmlformats.org/officeDocument/2006/relationships/slideLayout" Target="../slideLayouts/slideLayout2.xml"/><Relationship Id="rId5" Type="http://schemas.openxmlformats.org/officeDocument/2006/relationships/hyperlink" Target="https://github.com/aws/aws-lambda-dotnet/tree/master/PowerShell" TargetMode="External"/><Relationship Id="rId4" Type="http://schemas.openxmlformats.org/officeDocument/2006/relationships/hyperlink" Target="https://github.com/aws/aws-tools-for-powershel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19" Type="http://schemas.openxmlformats.org/officeDocument/2006/relationships/image" Target="../media/image375.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aws.amazon.com/blogs/aws/preview-release-of-the-new-aws-tools-for-powershel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Rectangle 5"/>
          <p:cNvSpPr>
            <a:spLocks noChangeArrowheads="1"/>
          </p:cNvSpPr>
          <p:nvPr/>
        </p:nvSpPr>
        <p:spPr bwMode="auto">
          <a:xfrm>
            <a:off x="2667000" y="2254250"/>
            <a:ext cx="4437061"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923" tIns="42962" rIns="85923" bIns="42962"/>
          <a:lstStyle/>
          <a:p>
            <a:pPr algn="r" eaLnBrk="1" hangingPunct="1">
              <a:defRPr/>
            </a:pPr>
            <a:r>
              <a:rPr lang="en-US" sz="3200" b="1" dirty="0" smtClean="0">
                <a:solidFill>
                  <a:schemeClr val="accent2">
                    <a:lumMod val="75000"/>
                  </a:schemeClr>
                </a:solidFill>
                <a:latin typeface="Arial" charset="0"/>
              </a:rPr>
              <a:t>Steve Roberts</a:t>
            </a:r>
            <a:endParaRPr lang="en-US" sz="2800" b="1" dirty="0">
              <a:solidFill>
                <a:schemeClr val="accent2">
                  <a:lumMod val="75000"/>
                </a:schemeClr>
              </a:solidFill>
              <a:latin typeface="Arial" charset="0"/>
              <a:cs typeface="+mn-cs"/>
            </a:endParaRPr>
          </a:p>
          <a:p>
            <a:pPr algn="r">
              <a:defRPr/>
            </a:pPr>
            <a:r>
              <a:rPr lang="en-US" sz="2400" b="1" dirty="0" smtClean="0">
                <a:solidFill>
                  <a:schemeClr val="accent2">
                    <a:lumMod val="75000"/>
                  </a:schemeClr>
                </a:solidFill>
                <a:latin typeface="Arial" charset="0"/>
              </a:rPr>
              <a:t>Senior Technical Evangelist</a:t>
            </a:r>
          </a:p>
          <a:p>
            <a:pPr algn="r">
              <a:defRPr/>
            </a:pPr>
            <a:r>
              <a:rPr lang="en-US" sz="2400" b="1" dirty="0" smtClean="0">
                <a:solidFill>
                  <a:schemeClr val="accent2">
                    <a:lumMod val="75000"/>
                  </a:schemeClr>
                </a:solidFill>
                <a:latin typeface="Arial" charset="0"/>
              </a:rPr>
              <a:t>Amazon Web Services</a:t>
            </a:r>
          </a:p>
          <a:p>
            <a:pPr eaLnBrk="1" hangingPunct="1">
              <a:defRPr/>
            </a:pPr>
            <a:endParaRPr lang="en-US" b="1" dirty="0">
              <a:solidFill>
                <a:srgbClr val="1F497D"/>
              </a:solidFill>
              <a:latin typeface="Arial" charset="0"/>
              <a:cs typeface="+mn-cs"/>
            </a:endParaRPr>
          </a:p>
          <a:p>
            <a:pPr eaLnBrk="1" hangingPunct="1">
              <a:defRPr/>
            </a:pPr>
            <a:endParaRPr lang="en-US" sz="1400" dirty="0">
              <a:solidFill>
                <a:srgbClr val="1F497D"/>
              </a:solidFill>
              <a:latin typeface="Times New Roman" pitchFamily="28" charset="0"/>
              <a:cs typeface="+mn-cs"/>
            </a:endParaRPr>
          </a:p>
        </p:txBody>
      </p:sp>
      <p:sp>
        <p:nvSpPr>
          <p:cNvPr id="7" name="Text Box 7"/>
          <p:cNvSpPr txBox="1">
            <a:spLocks noChangeArrowheads="1"/>
          </p:cNvSpPr>
          <p:nvPr/>
        </p:nvSpPr>
        <p:spPr bwMode="auto">
          <a:xfrm>
            <a:off x="3436938" y="3549650"/>
            <a:ext cx="366712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a:solidFill>
                  <a:schemeClr val="tx1"/>
                </a:solidFill>
                <a:latin typeface="Lucida Console" pitchFamily="49" charset="0"/>
                <a:cs typeface="Arial" charset="0"/>
              </a:defRPr>
            </a:lvl1pPr>
            <a:lvl2pPr marL="742950" indent="-285750">
              <a:defRPr sz="1600">
                <a:solidFill>
                  <a:schemeClr val="tx1"/>
                </a:solidFill>
                <a:latin typeface="Lucida Console" pitchFamily="49" charset="0"/>
                <a:cs typeface="Arial" charset="0"/>
              </a:defRPr>
            </a:lvl2pPr>
            <a:lvl3pPr marL="1143000" indent="-228600">
              <a:defRPr sz="1600">
                <a:solidFill>
                  <a:schemeClr val="tx1"/>
                </a:solidFill>
                <a:latin typeface="Lucida Console" pitchFamily="49" charset="0"/>
                <a:cs typeface="Arial" charset="0"/>
              </a:defRPr>
            </a:lvl3pPr>
            <a:lvl4pPr marL="1600200" indent="-228600">
              <a:defRPr sz="1600">
                <a:solidFill>
                  <a:schemeClr val="tx1"/>
                </a:solidFill>
                <a:latin typeface="Lucida Console" pitchFamily="49" charset="0"/>
                <a:cs typeface="Arial" charset="0"/>
              </a:defRPr>
            </a:lvl4pPr>
            <a:lvl5pPr marL="2057400" indent="-228600">
              <a:defRPr sz="1600">
                <a:solidFill>
                  <a:schemeClr val="tx1"/>
                </a:solidFill>
                <a:latin typeface="Lucida Console" pitchFamily="49" charset="0"/>
                <a:cs typeface="Arial" charset="0"/>
              </a:defRPr>
            </a:lvl5pPr>
            <a:lvl6pPr marL="2514600" indent="-228600" eaLnBrk="0" fontAlgn="base" hangingPunct="0">
              <a:spcBef>
                <a:spcPct val="0"/>
              </a:spcBef>
              <a:spcAft>
                <a:spcPct val="0"/>
              </a:spcAft>
              <a:defRPr sz="1600">
                <a:solidFill>
                  <a:schemeClr val="tx1"/>
                </a:solidFill>
                <a:latin typeface="Lucida Console" pitchFamily="49" charset="0"/>
                <a:cs typeface="Arial" charset="0"/>
              </a:defRPr>
            </a:lvl6pPr>
            <a:lvl7pPr marL="2971800" indent="-228600" eaLnBrk="0" fontAlgn="base" hangingPunct="0">
              <a:spcBef>
                <a:spcPct val="0"/>
              </a:spcBef>
              <a:spcAft>
                <a:spcPct val="0"/>
              </a:spcAft>
              <a:defRPr sz="1600">
                <a:solidFill>
                  <a:schemeClr val="tx1"/>
                </a:solidFill>
                <a:latin typeface="Lucida Console" pitchFamily="49" charset="0"/>
                <a:cs typeface="Arial" charset="0"/>
              </a:defRPr>
            </a:lvl7pPr>
            <a:lvl8pPr marL="3429000" indent="-228600" eaLnBrk="0" fontAlgn="base" hangingPunct="0">
              <a:spcBef>
                <a:spcPct val="0"/>
              </a:spcBef>
              <a:spcAft>
                <a:spcPct val="0"/>
              </a:spcAft>
              <a:defRPr sz="1600">
                <a:solidFill>
                  <a:schemeClr val="tx1"/>
                </a:solidFill>
                <a:latin typeface="Lucida Console" pitchFamily="49" charset="0"/>
                <a:cs typeface="Arial" charset="0"/>
              </a:defRPr>
            </a:lvl8pPr>
            <a:lvl9pPr marL="3886200" indent="-228600" eaLnBrk="0" fontAlgn="base" hangingPunct="0">
              <a:spcBef>
                <a:spcPct val="0"/>
              </a:spcBef>
              <a:spcAft>
                <a:spcPct val="0"/>
              </a:spcAft>
              <a:defRPr sz="1600">
                <a:solidFill>
                  <a:schemeClr val="tx1"/>
                </a:solidFill>
                <a:latin typeface="Lucida Console" pitchFamily="49" charset="0"/>
                <a:cs typeface="Arial" charset="0"/>
              </a:defRPr>
            </a:lvl9pPr>
          </a:lstStyle>
          <a:p>
            <a:pPr algn="r"/>
            <a:r>
              <a:rPr lang="en-US" sz="2000" dirty="0">
                <a:solidFill>
                  <a:schemeClr val="accent2">
                    <a:lumMod val="75000"/>
                  </a:schemeClr>
                </a:solidFill>
                <a:latin typeface="Arial" charset="0"/>
              </a:rPr>
              <a:t>Level: </a:t>
            </a:r>
            <a:r>
              <a:rPr lang="en-US" sz="2000" dirty="0" smtClean="0">
                <a:solidFill>
                  <a:schemeClr val="accent2">
                    <a:lumMod val="75000"/>
                  </a:schemeClr>
                </a:solidFill>
                <a:latin typeface="Arial" charset="0"/>
              </a:rPr>
              <a:t>Intermediate</a:t>
            </a:r>
            <a:endParaRPr lang="en-US" sz="2000" dirty="0">
              <a:solidFill>
                <a:schemeClr val="accent2">
                  <a:lumMod val="75000"/>
                </a:schemeClr>
              </a:solidFill>
              <a:latin typeface="Arial" charset="0"/>
            </a:endParaRPr>
          </a:p>
          <a:p>
            <a:pPr algn="r"/>
            <a:endParaRPr lang="en-US" b="1" dirty="0">
              <a:solidFill>
                <a:schemeClr val="accent1"/>
              </a:solidFill>
              <a:latin typeface="Arial" charset="0"/>
            </a:endParaRPr>
          </a:p>
        </p:txBody>
      </p:sp>
      <p:sp>
        <p:nvSpPr>
          <p:cNvPr id="8" name="Rectangle 3"/>
          <p:cNvSpPr txBox="1">
            <a:spLocks noChangeArrowheads="1"/>
          </p:cNvSpPr>
          <p:nvPr/>
        </p:nvSpPr>
        <p:spPr bwMode="auto">
          <a:xfrm>
            <a:off x="838200" y="1120140"/>
            <a:ext cx="7620000" cy="113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292100" dist="35921" dir="2700000" algn="ctr" rotWithShape="0">
                    <a:schemeClr val="tx1"/>
                  </a:outerShdw>
                </a:effectLst>
              </a14:hiddenEffects>
            </a:ext>
          </a:extLst>
        </p:spPr>
        <p:txBody>
          <a:bodyPr vert="horz" wrap="square" lIns="90379" tIns="44448" rIns="90379" bIns="44448" numCol="1" anchor="ctr" anchorCtr="0" compatLnSpc="1">
            <a:prstTxWarp prst="textNoShape">
              <a:avLst/>
            </a:prstTxWarp>
          </a:bodyPr>
          <a:lstStyle>
            <a:lvl1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mj-lt"/>
                <a:ea typeface="+mj-ea"/>
                <a:cs typeface="+mj-cs"/>
              </a:defRPr>
            </a:lvl1pPr>
            <a:lvl2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2pPr>
            <a:lvl3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3pPr>
            <a:lvl4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4pPr>
            <a:lvl5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5pPr>
            <a:lvl6pPr marL="4572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6pPr>
            <a:lvl7pPr marL="9144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7pPr>
            <a:lvl8pPr marL="13716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8pPr>
            <a:lvl9pPr marL="18288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9pPr>
          </a:lstStyle>
          <a:p>
            <a:pPr algn="ctr">
              <a:lnSpc>
                <a:spcPct val="80000"/>
              </a:lnSpc>
              <a:defRPr/>
            </a:pPr>
            <a:r>
              <a:rPr lang="en-US" sz="4400" b="1" dirty="0" smtClean="0">
                <a:solidFill>
                  <a:schemeClr val="accent5">
                    <a:lumMod val="75000"/>
                  </a:schemeClr>
                </a:solidFill>
                <a:effectLst/>
              </a:rPr>
              <a:t>Automate your life with PowerShell on AWS Lambda</a:t>
            </a:r>
          </a:p>
        </p:txBody>
      </p:sp>
    </p:spTree>
    <p:extLst>
      <p:ext uri="{BB962C8B-B14F-4D97-AF65-F5344CB8AC3E}">
        <p14:creationId xmlns:p14="http://schemas.microsoft.com/office/powerpoint/2010/main" val="405188728"/>
      </p:ext>
    </p:ext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get started!</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468615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p:txBody>
          <a:bodyPr/>
          <a:lstStyle/>
          <a:p>
            <a:r>
              <a:rPr lang="en-US" dirty="0" err="1" smtClean="0"/>
              <a:t>Serverless</a:t>
            </a:r>
            <a:r>
              <a:rPr lang="en-US" dirty="0" smtClean="0"/>
              <a:t> and AWS Lambda</a:t>
            </a:r>
          </a:p>
          <a:p>
            <a:r>
              <a:rPr lang="en-US" dirty="0" smtClean="0"/>
              <a:t>Writing and deploying PowerShell to Lambda with the AWS Lambda Tools for PowerShell (</a:t>
            </a:r>
            <a:r>
              <a:rPr lang="en-US" dirty="0" err="1" smtClean="0"/>
              <a:t>AWSLambdaPSCore</a:t>
            </a:r>
            <a:r>
              <a:rPr lang="en-US" dirty="0" smtClean="0"/>
              <a:t>)</a:t>
            </a:r>
          </a:p>
          <a:p>
            <a:r>
              <a:rPr lang="en-US" dirty="0" smtClean="0"/>
              <a:t>Using the AWS Tools for PowerShell modules in our Lambda functions</a:t>
            </a:r>
            <a:endParaRPr lang="en-US" dirty="0"/>
          </a:p>
        </p:txBody>
      </p:sp>
    </p:spTree>
    <p:extLst>
      <p:ext uri="{BB962C8B-B14F-4D97-AF65-F5344CB8AC3E}">
        <p14:creationId xmlns:p14="http://schemas.microsoft.com/office/powerpoint/2010/main" val="14591945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links</a:t>
            </a:r>
            <a:endParaRPr lang="en-US" dirty="0"/>
          </a:p>
        </p:txBody>
      </p:sp>
      <p:sp>
        <p:nvSpPr>
          <p:cNvPr id="3" name="Content Placeholder 2"/>
          <p:cNvSpPr>
            <a:spLocks noGrp="1"/>
          </p:cNvSpPr>
          <p:nvPr>
            <p:ph idx="1"/>
          </p:nvPr>
        </p:nvSpPr>
        <p:spPr>
          <a:xfrm>
            <a:off x="228600" y="1200150"/>
            <a:ext cx="8686800" cy="3394075"/>
          </a:xfrm>
        </p:spPr>
        <p:txBody>
          <a:bodyPr>
            <a:normAutofit fontScale="92500" lnSpcReduction="10000"/>
          </a:bodyPr>
          <a:lstStyle/>
          <a:p>
            <a:r>
              <a:rPr lang="en-US" sz="2200" dirty="0" smtClean="0"/>
              <a:t>.NET and PowerShell on AWS</a:t>
            </a:r>
            <a:br>
              <a:rPr lang="en-US" sz="2200" dirty="0" smtClean="0"/>
            </a:br>
            <a:r>
              <a:rPr lang="en-US" sz="2200" dirty="0" smtClean="0">
                <a:hlinkClick r:id="rId2"/>
              </a:rPr>
              <a:t>https://aws.amazon.com/net</a:t>
            </a:r>
            <a:endParaRPr lang="en-US" sz="2200" dirty="0" smtClean="0"/>
          </a:p>
          <a:p>
            <a:pPr>
              <a:spcBef>
                <a:spcPts val="1600"/>
              </a:spcBef>
            </a:pPr>
            <a:r>
              <a:rPr lang="en-US" sz="2200" dirty="0" smtClean="0"/>
              <a:t>.NET and PowerShell tools from AWS</a:t>
            </a:r>
            <a:br>
              <a:rPr lang="en-US" sz="2200" dirty="0" smtClean="0"/>
            </a:br>
            <a:r>
              <a:rPr lang="en-US" sz="2200" dirty="0" smtClean="0">
                <a:hlinkClick r:id="rId3"/>
              </a:rPr>
              <a:t>https://github.com/aws/dotnet</a:t>
            </a:r>
            <a:endParaRPr lang="en-US" sz="2200" dirty="0" smtClean="0"/>
          </a:p>
          <a:p>
            <a:pPr>
              <a:spcBef>
                <a:spcPts val="1600"/>
              </a:spcBef>
            </a:pPr>
            <a:r>
              <a:rPr lang="en-US" sz="2200" dirty="0" smtClean="0"/>
              <a:t>AWS Tools </a:t>
            </a:r>
            <a:r>
              <a:rPr lang="en-US" sz="2200" dirty="0"/>
              <a:t>for PowerShell</a:t>
            </a:r>
            <a:br>
              <a:rPr lang="en-US" sz="2200" dirty="0"/>
            </a:br>
            <a:r>
              <a:rPr lang="en-US" sz="2200" dirty="0">
                <a:hlinkClick r:id="rId4"/>
              </a:rPr>
              <a:t>https://</a:t>
            </a:r>
            <a:r>
              <a:rPr lang="en-US" sz="2200" dirty="0" smtClean="0">
                <a:hlinkClick r:id="rId4"/>
              </a:rPr>
              <a:t>github.com/aws/aws-tools-for-powershell</a:t>
            </a:r>
            <a:endParaRPr lang="en-US" sz="2200" dirty="0" smtClean="0"/>
          </a:p>
          <a:p>
            <a:pPr>
              <a:spcBef>
                <a:spcPts val="1600"/>
              </a:spcBef>
            </a:pPr>
            <a:r>
              <a:rPr lang="en-US" sz="2200" dirty="0" smtClean="0"/>
              <a:t>AWS Lambda Tools </a:t>
            </a:r>
            <a:r>
              <a:rPr lang="en-US" sz="2200" dirty="0"/>
              <a:t>for </a:t>
            </a:r>
            <a:r>
              <a:rPr lang="en-US" sz="2200" dirty="0" smtClean="0"/>
              <a:t>PowerShell</a:t>
            </a:r>
            <a:r>
              <a:rPr lang="en-US" sz="2200" dirty="0"/>
              <a:t/>
            </a:r>
            <a:br>
              <a:rPr lang="en-US" sz="2200" dirty="0"/>
            </a:br>
            <a:r>
              <a:rPr lang="en-US" sz="2200" dirty="0">
                <a:hlinkClick r:id="rId5"/>
              </a:rPr>
              <a:t>https://</a:t>
            </a:r>
            <a:r>
              <a:rPr lang="en-US" sz="2200" dirty="0" smtClean="0">
                <a:hlinkClick r:id="rId5"/>
              </a:rPr>
              <a:t>github.com/aws/aws-lambda-dotnet/tree/master/PowerShell</a:t>
            </a:r>
            <a:r>
              <a:rPr lang="en-US" dirty="0" smtClean="0"/>
              <a:t/>
            </a:r>
            <a:br>
              <a:rPr lang="en-US" dirty="0" smtClean="0"/>
            </a:br>
            <a:endParaRPr lang="en-US" dirty="0"/>
          </a:p>
        </p:txBody>
      </p:sp>
    </p:spTree>
    <p:extLst>
      <p:ext uri="{BB962C8B-B14F-4D97-AF65-F5344CB8AC3E}">
        <p14:creationId xmlns:p14="http://schemas.microsoft.com/office/powerpoint/2010/main" val="24390554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code repository</a:t>
            </a:r>
            <a:endParaRPr lang="en-US" dirty="0"/>
          </a:p>
        </p:txBody>
      </p:sp>
      <p:sp>
        <p:nvSpPr>
          <p:cNvPr id="4" name="TextBox 3"/>
          <p:cNvSpPr txBox="1"/>
          <p:nvPr/>
        </p:nvSpPr>
        <p:spPr>
          <a:xfrm>
            <a:off x="895052" y="2724150"/>
            <a:ext cx="7791748" cy="523220"/>
          </a:xfrm>
          <a:prstGeom prst="rect">
            <a:avLst/>
          </a:prstGeom>
          <a:noFill/>
        </p:spPr>
        <p:txBody>
          <a:bodyPr wrap="none" rtlCol="0">
            <a:spAutoFit/>
          </a:bodyPr>
          <a:lstStyle/>
          <a:p>
            <a:r>
              <a:rPr lang="en-US" sz="2800" dirty="0"/>
              <a:t>https://github.com/steveataws/vslive2019-sandiego</a:t>
            </a:r>
          </a:p>
        </p:txBody>
      </p:sp>
    </p:spTree>
    <p:extLst>
      <p:ext uri="{BB962C8B-B14F-4D97-AF65-F5344CB8AC3E}">
        <p14:creationId xmlns:p14="http://schemas.microsoft.com/office/powerpoint/2010/main" val="93126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a:t>
            </a:r>
            <a:endParaRPr lang="en-US" dirty="0"/>
          </a:p>
        </p:txBody>
      </p:sp>
      <p:sp>
        <p:nvSpPr>
          <p:cNvPr id="3" name="TextBox 2"/>
          <p:cNvSpPr txBox="1"/>
          <p:nvPr/>
        </p:nvSpPr>
        <p:spPr>
          <a:xfrm>
            <a:off x="2713350" y="2266950"/>
            <a:ext cx="3717300" cy="523220"/>
          </a:xfrm>
          <a:prstGeom prst="rect">
            <a:avLst/>
          </a:prstGeom>
          <a:noFill/>
        </p:spPr>
        <p:txBody>
          <a:bodyPr wrap="none" rtlCol="0">
            <a:spAutoFit/>
          </a:bodyPr>
          <a:lstStyle/>
          <a:p>
            <a:r>
              <a:rPr lang="en-US" sz="2800" dirty="0" smtClean="0"/>
              <a:t>Twitter: @</a:t>
            </a:r>
            <a:r>
              <a:rPr lang="en-US" sz="2800" dirty="0" err="1" smtClean="0"/>
              <a:t>bellevuesteve</a:t>
            </a:r>
            <a:endParaRPr lang="en-US" sz="2800" dirty="0"/>
          </a:p>
        </p:txBody>
      </p:sp>
    </p:spTree>
    <p:extLst>
      <p:ext uri="{BB962C8B-B14F-4D97-AF65-F5344CB8AC3E}">
        <p14:creationId xmlns:p14="http://schemas.microsoft.com/office/powerpoint/2010/main" val="27900617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Agenda</a:t>
            </a:r>
            <a:endParaRPr lang="en-US" b="1" dirty="0"/>
          </a:p>
        </p:txBody>
      </p:sp>
      <p:sp>
        <p:nvSpPr>
          <p:cNvPr id="3" name="Content Placeholder 2"/>
          <p:cNvSpPr>
            <a:spLocks noGrp="1"/>
          </p:cNvSpPr>
          <p:nvPr>
            <p:ph idx="1"/>
          </p:nvPr>
        </p:nvSpPr>
        <p:spPr/>
        <p:txBody>
          <a:bodyPr/>
          <a:lstStyle/>
          <a:p>
            <a:r>
              <a:rPr lang="en-US" dirty="0" err="1" smtClean="0"/>
              <a:t>Serverless</a:t>
            </a:r>
            <a:r>
              <a:rPr lang="en-US" dirty="0" smtClean="0"/>
              <a:t> and AWS Lambda</a:t>
            </a:r>
          </a:p>
          <a:p>
            <a:r>
              <a:rPr lang="en-US" dirty="0" smtClean="0"/>
              <a:t>PowerShell on AWS</a:t>
            </a:r>
          </a:p>
          <a:p>
            <a:pPr lvl="1"/>
            <a:r>
              <a:rPr lang="en-US" dirty="0" smtClean="0"/>
              <a:t>AWS Tools for PowerShell</a:t>
            </a:r>
          </a:p>
          <a:p>
            <a:pPr lvl="1"/>
            <a:r>
              <a:rPr lang="en-US" dirty="0" smtClean="0"/>
              <a:t>AWS Lambda Tools for PowerShell</a:t>
            </a:r>
          </a:p>
          <a:p>
            <a:r>
              <a:rPr lang="en-US" dirty="0" smtClean="0"/>
              <a:t>Demos!</a:t>
            </a:r>
            <a:endParaRPr lang="en-US" dirty="0"/>
          </a:p>
        </p:txBody>
      </p:sp>
    </p:spTree>
    <p:extLst>
      <p:ext uri="{BB962C8B-B14F-4D97-AF65-F5344CB8AC3E}">
        <p14:creationId xmlns:p14="http://schemas.microsoft.com/office/powerpoint/2010/main" val="6860177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Serverless</a:t>
            </a:r>
            <a:r>
              <a:rPr lang="en-US" dirty="0" smtClean="0"/>
              <a:t>…what and why?</a:t>
            </a:r>
            <a:endParaRPr lang="en-US" dirty="0"/>
          </a:p>
        </p:txBody>
      </p:sp>
      <p:sp>
        <p:nvSpPr>
          <p:cNvPr id="3" name="Content Placeholder 2"/>
          <p:cNvSpPr>
            <a:spLocks noGrp="1"/>
          </p:cNvSpPr>
          <p:nvPr>
            <p:ph idx="1"/>
          </p:nvPr>
        </p:nvSpPr>
        <p:spPr>
          <a:xfrm>
            <a:off x="457200" y="1200150"/>
            <a:ext cx="8229600" cy="3505200"/>
          </a:xfrm>
        </p:spPr>
        <p:txBody>
          <a:bodyPr>
            <a:normAutofit fontScale="47500" lnSpcReduction="20000"/>
          </a:bodyPr>
          <a:lstStyle/>
          <a:p>
            <a:r>
              <a:rPr lang="en-US" sz="5100" dirty="0" smtClean="0"/>
              <a:t>Run code without managing servers</a:t>
            </a:r>
          </a:p>
          <a:p>
            <a:pPr lvl="1"/>
            <a:r>
              <a:rPr lang="en-US" sz="3800" dirty="0" smtClean="0"/>
              <a:t>Yes, there is a server…just not yours!</a:t>
            </a:r>
          </a:p>
          <a:p>
            <a:pPr lvl="1"/>
            <a:r>
              <a:rPr lang="en-US" sz="3800" dirty="0" smtClean="0"/>
              <a:t>No compute infrastructure to manage</a:t>
            </a:r>
          </a:p>
          <a:p>
            <a:r>
              <a:rPr lang="en-US" sz="5100" dirty="0" smtClean="0"/>
              <a:t>Continuous scaling</a:t>
            </a:r>
          </a:p>
          <a:p>
            <a:pPr lvl="1"/>
            <a:r>
              <a:rPr lang="en-US" sz="3800" dirty="0" smtClean="0"/>
              <a:t>Code runs in parallel in </a:t>
            </a:r>
            <a:r>
              <a:rPr lang="en-US" sz="3800" dirty="0"/>
              <a:t>response to </a:t>
            </a:r>
            <a:r>
              <a:rPr lang="en-US" sz="3800" dirty="0" smtClean="0"/>
              <a:t>one or more triggers</a:t>
            </a:r>
          </a:p>
          <a:p>
            <a:pPr lvl="1"/>
            <a:r>
              <a:rPr lang="en-US" sz="3800" dirty="0" smtClean="0"/>
              <a:t>Each trigger is processed individually (horizontal scale out)</a:t>
            </a:r>
          </a:p>
          <a:p>
            <a:pPr lvl="1"/>
            <a:r>
              <a:rPr lang="en-US" sz="3800" dirty="0" smtClean="0"/>
              <a:t>Scales </a:t>
            </a:r>
            <a:r>
              <a:rPr lang="en-US" sz="3800" dirty="0"/>
              <a:t>precisely with the size of the </a:t>
            </a:r>
            <a:r>
              <a:rPr lang="en-US" sz="3800" dirty="0" smtClean="0"/>
              <a:t>workload</a:t>
            </a:r>
          </a:p>
          <a:p>
            <a:r>
              <a:rPr lang="en-US" sz="5100" i="1" dirty="0" smtClean="0"/>
              <a:t>Triggers = something that causes your code to run</a:t>
            </a:r>
            <a:endParaRPr lang="en-US" sz="5100" dirty="0"/>
          </a:p>
          <a:p>
            <a:pPr lvl="1"/>
            <a:r>
              <a:rPr lang="en-US" sz="3800" dirty="0"/>
              <a:t>Event on another AWS service</a:t>
            </a:r>
          </a:p>
          <a:p>
            <a:pPr lvl="1"/>
            <a:r>
              <a:rPr lang="en-US" sz="3800" dirty="0"/>
              <a:t>HTTP </a:t>
            </a:r>
            <a:r>
              <a:rPr lang="en-US" sz="3800" dirty="0" err="1"/>
              <a:t>api</a:t>
            </a:r>
            <a:r>
              <a:rPr lang="en-US" sz="3800" dirty="0"/>
              <a:t> call</a:t>
            </a:r>
          </a:p>
          <a:p>
            <a:pPr lvl="1"/>
            <a:r>
              <a:rPr lang="en-US" sz="3800" dirty="0"/>
              <a:t>Direct call from an application</a:t>
            </a:r>
          </a:p>
          <a:p>
            <a:endParaRPr lang="en-US" dirty="0" smtClean="0"/>
          </a:p>
        </p:txBody>
      </p:sp>
    </p:spTree>
    <p:extLst>
      <p:ext uri="{BB962C8B-B14F-4D97-AF65-F5344CB8AC3E}">
        <p14:creationId xmlns:p14="http://schemas.microsoft.com/office/powerpoint/2010/main" val="38030428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AWS Lambda</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AWS implementation of </a:t>
            </a:r>
            <a:r>
              <a:rPr lang="en-US" dirty="0" err="1" smtClean="0"/>
              <a:t>serverless</a:t>
            </a:r>
            <a:r>
              <a:rPr lang="en-US" dirty="0" smtClean="0"/>
              <a:t> compute</a:t>
            </a:r>
          </a:p>
          <a:p>
            <a:r>
              <a:rPr lang="en-US" dirty="0"/>
              <a:t>U</a:t>
            </a:r>
            <a:r>
              <a:rPr lang="en-US" dirty="0" smtClean="0"/>
              <a:t>pload your code</a:t>
            </a:r>
          </a:p>
          <a:p>
            <a:pPr lvl="1"/>
            <a:r>
              <a:rPr lang="en-US" dirty="0" smtClean="0"/>
              <a:t>tell Lambda where it is</a:t>
            </a:r>
          </a:p>
          <a:p>
            <a:pPr lvl="1"/>
            <a:r>
              <a:rPr lang="en-US" dirty="0"/>
              <a:t>c</a:t>
            </a:r>
            <a:r>
              <a:rPr lang="en-US" dirty="0" smtClean="0"/>
              <a:t>onfigure event source (if needed)</a:t>
            </a:r>
          </a:p>
          <a:p>
            <a:r>
              <a:rPr lang="en-US" dirty="0" smtClean="0"/>
              <a:t>‘Trigger’ fires</a:t>
            </a:r>
          </a:p>
          <a:p>
            <a:pPr lvl="1"/>
            <a:r>
              <a:rPr lang="en-US" dirty="0" smtClean="0"/>
              <a:t>Lambda fetches code, unpacks it </a:t>
            </a:r>
            <a:r>
              <a:rPr lang="en-US" i="1" dirty="0" smtClean="0"/>
              <a:t>(cold start)</a:t>
            </a:r>
          </a:p>
          <a:p>
            <a:pPr lvl="1"/>
            <a:r>
              <a:rPr lang="en-US" dirty="0"/>
              <a:t>c</a:t>
            </a:r>
            <a:r>
              <a:rPr lang="en-US" dirty="0" smtClean="0"/>
              <a:t>ode runs</a:t>
            </a:r>
          </a:p>
          <a:p>
            <a:pPr lvl="1"/>
            <a:r>
              <a:rPr lang="en-US" dirty="0"/>
              <a:t>n</a:t>
            </a:r>
            <a:r>
              <a:rPr lang="en-US" dirty="0" smtClean="0"/>
              <a:t>ext trigger, potential </a:t>
            </a:r>
            <a:r>
              <a:rPr lang="en-US" dirty="0" err="1" smtClean="0"/>
              <a:t>env</a:t>
            </a:r>
            <a:r>
              <a:rPr lang="en-US" dirty="0" smtClean="0"/>
              <a:t> reuse = </a:t>
            </a:r>
            <a:r>
              <a:rPr lang="en-US" i="1" dirty="0" smtClean="0"/>
              <a:t>warm start</a:t>
            </a:r>
          </a:p>
          <a:p>
            <a:endParaRPr lang="en-US" dirty="0"/>
          </a:p>
        </p:txBody>
      </p:sp>
      <p:pic>
        <p:nvPicPr>
          <p:cNvPr id="4" name="Graphic 44">
            <a:extLst>
              <a:ext uri="{FF2B5EF4-FFF2-40B4-BE49-F238E27FC236}">
                <a16:creationId xmlns:a16="http://schemas.microsoft.com/office/drawing/2014/main" id="{E2DAEC15-20F6-3647-8A23-EC2BA0B080D7}"/>
              </a:ext>
            </a:extLst>
          </p:cNvPr>
          <p:cNvPicPr>
            <a:picLocks noChangeAspect="1"/>
          </p:cNvPicPr>
          <p:nvPr/>
        </p:nvPicPr>
        <p:blipFill>
          <a:blip r:embed="rId3">
            <a:extLst>
              <a:ext uri="{96DAC541-7B7A-43D3-8B79-37D633B846F1}">
                <asvg:svgBlip xmlns:asvg="http://schemas.microsoft.com/office/drawing/2016/SVG/main" xmlns="" r:embed="rId19"/>
              </a:ext>
            </a:extLst>
          </a:blip>
          <a:stretch>
            <a:fillRect/>
          </a:stretch>
        </p:blipFill>
        <p:spPr>
          <a:xfrm>
            <a:off x="2133600" y="279400"/>
            <a:ext cx="711200" cy="711200"/>
          </a:xfrm>
          <a:prstGeom prst="rect">
            <a:avLst/>
          </a:prstGeom>
        </p:spPr>
      </p:pic>
    </p:spTree>
    <p:extLst>
      <p:ext uri="{BB962C8B-B14F-4D97-AF65-F5344CB8AC3E}">
        <p14:creationId xmlns:p14="http://schemas.microsoft.com/office/powerpoint/2010/main" val="38594766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Supported Language Runtimes</a:t>
            </a:r>
            <a:endParaRPr lang="en-US" dirty="0"/>
          </a:p>
        </p:txBody>
      </p:sp>
      <p:sp>
        <p:nvSpPr>
          <p:cNvPr id="3" name="Content Placeholder 2"/>
          <p:cNvSpPr>
            <a:spLocks noGrp="1"/>
          </p:cNvSpPr>
          <p:nvPr>
            <p:ph idx="1"/>
          </p:nvPr>
        </p:nvSpPr>
        <p:spPr>
          <a:xfrm>
            <a:off x="457200" y="1200150"/>
            <a:ext cx="8077200" cy="3394075"/>
          </a:xfrm>
        </p:spPr>
        <p:txBody>
          <a:bodyPr>
            <a:normAutofit fontScale="85000" lnSpcReduction="20000"/>
          </a:bodyPr>
          <a:lstStyle/>
          <a:p>
            <a:r>
              <a:rPr lang="en-US" dirty="0" smtClean="0"/>
              <a:t>.NET Core (2.1)</a:t>
            </a:r>
          </a:p>
          <a:p>
            <a:r>
              <a:rPr lang="en-US" dirty="0" smtClean="0"/>
              <a:t>Java</a:t>
            </a:r>
          </a:p>
          <a:p>
            <a:r>
              <a:rPr lang="en-US" dirty="0" smtClean="0"/>
              <a:t>Node.js</a:t>
            </a:r>
          </a:p>
          <a:p>
            <a:r>
              <a:rPr lang="en-US" dirty="0" smtClean="0"/>
              <a:t>Python</a:t>
            </a:r>
          </a:p>
          <a:p>
            <a:r>
              <a:rPr lang="en-US" dirty="0" smtClean="0"/>
              <a:t>Go</a:t>
            </a:r>
          </a:p>
          <a:p>
            <a:r>
              <a:rPr lang="en-US" dirty="0" smtClean="0"/>
              <a:t>Ruby</a:t>
            </a:r>
          </a:p>
          <a:p>
            <a:r>
              <a:rPr lang="en-US" b="1" dirty="0" smtClean="0"/>
              <a:t>PowerShell</a:t>
            </a:r>
            <a:r>
              <a:rPr lang="en-US" dirty="0" smtClean="0"/>
              <a:t> </a:t>
            </a:r>
            <a:r>
              <a:rPr lang="en-US" i="1" dirty="0" smtClean="0"/>
              <a:t>(note: uses .NET Core runtime)</a:t>
            </a:r>
          </a:p>
          <a:p>
            <a:r>
              <a:rPr lang="en-US" dirty="0" smtClean="0"/>
              <a:t>Or custom runtime</a:t>
            </a:r>
            <a:endParaRPr lang="en-US" dirty="0"/>
          </a:p>
        </p:txBody>
      </p:sp>
    </p:spTree>
    <p:extLst>
      <p:ext uri="{BB962C8B-B14F-4D97-AF65-F5344CB8AC3E}">
        <p14:creationId xmlns:p14="http://schemas.microsoft.com/office/powerpoint/2010/main" val="11125102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Using PowerShell with AWS</a:t>
            </a:r>
            <a:endParaRPr lang="en-US" dirty="0"/>
          </a:p>
        </p:txBody>
      </p:sp>
      <p:sp>
        <p:nvSpPr>
          <p:cNvPr id="3" name="Content Placeholder 2"/>
          <p:cNvSpPr>
            <a:spLocks noGrp="1"/>
          </p:cNvSpPr>
          <p:nvPr>
            <p:ph idx="1"/>
          </p:nvPr>
        </p:nvSpPr>
        <p:spPr/>
        <p:txBody>
          <a:bodyPr>
            <a:normAutofit/>
          </a:bodyPr>
          <a:lstStyle/>
          <a:p>
            <a:r>
              <a:rPr lang="en-US" dirty="0" smtClean="0"/>
              <a:t>AWS Tools for Windows PowerShell</a:t>
            </a:r>
          </a:p>
          <a:p>
            <a:pPr lvl="1"/>
            <a:r>
              <a:rPr lang="en-US" dirty="0" smtClean="0"/>
              <a:t>‘</a:t>
            </a:r>
            <a:r>
              <a:rPr lang="en-US" dirty="0" err="1" smtClean="0"/>
              <a:t>AWSPowerShell</a:t>
            </a:r>
            <a:r>
              <a:rPr lang="en-US" dirty="0" smtClean="0"/>
              <a:t>’</a:t>
            </a:r>
          </a:p>
          <a:p>
            <a:r>
              <a:rPr lang="en-US" dirty="0" smtClean="0"/>
              <a:t>AWS Tools for PowerShell Core</a:t>
            </a:r>
          </a:p>
          <a:p>
            <a:pPr lvl="1"/>
            <a:r>
              <a:rPr lang="en-US" dirty="0" smtClean="0"/>
              <a:t>‘</a:t>
            </a:r>
            <a:r>
              <a:rPr lang="en-US" dirty="0" err="1" smtClean="0"/>
              <a:t>AWSPowerShell.NetCore</a:t>
            </a:r>
            <a:r>
              <a:rPr lang="en-US" dirty="0" smtClean="0"/>
              <a:t>’</a:t>
            </a:r>
          </a:p>
          <a:p>
            <a:r>
              <a:rPr lang="en-US" dirty="0" smtClean="0"/>
              <a:t>AWS Lambda Tools for PowerShell</a:t>
            </a:r>
          </a:p>
          <a:p>
            <a:pPr lvl="1"/>
            <a:r>
              <a:rPr lang="en-US" dirty="0" smtClean="0"/>
              <a:t>‘</a:t>
            </a:r>
            <a:r>
              <a:rPr lang="en-US" dirty="0" err="1" smtClean="0"/>
              <a:t>AWSLambdaPSCore</a:t>
            </a:r>
            <a:r>
              <a:rPr lang="en-US" dirty="0" smtClean="0"/>
              <a:t>’</a:t>
            </a:r>
            <a:endParaRPr lang="en-US" dirty="0"/>
          </a:p>
        </p:txBody>
      </p:sp>
    </p:spTree>
    <p:extLst>
      <p:ext uri="{BB962C8B-B14F-4D97-AF65-F5344CB8AC3E}">
        <p14:creationId xmlns:p14="http://schemas.microsoft.com/office/powerpoint/2010/main" val="18239464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new tools preview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Refactored to per-service modules</a:t>
            </a:r>
          </a:p>
          <a:p>
            <a:pPr lvl="1"/>
            <a:r>
              <a:rPr lang="en-US" dirty="0" err="1" smtClean="0"/>
              <a:t>AWS.Tools.</a:t>
            </a:r>
            <a:r>
              <a:rPr lang="en-US" i="1" dirty="0" err="1" smtClean="0"/>
              <a:t>servicename</a:t>
            </a:r>
            <a:r>
              <a:rPr lang="en-US" i="1" dirty="0" smtClean="0"/>
              <a:t>, </a:t>
            </a:r>
            <a:r>
              <a:rPr lang="en-US" i="1" dirty="0" err="1" smtClean="0"/>
              <a:t>eg</a:t>
            </a:r>
            <a:r>
              <a:rPr lang="en-US" i="1" dirty="0" smtClean="0"/>
              <a:t> AWS.Tools.EC2</a:t>
            </a:r>
          </a:p>
          <a:p>
            <a:pPr lvl="1"/>
            <a:r>
              <a:rPr lang="en-US" dirty="0" smtClean="0"/>
              <a:t>Common shared module, </a:t>
            </a:r>
            <a:r>
              <a:rPr lang="en-US" i="1" dirty="0" err="1" smtClean="0"/>
              <a:t>AWS.Tools.Common</a:t>
            </a:r>
            <a:endParaRPr lang="en-US" i="1" dirty="0" smtClean="0"/>
          </a:p>
          <a:p>
            <a:pPr lvl="1"/>
            <a:r>
              <a:rPr lang="en-US" dirty="0" smtClean="0"/>
              <a:t>New modules also add support for mandatory parameter attribution</a:t>
            </a:r>
          </a:p>
          <a:p>
            <a:pPr lvl="1"/>
            <a:r>
              <a:rPr lang="en-US" dirty="0" smtClean="0"/>
              <a:t>Can also use in Lambda!</a:t>
            </a:r>
            <a:br>
              <a:rPr lang="en-US" dirty="0" smtClean="0"/>
            </a:br>
            <a:endParaRPr lang="en-US" dirty="0" smtClean="0"/>
          </a:p>
          <a:p>
            <a:pPr marL="0" indent="0">
              <a:buNone/>
            </a:pPr>
            <a:r>
              <a:rPr lang="en-US" sz="1700" dirty="0">
                <a:hlinkClick r:id="rId3"/>
              </a:rPr>
              <a:t>https://aws.amazon.com/blogs/aws/preview-release-of-the-new-aws-tools-for-powershell</a:t>
            </a:r>
            <a:r>
              <a:rPr lang="en-US" sz="1700" dirty="0" smtClean="0">
                <a:hlinkClick r:id="rId3"/>
              </a:rPr>
              <a:t>/</a:t>
            </a:r>
            <a:endParaRPr lang="en-US" sz="1700" dirty="0" smtClean="0"/>
          </a:p>
          <a:p>
            <a:pPr marL="0" indent="0">
              <a:buNone/>
            </a:pPr>
            <a:endParaRPr lang="en-US" dirty="0"/>
          </a:p>
        </p:txBody>
      </p:sp>
    </p:spTree>
    <p:extLst>
      <p:ext uri="{BB962C8B-B14F-4D97-AF65-F5344CB8AC3E}">
        <p14:creationId xmlns:p14="http://schemas.microsoft.com/office/powerpoint/2010/main" val="29597333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615566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00150"/>
            <a:ext cx="8229600" cy="3200399"/>
          </a:xfrm>
        </p:spPr>
        <p:txBody>
          <a:bodyPr>
            <a:normAutofit/>
          </a:bodyPr>
          <a:lstStyle/>
          <a:p>
            <a:r>
              <a:rPr lang="en-US" dirty="0" smtClean="0"/>
              <a:t>“Hello world”</a:t>
            </a:r>
          </a:p>
          <a:p>
            <a:r>
              <a:rPr lang="en-US" dirty="0" smtClean="0"/>
              <a:t>Using events: image tagging</a:t>
            </a:r>
          </a:p>
          <a:p>
            <a:r>
              <a:rPr lang="en-US" dirty="0" smtClean="0"/>
              <a:t>Convert RSS feed to speech</a:t>
            </a:r>
          </a:p>
          <a:p>
            <a:r>
              <a:rPr lang="en-US" dirty="0" smtClean="0"/>
              <a:t>Transcribe a podcast</a:t>
            </a:r>
          </a:p>
          <a:p>
            <a:r>
              <a:rPr lang="en-US" dirty="0" smtClean="0"/>
              <a:t>Document approval workflow</a:t>
            </a:r>
            <a:endParaRPr lang="en-US" dirty="0"/>
          </a:p>
        </p:txBody>
      </p:sp>
    </p:spTree>
    <p:extLst>
      <p:ext uri="{BB962C8B-B14F-4D97-AF65-F5344CB8AC3E}">
        <p14:creationId xmlns:p14="http://schemas.microsoft.com/office/powerpoint/2010/main" val="1990061168"/>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1099</Words>
  <Application>Microsoft Office PowerPoint</Application>
  <PresentationFormat>On-screen Show (16:9)</PresentationFormat>
  <Paragraphs>153</Paragraphs>
  <Slides>14</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Symbol</vt:lpstr>
      <vt:lpstr>Times New Roman</vt:lpstr>
      <vt:lpstr>Custom Design</vt:lpstr>
      <vt:lpstr>PowerPoint Presentation</vt:lpstr>
      <vt:lpstr>Agenda</vt:lpstr>
      <vt:lpstr>Serverless…what and why?</vt:lpstr>
      <vt:lpstr>AWS Lambda</vt:lpstr>
      <vt:lpstr>Supported Language Runtimes</vt:lpstr>
      <vt:lpstr>Using PowerShell with AWS</vt:lpstr>
      <vt:lpstr>Introducing new tools preview </vt:lpstr>
      <vt:lpstr>Demos</vt:lpstr>
      <vt:lpstr>PowerPoint Presentation</vt:lpstr>
      <vt:lpstr>Let’s get started!</vt:lpstr>
      <vt:lpstr>Recap</vt:lpstr>
      <vt:lpstr>Useful links</vt:lpstr>
      <vt:lpstr>Demo code repository</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2015-02-16T21:29:58Z</dcterms:created>
  <dcterms:modified xsi:type="dcterms:W3CDTF">2019-10-18T16:37:07Z</dcterms:modified>
</cp:coreProperties>
</file>