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24" autoAdjust="0"/>
    <p:restoredTop sz="94660"/>
  </p:normalViewPr>
  <p:slideViewPr>
    <p:cSldViewPr>
      <p:cViewPr>
        <p:scale>
          <a:sx n="66" d="100"/>
          <a:sy n="66" d="100"/>
        </p:scale>
        <p:origin x="-1452"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47C9B81F-C347-4BEF-BFDF-29C42F48304A}" type="datetimeFigureOut">
              <a:rPr lang="en-US" smtClean="0"/>
              <a:pPr/>
              <a:t>9/29/2023</a:t>
            </a:fld>
            <a:endParaRPr lang="en-US"/>
          </a:p>
        </p:txBody>
      </p:sp>
      <p:sp>
        <p:nvSpPr>
          <p:cNvPr id="2" name="Footer Placeholder 1"/>
          <p:cNvSpPr>
            <a:spLocks noGrp="1"/>
          </p:cNvSpPr>
          <p:nvPr>
            <p:ph type="ftr" sz="quarter" idx="11"/>
          </p:nvPr>
        </p:nvSpPr>
        <p:spPr/>
        <p:txBody>
          <a:bodyPr/>
          <a:lstStyle/>
          <a:p>
            <a:endParaRPr kumimoji="0" lang="en-US"/>
          </a:p>
        </p:txBody>
      </p:sp>
      <p:sp>
        <p:nvSpPr>
          <p:cNvPr id="15" name="Slide Number Placeholder 14"/>
          <p:cNvSpPr>
            <a:spLocks noGrp="1"/>
          </p:cNvSpPr>
          <p:nvPr>
            <p:ph type="sldNum" sz="quarter" idx="12"/>
          </p:nvPr>
        </p:nvSpPr>
        <p:spPr>
          <a:xfrm>
            <a:off x="8229600" y="6473952"/>
            <a:ext cx="758952" cy="246888"/>
          </a:xfrm>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47C9B81F-C347-4BEF-BFDF-29C42F48304A}" type="datetimeFigureOut">
              <a:rPr lang="en-US" smtClean="0"/>
              <a:pPr/>
              <a:t>9/29/2023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kumimoji="0" lang="en-US"/>
          </a:p>
        </p:txBody>
      </p:sp>
      <p:sp>
        <p:nvSpPr>
          <p:cNvPr id="16" name="Slide Number Placeholder 15"/>
          <p:cNvSpPr>
            <a:spLocks noGrp="1"/>
          </p:cNvSpPr>
          <p:nvPr>
            <p:ph type="sldNum" sz="quarter" idx="12"/>
          </p:nvPr>
        </p:nvSpPr>
        <p:spPr>
          <a:xfrm>
            <a:off x="8229600" y="6473952"/>
            <a:ext cx="758952" cy="246888"/>
          </a:xfrm>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47C9B81F-C347-4BEF-BFDF-29C42F48304A}" type="datetimeFigureOut">
              <a:rPr lang="en-US" smtClean="0"/>
              <a:pPr/>
              <a:t>9/29/2023</a:t>
            </a:fld>
            <a:endParaRPr lang="en-US"/>
          </a:p>
        </p:txBody>
      </p:sp>
      <p:sp>
        <p:nvSpPr>
          <p:cNvPr id="11" name="Footer Placeholder 10"/>
          <p:cNvSpPr>
            <a:spLocks noGrp="1"/>
          </p:cNvSpPr>
          <p:nvPr>
            <p:ph type="ftr" sz="quarter" idx="11"/>
          </p:nvPr>
        </p:nvSpPr>
        <p:spPr/>
        <p:txBody>
          <a:bodyPr/>
          <a:lstStyle/>
          <a:p>
            <a:endParaRPr kumimoji="0" lang="en-US"/>
          </a:p>
        </p:txBody>
      </p:sp>
      <p:sp>
        <p:nvSpPr>
          <p:cNvPr id="16" name="Slide Number Placeholder 15"/>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47C9B81F-C347-4BEF-BFDF-29C42F48304A}" type="datetimeFigureOut">
              <a:rPr lang="en-US" smtClean="0"/>
              <a:pPr/>
              <a:t>9/29/2023</a:t>
            </a:fld>
            <a:endParaRPr lang="en-US"/>
          </a:p>
        </p:txBody>
      </p:sp>
      <p:sp>
        <p:nvSpPr>
          <p:cNvPr id="10" name="Footer Placeholder 9"/>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47C9B81F-C347-4BEF-BFDF-29C42F48304A}"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229600" y="6477000"/>
            <a:ext cx="762000" cy="246888"/>
          </a:xfrm>
        </p:spPr>
        <p:txBody>
          <a:bodyPr/>
          <a:lstStyle/>
          <a:p>
            <a:fld id="{042AED99-7FB4-404E-8A97-64753DCE42EC}" type="slidenum">
              <a:rPr kumimoji="0" lang="en-US" smtClean="0"/>
              <a:pPr/>
              <a:t>‹#›</a:t>
            </a:fld>
            <a:endParaRPr kumimoji="0"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47C9B81F-C347-4BEF-BFDF-29C42F48304A}" type="datetimeFigureOut">
              <a:rPr lang="en-US" smtClean="0"/>
              <a:pPr/>
              <a:t>9/29/2023</a:t>
            </a:fld>
            <a:endParaRPr lang="en-US"/>
          </a:p>
        </p:txBody>
      </p:sp>
      <p:sp>
        <p:nvSpPr>
          <p:cNvPr id="21" name="Footer Placeholder 20"/>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7C9B81F-C347-4BEF-BFDF-29C42F48304A}" type="datetimeFigureOut">
              <a:rPr lang="en-US" smtClean="0"/>
              <a:pPr/>
              <a:t>9/29/2023</a:t>
            </a:fld>
            <a:endParaRPr lang="en-US"/>
          </a:p>
        </p:txBody>
      </p:sp>
      <p:sp>
        <p:nvSpPr>
          <p:cNvPr id="24" name="Footer Placeholder 23"/>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47C9B81F-C347-4BEF-BFDF-29C42F48304A}" type="datetimeFigureOut">
              <a:rPr lang="en-US" smtClean="0"/>
              <a:pPr/>
              <a:t>9/29/2023</a:t>
            </a:fld>
            <a:endParaRPr lang="en-US"/>
          </a:p>
        </p:txBody>
      </p:sp>
      <p:sp>
        <p:nvSpPr>
          <p:cNvPr id="29" name="Footer Placeholder 28"/>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47C9B81F-C347-4BEF-BFDF-29C42F48304A}"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7C9B81F-C347-4BEF-BFDF-29C42F48304A}" type="datetimeFigureOut">
              <a:rPr lang="en-US" smtClean="0"/>
              <a:pPr/>
              <a:t>9/29/2023</a:t>
            </a:fld>
            <a:endParaRPr lang="en-US" dirty="0">
              <a:solidFill>
                <a:schemeClr val="tx2">
                  <a:shade val="90000"/>
                </a:scheme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lgn="l" eaLnBrk="1" latinLnBrk="0" hangingPunct="1"/>
            <a:endParaRPr kumimoji="0" lang="en-US" dirty="0">
              <a:solidFill>
                <a:schemeClr val="tx2">
                  <a:shade val="90000"/>
                </a:scheme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214282" y="0"/>
            <a:ext cx="8929718" cy="1500198"/>
          </a:xfrm>
        </p:spPr>
        <p:txBody>
          <a:bodyPr>
            <a:normAutofit/>
          </a:bodyPr>
          <a:lstStyle/>
          <a:p>
            <a:pPr algn="ctr"/>
            <a:r>
              <a:rPr lang="en-US" sz="2400" dirty="0">
                <a:solidFill>
                  <a:schemeClr val="tx1"/>
                </a:solidFill>
                <a:latin typeface="Algerian" pitchFamily="82" charset="0"/>
              </a:rPr>
              <a:t> </a:t>
            </a:r>
            <a:r>
              <a:rPr lang="en-US" sz="2400" dirty="0">
                <a:solidFill>
                  <a:schemeClr val="tx1"/>
                </a:solidFill>
                <a:effectLst/>
                <a:latin typeface="Algerian" pitchFamily="82" charset="0"/>
              </a:rPr>
              <a:t>Deploying</a:t>
            </a:r>
            <a:r>
              <a:rPr lang="en-US" sz="2400" dirty="0">
                <a:solidFill>
                  <a:schemeClr val="tx1"/>
                </a:solidFill>
                <a:latin typeface="Algerian" pitchFamily="82" charset="0"/>
              </a:rPr>
              <a:t> a </a:t>
            </a:r>
            <a:r>
              <a:rPr lang="en-US" sz="2400" dirty="0" err="1">
                <a:solidFill>
                  <a:schemeClr val="tx1"/>
                </a:solidFill>
                <a:latin typeface="Algerian" pitchFamily="82" charset="0"/>
              </a:rPr>
              <a:t>Chatbot</a:t>
            </a:r>
            <a:r>
              <a:rPr lang="en-US" sz="2400" dirty="0">
                <a:solidFill>
                  <a:schemeClr val="tx1"/>
                </a:solidFill>
                <a:latin typeface="Algerian" pitchFamily="82" charset="0"/>
              </a:rPr>
              <a:t> with IBM Cloud Watson Assistant</a:t>
            </a:r>
          </a:p>
        </p:txBody>
      </p:sp>
      <p:sp>
        <p:nvSpPr>
          <p:cNvPr id="7" name="Subtitle 6"/>
          <p:cNvSpPr>
            <a:spLocks noGrp="1"/>
          </p:cNvSpPr>
          <p:nvPr>
            <p:ph type="subTitle" idx="1"/>
          </p:nvPr>
        </p:nvSpPr>
        <p:spPr>
          <a:xfrm>
            <a:off x="0" y="785794"/>
            <a:ext cx="8715436" cy="1643074"/>
          </a:xfrm>
        </p:spPr>
        <p:txBody>
          <a:bodyPr>
            <a:normAutofit fontScale="40000" lnSpcReduction="20000"/>
          </a:bodyPr>
          <a:lstStyle/>
          <a:p>
            <a:r>
              <a:rPr lang="en-US" sz="4500" dirty="0" err="1">
                <a:solidFill>
                  <a:schemeClr val="tx1"/>
                </a:solidFill>
              </a:rPr>
              <a:t>Chatbots</a:t>
            </a:r>
            <a:r>
              <a:rPr lang="en-US" sz="4500" dirty="0">
                <a:solidFill>
                  <a:schemeClr val="tx1"/>
                </a:solidFill>
              </a:rPr>
              <a:t> have become a crucial component of modern customer service and engagement strategies. They can provide instant responses to customer queries, streamline communication, and improve user experiences. IBM Cloud Watson Assistant is a powerful tool for building and deploying </a:t>
            </a:r>
            <a:r>
              <a:rPr lang="en-US" sz="4500" dirty="0" err="1">
                <a:solidFill>
                  <a:schemeClr val="tx1"/>
                </a:solidFill>
              </a:rPr>
              <a:t>chatbots</a:t>
            </a:r>
            <a:r>
              <a:rPr lang="en-US" sz="4500" dirty="0">
                <a:solidFill>
                  <a:schemeClr val="tx1"/>
                </a:solidFill>
              </a:rPr>
              <a:t> that can be integrated into various platforms. This document will guide you through the process of deploying a </a:t>
            </a:r>
            <a:r>
              <a:rPr lang="en-US" sz="4500" dirty="0" err="1">
                <a:solidFill>
                  <a:schemeClr val="tx1"/>
                </a:solidFill>
              </a:rPr>
              <a:t>chatbot</a:t>
            </a:r>
            <a:r>
              <a:rPr lang="en-US" sz="4500" dirty="0">
                <a:solidFill>
                  <a:schemeClr val="tx1"/>
                </a:solidFill>
              </a:rPr>
              <a:t> with IBM Cloud Watson Assistant.</a:t>
            </a:r>
          </a:p>
          <a:p>
            <a:endParaRPr lang="en-US" dirty="0">
              <a:solidFill>
                <a:schemeClr val="tx1"/>
              </a:solidFill>
            </a:endParaRPr>
          </a:p>
          <a:p>
            <a:endParaRPr lang="en-US" dirty="0">
              <a:solidFill>
                <a:schemeClr val="tx1"/>
              </a:solidFill>
            </a:endParaRPr>
          </a:p>
        </p:txBody>
      </p:sp>
      <p:sp>
        <p:nvSpPr>
          <p:cNvPr id="8" name="Rectangle 7"/>
          <p:cNvSpPr/>
          <p:nvPr/>
        </p:nvSpPr>
        <p:spPr>
          <a:xfrm>
            <a:off x="214282" y="2500306"/>
            <a:ext cx="5000660" cy="4001095"/>
          </a:xfrm>
          <a:prstGeom prst="rect">
            <a:avLst/>
          </a:prstGeom>
        </p:spPr>
        <p:txBody>
          <a:bodyPr wrap="square">
            <a:spAutoFit/>
          </a:bodyPr>
          <a:lstStyle/>
          <a:p>
            <a:endParaRPr lang="en-US" dirty="0">
              <a:latin typeface="Arial Black" pitchFamily="34" charset="0"/>
            </a:endParaRPr>
          </a:p>
          <a:p>
            <a:r>
              <a:rPr lang="en-US" sz="2000" b="1" dirty="0">
                <a:latin typeface="Algerian" pitchFamily="82" charset="0"/>
              </a:rPr>
              <a:t>         Table of Contents</a:t>
            </a:r>
          </a:p>
          <a:p>
            <a:endParaRPr lang="en-US" dirty="0">
              <a:latin typeface="+mj-lt"/>
            </a:endParaRPr>
          </a:p>
          <a:p>
            <a:r>
              <a:rPr lang="en-US" dirty="0">
                <a:latin typeface="+mj-lt"/>
              </a:rPr>
              <a:t>1.*Introduction*</a:t>
            </a:r>
          </a:p>
          <a:p>
            <a:r>
              <a:rPr lang="en-US" dirty="0">
                <a:latin typeface="+mj-lt"/>
              </a:rPr>
              <a:t>2.*Prerequisites*</a:t>
            </a:r>
          </a:p>
          <a:p>
            <a:r>
              <a:rPr lang="en-US" dirty="0">
                <a:latin typeface="+mj-lt"/>
              </a:rPr>
              <a:t>3. *Creating a Watson Assistant Instance*</a:t>
            </a:r>
          </a:p>
          <a:p>
            <a:r>
              <a:rPr lang="en-US" dirty="0">
                <a:latin typeface="+mj-lt"/>
              </a:rPr>
              <a:t>4. *Designing Your </a:t>
            </a:r>
            <a:r>
              <a:rPr lang="en-US" dirty="0" err="1">
                <a:latin typeface="+mj-lt"/>
              </a:rPr>
              <a:t>Chatbot</a:t>
            </a:r>
            <a:r>
              <a:rPr lang="en-US" dirty="0">
                <a:latin typeface="+mj-lt"/>
              </a:rPr>
              <a:t>*</a:t>
            </a:r>
          </a:p>
          <a:p>
            <a:r>
              <a:rPr lang="en-US" dirty="0">
                <a:latin typeface="+mj-lt"/>
              </a:rPr>
              <a:t>5. *Integration Options*   - Web Chat Integration   - Social Media Integration   - Mobile App Integration   - Voice Assistant Integration</a:t>
            </a:r>
          </a:p>
          <a:p>
            <a:r>
              <a:rPr lang="en-US" dirty="0">
                <a:latin typeface="+mj-lt"/>
              </a:rPr>
              <a:t>6. *Testing Your </a:t>
            </a:r>
            <a:r>
              <a:rPr lang="en-US" dirty="0" err="1">
                <a:latin typeface="+mj-lt"/>
              </a:rPr>
              <a:t>Chatbot</a:t>
            </a:r>
            <a:r>
              <a:rPr lang="en-US" dirty="0">
                <a:latin typeface="+mj-lt"/>
              </a:rPr>
              <a:t>*</a:t>
            </a:r>
          </a:p>
          <a:p>
            <a:r>
              <a:rPr lang="en-US" dirty="0">
                <a:latin typeface="+mj-lt"/>
              </a:rPr>
              <a:t>7. *Deploying Your </a:t>
            </a:r>
            <a:r>
              <a:rPr lang="en-US" dirty="0" err="1">
                <a:latin typeface="+mj-lt"/>
              </a:rPr>
              <a:t>Chatbot</a:t>
            </a:r>
            <a:r>
              <a:rPr lang="en-US" dirty="0">
                <a:latin typeface="+mj-lt"/>
              </a:rPr>
              <a:t>*</a:t>
            </a:r>
          </a:p>
          <a:p>
            <a:r>
              <a:rPr lang="en-US" dirty="0">
                <a:latin typeface="+mj-lt"/>
              </a:rPr>
              <a:t>8.*conclusion*</a:t>
            </a:r>
          </a:p>
          <a:p>
            <a:endParaRPr lang="en-US" b="1" dirty="0"/>
          </a:p>
        </p:txBody>
      </p:sp>
      <p:pic>
        <p:nvPicPr>
          <p:cNvPr id="9" name="Picture 8" descr="download.jpg"/>
          <p:cNvPicPr>
            <a:picLocks noChangeAspect="1"/>
          </p:cNvPicPr>
          <p:nvPr/>
        </p:nvPicPr>
        <p:blipFill>
          <a:blip r:embed="rId2"/>
          <a:stretch>
            <a:fillRect/>
          </a:stretch>
        </p:blipFill>
        <p:spPr>
          <a:xfrm>
            <a:off x="5143504" y="2786058"/>
            <a:ext cx="3714776" cy="33575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1000108"/>
            <a:ext cx="4857784" cy="2714644"/>
          </a:xfrm>
        </p:spPr>
        <p:txBody>
          <a:bodyPr>
            <a:noAutofit/>
          </a:bodyPr>
          <a:lstStyle/>
          <a:p>
            <a:r>
              <a:rPr lang="en-US" sz="1800" cap="none" dirty="0">
                <a:solidFill>
                  <a:schemeClr val="tx1"/>
                </a:solidFill>
                <a:effectLst/>
                <a:latin typeface="+mn-lt"/>
              </a:rPr>
              <a:t>IBM cloud </a:t>
            </a:r>
            <a:r>
              <a:rPr lang="en-US" sz="1800" cap="none" dirty="0" err="1">
                <a:solidFill>
                  <a:schemeClr val="tx1"/>
                </a:solidFill>
                <a:effectLst/>
                <a:latin typeface="+mn-lt"/>
              </a:rPr>
              <a:t>watson</a:t>
            </a:r>
            <a:r>
              <a:rPr lang="en-US" sz="1800" cap="none" dirty="0">
                <a:solidFill>
                  <a:schemeClr val="tx1"/>
                </a:solidFill>
                <a:effectLst/>
                <a:latin typeface="+mn-lt"/>
              </a:rPr>
              <a:t> assistant is a cloud-based </a:t>
            </a:r>
            <a:r>
              <a:rPr lang="en-US" sz="1800" cap="none" dirty="0" err="1">
                <a:solidFill>
                  <a:schemeClr val="tx1"/>
                </a:solidFill>
                <a:effectLst/>
                <a:latin typeface="+mn-lt"/>
              </a:rPr>
              <a:t>chatbot</a:t>
            </a:r>
            <a:r>
              <a:rPr lang="en-US" sz="1800" cap="none" dirty="0">
                <a:solidFill>
                  <a:schemeClr val="tx1"/>
                </a:solidFill>
                <a:effectLst/>
                <a:latin typeface="+mn-lt"/>
              </a:rPr>
              <a:t> development platform that uses artificial intelligence and natural language processing to enable </a:t>
            </a:r>
            <a:r>
              <a:rPr lang="en-US" sz="1800" cap="none" dirty="0" err="1">
                <a:solidFill>
                  <a:schemeClr val="tx1"/>
                </a:solidFill>
                <a:effectLst/>
                <a:latin typeface="+mn-lt"/>
              </a:rPr>
              <a:t>chatbots</a:t>
            </a:r>
            <a:r>
              <a:rPr lang="en-US" sz="1800" cap="none" dirty="0">
                <a:solidFill>
                  <a:schemeClr val="tx1"/>
                </a:solidFill>
                <a:effectLst/>
                <a:latin typeface="+mn-lt"/>
              </a:rPr>
              <a:t> to engage in human-like conversations. It is designed to help businesses automate customer support, improve user experiences, and streamline communication</a:t>
            </a:r>
            <a:r>
              <a:rPr lang="en-US" sz="1800" cap="none" dirty="0">
                <a:solidFill>
                  <a:schemeClr val="tx1"/>
                </a:solidFill>
              </a:rPr>
              <a:t>.</a:t>
            </a:r>
          </a:p>
        </p:txBody>
      </p:sp>
      <p:sp>
        <p:nvSpPr>
          <p:cNvPr id="3" name="Subtitle 2"/>
          <p:cNvSpPr>
            <a:spLocks noGrp="1"/>
          </p:cNvSpPr>
          <p:nvPr>
            <p:ph type="subTitle" idx="1"/>
          </p:nvPr>
        </p:nvSpPr>
        <p:spPr>
          <a:xfrm>
            <a:off x="214282" y="142852"/>
            <a:ext cx="7854696" cy="466716"/>
          </a:xfrm>
        </p:spPr>
        <p:txBody>
          <a:bodyPr/>
          <a:lstStyle/>
          <a:p>
            <a:pPr algn="l"/>
            <a:r>
              <a:rPr lang="en-US" b="1" dirty="0">
                <a:solidFill>
                  <a:schemeClr val="tx1"/>
                </a:solidFill>
                <a:latin typeface="Algerian" pitchFamily="82" charset="0"/>
              </a:rPr>
              <a:t>     </a:t>
            </a:r>
            <a:r>
              <a:rPr lang="en-US" sz="2400" b="1" dirty="0">
                <a:solidFill>
                  <a:schemeClr val="tx1"/>
                </a:solidFill>
                <a:latin typeface="Algerian" pitchFamily="82" charset="0"/>
              </a:rPr>
              <a:t>1.Introuduction  </a:t>
            </a:r>
          </a:p>
        </p:txBody>
      </p:sp>
      <p:sp>
        <p:nvSpPr>
          <p:cNvPr id="4" name="Rectangle 3"/>
          <p:cNvSpPr/>
          <p:nvPr/>
        </p:nvSpPr>
        <p:spPr>
          <a:xfrm>
            <a:off x="0" y="4357694"/>
            <a:ext cx="8715436" cy="2215991"/>
          </a:xfrm>
          <a:prstGeom prst="rect">
            <a:avLst/>
          </a:prstGeom>
        </p:spPr>
        <p:txBody>
          <a:bodyPr wrap="square">
            <a:spAutoFit/>
          </a:bodyPr>
          <a:lstStyle/>
          <a:p>
            <a:r>
              <a:rPr lang="en-US" b="1" dirty="0"/>
              <a:t>     </a:t>
            </a:r>
            <a:r>
              <a:rPr lang="en-US" sz="2400" b="1" dirty="0">
                <a:latin typeface="Algerian" pitchFamily="82" charset="0"/>
              </a:rPr>
              <a:t>2. Prerequisites</a:t>
            </a:r>
          </a:p>
          <a:p>
            <a:endParaRPr lang="en-US" sz="2400" dirty="0">
              <a:latin typeface="Algerian" pitchFamily="82" charset="0"/>
            </a:endParaRPr>
          </a:p>
          <a:p>
            <a:r>
              <a:rPr lang="en-US" dirty="0"/>
              <a:t>Before you begin deploying your </a:t>
            </a:r>
            <a:r>
              <a:rPr lang="en-US" dirty="0" err="1"/>
              <a:t>chatbot</a:t>
            </a:r>
            <a:r>
              <a:rPr lang="en-US" dirty="0"/>
              <a:t> with IBM Cloud Watson Assistant, ensure you have the following:- An IBM Cloud account (you can sign up at [https://cloud.ibm.com/](https://cloud.ibm.com/)).- Basic knowledge of </a:t>
            </a:r>
            <a:r>
              <a:rPr lang="en-US" dirty="0" err="1"/>
              <a:t>chatbot</a:t>
            </a:r>
            <a:r>
              <a:rPr lang="en-US" dirty="0"/>
              <a:t> development and conversational design.- Clear objectives for your </a:t>
            </a:r>
            <a:r>
              <a:rPr lang="en-US" dirty="0" err="1"/>
              <a:t>chatbot</a:t>
            </a:r>
            <a:r>
              <a:rPr lang="en-US" dirty="0"/>
              <a:t>, such as the purpose it serves and the target audience.</a:t>
            </a:r>
          </a:p>
        </p:txBody>
      </p:sp>
      <p:pic>
        <p:nvPicPr>
          <p:cNvPr id="5" name="Picture 4" descr="download1.png"/>
          <p:cNvPicPr>
            <a:picLocks noChangeAspect="1"/>
          </p:cNvPicPr>
          <p:nvPr/>
        </p:nvPicPr>
        <p:blipFill>
          <a:blip r:embed="rId2"/>
          <a:stretch>
            <a:fillRect/>
          </a:stretch>
        </p:blipFill>
        <p:spPr>
          <a:xfrm>
            <a:off x="5286380" y="500042"/>
            <a:ext cx="3643338" cy="3143272"/>
          </a:xfrm>
          <a:prstGeom prst="rect">
            <a:avLst/>
          </a:prstGeom>
        </p:spPr>
      </p:pic>
      <p:sp>
        <p:nvSpPr>
          <p:cNvPr id="6" name="TextBox 5"/>
          <p:cNvSpPr txBox="1"/>
          <p:nvPr/>
        </p:nvSpPr>
        <p:spPr>
          <a:xfrm>
            <a:off x="5643570" y="4000504"/>
            <a:ext cx="3071834" cy="369332"/>
          </a:xfrm>
          <a:prstGeom prst="rect">
            <a:avLst/>
          </a:prstGeom>
          <a:noFill/>
        </p:spPr>
        <p:txBody>
          <a:bodyPr wrap="square" rtlCol="0">
            <a:spAutoFit/>
          </a:bodyPr>
          <a:lstStyle/>
          <a:p>
            <a:r>
              <a:rPr lang="en-US" b="1" dirty="0"/>
              <a:t>IBM Cloud Watson Assistant,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0"/>
            <a:ext cx="7851648" cy="3286124"/>
          </a:xfrm>
        </p:spPr>
        <p:txBody>
          <a:bodyPr>
            <a:noAutofit/>
          </a:bodyPr>
          <a:lstStyle/>
          <a:p>
            <a:r>
              <a:rPr lang="en-US" sz="2400" dirty="0">
                <a:solidFill>
                  <a:schemeClr val="tx1"/>
                </a:solidFill>
                <a:effectLst/>
                <a:latin typeface="Algerian" pitchFamily="82" charset="0"/>
              </a:rPr>
              <a:t>3. Creating a Watson Assistant Instance</a:t>
            </a:r>
            <a:br>
              <a:rPr lang="en-US" sz="2400" b="0" dirty="0">
                <a:solidFill>
                  <a:schemeClr val="tx1"/>
                </a:solidFill>
                <a:effectLst/>
                <a:latin typeface="Algerian" pitchFamily="82" charset="0"/>
              </a:rPr>
            </a:br>
            <a:br>
              <a:rPr lang="en-US" sz="2400" b="0" dirty="0">
                <a:solidFill>
                  <a:schemeClr val="tx1"/>
                </a:solidFill>
                <a:effectLst/>
                <a:latin typeface="Algerian" pitchFamily="82" charset="0"/>
              </a:rPr>
            </a:br>
            <a:r>
              <a:rPr lang="en-US" sz="2000" dirty="0">
                <a:solidFill>
                  <a:schemeClr val="tx1"/>
                </a:solidFill>
                <a:effectLst/>
                <a:latin typeface="Algerian" pitchFamily="82" charset="0"/>
              </a:rPr>
              <a:t>To get started, follow these steps:</a:t>
            </a:r>
            <a:br>
              <a:rPr lang="en-US" sz="2000" dirty="0">
                <a:solidFill>
                  <a:schemeClr val="tx1"/>
                </a:solidFill>
                <a:effectLst/>
                <a:latin typeface="Algerian" pitchFamily="82" charset="0"/>
              </a:rPr>
            </a:br>
            <a:br>
              <a:rPr lang="en-US" sz="2000" dirty="0">
                <a:solidFill>
                  <a:schemeClr val="tx1"/>
                </a:solidFill>
                <a:effectLst/>
                <a:latin typeface="Algerian" pitchFamily="82" charset="0"/>
              </a:rPr>
            </a:br>
            <a:r>
              <a:rPr lang="en-US" sz="1800" cap="none" dirty="0">
                <a:solidFill>
                  <a:schemeClr val="tx1"/>
                </a:solidFill>
                <a:effectLst/>
              </a:rPr>
              <a:t> 1. Log in to your </a:t>
            </a:r>
            <a:r>
              <a:rPr lang="en-US" sz="1800" cap="none" dirty="0" err="1">
                <a:solidFill>
                  <a:schemeClr val="tx1"/>
                </a:solidFill>
                <a:effectLst/>
              </a:rPr>
              <a:t>ibm</a:t>
            </a:r>
            <a:r>
              <a:rPr lang="en-US" sz="1800" cap="none" dirty="0">
                <a:solidFill>
                  <a:schemeClr val="tx1"/>
                </a:solidFill>
                <a:effectLst/>
              </a:rPr>
              <a:t> cloud account.</a:t>
            </a:r>
            <a:br>
              <a:rPr lang="en-US" sz="1800" cap="none" dirty="0">
                <a:solidFill>
                  <a:schemeClr val="tx1"/>
                </a:solidFill>
                <a:effectLst/>
              </a:rPr>
            </a:br>
            <a:r>
              <a:rPr lang="en-US" sz="1800" cap="none" dirty="0">
                <a:solidFill>
                  <a:schemeClr val="tx1"/>
                </a:solidFill>
                <a:effectLst/>
              </a:rPr>
              <a:t>2. Navigate to the </a:t>
            </a:r>
            <a:r>
              <a:rPr lang="en-US" sz="1800" cap="none" dirty="0" err="1">
                <a:solidFill>
                  <a:schemeClr val="tx1"/>
                </a:solidFill>
                <a:effectLst/>
              </a:rPr>
              <a:t>ibm</a:t>
            </a:r>
            <a:r>
              <a:rPr lang="en-US" sz="1800" cap="none" dirty="0">
                <a:solidFill>
                  <a:schemeClr val="tx1"/>
                </a:solidFill>
                <a:effectLst/>
              </a:rPr>
              <a:t> cloud dashboard.</a:t>
            </a:r>
            <a:br>
              <a:rPr lang="en-US" sz="1800" cap="none" dirty="0">
                <a:solidFill>
                  <a:schemeClr val="tx1"/>
                </a:solidFill>
                <a:effectLst/>
              </a:rPr>
            </a:br>
            <a:r>
              <a:rPr lang="en-US" sz="1800" cap="none" dirty="0">
                <a:solidFill>
                  <a:schemeClr val="tx1"/>
                </a:solidFill>
                <a:effectLst/>
              </a:rPr>
              <a:t>3. Click on "create resource.”</a:t>
            </a:r>
            <a:br>
              <a:rPr lang="en-US" sz="1800" cap="none" dirty="0">
                <a:solidFill>
                  <a:schemeClr val="tx1"/>
                </a:solidFill>
                <a:effectLst/>
              </a:rPr>
            </a:br>
            <a:r>
              <a:rPr lang="en-US" sz="1800" cap="none" dirty="0">
                <a:solidFill>
                  <a:schemeClr val="tx1"/>
                </a:solidFill>
                <a:effectLst/>
              </a:rPr>
              <a:t>4. Search for "</a:t>
            </a:r>
            <a:r>
              <a:rPr lang="en-US" sz="1800" cap="none" dirty="0" err="1">
                <a:solidFill>
                  <a:schemeClr val="tx1"/>
                </a:solidFill>
                <a:effectLst/>
              </a:rPr>
              <a:t>watson</a:t>
            </a:r>
            <a:r>
              <a:rPr lang="en-US" sz="1800" cap="none" dirty="0">
                <a:solidFill>
                  <a:schemeClr val="tx1"/>
                </a:solidFill>
                <a:effectLst/>
              </a:rPr>
              <a:t> assistant" in the catalog and select it.</a:t>
            </a:r>
            <a:br>
              <a:rPr lang="en-US" sz="1800" cap="none" dirty="0">
                <a:solidFill>
                  <a:schemeClr val="tx1"/>
                </a:solidFill>
                <a:effectLst/>
              </a:rPr>
            </a:br>
            <a:r>
              <a:rPr lang="en-US" sz="1800" cap="none" dirty="0">
                <a:solidFill>
                  <a:schemeClr val="tx1"/>
                </a:solidFill>
                <a:effectLst/>
              </a:rPr>
              <a:t>5.Follow the prompts to create your </a:t>
            </a:r>
            <a:r>
              <a:rPr lang="en-US" sz="1800" cap="none" dirty="0" err="1">
                <a:solidFill>
                  <a:schemeClr val="tx1"/>
                </a:solidFill>
                <a:effectLst/>
              </a:rPr>
              <a:t>watson</a:t>
            </a:r>
            <a:r>
              <a:rPr lang="en-US" sz="1800" cap="none" dirty="0">
                <a:solidFill>
                  <a:schemeClr val="tx1"/>
                </a:solidFill>
                <a:effectLst/>
              </a:rPr>
              <a:t> assistant </a:t>
            </a:r>
            <a:r>
              <a:rPr lang="en-US" sz="1800" cap="none" dirty="0" err="1">
                <a:solidFill>
                  <a:schemeClr val="tx1"/>
                </a:solidFill>
                <a:effectLst/>
              </a:rPr>
              <a:t>instance.:instance</a:t>
            </a:r>
            <a:r>
              <a:rPr lang="en-US" sz="1800" cap="none" dirty="0">
                <a:solidFill>
                  <a:schemeClr val="tx1"/>
                </a:solidFill>
                <a:effectLst/>
              </a:rPr>
              <a:t> </a:t>
            </a:r>
            <a:br>
              <a:rPr lang="en-US" sz="2000" dirty="0">
                <a:solidFill>
                  <a:schemeClr val="tx1"/>
                </a:solidFill>
                <a:effectLst/>
                <a:latin typeface="Algerian" pitchFamily="82" charset="0"/>
              </a:rPr>
            </a:br>
            <a:br>
              <a:rPr lang="en-US" sz="2400" dirty="0">
                <a:solidFill>
                  <a:schemeClr val="tx1"/>
                </a:solidFill>
                <a:effectLst/>
                <a:latin typeface="Algerian" pitchFamily="82" charset="0"/>
              </a:rPr>
            </a:br>
            <a:br>
              <a:rPr lang="en-US" sz="2400" dirty="0">
                <a:solidFill>
                  <a:schemeClr val="tx1"/>
                </a:solidFill>
                <a:effectLst/>
                <a:latin typeface="Algerian" pitchFamily="82" charset="0"/>
              </a:rPr>
            </a:br>
            <a:endParaRPr lang="en-US" sz="1800" dirty="0">
              <a:solidFill>
                <a:schemeClr val="tx1"/>
              </a:solidFill>
              <a:effectLst/>
              <a:latin typeface="+mn-lt"/>
            </a:endParaRPr>
          </a:p>
        </p:txBody>
      </p:sp>
      <p:sp>
        <p:nvSpPr>
          <p:cNvPr id="6" name="Subtitle 5"/>
          <p:cNvSpPr>
            <a:spLocks noGrp="1"/>
          </p:cNvSpPr>
          <p:nvPr>
            <p:ph type="subTitle" idx="1"/>
          </p:nvPr>
        </p:nvSpPr>
        <p:spPr>
          <a:xfrm>
            <a:off x="214282" y="3929066"/>
            <a:ext cx="8501122" cy="2357454"/>
          </a:xfrm>
        </p:spPr>
        <p:txBody>
          <a:bodyPr>
            <a:normAutofit fontScale="47500" lnSpcReduction="20000"/>
          </a:bodyPr>
          <a:lstStyle/>
          <a:p>
            <a:pPr algn="l"/>
            <a:r>
              <a:rPr lang="en-US" sz="4400" b="1" dirty="0">
                <a:solidFill>
                  <a:schemeClr val="tx1"/>
                </a:solidFill>
                <a:latin typeface="Algerian" pitchFamily="82" charset="0"/>
              </a:rPr>
              <a:t>     </a:t>
            </a:r>
            <a:r>
              <a:rPr lang="en-US" sz="5100" b="1" dirty="0">
                <a:solidFill>
                  <a:schemeClr val="tx1"/>
                </a:solidFill>
                <a:latin typeface="Algerian" pitchFamily="82" charset="0"/>
              </a:rPr>
              <a:t>4. Designing Your </a:t>
            </a:r>
            <a:r>
              <a:rPr lang="en-US" sz="5100" b="1" dirty="0" err="1">
                <a:solidFill>
                  <a:schemeClr val="tx1"/>
                </a:solidFill>
                <a:latin typeface="Algerian" pitchFamily="82" charset="0"/>
              </a:rPr>
              <a:t>Chatbot</a:t>
            </a:r>
            <a:endParaRPr lang="en-US" sz="5100" b="1" dirty="0">
              <a:solidFill>
                <a:schemeClr val="tx1"/>
              </a:solidFill>
              <a:latin typeface="Algerian" pitchFamily="82" charset="0"/>
            </a:endParaRPr>
          </a:p>
          <a:p>
            <a:pPr algn="l"/>
            <a:endParaRPr lang="en-US" sz="3800" dirty="0">
              <a:solidFill>
                <a:schemeClr val="tx1"/>
              </a:solidFill>
              <a:latin typeface="+mj-lt"/>
            </a:endParaRPr>
          </a:p>
          <a:p>
            <a:r>
              <a:rPr lang="en-US" sz="3800" dirty="0">
                <a:solidFill>
                  <a:schemeClr val="tx1"/>
                </a:solidFill>
                <a:latin typeface="+mj-lt"/>
              </a:rPr>
              <a:t>Once you have created your Watson Assistant instance, it's time to design your </a:t>
            </a:r>
            <a:r>
              <a:rPr lang="en-US" sz="3800" dirty="0" err="1">
                <a:solidFill>
                  <a:schemeClr val="tx1"/>
                </a:solidFill>
                <a:latin typeface="+mj-lt"/>
              </a:rPr>
              <a:t>chatbot</a:t>
            </a:r>
            <a:r>
              <a:rPr lang="en-US" sz="3800" dirty="0">
                <a:solidFill>
                  <a:schemeClr val="tx1"/>
                </a:solidFill>
                <a:latin typeface="+mj-lt"/>
              </a:rPr>
              <a:t>. Key steps include:- *Intent Creation*: Define the main user intents your </a:t>
            </a:r>
            <a:r>
              <a:rPr lang="en-US" sz="3800" dirty="0" err="1">
                <a:solidFill>
                  <a:schemeClr val="tx1"/>
                </a:solidFill>
                <a:latin typeface="+mj-lt"/>
              </a:rPr>
              <a:t>chatbot</a:t>
            </a:r>
            <a:r>
              <a:rPr lang="en-US" sz="3800" dirty="0">
                <a:solidFill>
                  <a:schemeClr val="tx1"/>
                </a:solidFill>
                <a:latin typeface="+mj-lt"/>
              </a:rPr>
              <a:t> will handle (e.g., FAQs, order tracking, support).- *Dialog Flow*: Create dialog nodes to guide conversations based on user inputs.- *Entity Recognition*: Define entities (e.g., product names, locations) for more context-aware responses.- *Training*: Train your </a:t>
            </a:r>
            <a:r>
              <a:rPr lang="en-US" sz="3800" dirty="0" err="1">
                <a:solidFill>
                  <a:schemeClr val="tx1"/>
                </a:solidFill>
                <a:latin typeface="+mj-lt"/>
              </a:rPr>
              <a:t>chatbot</a:t>
            </a:r>
            <a:r>
              <a:rPr lang="en-US" sz="3800" dirty="0">
                <a:solidFill>
                  <a:schemeClr val="tx1"/>
                </a:solidFill>
                <a:latin typeface="+mj-lt"/>
              </a:rPr>
              <a:t> using sample user interactions to improve its understanding</a:t>
            </a:r>
            <a:r>
              <a:rPr lang="en-US" sz="3800" b="1" dirty="0">
                <a:solidFill>
                  <a:schemeClr val="tx1"/>
                </a:solidFill>
                <a:latin typeface="+mj-lt"/>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357166"/>
            <a:ext cx="8429684" cy="3929090"/>
          </a:xfrm>
        </p:spPr>
        <p:txBody>
          <a:bodyPr>
            <a:normAutofit fontScale="90000"/>
          </a:bodyPr>
          <a:lstStyle/>
          <a:p>
            <a:r>
              <a:rPr lang="en-US" sz="2700" dirty="0">
                <a:solidFill>
                  <a:schemeClr val="tx1"/>
                </a:solidFill>
                <a:latin typeface="Algerian" pitchFamily="82" charset="0"/>
              </a:rPr>
              <a:t>5.integration option</a:t>
            </a:r>
            <a:br>
              <a:rPr lang="en-US" sz="2700" dirty="0">
                <a:solidFill>
                  <a:schemeClr val="tx1"/>
                </a:solidFill>
                <a:latin typeface="Algerian" pitchFamily="82" charset="0"/>
              </a:rPr>
            </a:br>
            <a:br>
              <a:rPr lang="en-US" sz="2700" b="0" dirty="0">
                <a:solidFill>
                  <a:schemeClr val="tx1"/>
                </a:solidFill>
                <a:latin typeface="Algerian" pitchFamily="82" charset="0"/>
              </a:rPr>
            </a:br>
            <a:r>
              <a:rPr lang="en-US" sz="2000" cap="none" dirty="0">
                <a:solidFill>
                  <a:schemeClr val="tx1"/>
                </a:solidFill>
                <a:effectLst/>
              </a:rPr>
              <a:t> IBM cloud </a:t>
            </a:r>
            <a:r>
              <a:rPr lang="en-US" sz="2000" cap="none" dirty="0" err="1">
                <a:solidFill>
                  <a:schemeClr val="tx1"/>
                </a:solidFill>
                <a:effectLst/>
              </a:rPr>
              <a:t>watson</a:t>
            </a:r>
            <a:r>
              <a:rPr lang="en-US" sz="2000" cap="none" dirty="0">
                <a:solidFill>
                  <a:schemeClr val="tx1"/>
                </a:solidFill>
                <a:effectLst/>
              </a:rPr>
              <a:t> assistant provides various integration options to deploy your </a:t>
            </a:r>
            <a:r>
              <a:rPr lang="en-US" sz="2000" cap="none" dirty="0" err="1">
                <a:solidFill>
                  <a:schemeClr val="tx1"/>
                </a:solidFill>
                <a:effectLst/>
              </a:rPr>
              <a:t>chatbot</a:t>
            </a:r>
            <a:r>
              <a:rPr lang="en-US" sz="2000" cap="none" dirty="0">
                <a:solidFill>
                  <a:schemeClr val="tx1"/>
                </a:solidFill>
                <a:effectLst/>
              </a:rPr>
              <a:t>. Web chat integration- embed the </a:t>
            </a:r>
            <a:r>
              <a:rPr lang="en-US" sz="2000" cap="none" dirty="0" err="1">
                <a:solidFill>
                  <a:schemeClr val="tx1"/>
                </a:solidFill>
                <a:effectLst/>
              </a:rPr>
              <a:t>chatbot</a:t>
            </a:r>
            <a:r>
              <a:rPr lang="en-US" sz="2000" cap="none" dirty="0">
                <a:solidFill>
                  <a:schemeClr val="tx1"/>
                </a:solidFill>
                <a:effectLst/>
              </a:rPr>
              <a:t> on your website for real-time interactions.- customize the chat widget to match your brand's look and feel. Social media integration- connect your </a:t>
            </a:r>
            <a:r>
              <a:rPr lang="en-US" sz="2000" cap="none" dirty="0" err="1">
                <a:solidFill>
                  <a:schemeClr val="tx1"/>
                </a:solidFill>
                <a:effectLst/>
              </a:rPr>
              <a:t>chatbot</a:t>
            </a:r>
            <a:r>
              <a:rPr lang="en-US" sz="2000" cap="none" dirty="0">
                <a:solidFill>
                  <a:schemeClr val="tx1"/>
                </a:solidFill>
                <a:effectLst/>
              </a:rPr>
              <a:t> to social media platforms like </a:t>
            </a:r>
            <a:r>
              <a:rPr lang="en-US" sz="2000" cap="none" dirty="0" err="1">
                <a:solidFill>
                  <a:schemeClr val="tx1"/>
                </a:solidFill>
                <a:effectLst/>
              </a:rPr>
              <a:t>facebook</a:t>
            </a:r>
            <a:r>
              <a:rPr lang="en-US" sz="2000" cap="none" dirty="0">
                <a:solidFill>
                  <a:schemeClr val="tx1"/>
                </a:solidFill>
                <a:effectLst/>
              </a:rPr>
              <a:t> messenger and slack.- engage users on their preferred social channels. Mobile app integration- integrate the </a:t>
            </a:r>
            <a:r>
              <a:rPr lang="en-US" sz="2000" cap="none" dirty="0" err="1">
                <a:solidFill>
                  <a:schemeClr val="tx1"/>
                </a:solidFill>
                <a:effectLst/>
              </a:rPr>
              <a:t>chatbot</a:t>
            </a:r>
            <a:r>
              <a:rPr lang="en-US" sz="2000" cap="none" dirty="0">
                <a:solidFill>
                  <a:schemeClr val="tx1"/>
                </a:solidFill>
                <a:effectLst/>
              </a:rPr>
              <a:t> into your mobile app using </a:t>
            </a:r>
            <a:r>
              <a:rPr lang="en-US" sz="2000" cap="none" dirty="0" err="1">
                <a:solidFill>
                  <a:schemeClr val="tx1"/>
                </a:solidFill>
                <a:effectLst/>
              </a:rPr>
              <a:t>sdks</a:t>
            </a:r>
            <a:r>
              <a:rPr lang="en-US" sz="2000" cap="none" dirty="0">
                <a:solidFill>
                  <a:schemeClr val="tx1"/>
                </a:solidFill>
                <a:effectLst/>
              </a:rPr>
              <a:t>.- provide in-app support and assistance to </a:t>
            </a:r>
            <a:r>
              <a:rPr lang="en-US" sz="2000" cap="none" dirty="0" err="1">
                <a:solidFill>
                  <a:schemeClr val="tx1"/>
                </a:solidFill>
                <a:effectLst/>
              </a:rPr>
              <a:t>users.voice</a:t>
            </a:r>
            <a:r>
              <a:rPr lang="en-US" sz="2000" cap="none" dirty="0">
                <a:solidFill>
                  <a:schemeClr val="tx1"/>
                </a:solidFill>
                <a:effectLst/>
              </a:rPr>
              <a:t> assistant integration- enable your </a:t>
            </a:r>
            <a:r>
              <a:rPr lang="en-US" sz="2000" cap="none" dirty="0" err="1">
                <a:solidFill>
                  <a:schemeClr val="tx1"/>
                </a:solidFill>
                <a:effectLst/>
              </a:rPr>
              <a:t>chatbot</a:t>
            </a:r>
            <a:r>
              <a:rPr lang="en-US" sz="2000" cap="none" dirty="0">
                <a:solidFill>
                  <a:schemeClr val="tx1"/>
                </a:solidFill>
                <a:effectLst/>
              </a:rPr>
              <a:t> to interact with voice assistants like </a:t>
            </a:r>
            <a:r>
              <a:rPr lang="en-US" sz="2000" cap="none" dirty="0" err="1">
                <a:solidFill>
                  <a:schemeClr val="tx1"/>
                </a:solidFill>
                <a:effectLst/>
              </a:rPr>
              <a:t>ibm</a:t>
            </a:r>
            <a:r>
              <a:rPr lang="en-US" sz="2000" cap="none" dirty="0">
                <a:solidFill>
                  <a:schemeClr val="tx1"/>
                </a:solidFill>
                <a:effectLst/>
              </a:rPr>
              <a:t> </a:t>
            </a:r>
            <a:r>
              <a:rPr lang="en-US" sz="2000" cap="none" dirty="0" err="1">
                <a:solidFill>
                  <a:schemeClr val="tx1"/>
                </a:solidFill>
                <a:effectLst/>
              </a:rPr>
              <a:t>watson</a:t>
            </a:r>
            <a:r>
              <a:rPr lang="en-US" sz="2000" cap="none" dirty="0">
                <a:solidFill>
                  <a:schemeClr val="tx1"/>
                </a:solidFill>
                <a:effectLst/>
              </a:rPr>
              <a:t> assistant for voice interaction.- offer hands-free support to users. </a:t>
            </a:r>
            <a:br>
              <a:rPr lang="en-US" sz="2200" b="1" dirty="0">
                <a:solidFill>
                  <a:schemeClr val="tx1"/>
                </a:solidFill>
              </a:rPr>
            </a:br>
            <a:endParaRPr lang="en-US" sz="2200" b="1" dirty="0">
              <a:solidFill>
                <a:schemeClr val="tx1"/>
              </a:solidFill>
              <a:effectLst/>
            </a:endParaRPr>
          </a:p>
        </p:txBody>
      </p:sp>
      <p:sp>
        <p:nvSpPr>
          <p:cNvPr id="3" name="Subtitle 2"/>
          <p:cNvSpPr>
            <a:spLocks noGrp="1"/>
          </p:cNvSpPr>
          <p:nvPr>
            <p:ph type="subTitle" idx="1"/>
          </p:nvPr>
        </p:nvSpPr>
        <p:spPr>
          <a:xfrm>
            <a:off x="142812" y="4500570"/>
            <a:ext cx="9001188" cy="2143140"/>
          </a:xfrm>
        </p:spPr>
        <p:txBody>
          <a:bodyPr>
            <a:normAutofit/>
          </a:bodyPr>
          <a:lstStyle/>
          <a:p>
            <a:pPr algn="l"/>
            <a:r>
              <a:rPr lang="en-US" b="1" dirty="0">
                <a:solidFill>
                  <a:schemeClr val="tx1"/>
                </a:solidFill>
              </a:rPr>
              <a:t> </a:t>
            </a:r>
            <a:r>
              <a:rPr lang="en-US" b="1" dirty="0">
                <a:solidFill>
                  <a:schemeClr val="tx1"/>
                </a:solidFill>
                <a:latin typeface="Algerian" pitchFamily="82" charset="0"/>
              </a:rPr>
              <a:t>6. Testing Your </a:t>
            </a:r>
            <a:r>
              <a:rPr lang="en-US" b="1" dirty="0" err="1">
                <a:solidFill>
                  <a:schemeClr val="tx1"/>
                </a:solidFill>
                <a:latin typeface="Algerian" pitchFamily="82" charset="0"/>
              </a:rPr>
              <a:t>Chatbot</a:t>
            </a:r>
            <a:endParaRPr lang="en-US" b="1" dirty="0">
              <a:solidFill>
                <a:schemeClr val="tx1"/>
              </a:solidFill>
              <a:latin typeface="Algerian" pitchFamily="82" charset="0"/>
            </a:endParaRPr>
          </a:p>
          <a:p>
            <a:r>
              <a:rPr lang="en-US" sz="1800" dirty="0">
                <a:latin typeface="+mj-lt"/>
              </a:rPr>
              <a:t>Create test scenarios to evaluate the </a:t>
            </a:r>
            <a:r>
              <a:rPr lang="en-US" sz="1800" dirty="0" err="1">
                <a:latin typeface="+mj-lt"/>
              </a:rPr>
              <a:t>chatbot's</a:t>
            </a:r>
            <a:r>
              <a:rPr lang="en-US" sz="1800" dirty="0">
                <a:latin typeface="+mj-lt"/>
              </a:rPr>
              <a:t> functionality. Ensure the test scenarios cover all the functional aspects of AI </a:t>
            </a:r>
            <a:r>
              <a:rPr lang="en-US" sz="1800" dirty="0" err="1">
                <a:latin typeface="+mj-lt"/>
              </a:rPr>
              <a:t>chatbot</a:t>
            </a:r>
            <a:r>
              <a:rPr lang="en-US" sz="1800" dirty="0">
                <a:latin typeface="+mj-lt"/>
              </a:rPr>
              <a:t> testing. Test scenarios should actively cover voice and conversation testing. Preparing scenarios to observe how the </a:t>
            </a:r>
            <a:r>
              <a:rPr lang="en-US" sz="1800" dirty="0" err="1">
                <a:latin typeface="+mj-lt"/>
              </a:rPr>
              <a:t>chatbot</a:t>
            </a:r>
            <a:r>
              <a:rPr lang="en-US" sz="1800" dirty="0">
                <a:latin typeface="+mj-lt"/>
              </a:rPr>
              <a:t> reacts to repeated inputs and handles errors is necessary</a:t>
            </a:r>
            <a:r>
              <a:rPr lang="en-US" sz="1800" dirty="0">
                <a:solidFill>
                  <a:schemeClr val="tx1"/>
                </a:solidFill>
                <a:latin typeface="+mj-lt"/>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14290"/>
            <a:ext cx="7851648" cy="4000528"/>
          </a:xfrm>
        </p:spPr>
        <p:txBody>
          <a:bodyPr>
            <a:normAutofit fontScale="90000"/>
          </a:bodyPr>
          <a:lstStyle/>
          <a:p>
            <a:pPr algn="l"/>
            <a:r>
              <a:rPr lang="en-US" sz="2400" dirty="0">
                <a:solidFill>
                  <a:schemeClr val="tx1"/>
                </a:solidFill>
              </a:rPr>
              <a:t> </a:t>
            </a:r>
            <a:r>
              <a:rPr lang="en-US" sz="2700" dirty="0">
                <a:solidFill>
                  <a:schemeClr val="tx1"/>
                </a:solidFill>
                <a:latin typeface="Algerian" pitchFamily="82" charset="0"/>
              </a:rPr>
              <a:t>7. Deploying Your </a:t>
            </a:r>
            <a:r>
              <a:rPr lang="en-US" sz="2700" dirty="0" err="1">
                <a:solidFill>
                  <a:schemeClr val="tx1"/>
                </a:solidFill>
                <a:latin typeface="Algerian" pitchFamily="82" charset="0"/>
              </a:rPr>
              <a:t>ChatbotDeploying</a:t>
            </a:r>
            <a:r>
              <a:rPr lang="en-US" sz="2700" dirty="0">
                <a:solidFill>
                  <a:schemeClr val="tx1"/>
                </a:solidFill>
                <a:latin typeface="Algerian" pitchFamily="82" charset="0"/>
              </a:rPr>
              <a:t> your </a:t>
            </a:r>
            <a:r>
              <a:rPr lang="en-US" sz="2700" dirty="0" err="1">
                <a:solidFill>
                  <a:schemeClr val="tx1"/>
                </a:solidFill>
                <a:latin typeface="Algerian" pitchFamily="82" charset="0"/>
              </a:rPr>
              <a:t>chatbot</a:t>
            </a:r>
            <a:r>
              <a:rPr lang="en-US" sz="2700" dirty="0">
                <a:solidFill>
                  <a:schemeClr val="tx1"/>
                </a:solidFill>
                <a:latin typeface="Algerian" pitchFamily="82" charset="0"/>
              </a:rPr>
              <a:t> involves connecting it to the desired channels. </a:t>
            </a:r>
            <a:br>
              <a:rPr lang="en-US" sz="2700" dirty="0">
                <a:solidFill>
                  <a:schemeClr val="tx1"/>
                </a:solidFill>
                <a:latin typeface="Algerian" pitchFamily="82" charset="0"/>
              </a:rPr>
            </a:br>
            <a:br>
              <a:rPr lang="en-US" sz="2700" dirty="0">
                <a:solidFill>
                  <a:schemeClr val="tx1"/>
                </a:solidFill>
                <a:latin typeface="Algerian" pitchFamily="82" charset="0"/>
              </a:rPr>
            </a:br>
            <a:r>
              <a:rPr lang="en-US" sz="2700" dirty="0">
                <a:solidFill>
                  <a:schemeClr val="tx1"/>
                </a:solidFill>
                <a:latin typeface="Algerian" pitchFamily="82" charset="0"/>
              </a:rPr>
              <a:t>F</a:t>
            </a:r>
            <a:r>
              <a:rPr lang="en-US" sz="2200" dirty="0">
                <a:solidFill>
                  <a:schemeClr val="tx1"/>
                </a:solidFill>
                <a:latin typeface="Algerian" pitchFamily="82" charset="0"/>
              </a:rPr>
              <a:t>ollow these general steps</a:t>
            </a:r>
            <a:r>
              <a:rPr lang="en-US" sz="2700" dirty="0">
                <a:solidFill>
                  <a:schemeClr val="tx1"/>
                </a:solidFill>
                <a:latin typeface="Algerian" pitchFamily="82" charset="0"/>
              </a:rPr>
              <a:t>:</a:t>
            </a:r>
            <a:br>
              <a:rPr lang="en-US" sz="2700" dirty="0">
                <a:solidFill>
                  <a:schemeClr val="tx1"/>
                </a:solidFill>
                <a:latin typeface="Algerian" pitchFamily="82" charset="0"/>
              </a:rPr>
            </a:br>
            <a:br>
              <a:rPr lang="en-US" sz="2400" dirty="0">
                <a:solidFill>
                  <a:schemeClr val="tx1"/>
                </a:solidFill>
                <a:effectLst/>
              </a:rPr>
            </a:br>
            <a:r>
              <a:rPr lang="en-US" sz="2000" cap="none" dirty="0">
                <a:solidFill>
                  <a:schemeClr val="tx1"/>
                </a:solidFill>
                <a:effectLst/>
              </a:rPr>
              <a:t>1. In the </a:t>
            </a:r>
            <a:r>
              <a:rPr lang="en-US" sz="2000" cap="none" dirty="0" err="1">
                <a:solidFill>
                  <a:schemeClr val="tx1"/>
                </a:solidFill>
                <a:effectLst/>
              </a:rPr>
              <a:t>watson</a:t>
            </a:r>
            <a:r>
              <a:rPr lang="en-US" sz="2000" cap="none" dirty="0">
                <a:solidFill>
                  <a:schemeClr val="tx1"/>
                </a:solidFill>
                <a:effectLst/>
              </a:rPr>
              <a:t> assistant dashboard, go to "integrations.“</a:t>
            </a:r>
            <a:br>
              <a:rPr lang="en-US" sz="2000" cap="none" dirty="0">
                <a:solidFill>
                  <a:schemeClr val="tx1"/>
                </a:solidFill>
                <a:effectLst/>
              </a:rPr>
            </a:br>
            <a:r>
              <a:rPr lang="en-US" sz="2000" cap="none" dirty="0">
                <a:solidFill>
                  <a:schemeClr val="tx1"/>
                </a:solidFill>
                <a:effectLst/>
              </a:rPr>
              <a:t>2. Select the integration option you want (e.g., web chat, </a:t>
            </a:r>
            <a:r>
              <a:rPr lang="en-US" sz="2000" cap="none" dirty="0" err="1">
                <a:solidFill>
                  <a:schemeClr val="tx1"/>
                </a:solidFill>
                <a:effectLst/>
              </a:rPr>
              <a:t>facebook</a:t>
            </a:r>
            <a:r>
              <a:rPr lang="en-US" sz="2000" cap="none" dirty="0">
                <a:solidFill>
                  <a:schemeClr val="tx1"/>
                </a:solidFill>
                <a:effectLst/>
              </a:rPr>
              <a:t> messenger).</a:t>
            </a:r>
            <a:br>
              <a:rPr lang="en-US" sz="2000" cap="none" dirty="0">
                <a:solidFill>
                  <a:schemeClr val="tx1"/>
                </a:solidFill>
                <a:effectLst/>
              </a:rPr>
            </a:br>
            <a:r>
              <a:rPr lang="en-US" sz="2000" cap="none" dirty="0">
                <a:solidFill>
                  <a:schemeClr val="tx1"/>
                </a:solidFill>
                <a:effectLst/>
              </a:rPr>
              <a:t>3. Follow the setup instructions provided for your chosen integration.</a:t>
            </a:r>
            <a:br>
              <a:rPr lang="en-US" sz="2000" cap="none" dirty="0">
                <a:solidFill>
                  <a:schemeClr val="tx1"/>
                </a:solidFill>
                <a:effectLst/>
              </a:rPr>
            </a:br>
            <a:r>
              <a:rPr lang="en-US" sz="2000" cap="none" dirty="0">
                <a:solidFill>
                  <a:schemeClr val="tx1"/>
                </a:solidFill>
                <a:effectLst/>
              </a:rPr>
              <a:t>4. Customize the </a:t>
            </a:r>
            <a:r>
              <a:rPr lang="en-US" sz="2000" cap="none" dirty="0" err="1">
                <a:solidFill>
                  <a:schemeClr val="tx1"/>
                </a:solidFill>
                <a:effectLst/>
              </a:rPr>
              <a:t>chatbot's</a:t>
            </a:r>
            <a:r>
              <a:rPr lang="en-US" sz="2000" cap="none" dirty="0">
                <a:solidFill>
                  <a:schemeClr val="tx1"/>
                </a:solidFill>
                <a:effectLst/>
              </a:rPr>
              <a:t> appearance and behavior as needed.</a:t>
            </a:r>
            <a:endParaRPr lang="en-US" sz="2000" dirty="0">
              <a:solidFill>
                <a:schemeClr val="tx1"/>
              </a:solidFill>
              <a:effectLst/>
            </a:endParaRPr>
          </a:p>
        </p:txBody>
      </p:sp>
      <p:sp>
        <p:nvSpPr>
          <p:cNvPr id="3" name="Subtitle 2"/>
          <p:cNvSpPr>
            <a:spLocks noGrp="1"/>
          </p:cNvSpPr>
          <p:nvPr>
            <p:ph type="subTitle" idx="1"/>
          </p:nvPr>
        </p:nvSpPr>
        <p:spPr>
          <a:xfrm>
            <a:off x="214282" y="4286256"/>
            <a:ext cx="7854696" cy="2143116"/>
          </a:xfrm>
        </p:spPr>
        <p:txBody>
          <a:bodyPr>
            <a:normAutofit fontScale="47500" lnSpcReduction="20000"/>
          </a:bodyPr>
          <a:lstStyle/>
          <a:p>
            <a:pPr algn="l"/>
            <a:r>
              <a:rPr lang="en-US" sz="3800" b="1" dirty="0">
                <a:solidFill>
                  <a:schemeClr val="tx1"/>
                </a:solidFill>
                <a:latin typeface="Algerian" pitchFamily="82" charset="0"/>
              </a:rPr>
              <a:t>  </a:t>
            </a:r>
            <a:r>
              <a:rPr lang="en-US" sz="5100" b="1" dirty="0">
                <a:solidFill>
                  <a:schemeClr val="tx1"/>
                </a:solidFill>
                <a:latin typeface="Algerian" pitchFamily="82" charset="0"/>
              </a:rPr>
              <a:t>8. conclusion</a:t>
            </a:r>
          </a:p>
          <a:p>
            <a:pPr algn="l"/>
            <a:endParaRPr lang="en-US" sz="3800" dirty="0">
              <a:solidFill>
                <a:schemeClr val="tx1"/>
              </a:solidFill>
              <a:latin typeface="Algerian" pitchFamily="82" charset="0"/>
            </a:endParaRPr>
          </a:p>
          <a:p>
            <a:pPr algn="l"/>
            <a:r>
              <a:rPr lang="en-US" sz="3800" dirty="0">
                <a:solidFill>
                  <a:schemeClr val="tx1"/>
                </a:solidFill>
              </a:rPr>
              <a:t>Deploying a </a:t>
            </a:r>
            <a:r>
              <a:rPr lang="en-US" sz="3800" dirty="0" err="1">
                <a:solidFill>
                  <a:schemeClr val="tx1"/>
                </a:solidFill>
              </a:rPr>
              <a:t>chatbot</a:t>
            </a:r>
            <a:r>
              <a:rPr lang="en-US" sz="3800" dirty="0">
                <a:solidFill>
                  <a:schemeClr val="tx1"/>
                </a:solidFill>
              </a:rPr>
              <a:t> with IBM Cloud Watson Assistant can enhance your customer service, streamline communication, and provide valuable insights into user interactions. By following the steps outlined in this document, you can create, deploy, and maintain an effective </a:t>
            </a:r>
            <a:r>
              <a:rPr lang="en-US" sz="3800" dirty="0" err="1">
                <a:solidFill>
                  <a:schemeClr val="tx1"/>
                </a:solidFill>
              </a:rPr>
              <a:t>chatbot</a:t>
            </a:r>
            <a:r>
              <a:rPr lang="en-US" sz="3800" dirty="0">
                <a:solidFill>
                  <a:schemeClr val="tx1"/>
                </a:solidFill>
              </a:rPr>
              <a:t> that meets your business objectives. Remember to continuously optimize and improve your </a:t>
            </a:r>
            <a:r>
              <a:rPr lang="en-US" sz="3800" dirty="0" err="1">
                <a:solidFill>
                  <a:schemeClr val="tx1"/>
                </a:solidFill>
              </a:rPr>
              <a:t>chatbot</a:t>
            </a:r>
            <a:r>
              <a:rPr lang="en-US" sz="3800" dirty="0">
                <a:solidFill>
                  <a:schemeClr val="tx1"/>
                </a:solidFill>
              </a:rPr>
              <a:t> to provide the best user experience possible.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181</TotalTime>
  <Words>516</Words>
  <Application>Microsoft Office PowerPoint</Application>
  <PresentationFormat>On-screen Show (4:3)</PresentationFormat>
  <Paragraphs>30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Trek</vt:lpstr>
      <vt:lpstr> Deploying a Chatbot with IBM Cloud Watson Assistant</vt:lpstr>
      <vt:lpstr>IBM cloud watson assistant is a cloud-based chatbot development platform that uses artificial intelligence and natural language processing to enable chatbots to engage in human-like conversations. It is designed to help businesses automate customer support, improve user experiences, and streamline communication.</vt:lpstr>
      <vt:lpstr>3. Creating a Watson Assistant Instance  To get started, follow these steps:   1. Log in to your ibm cloud account. 2. Navigate to the ibm cloud dashboard. 3. Click on "create resource.” 4. Search for "watson assistant" in the catalog and select it. 5.Follow the prompts to create your watson assistant instance.:instance    </vt:lpstr>
      <vt:lpstr>5.integration option   IBM cloud watson assistant provides various integration options to deploy your chatbot. Web chat integration- embed the chatbot on your website for real-time interactions.- customize the chat widget to match your brand's look and feel. Social media integration- connect your chatbot to social media platforms like facebook messenger and slack.- engage users on their preferred social channels. Mobile app integration- integrate the chatbot into your mobile app using sdks.- provide in-app support and assistance to users.voice assistant integration- enable your chatbot to interact with voice assistants like ibm watson assistant for voice interaction.- offer hands-free support to users.  </vt:lpstr>
      <vt:lpstr> 7. Deploying Your ChatbotDeploying your chatbot involves connecting it to the desired channels.   Follow these general steps:  1. In the watson assistant dashboard, go to "integrations.“ 2. Select the integration option you want (e.g., web chat, facebook messenger). 3. Follow the setup instructions provided for your chosen integration. 4. Customize the chatbot's appearance and behavior as needed.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Deploying a Chatbot with IBM Cloud Watson Assistant</dc:title>
  <dc:creator>Lenovo</dc:creator>
  <cp:lastModifiedBy>manojp1621@gmail.com</cp:lastModifiedBy>
  <cp:revision>22</cp:revision>
  <dcterms:created xsi:type="dcterms:W3CDTF">2023-09-28T14:20:38Z</dcterms:created>
  <dcterms:modified xsi:type="dcterms:W3CDTF">2023-09-29T09:30:56Z</dcterms:modified>
</cp:coreProperties>
</file>