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22" r:id="rId4"/>
    <p:sldMasterId id="2147483779" r:id="rId5"/>
  </p:sldMasterIdLst>
  <p:notesMasterIdLst>
    <p:notesMasterId r:id="rId18"/>
  </p:notesMasterIdLst>
  <p:handoutMasterIdLst>
    <p:handoutMasterId r:id="rId19"/>
  </p:handoutMasterIdLst>
  <p:sldIdLst>
    <p:sldId id="2139118879" r:id="rId6"/>
    <p:sldId id="2139118890" r:id="rId7"/>
    <p:sldId id="2139118903" r:id="rId8"/>
    <p:sldId id="2139118919" r:id="rId9"/>
    <p:sldId id="2139118905" r:id="rId10"/>
    <p:sldId id="2139118920" r:id="rId11"/>
    <p:sldId id="2139118922" r:id="rId12"/>
    <p:sldId id="2139118906" r:id="rId13"/>
    <p:sldId id="2139118923" r:id="rId14"/>
    <p:sldId id="2139118909" r:id="rId15"/>
    <p:sldId id="2139118911" r:id="rId16"/>
    <p:sldId id="2139118877" r:id="rId17"/>
  </p:sldIdLst>
  <p:sldSz cx="12192000" cy="6858000"/>
  <p:notesSz cx="7102475" cy="9388475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927D316-21A5-A876-EEC6-661C3CA6040F}" name="Natalie Cook" initials="NC" userId="S::ncook@sam-lab.com::c6d59eec-5a0d-455f-b3b0-a53abb54ea0a" providerId="AD"/>
  <p188:author id="{0B100B5E-01A1-3603-1A19-6483200B67F2}" name="Aviva Isenberg" initials="AI" userId="S::aisenberg@sam-lab.com::0fe29b04-40d3-429f-b23c-bade5d30e30b" providerId="AD"/>
  <p188:author id="{AE3830C2-0ECD-A867-5CE8-AF93560719F3}" name="Loveesh Bhatt" initials="LB" userId="S::loveesh.bhatt@Blend360.com::cdd28ea3-cf71-4d80-864f-5c701866f60d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Annette Giordano" initials="AG" lastIdx="7" clrIdx="6">
    <p:extLst>
      <p:ext uri="{19B8F6BF-5375-455C-9EA6-DF929625EA0E}">
        <p15:presenceInfo xmlns:p15="http://schemas.microsoft.com/office/powerpoint/2012/main" userId="S::Annette.Giordano@blend360.com::eeae7ee4-3de4-4b0b-8d67-50fc4e9176c5" providerId="AD"/>
      </p:ext>
    </p:extLst>
  </p:cmAuthor>
  <p:cmAuthor id="1" name="Deborah Furey" initials="DF" lastIdx="5" clrIdx="0">
    <p:extLst>
      <p:ext uri="{19B8F6BF-5375-455C-9EA6-DF929625EA0E}">
        <p15:presenceInfo xmlns:p15="http://schemas.microsoft.com/office/powerpoint/2012/main" userId="S::Deborah.Furey@blend360.com::c09b2ead-b661-4279-b5ec-a3a09d198fe8" providerId="AD"/>
      </p:ext>
    </p:extLst>
  </p:cmAuthor>
  <p:cmAuthor id="2" name="Catherine Gibson" initials="CG" lastIdx="11" clrIdx="1">
    <p:extLst>
      <p:ext uri="{19B8F6BF-5375-455C-9EA6-DF929625EA0E}">
        <p15:presenceInfo xmlns:p15="http://schemas.microsoft.com/office/powerpoint/2012/main" userId="S::Catherine.Gibson@blend360.com::67178398-fff7-4a17-92c6-ab34fc09d903" providerId="AD"/>
      </p:ext>
    </p:extLst>
  </p:cmAuthor>
  <p:cmAuthor id="3" name="Grace O'Hara" initials="GO" lastIdx="10" clrIdx="2">
    <p:extLst>
      <p:ext uri="{19B8F6BF-5375-455C-9EA6-DF929625EA0E}">
        <p15:presenceInfo xmlns:p15="http://schemas.microsoft.com/office/powerpoint/2012/main" userId="S::Grace.Ohara@Blend360.com::5ba2956d-a2fd-42eb-9e4d-88c82e58c672" providerId="AD"/>
      </p:ext>
    </p:extLst>
  </p:cmAuthor>
  <p:cmAuthor id="4" name="Maggie Melnick" initials="MM" lastIdx="1" clrIdx="3">
    <p:extLst>
      <p:ext uri="{19B8F6BF-5375-455C-9EA6-DF929625EA0E}">
        <p15:presenceInfo xmlns:p15="http://schemas.microsoft.com/office/powerpoint/2012/main" userId="Maggie Melnick" providerId="None"/>
      </p:ext>
    </p:extLst>
  </p:cmAuthor>
  <p:cmAuthor id="5" name="Natalie Cook" initials="NC" lastIdx="3" clrIdx="4">
    <p:extLst>
      <p:ext uri="{19B8F6BF-5375-455C-9EA6-DF929625EA0E}">
        <p15:presenceInfo xmlns:p15="http://schemas.microsoft.com/office/powerpoint/2012/main" userId="S::ncook@sam-lab.com::c6d59eec-5a0d-455f-b3b0-a53abb54ea0a" providerId="AD"/>
      </p:ext>
    </p:extLst>
  </p:cmAuthor>
  <p:cmAuthor id="6" name="Alexandra McShane" initials="AM" lastIdx="13" clrIdx="5">
    <p:extLst>
      <p:ext uri="{19B8F6BF-5375-455C-9EA6-DF929625EA0E}">
        <p15:presenceInfo xmlns:p15="http://schemas.microsoft.com/office/powerpoint/2012/main" userId="S::Alexandra.McShane@Blend360.com::cbb99009-6e38-4a74-9744-3d1abfc7067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70C0"/>
    <a:srgbClr val="4A498E"/>
    <a:srgbClr val="D5F5F7"/>
    <a:srgbClr val="B5B5F1"/>
    <a:srgbClr val="9EF8E5"/>
    <a:srgbClr val="D5EFF9"/>
    <a:srgbClr val="000000"/>
    <a:srgbClr val="EFEFF9"/>
    <a:srgbClr val="DFDF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51" autoAdjust="0"/>
    <p:restoredTop sz="93878" autoAdjust="0"/>
  </p:normalViewPr>
  <p:slideViewPr>
    <p:cSldViewPr snapToGrid="0">
      <p:cViewPr varScale="1">
        <p:scale>
          <a:sx n="59" d="100"/>
          <a:sy n="59" d="100"/>
        </p:scale>
        <p:origin x="9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42" y="44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36963BA-130B-4349-888A-A05B672067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307891-DFFE-47D3-A054-56F9B161B9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F0930-1BBC-4026-9915-5B1E88529EF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89FA06-C8B5-46EB-93D7-18FA45728D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1F3B5D-3FB3-49CE-8E73-A675904C3F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AB45D-E7C9-4707-AC59-BBBE78386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47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fld id="{2B460120-0CF4-A443-A38B-8A0052BD07F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fld id="{3E42E01E-D569-7640-A2E4-C871CF4F3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2E01E-D569-7640-A2E4-C871CF4F36A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73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2E01E-D569-7640-A2E4-C871CF4F36A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00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2E01E-D569-7640-A2E4-C871CF4F36A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90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data we have vs what we need?</a:t>
            </a:r>
          </a:p>
          <a:p>
            <a:r>
              <a:rPr lang="en-US" dirty="0"/>
              <a:t>Data discovery – Transactional, user level, household level, temporal, cross sectional etc.</a:t>
            </a:r>
          </a:p>
          <a:p>
            <a:r>
              <a:rPr lang="en-US" dirty="0"/>
              <a:t>Collect initial data: Acquire the necessary data and (if necessary) load it into your analysis tool.</a:t>
            </a:r>
          </a:p>
          <a:p>
            <a:r>
              <a:rPr lang="en-US" dirty="0"/>
              <a:t>Describe data: Examine the data and document its surface properties like data format, number of records, or field identities.</a:t>
            </a:r>
          </a:p>
          <a:p>
            <a:r>
              <a:rPr lang="en-US" dirty="0"/>
              <a:t>Explore data: Dig deeper into the data. Query it, visualize it, and identify relationships among the data.</a:t>
            </a:r>
          </a:p>
          <a:p>
            <a:r>
              <a:rPr lang="en-US" dirty="0"/>
              <a:t>Verify data quality: How clean/dirty is the data? Document any quality issues.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2E01E-D569-7640-A2E4-C871CF4F36A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89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data we have vs what we need?</a:t>
            </a:r>
          </a:p>
          <a:p>
            <a:r>
              <a:rPr lang="en-US" dirty="0"/>
              <a:t>Data discovery – Transactional, user level, household level, temporal, cross sectional etc.</a:t>
            </a:r>
          </a:p>
          <a:p>
            <a:r>
              <a:rPr lang="en-US" dirty="0"/>
              <a:t>Collect initial data: Acquire the necessary data and (if necessary) load it into your analysis tool.</a:t>
            </a:r>
          </a:p>
          <a:p>
            <a:r>
              <a:rPr lang="en-US" dirty="0"/>
              <a:t>Describe data: Examine the data and document its surface properties like data format, number of records, or field identities.</a:t>
            </a:r>
          </a:p>
          <a:p>
            <a:r>
              <a:rPr lang="en-US" dirty="0"/>
              <a:t>Explore data: Dig deeper into the data. Query it, visualize it, and identify relationships among the data.</a:t>
            </a:r>
          </a:p>
          <a:p>
            <a:r>
              <a:rPr lang="en-US" dirty="0"/>
              <a:t>Verify data quality: How clean/dirty is the data? Document any quality issues.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2E01E-D569-7640-A2E4-C871CF4F36A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14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This phase, which is often referred to as “data munging”, prepares the final data set(s) for modeling. It has five tasks primarily:</a:t>
            </a:r>
          </a:p>
          <a:p>
            <a:r>
              <a:rPr lang="en-US" sz="1200" dirty="0"/>
              <a:t>Select data: Determine which data sets will be used and document reasons for inclusion/exclusion.</a:t>
            </a:r>
          </a:p>
          <a:p>
            <a:r>
              <a:rPr lang="en-US" sz="1200" dirty="0"/>
              <a:t>Clean data: Often this is the lengthiest task. Without it, you’ll likely fall victim to garbage-in, garbage-out. A common practice during this task is to correct, impute, or remove erroneous values.</a:t>
            </a:r>
          </a:p>
          <a:p>
            <a:r>
              <a:rPr lang="en-US" sz="1200" dirty="0"/>
              <a:t>Construct data: Derive new attributes that will be helpful. For example, derive someone’s body mass index from height and weight fields.</a:t>
            </a:r>
          </a:p>
          <a:p>
            <a:r>
              <a:rPr lang="en-US" sz="1200" dirty="0"/>
              <a:t>Integrate data: Create new data sets by combining data from multiple sources.</a:t>
            </a:r>
          </a:p>
          <a:p>
            <a:r>
              <a:rPr lang="en-US" sz="1200" dirty="0"/>
              <a:t>Format data: Re-format data as necessary. For example, you might convert string values that store numbers to numeric values so that you can perform mathematical operations.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2E01E-D569-7640-A2E4-C871CF4F36A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38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This phase, which is often referred to as “data munging”, prepares the final data set(s) for modeling. It has five tasks primarily:</a:t>
            </a:r>
          </a:p>
          <a:p>
            <a:r>
              <a:rPr lang="en-US" sz="1200" dirty="0"/>
              <a:t>Select data: Determine which data sets will be used and document reasons for inclusion/exclusion.</a:t>
            </a:r>
          </a:p>
          <a:p>
            <a:r>
              <a:rPr lang="en-US" sz="1200" dirty="0"/>
              <a:t>Clean data: Often this is the lengthiest task. Without it, you’ll likely fall victim to garbage-in, garbage-out. A common practice during this task is to correct, impute, or remove erroneous values.</a:t>
            </a:r>
          </a:p>
          <a:p>
            <a:r>
              <a:rPr lang="en-US" sz="1200" dirty="0"/>
              <a:t>Construct data: Derive new attributes that will be helpful. For example, derive someone’s body mass index from height and weight fields.</a:t>
            </a:r>
          </a:p>
          <a:p>
            <a:r>
              <a:rPr lang="en-US" sz="1200" dirty="0"/>
              <a:t>Integrate data: Create new data sets by combining data from multiple sources.</a:t>
            </a:r>
          </a:p>
          <a:p>
            <a:r>
              <a:rPr lang="en-US" sz="1200" dirty="0"/>
              <a:t>Format data: Re-format data as necessary. For example, you might convert string values that store numbers to numeric values so that you can perform mathematical operations.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2E01E-D569-7640-A2E4-C871CF4F36A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45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model is not particularly useful unless the customer can access its results. The complexity of this phase varies widely. This final phase has four tasks:</a:t>
            </a:r>
          </a:p>
          <a:p>
            <a:r>
              <a:rPr lang="en-US" dirty="0"/>
              <a:t>Plan deployment: Develop and document a plan for deploying the model.</a:t>
            </a:r>
          </a:p>
          <a:p>
            <a:r>
              <a:rPr lang="en-US" dirty="0"/>
              <a:t>Plan monitoring and maintenance: Develop a thorough monitoring and maintenance plan to avoid issues during the operational phase (or post-project phase) of a model.</a:t>
            </a:r>
          </a:p>
          <a:p>
            <a:r>
              <a:rPr lang="en-US" dirty="0"/>
              <a:t>Produce final report: The project team documents a summary of the project which might include a final presentation of data mining results.</a:t>
            </a:r>
          </a:p>
          <a:p>
            <a:r>
              <a:rPr lang="en-US" dirty="0"/>
              <a:t>Review project: Conduct a project retrospective about what went well, what could have been better, and how to improve in the future.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2E01E-D569-7640-A2E4-C871CF4F36A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68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1">
    <p:bg>
      <p:bgPr>
        <a:blipFill dpi="0" rotWithShape="1">
          <a:blip r:embed="rId2">
            <a:lum/>
          </a:blip>
          <a:srcRect/>
          <a:stretch>
            <a:fillRect l="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DD1EDC9-FED3-8241-8790-922D03CE7422}"/>
              </a:ext>
            </a:extLst>
          </p:cNvPr>
          <p:cNvSpPr txBox="1"/>
          <p:nvPr userDrawn="1"/>
        </p:nvSpPr>
        <p:spPr>
          <a:xfrm>
            <a:off x="8034728" y="764498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D804DC-0346-7845-B859-DAEFFE076F89}"/>
              </a:ext>
            </a:extLst>
          </p:cNvPr>
          <p:cNvSpPr txBox="1"/>
          <p:nvPr userDrawn="1"/>
        </p:nvSpPr>
        <p:spPr>
          <a:xfrm>
            <a:off x="5276538" y="5621311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996892-FE4E-9F40-AF64-07BFFA4DDF00}"/>
              </a:ext>
            </a:extLst>
          </p:cNvPr>
          <p:cNvSpPr/>
          <p:nvPr userDrawn="1"/>
        </p:nvSpPr>
        <p:spPr>
          <a:xfrm>
            <a:off x="0" y="5955858"/>
            <a:ext cx="4520242" cy="902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6">
            <a:extLst>
              <a:ext uri="{FF2B5EF4-FFF2-40B4-BE49-F238E27FC236}">
                <a16:creationId xmlns:a16="http://schemas.microsoft.com/office/drawing/2014/main" id="{B6172EB1-0BEE-0041-9081-807C07AEA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80" y="2972968"/>
            <a:ext cx="5341495" cy="796916"/>
          </a:xfrm>
          <a:prstGeom prst="rect">
            <a:avLst/>
          </a:prstGeom>
        </p:spPr>
        <p:txBody>
          <a:bodyPr lIns="0"/>
          <a:lstStyle>
            <a:lvl1pPr>
              <a:defRPr sz="48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B9BE8C5-2436-FB43-AD9F-F8C4892364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6131" y="5608354"/>
            <a:ext cx="3830638" cy="244475"/>
          </a:xfrm>
          <a:prstGeom prst="rect">
            <a:avLst/>
          </a:prstGeom>
        </p:spPr>
        <p:txBody>
          <a:bodyPr lIns="0"/>
          <a:lstStyle>
            <a:lvl1pPr>
              <a:buFont typeface="Arial" panose="020B0604020202020204" pitchFamily="34" charset="0"/>
              <a:buNone/>
              <a:defRPr sz="1100" b="0" i="0">
                <a:solidFill>
                  <a:schemeClr val="tx1"/>
                </a:solidFill>
                <a:latin typeface="+mn-lt"/>
              </a:defRPr>
            </a:lvl1pPr>
            <a:lvl2pPr>
              <a:defRPr sz="1400">
                <a:latin typeface="Proxima Nova Rg" panose="02000506030000020004" pitchFamily="2" charset="0"/>
              </a:defRPr>
            </a:lvl2pPr>
            <a:lvl3pPr>
              <a:defRPr sz="1400">
                <a:latin typeface="Proxima Nova Rg" panose="02000506030000020004" pitchFamily="2" charset="0"/>
              </a:defRPr>
            </a:lvl3pPr>
            <a:lvl4pPr>
              <a:defRPr sz="1400">
                <a:latin typeface="Proxima Nova Rg" panose="02000506030000020004" pitchFamily="2" charset="0"/>
              </a:defRPr>
            </a:lvl4pPr>
            <a:lvl5pPr>
              <a:defRPr sz="1400">
                <a:latin typeface="Proxima Nova Rg" panose="02000506030000020004" pitchFamily="2" charset="0"/>
              </a:defRPr>
            </a:lvl5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8A91A6-E409-3B4E-AF3B-62A5209229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6131" y="5260850"/>
            <a:ext cx="3830638" cy="244475"/>
          </a:xfrm>
          <a:prstGeom prst="rect">
            <a:avLst/>
          </a:prstGeom>
        </p:spPr>
        <p:txBody>
          <a:bodyPr lIns="0"/>
          <a:lstStyle>
            <a:lvl1pPr>
              <a:buFont typeface="Arial" panose="020B0604020202020204" pitchFamily="34" charset="0"/>
              <a:buNone/>
              <a:defRPr sz="1800" b="0" i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>
              <a:defRPr sz="1400">
                <a:latin typeface="Proxima Nova Rg" panose="02000506030000020004" pitchFamily="2" charset="0"/>
              </a:defRPr>
            </a:lvl2pPr>
            <a:lvl3pPr>
              <a:defRPr sz="1400">
                <a:latin typeface="Proxima Nova Rg" panose="02000506030000020004" pitchFamily="2" charset="0"/>
              </a:defRPr>
            </a:lvl3pPr>
            <a:lvl4pPr>
              <a:defRPr sz="1400">
                <a:latin typeface="Proxima Nova Rg" panose="02000506030000020004" pitchFamily="2" charset="0"/>
              </a:defRPr>
            </a:lvl4pPr>
            <a:lvl5pPr>
              <a:defRPr sz="1400">
                <a:latin typeface="Proxima Nova Rg" panose="02000506030000020004" pitchFamily="2" charset="0"/>
              </a:defRPr>
            </a:lvl5pPr>
          </a:lstStyle>
          <a:p>
            <a:pPr lvl="0"/>
            <a:r>
              <a:rPr lang="en-US"/>
              <a:t>Prepared for: Client name/logo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25F7AC2A-0517-4133-B4B5-D94F019D65B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8372" y="1191481"/>
            <a:ext cx="2352277" cy="88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7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2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06" y="639830"/>
            <a:ext cx="10981765" cy="664536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 i="0" spc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6A94D3-9DBF-BE48-84DA-990636327BFF}"/>
              </a:ext>
            </a:extLst>
          </p:cNvPr>
          <p:cNvSpPr txBox="1"/>
          <p:nvPr userDrawn="1"/>
        </p:nvSpPr>
        <p:spPr>
          <a:xfrm>
            <a:off x="538619" y="-38830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 Rg" panose="02000506030000020004" pitchFamily="2" charset="77"/>
              <a:ea typeface="nevis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D827E-D131-4997-A76D-ACCED92F6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7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06" y="639830"/>
            <a:ext cx="10981765" cy="664536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 i="0" spc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6A94D3-9DBF-BE48-84DA-990636327BFF}"/>
              </a:ext>
            </a:extLst>
          </p:cNvPr>
          <p:cNvSpPr txBox="1"/>
          <p:nvPr userDrawn="1"/>
        </p:nvSpPr>
        <p:spPr>
          <a:xfrm>
            <a:off x="538619" y="-38830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 Rg" panose="02000506030000020004" pitchFamily="2" charset="77"/>
              <a:ea typeface="nevis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D827E-D131-4997-A76D-ACCED92F6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44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6A94D3-9DBF-BE48-84DA-990636327BFF}"/>
              </a:ext>
            </a:extLst>
          </p:cNvPr>
          <p:cNvSpPr txBox="1"/>
          <p:nvPr userDrawn="1"/>
        </p:nvSpPr>
        <p:spPr>
          <a:xfrm>
            <a:off x="538619" y="-38830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 Rg" panose="02000506030000020004" pitchFamily="2" charset="77"/>
              <a:ea typeface="nevis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D827E-D131-4997-A76D-ACCED92F6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8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6A94D3-9DBF-BE48-84DA-990636327BFF}"/>
              </a:ext>
            </a:extLst>
          </p:cNvPr>
          <p:cNvSpPr txBox="1"/>
          <p:nvPr userDrawn="1"/>
        </p:nvSpPr>
        <p:spPr>
          <a:xfrm>
            <a:off x="538619" y="-38830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 Rg" panose="02000506030000020004" pitchFamily="2" charset="77"/>
              <a:ea typeface="nevis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D827E-D131-4997-A76D-ACCED92F6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1D897-2F4C-4CE4-8AE1-613983F255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2559050"/>
            <a:ext cx="12192000" cy="1739900"/>
          </a:xfrm>
          <a:prstGeom prst="rect">
            <a:avLst/>
          </a:prstGeom>
        </p:spPr>
        <p:txBody>
          <a:bodyPr anchor="ctr"/>
          <a:lstStyle>
            <a:lvl1pPr algn="ctr">
              <a:defRPr sz="4400">
                <a:solidFill>
                  <a:schemeClr val="tx1"/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67474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6A94D3-9DBF-BE48-84DA-990636327BFF}"/>
              </a:ext>
            </a:extLst>
          </p:cNvPr>
          <p:cNvSpPr txBox="1"/>
          <p:nvPr userDrawn="1"/>
        </p:nvSpPr>
        <p:spPr>
          <a:xfrm>
            <a:off x="538619" y="-38830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 Rg" panose="02000506030000020004" pitchFamily="2" charset="77"/>
              <a:ea typeface="nevis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D827E-D131-4997-A76D-ACCED92F6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1D897-2F4C-4CE4-8AE1-613983F255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2559050"/>
            <a:ext cx="12192000" cy="1739900"/>
          </a:xfrm>
          <a:prstGeom prst="rect">
            <a:avLst/>
          </a:prstGeom>
        </p:spPr>
        <p:txBody>
          <a:bodyPr anchor="ctr"/>
          <a:lstStyle>
            <a:lvl1pPr algn="ctr">
              <a:defRPr sz="4400">
                <a:solidFill>
                  <a:schemeClr val="tx1"/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0716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6A94D3-9DBF-BE48-84DA-990636327BFF}"/>
              </a:ext>
            </a:extLst>
          </p:cNvPr>
          <p:cNvSpPr txBox="1"/>
          <p:nvPr userDrawn="1"/>
        </p:nvSpPr>
        <p:spPr>
          <a:xfrm>
            <a:off x="538619" y="-38830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 Rg" panose="02000506030000020004" pitchFamily="2" charset="77"/>
              <a:ea typeface="nevis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D827E-D131-4997-A76D-ACCED92F6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1D897-2F4C-4CE4-8AE1-613983F255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2559050"/>
            <a:ext cx="12192000" cy="1739900"/>
          </a:xfrm>
          <a:prstGeom prst="rect">
            <a:avLst/>
          </a:prstGeom>
        </p:spPr>
        <p:txBody>
          <a:bodyPr anchor="ctr"/>
          <a:lstStyle>
            <a:lvl1pPr algn="ctr">
              <a:defRPr sz="4400">
                <a:solidFill>
                  <a:schemeClr val="tx1"/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29811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06" y="639830"/>
            <a:ext cx="10981765" cy="664536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 i="0" spc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6A94D3-9DBF-BE48-84DA-990636327BFF}"/>
              </a:ext>
            </a:extLst>
          </p:cNvPr>
          <p:cNvSpPr txBox="1"/>
          <p:nvPr userDrawn="1"/>
        </p:nvSpPr>
        <p:spPr>
          <a:xfrm>
            <a:off x="538619" y="-38830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 Rg" panose="02000506030000020004" pitchFamily="2" charset="77"/>
              <a:ea typeface="nevis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D827E-D131-4997-A76D-ACCED92F6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0966CAD-0838-43A0-9D83-F659FBA153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3498" y="1438275"/>
            <a:ext cx="10981765" cy="20589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762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C9357C2-F4AC-3A4A-B21F-2753E897D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6131" y="5608354"/>
            <a:ext cx="3830638" cy="244475"/>
          </a:xfrm>
          <a:prstGeom prst="rect">
            <a:avLst/>
          </a:prstGeom>
        </p:spPr>
        <p:txBody>
          <a:bodyPr lIns="0"/>
          <a:lstStyle>
            <a:lvl1pPr>
              <a:buFont typeface="Arial" panose="020B0604020202020204" pitchFamily="34" charset="0"/>
              <a:buNone/>
              <a:defRPr sz="11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 sz="1400">
                <a:latin typeface="Proxima Nova Rg" panose="02000506030000020004" pitchFamily="2" charset="0"/>
              </a:defRPr>
            </a:lvl2pPr>
            <a:lvl3pPr>
              <a:defRPr sz="1400">
                <a:latin typeface="Proxima Nova Rg" panose="02000506030000020004" pitchFamily="2" charset="0"/>
              </a:defRPr>
            </a:lvl3pPr>
            <a:lvl4pPr>
              <a:defRPr sz="1400">
                <a:latin typeface="Proxima Nova Rg" panose="02000506030000020004" pitchFamily="2" charset="0"/>
              </a:defRPr>
            </a:lvl4pPr>
            <a:lvl5pPr>
              <a:defRPr sz="1400">
                <a:latin typeface="Proxima Nova Rg" panose="02000506030000020004" pitchFamily="2" charset="0"/>
              </a:defRPr>
            </a:lvl5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D1EDC9-FED3-8241-8790-922D03CE7422}"/>
              </a:ext>
            </a:extLst>
          </p:cNvPr>
          <p:cNvSpPr txBox="1"/>
          <p:nvPr userDrawn="1"/>
        </p:nvSpPr>
        <p:spPr>
          <a:xfrm>
            <a:off x="8034728" y="764498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D804DC-0346-7845-B859-DAEFFE076F89}"/>
              </a:ext>
            </a:extLst>
          </p:cNvPr>
          <p:cNvSpPr txBox="1"/>
          <p:nvPr userDrawn="1"/>
        </p:nvSpPr>
        <p:spPr>
          <a:xfrm>
            <a:off x="5276538" y="5621311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665EDED9-C811-7243-A657-E0DF451200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80" y="2972968"/>
            <a:ext cx="5341495" cy="796916"/>
          </a:xfrm>
          <a:prstGeom prst="rect">
            <a:avLst/>
          </a:prstGeom>
        </p:spPr>
        <p:txBody>
          <a:bodyPr lIns="0"/>
          <a:lstStyle>
            <a:lvl1pPr>
              <a:defRPr sz="48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996892-FE4E-9F40-AF64-07BFFA4DDF00}"/>
              </a:ext>
            </a:extLst>
          </p:cNvPr>
          <p:cNvSpPr/>
          <p:nvPr userDrawn="1"/>
        </p:nvSpPr>
        <p:spPr>
          <a:xfrm>
            <a:off x="0" y="5955858"/>
            <a:ext cx="4520242" cy="902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EA7B8892-848B-8D43-8C1E-2D80A7C025D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6131" y="5260850"/>
            <a:ext cx="3830638" cy="244475"/>
          </a:xfrm>
          <a:prstGeom prst="rect">
            <a:avLst/>
          </a:prstGeom>
        </p:spPr>
        <p:txBody>
          <a:bodyPr lIns="0"/>
          <a:lstStyle>
            <a:lvl1pPr>
              <a:buFont typeface="Arial" panose="020B0604020202020204" pitchFamily="34" charset="0"/>
              <a:buNone/>
              <a:defRPr sz="1800" b="0" i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>
              <a:defRPr sz="1400">
                <a:latin typeface="Proxima Nova Rg" panose="02000506030000020004" pitchFamily="2" charset="0"/>
              </a:defRPr>
            </a:lvl2pPr>
            <a:lvl3pPr>
              <a:defRPr sz="1400">
                <a:latin typeface="Proxima Nova Rg" panose="02000506030000020004" pitchFamily="2" charset="0"/>
              </a:defRPr>
            </a:lvl3pPr>
            <a:lvl4pPr>
              <a:defRPr sz="1400">
                <a:latin typeface="Proxima Nova Rg" panose="02000506030000020004" pitchFamily="2" charset="0"/>
              </a:defRPr>
            </a:lvl4pPr>
            <a:lvl5pPr>
              <a:defRPr sz="1400">
                <a:latin typeface="Proxima Nova Rg" panose="02000506030000020004" pitchFamily="2" charset="0"/>
              </a:defRPr>
            </a:lvl5pPr>
          </a:lstStyle>
          <a:p>
            <a:pPr lvl="0"/>
            <a:r>
              <a:rPr lang="en-US"/>
              <a:t>Prepared for: Client name/logo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E4CD6D56-8790-4C49-82B7-5803CF492E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8880" y="1187766"/>
            <a:ext cx="2352277" cy="88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1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no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996892-FE4E-9F40-AF64-07BFFA4DDF00}"/>
              </a:ext>
            </a:extLst>
          </p:cNvPr>
          <p:cNvSpPr/>
          <p:nvPr userDrawn="1"/>
        </p:nvSpPr>
        <p:spPr>
          <a:xfrm>
            <a:off x="0" y="5955858"/>
            <a:ext cx="4520242" cy="902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FE34EE12-FCAE-41EE-BFE5-5A67FD1AF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5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1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5074021" y="0"/>
            <a:ext cx="7129705" cy="6858000"/>
          </a:xfrm>
          <a:custGeom>
            <a:avLst/>
            <a:gdLst>
              <a:gd name="connsiteX0" fmla="*/ 4076915 w 14255696"/>
              <a:gd name="connsiteY0" fmla="*/ 1625600 h 13716000"/>
              <a:gd name="connsiteX1" fmla="*/ 4102046 w 14255696"/>
              <a:gd name="connsiteY1" fmla="*/ 1665723 h 13716000"/>
              <a:gd name="connsiteX2" fmla="*/ 4102046 w 14255696"/>
              <a:gd name="connsiteY2" fmla="*/ 1625600 h 13716000"/>
              <a:gd name="connsiteX3" fmla="*/ 0 w 14255696"/>
              <a:gd name="connsiteY3" fmla="*/ 0 h 13716000"/>
              <a:gd name="connsiteX4" fmla="*/ 2578046 w 14255696"/>
              <a:gd name="connsiteY4" fmla="*/ 0 h 13716000"/>
              <a:gd name="connsiteX5" fmla="*/ 14255696 w 14255696"/>
              <a:gd name="connsiteY5" fmla="*/ 0 h 13716000"/>
              <a:gd name="connsiteX6" fmla="*/ 14255696 w 14255696"/>
              <a:gd name="connsiteY6" fmla="*/ 13716000 h 13716000"/>
              <a:gd name="connsiteX7" fmla="*/ 2823040 w 14255696"/>
              <a:gd name="connsiteY7" fmla="*/ 13715999 h 13716000"/>
              <a:gd name="connsiteX8" fmla="*/ 2578046 w 14255696"/>
              <a:gd name="connsiteY8" fmla="*/ 13715999 h 13716000"/>
              <a:gd name="connsiteX9" fmla="*/ 178996 w 14255696"/>
              <a:gd name="connsiteY9" fmla="*/ 13715999 h 13716000"/>
              <a:gd name="connsiteX10" fmla="*/ 202120 w 14255696"/>
              <a:gd name="connsiteY10" fmla="*/ 13710319 h 13716000"/>
              <a:gd name="connsiteX11" fmla="*/ 4059278 w 14255696"/>
              <a:gd name="connsiteY11" fmla="*/ 6666167 h 13716000"/>
              <a:gd name="connsiteX12" fmla="*/ 98188 w 14255696"/>
              <a:gd name="connsiteY12" fmla="*/ 24318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255696" h="13716000">
                <a:moveTo>
                  <a:pt x="4076915" y="1625600"/>
                </a:moveTo>
                <a:lnTo>
                  <a:pt x="4102046" y="1665723"/>
                </a:lnTo>
                <a:lnTo>
                  <a:pt x="4102046" y="1625600"/>
                </a:lnTo>
                <a:close/>
                <a:moveTo>
                  <a:pt x="0" y="0"/>
                </a:moveTo>
                <a:lnTo>
                  <a:pt x="2578046" y="0"/>
                </a:lnTo>
                <a:lnTo>
                  <a:pt x="14255696" y="0"/>
                </a:lnTo>
                <a:lnTo>
                  <a:pt x="14255696" y="13716000"/>
                </a:lnTo>
                <a:lnTo>
                  <a:pt x="2823040" y="13715999"/>
                </a:lnTo>
                <a:lnTo>
                  <a:pt x="2578046" y="13715999"/>
                </a:lnTo>
                <a:lnTo>
                  <a:pt x="178996" y="13715999"/>
                </a:lnTo>
                <a:lnTo>
                  <a:pt x="202120" y="13710319"/>
                </a:lnTo>
                <a:cubicBezTo>
                  <a:pt x="2491786" y="12987451"/>
                  <a:pt x="4133490" y="10049963"/>
                  <a:pt x="4059278" y="6666167"/>
                </a:cubicBezTo>
                <a:cubicBezTo>
                  <a:pt x="3986798" y="3361240"/>
                  <a:pt x="2304610" y="650391"/>
                  <a:pt x="98188" y="24318"/>
                </a:cubicBez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300" b="0" i="0">
                <a:ln>
                  <a:noFill/>
                </a:ln>
                <a:noFill/>
                <a:latin typeface="Calibri" panose="020F0502020204030204" pitchFamily="34" charset="0"/>
                <a:ea typeface="Open Sans Light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DF61E13-4195-494C-B4BA-4696B5ADF7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" y="2294844"/>
            <a:ext cx="5242737" cy="584200"/>
          </a:xfrm>
          <a:prstGeom prst="rect">
            <a:avLst/>
          </a:prstGeom>
        </p:spPr>
        <p:txBody>
          <a:bodyPr lIns="0"/>
          <a:lstStyle>
            <a:lvl1pPr>
              <a:defRPr sz="3200" b="0" i="0" spc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9A72B0C-4647-FE4E-B499-919B075424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029" y="3209013"/>
            <a:ext cx="4192055" cy="1762482"/>
          </a:xfrm>
          <a:prstGeom prst="rect">
            <a:avLst/>
          </a:prstGeom>
        </p:spPr>
        <p:txBody>
          <a:bodyPr lIns="0"/>
          <a:lstStyle>
            <a:lvl1pPr>
              <a:buClr>
                <a:srgbClr val="000000"/>
              </a:buClr>
              <a:buFont typeface="Arial" panose="020B0604020202020204" pitchFamily="34" charset="0"/>
              <a:buNone/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-182880">
              <a:buClr>
                <a:srgbClr val="000000"/>
              </a:buClr>
              <a:buFont typeface="Arial" panose="020B0604020202020204" pitchFamily="34" charset="0"/>
              <a:buChar char="•"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05A7BB-7ECE-46AC-B3F5-142012A2FBA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2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EB9CE6-B8EE-EE42-AB1F-511D94D7AD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2204583"/>
            <a:ext cx="2895600" cy="1056520"/>
          </a:xfrm>
          <a:prstGeom prst="rect">
            <a:avLst/>
          </a:prstGeom>
        </p:spPr>
        <p:txBody>
          <a:bodyPr lIns="0"/>
          <a:lstStyle>
            <a:lvl1pPr>
              <a:defRPr sz="3200" b="0" i="0" spc="0" baseline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DB0AB57-BF47-AE49-8803-EC6FAA32E2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6096000" y="0"/>
            <a:ext cx="6095996" cy="6858000"/>
          </a:xfrm>
          <a:prstGeom prst="flowChartDelay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53C9A5-41E3-694A-A308-E421A78C52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4029" y="3429000"/>
            <a:ext cx="4713511" cy="832983"/>
          </a:xfrm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Clr>
                <a:srgbClr val="000000"/>
              </a:buClr>
              <a:buFont typeface="Arial" panose="020B0604020202020204" pitchFamily="34" charset="0"/>
              <a:buChar char="•"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 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902963-3AF1-4E59-8C6C-8F6945BD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9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161D9-E985-4942-A05E-3E5A2879C3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625" y="3379459"/>
            <a:ext cx="5944826" cy="741520"/>
          </a:xfrm>
          <a:prstGeom prst="rect">
            <a:avLst/>
          </a:prstGeom>
        </p:spPr>
        <p:txBody>
          <a:bodyPr lIns="0" t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5pPr marL="0" indent="0" algn="l">
              <a:spcBef>
                <a:spcPts val="0"/>
              </a:spcBef>
              <a:buNone/>
              <a:defRPr sz="24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We Blend in to Create Results that Stand Out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D1EDC9-FED3-8241-8790-922D03CE7422}"/>
              </a:ext>
            </a:extLst>
          </p:cNvPr>
          <p:cNvSpPr txBox="1"/>
          <p:nvPr userDrawn="1"/>
        </p:nvSpPr>
        <p:spPr>
          <a:xfrm>
            <a:off x="8034728" y="764498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D804DC-0346-7845-B859-DAEFFE076F89}"/>
              </a:ext>
            </a:extLst>
          </p:cNvPr>
          <p:cNvSpPr txBox="1"/>
          <p:nvPr userDrawn="1"/>
        </p:nvSpPr>
        <p:spPr>
          <a:xfrm>
            <a:off x="5276538" y="5621311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3E9CC45-C07D-AB40-B535-0F3785A6000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5436" y="1175388"/>
            <a:ext cx="5751512" cy="931863"/>
          </a:xfrm>
          <a:prstGeom prst="rect">
            <a:avLst/>
          </a:prstGeom>
        </p:spPr>
        <p:txBody>
          <a:bodyPr lIns="0" tIns="0"/>
          <a:lstStyle>
            <a:lvl1pPr>
              <a:defRPr sz="80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1225DC-D1EE-0648-8498-51046834E6AF}"/>
              </a:ext>
            </a:extLst>
          </p:cNvPr>
          <p:cNvSpPr txBox="1"/>
          <p:nvPr userDrawn="1"/>
        </p:nvSpPr>
        <p:spPr>
          <a:xfrm>
            <a:off x="6325849" y="1618938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6EBCA5-1EB9-7849-95AC-59BB03184577}"/>
              </a:ext>
            </a:extLst>
          </p:cNvPr>
          <p:cNvSpPr txBox="1"/>
          <p:nvPr userDrawn="1"/>
        </p:nvSpPr>
        <p:spPr>
          <a:xfrm>
            <a:off x="4796852" y="2218544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pic>
        <p:nvPicPr>
          <p:cNvPr id="7" name="Picture 6" descr="A picture containing rain, nature&#10;&#10;Description automatically generated">
            <a:extLst>
              <a:ext uri="{FF2B5EF4-FFF2-40B4-BE49-F238E27FC236}">
                <a16:creationId xmlns:a16="http://schemas.microsoft.com/office/drawing/2014/main" id="{4337C594-894C-1147-A8A8-06C37F641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7924"/>
          <a:stretch/>
        </p:blipFill>
        <p:spPr>
          <a:xfrm>
            <a:off x="5175851" y="0"/>
            <a:ext cx="7016149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67C7695-3C3A-684A-9D41-246A3B660DED}"/>
              </a:ext>
            </a:extLst>
          </p:cNvPr>
          <p:cNvSpPr/>
          <p:nvPr userDrawn="1"/>
        </p:nvSpPr>
        <p:spPr>
          <a:xfrm>
            <a:off x="0" y="5955858"/>
            <a:ext cx="4520242" cy="9021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3A0AF0F4-D2A0-4EE2-8576-29DEB056D42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1069" y="5078018"/>
            <a:ext cx="2599845" cy="97494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A8BCD-225D-4019-A062-E90C738C144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26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abstract blur people background, silhouettes of unrecognizable people walking on a street abstract blur people background, silhouettes of unrecognizable people walking on a street abstract blur lights stock pictures, royalty-free photos &amp; images">
            <a:extLst>
              <a:ext uri="{FF2B5EF4-FFF2-40B4-BE49-F238E27FC236}">
                <a16:creationId xmlns:a16="http://schemas.microsoft.com/office/drawing/2014/main" id="{52C1AC05-B0AB-49FD-9C31-00D1CDF489A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-1" y="1"/>
            <a:ext cx="1222550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DD1EDC9-FED3-8241-8790-922D03CE7422}"/>
              </a:ext>
            </a:extLst>
          </p:cNvPr>
          <p:cNvSpPr txBox="1"/>
          <p:nvPr userDrawn="1"/>
        </p:nvSpPr>
        <p:spPr>
          <a:xfrm>
            <a:off x="8034728" y="764498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D804DC-0346-7845-B859-DAEFFE076F89}"/>
              </a:ext>
            </a:extLst>
          </p:cNvPr>
          <p:cNvSpPr txBox="1"/>
          <p:nvPr userDrawn="1"/>
        </p:nvSpPr>
        <p:spPr>
          <a:xfrm>
            <a:off x="5276538" y="5621311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1225DC-D1EE-0648-8498-51046834E6AF}"/>
              </a:ext>
            </a:extLst>
          </p:cNvPr>
          <p:cNvSpPr txBox="1"/>
          <p:nvPr userDrawn="1"/>
        </p:nvSpPr>
        <p:spPr>
          <a:xfrm>
            <a:off x="6325849" y="1618938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6EBCA5-1EB9-7849-95AC-59BB03184577}"/>
              </a:ext>
            </a:extLst>
          </p:cNvPr>
          <p:cNvSpPr txBox="1"/>
          <p:nvPr userDrawn="1"/>
        </p:nvSpPr>
        <p:spPr>
          <a:xfrm>
            <a:off x="4796852" y="2218544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A4AAB15B-ABED-48D1-B5FF-1A62EDC7C1D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8559" y="2396835"/>
            <a:ext cx="5362405" cy="1145355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5pPr>
              <a:defRPr/>
            </a:lvl5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-20" normalizeH="0" baseline="0" noProof="0">
                <a:ln>
                  <a:noFill/>
                </a:ln>
                <a:solidFill>
                  <a:srgbClr val="2E2E7B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/>
              </a:rPr>
              <a:t>Thank You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97EA8E92-6934-4ACA-86C0-965800E5CBE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437" y="3793208"/>
            <a:ext cx="6124575" cy="51704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2E2E7B"/>
                </a:solidFill>
                <a:effectLst/>
                <a:uLnTx/>
                <a:uFillTx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We Blend in to Create Results that Stand Out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D16229D9-01AD-4B16-8F66-D4DADBAE9DD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8372" y="1200359"/>
            <a:ext cx="2352277" cy="88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6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26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06" y="639830"/>
            <a:ext cx="10981765" cy="664536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 i="0" spc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6A94D3-9DBF-BE48-84DA-990636327BFF}"/>
              </a:ext>
            </a:extLst>
          </p:cNvPr>
          <p:cNvSpPr txBox="1"/>
          <p:nvPr userDrawn="1"/>
        </p:nvSpPr>
        <p:spPr>
          <a:xfrm>
            <a:off x="538619" y="-38830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 Rg" panose="02000506030000020004" pitchFamily="2" charset="77"/>
              <a:ea typeface="nevis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D827E-D131-4997-A76D-ACCED92F6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0966CAD-0838-43A0-9D83-F659FBA153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3498" y="1438275"/>
            <a:ext cx="10981765" cy="20589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636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06" y="639830"/>
            <a:ext cx="10981765" cy="664536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 i="0" spc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6A94D3-9DBF-BE48-84DA-990636327BFF}"/>
              </a:ext>
            </a:extLst>
          </p:cNvPr>
          <p:cNvSpPr txBox="1"/>
          <p:nvPr userDrawn="1"/>
        </p:nvSpPr>
        <p:spPr>
          <a:xfrm>
            <a:off x="538619" y="-38830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 Rg" panose="02000506030000020004" pitchFamily="2" charset="77"/>
              <a:ea typeface="nevis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D827E-D131-4997-A76D-ACCED92F6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0966CAD-0838-43A0-9D83-F659FBA153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3498" y="1438275"/>
            <a:ext cx="10981765" cy="20589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2210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2136E50-4F59-3442-A244-5EED01AD3ABD}"/>
              </a:ext>
            </a:extLst>
          </p:cNvPr>
          <p:cNvSpPr txBox="1">
            <a:spLocks/>
          </p:cNvSpPr>
          <p:nvPr userDrawn="1"/>
        </p:nvSpPr>
        <p:spPr>
          <a:xfrm>
            <a:off x="2244515" y="616290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DIN-Regular" panose="020B0500000000000000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i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Confidential &amp; Proprietary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401CE2-46A5-4A2A-B915-F905D0A51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976B27B4-7873-43E1-8ECF-DEDBD89C8F04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603992" y="6028716"/>
            <a:ext cx="1606556" cy="60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50" r:id="rId2"/>
    <p:sldLayoutId id="2147483865" r:id="rId3"/>
    <p:sldLayoutId id="2147483854" r:id="rId4"/>
    <p:sldLayoutId id="2147483847" r:id="rId5"/>
    <p:sldLayoutId id="2147483830" r:id="rId6"/>
    <p:sldLayoutId id="2147483856" r:id="rId7"/>
    <p:sldLayoutId id="2147483857" r:id="rId8"/>
    <p:sldLayoutId id="2147483863" r:id="rId9"/>
    <p:sldLayoutId id="2147483858" r:id="rId10"/>
    <p:sldLayoutId id="2147483862" r:id="rId11"/>
    <p:sldLayoutId id="2147483859" r:id="rId12"/>
    <p:sldLayoutId id="2147483860" r:id="rId13"/>
    <p:sldLayoutId id="2147483861" r:id="rId14"/>
    <p:sldLayoutId id="2147483866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4A498E"/>
          </a:solidFill>
          <a:latin typeface="Proxima Nova Rg" panose="0200050603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800" kern="1200">
          <a:solidFill>
            <a:schemeClr val="tx2"/>
          </a:solidFill>
          <a:latin typeface="Gotham Regular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A498E"/>
        </a:buClr>
        <a:buFont typeface="Arial"/>
        <a:buChar char="•"/>
        <a:defRPr sz="2400" kern="1200">
          <a:solidFill>
            <a:schemeClr val="tx2"/>
          </a:solidFill>
          <a:latin typeface="Gotham Regular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A498E"/>
        </a:buClr>
        <a:buFontTx/>
        <a:buChar char="-"/>
        <a:defRPr sz="2000" kern="1200">
          <a:solidFill>
            <a:schemeClr val="tx2"/>
          </a:solidFill>
          <a:latin typeface="Gotham Regular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A498E"/>
        </a:buClr>
        <a:buFont typeface="Arial"/>
        <a:buChar char="•"/>
        <a:defRPr sz="1800" kern="1200">
          <a:solidFill>
            <a:schemeClr val="tx2"/>
          </a:solidFill>
          <a:latin typeface="Gotham Regular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432">
          <p15:clr>
            <a:srgbClr val="F26B43"/>
          </p15:clr>
        </p15:guide>
        <p15:guide id="3" orient="horz" pos="4032">
          <p15:clr>
            <a:srgbClr val="F26B43"/>
          </p15:clr>
        </p15:guide>
        <p15:guide id="4" orient="horz" pos="3696">
          <p15:clr>
            <a:srgbClr val="F26B43"/>
          </p15:clr>
        </p15:guide>
        <p15:guide id="5" orient="horz" pos="864">
          <p15:clr>
            <a:srgbClr val="F26B43"/>
          </p15:clr>
        </p15:guide>
        <p15:guide id="6" pos="408">
          <p15:clr>
            <a:srgbClr val="F26B43"/>
          </p15:clr>
        </p15:guide>
        <p15:guide id="7" pos="729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2136E50-4F59-3442-A244-5EED01AD3ABD}"/>
              </a:ext>
            </a:extLst>
          </p:cNvPr>
          <p:cNvSpPr txBox="1">
            <a:spLocks/>
          </p:cNvSpPr>
          <p:nvPr userDrawn="1"/>
        </p:nvSpPr>
        <p:spPr>
          <a:xfrm>
            <a:off x="2244515" y="616290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DIN-Regular" panose="020B0500000000000000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i="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Confidential &amp; Proprietary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401CE2-46A5-4A2A-B915-F905D0A51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1C948-A344-491D-8DB0-86668A8521A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976B27B4-7873-43E1-8ECF-DEDBD89C8F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3992" y="6028716"/>
            <a:ext cx="1606556" cy="60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9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4A498E"/>
          </a:solidFill>
          <a:latin typeface="Proxima Nova Rg" panose="0200050603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800" kern="1200">
          <a:solidFill>
            <a:schemeClr val="tx2"/>
          </a:solidFill>
          <a:latin typeface="Gotham Regular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A498E"/>
        </a:buClr>
        <a:buFont typeface="Arial"/>
        <a:buChar char="•"/>
        <a:defRPr sz="2400" kern="1200">
          <a:solidFill>
            <a:schemeClr val="tx2"/>
          </a:solidFill>
          <a:latin typeface="Gotham Regular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A498E"/>
        </a:buClr>
        <a:buFontTx/>
        <a:buChar char="-"/>
        <a:defRPr sz="2000" kern="1200">
          <a:solidFill>
            <a:schemeClr val="tx2"/>
          </a:solidFill>
          <a:latin typeface="Gotham Regular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A498E"/>
        </a:buClr>
        <a:buFont typeface="Arial"/>
        <a:buChar char="•"/>
        <a:defRPr sz="1800" kern="1200">
          <a:solidFill>
            <a:schemeClr val="tx2"/>
          </a:solidFill>
          <a:latin typeface="Gotham Regular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432">
          <p15:clr>
            <a:srgbClr val="F26B43"/>
          </p15:clr>
        </p15:guide>
        <p15:guide id="3" orient="horz" pos="4032">
          <p15:clr>
            <a:srgbClr val="F26B43"/>
          </p15:clr>
        </p15:guide>
        <p15:guide id="4" orient="horz" pos="3696">
          <p15:clr>
            <a:srgbClr val="F26B43"/>
          </p15:clr>
        </p15:guide>
        <p15:guide id="5" orient="horz" pos="864">
          <p15:clr>
            <a:srgbClr val="F26B43"/>
          </p15:clr>
        </p15:guide>
        <p15:guide id="6" pos="408">
          <p15:clr>
            <a:srgbClr val="F26B43"/>
          </p15:clr>
        </p15:guide>
        <p15:guide id="7" pos="72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tuaries.digital/2016/07/28/dat203x-data-science-and-machine-learning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7A144D-011B-EC41-8EAC-FB5529129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36" y="2901483"/>
            <a:ext cx="6612782" cy="2256338"/>
          </a:xfrm>
        </p:spPr>
        <p:txBody>
          <a:bodyPr/>
          <a:lstStyle/>
          <a:p>
            <a:r>
              <a:rPr lang="en-US" dirty="0"/>
              <a:t>Data Science Solution Design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8AF644-AD95-AA46-95FB-83D267293BC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02-04-2023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D8DBFA3-8168-694C-A8DE-BFB5351D64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1940" y="5260850"/>
            <a:ext cx="4188898" cy="244475"/>
          </a:xfrm>
        </p:spPr>
        <p:txBody>
          <a:bodyPr lIns="0" tIns="45720" rIns="91440" bIns="45720" anchor="t"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Use case: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Customer Retention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BA18D4-9B3B-B940-8859-F8FB46BADF33}"/>
              </a:ext>
            </a:extLst>
          </p:cNvPr>
          <p:cNvSpPr txBox="1"/>
          <p:nvPr/>
        </p:nvSpPr>
        <p:spPr>
          <a:xfrm>
            <a:off x="2655065" y="1410159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 dirty="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21673F-EB47-9442-9AE3-3A2C2718EB30}"/>
              </a:ext>
            </a:extLst>
          </p:cNvPr>
          <p:cNvSpPr txBox="1"/>
          <p:nvPr/>
        </p:nvSpPr>
        <p:spPr>
          <a:xfrm>
            <a:off x="1597446" y="1388125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 dirty="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86802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B7F3A-D38A-5E56-E2E2-24B96DB95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06" y="340030"/>
            <a:ext cx="10981765" cy="664536"/>
          </a:xfrm>
        </p:spPr>
        <p:txBody>
          <a:bodyPr/>
          <a:lstStyle/>
          <a:p>
            <a:r>
              <a:rPr lang="en-US" dirty="0"/>
              <a:t>Model 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930A5-2D2E-FBE4-92A2-ECB4756CFC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1398" y="2294575"/>
            <a:ext cx="3294209" cy="20589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Refers to model scheduled and deployed as a part of a bigger system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Requires model files and data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Model triggered to generate predictions at EOD, EOW, EOM etc.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BCF09B-B29D-E053-C753-E55006E8584A}"/>
              </a:ext>
            </a:extLst>
          </p:cNvPr>
          <p:cNvSpPr txBox="1"/>
          <p:nvPr/>
        </p:nvSpPr>
        <p:spPr>
          <a:xfrm>
            <a:off x="1605206" y="1617212"/>
            <a:ext cx="2155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Batch Deployment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252EA5-0769-F90B-B699-4EADCCA4156E}"/>
              </a:ext>
            </a:extLst>
          </p:cNvPr>
          <p:cNvSpPr txBox="1"/>
          <p:nvPr/>
        </p:nvSpPr>
        <p:spPr>
          <a:xfrm>
            <a:off x="4755402" y="1617212"/>
            <a:ext cx="2421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Real Time Deployment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F9AB95-EB42-F571-27C9-80A1F31E4023}"/>
              </a:ext>
            </a:extLst>
          </p:cNvPr>
          <p:cNvSpPr txBox="1"/>
          <p:nvPr/>
        </p:nvSpPr>
        <p:spPr>
          <a:xfrm>
            <a:off x="8172111" y="1617212"/>
            <a:ext cx="21355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Custom Deployment</a:t>
            </a:r>
            <a:endParaRPr lang="en-US" sz="1800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FA3308A-75F1-6BCB-0D71-B1ADF1ECC6C0}"/>
              </a:ext>
            </a:extLst>
          </p:cNvPr>
          <p:cNvSpPr/>
          <p:nvPr/>
        </p:nvSpPr>
        <p:spPr>
          <a:xfrm>
            <a:off x="2500029" y="1073114"/>
            <a:ext cx="365760" cy="3978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216BBE5-7F35-7FA9-E32C-98B32427C969}"/>
              </a:ext>
            </a:extLst>
          </p:cNvPr>
          <p:cNvSpPr/>
          <p:nvPr/>
        </p:nvSpPr>
        <p:spPr>
          <a:xfrm>
            <a:off x="2598503" y="1152444"/>
            <a:ext cx="168812" cy="22508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C56653B-7490-4474-5AAB-D28C81694725}"/>
              </a:ext>
            </a:extLst>
          </p:cNvPr>
          <p:cNvSpPr/>
          <p:nvPr/>
        </p:nvSpPr>
        <p:spPr>
          <a:xfrm>
            <a:off x="8999685" y="1067217"/>
            <a:ext cx="365760" cy="3978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C78460A-8A2F-1C85-0418-F69653606602}"/>
              </a:ext>
            </a:extLst>
          </p:cNvPr>
          <p:cNvSpPr/>
          <p:nvPr/>
        </p:nvSpPr>
        <p:spPr>
          <a:xfrm>
            <a:off x="9098159" y="1146547"/>
            <a:ext cx="168812" cy="22508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1DB8F74-E8FC-EB03-B07E-60ECD66710EF}"/>
              </a:ext>
            </a:extLst>
          </p:cNvPr>
          <p:cNvSpPr/>
          <p:nvPr/>
        </p:nvSpPr>
        <p:spPr>
          <a:xfrm>
            <a:off x="5698009" y="1063670"/>
            <a:ext cx="365760" cy="3978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C3E984D-7F8A-E25E-9B93-CEE295CEA7B2}"/>
              </a:ext>
            </a:extLst>
          </p:cNvPr>
          <p:cNvSpPr/>
          <p:nvPr/>
        </p:nvSpPr>
        <p:spPr>
          <a:xfrm>
            <a:off x="5796483" y="1143000"/>
            <a:ext cx="168812" cy="22508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87035A4-BD80-8F24-8FDB-A9976FF2ADB1}"/>
              </a:ext>
            </a:extLst>
          </p:cNvPr>
          <p:cNvSpPr txBox="1">
            <a:spLocks/>
          </p:cNvSpPr>
          <p:nvPr/>
        </p:nvSpPr>
        <p:spPr>
          <a:xfrm>
            <a:off x="4318190" y="2294575"/>
            <a:ext cx="3294209" cy="205898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A498E"/>
              </a:buClr>
              <a:buFont typeface="Arial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A498E"/>
              </a:buClr>
              <a:buFontTx/>
              <a:buChar char="-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A498E"/>
              </a:buClr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Refers to model being deployed on real time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Requires model files and data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Model generates predictions as soon as the data is received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CA6F606-2AE0-6A9D-5937-36119BCAF62E}"/>
              </a:ext>
            </a:extLst>
          </p:cNvPr>
          <p:cNvSpPr txBox="1">
            <a:spLocks/>
          </p:cNvSpPr>
          <p:nvPr/>
        </p:nvSpPr>
        <p:spPr>
          <a:xfrm>
            <a:off x="7946393" y="2294575"/>
            <a:ext cx="3294209" cy="205898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A498E"/>
              </a:buClr>
              <a:buFont typeface="Arial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A498E"/>
              </a:buClr>
              <a:buFontTx/>
              <a:buChar char="-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A498E"/>
              </a:buClr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Model results are used as a part of informed decision 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Integrated into a dashboard or a BI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Model scripts can sometime be converted to SQL commands for effective system integration</a:t>
            </a:r>
          </a:p>
        </p:txBody>
      </p:sp>
    </p:spTree>
    <p:extLst>
      <p:ext uri="{BB962C8B-B14F-4D97-AF65-F5344CB8AC3E}">
        <p14:creationId xmlns:p14="http://schemas.microsoft.com/office/powerpoint/2010/main" val="236296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BE558-F94F-107A-C218-D1BDC1F6B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may be faced: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A7264-DED9-D654-1E35-854B23EE7A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3498" y="1438275"/>
            <a:ext cx="10427273" cy="174035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Data might be imbalanced, and it may be difficult for analyzing the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App may not have all the relevant data needed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Model maintenance: since customer behavior changes frequently the model needs to be updated frequently to learn the new </a:t>
            </a:r>
            <a:r>
              <a:rPr lang="en-US" sz="1800" dirty="0" err="1"/>
              <a:t>pattrens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0066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FA06A12-64BE-FD4B-84B5-BDA0C222A1F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8625" y="3379459"/>
            <a:ext cx="6604045" cy="741520"/>
          </a:xfrm>
        </p:spPr>
        <p:txBody>
          <a:bodyPr/>
          <a:lstStyle/>
          <a:p>
            <a:r>
              <a:rPr lang="en-US" dirty="0"/>
              <a:t>We Blend in to Create Results that Stand Out 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E6379BD-905F-FA4B-82B6-FEF571644B7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3302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324A-ACC4-43D6-9A8C-19E11084E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117" y="408719"/>
            <a:ext cx="10981765" cy="664536"/>
          </a:xfrm>
        </p:spPr>
        <p:txBody>
          <a:bodyPr/>
          <a:lstStyle/>
          <a:p>
            <a:r>
              <a:rPr lang="en-US" sz="3600" dirty="0"/>
              <a:t>Agenda: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272273-0B9E-42B5-9761-5430928DB1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7F2F4-2CD8-41D4-A8CF-146DAACA34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3226" y="1213088"/>
            <a:ext cx="6860782" cy="5003428"/>
          </a:xfr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 CRISP – DM Overview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rgbClr val="000000"/>
                </a:solidFill>
                <a:latin typeface="Calibri" panose="020F0502020204030204"/>
                <a:cs typeface="Calibri" panose="020F0502020204030204" pitchFamily="34" charset="0"/>
              </a:rPr>
              <a:t>Business Understanding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rgbClr val="000000"/>
                </a:solidFill>
                <a:latin typeface="Calibri" panose="020F0502020204030204"/>
                <a:cs typeface="Calibri" panose="020F0502020204030204" pitchFamily="34" charset="0"/>
              </a:rPr>
              <a:t>Data Understanding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rgbClr val="000000"/>
                </a:solidFill>
                <a:latin typeface="Calibri" panose="020F0502020204030204"/>
                <a:cs typeface="Calibri" panose="020F0502020204030204" pitchFamily="34" charset="0"/>
              </a:rPr>
              <a:t>Data Preparation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rgbClr val="000000"/>
                </a:solidFill>
                <a:latin typeface="Calibri" panose="020F0502020204030204"/>
                <a:cs typeface="Calibri" panose="020F0502020204030204" pitchFamily="34" charset="0"/>
              </a:rPr>
              <a:t>Model Building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rgbClr val="000000"/>
                </a:solidFill>
                <a:latin typeface="Calibri" panose="020F0502020204030204"/>
                <a:cs typeface="Calibri" panose="020F0502020204030204" pitchFamily="34" charset="0"/>
              </a:rPr>
              <a:t>Model Evaluation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rgbClr val="000000"/>
                </a:solidFill>
                <a:latin typeface="Calibri" panose="020F0502020204030204"/>
                <a:cs typeface="Calibri" panose="020F0502020204030204" pitchFamily="34" charset="0"/>
              </a:rPr>
              <a:t>Model Deployment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800" dirty="0"/>
          </a:p>
          <a:p>
            <a:pPr>
              <a:defRPr/>
            </a:pPr>
            <a:endParaRPr kumimoji="0" lang="en-US" sz="1800" b="0" u="none" strike="noStrike" kern="1200" cap="none" spc="0" normalizeH="0" baseline="0" noProof="0" dirty="0">
              <a:ln>
                <a:noFill/>
              </a:ln>
              <a:solidFill>
                <a:srgbClr val="2E2E7B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E2E7B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3F93AC9-379E-47BB-A6A0-FB35A17DE114}"/>
              </a:ext>
            </a:extLst>
          </p:cNvPr>
          <p:cNvGrpSpPr/>
          <p:nvPr/>
        </p:nvGrpSpPr>
        <p:grpSpPr>
          <a:xfrm>
            <a:off x="5022835" y="0"/>
            <a:ext cx="8769058" cy="6858000"/>
            <a:chOff x="2806846" y="0"/>
            <a:chExt cx="8571837" cy="6858000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6" name="Freeform 24">
              <a:extLst>
                <a:ext uri="{FF2B5EF4-FFF2-40B4-BE49-F238E27FC236}">
                  <a16:creationId xmlns:a16="http://schemas.microsoft.com/office/drawing/2014/main" id="{C361095F-F7C6-492D-9915-51F20052DD93}"/>
                </a:ext>
              </a:extLst>
            </p:cNvPr>
            <p:cNvSpPr/>
            <p:nvPr/>
          </p:nvSpPr>
          <p:spPr>
            <a:xfrm>
              <a:off x="2806846" y="0"/>
              <a:ext cx="4713890" cy="6858000"/>
            </a:xfrm>
            <a:custGeom>
              <a:avLst/>
              <a:gdLst>
                <a:gd name="connsiteX0" fmla="*/ 0 w 4713890"/>
                <a:gd name="connsiteY0" fmla="*/ 0 h 6858000"/>
                <a:gd name="connsiteX1" fmla="*/ 4713890 w 4713890"/>
                <a:gd name="connsiteY1" fmla="*/ 0 h 6858000"/>
                <a:gd name="connsiteX2" fmla="*/ 4713890 w 4713890"/>
                <a:gd name="connsiteY2" fmla="*/ 6858000 h 6858000"/>
                <a:gd name="connsiteX3" fmla="*/ 0 w 4713890"/>
                <a:gd name="connsiteY3" fmla="*/ 6858000 h 6858000"/>
                <a:gd name="connsiteX4" fmla="*/ 0 w 4713890"/>
                <a:gd name="connsiteY4" fmla="*/ 6857394 h 6858000"/>
                <a:gd name="connsiteX5" fmla="*/ 100249 w 4713890"/>
                <a:gd name="connsiteY5" fmla="*/ 6853538 h 6858000"/>
                <a:gd name="connsiteX6" fmla="*/ 2238704 w 4713890"/>
                <a:gd name="connsiteY6" fmla="*/ 3429000 h 6858000"/>
                <a:gd name="connsiteX7" fmla="*/ 100249 w 4713890"/>
                <a:gd name="connsiteY7" fmla="*/ 4462 h 6858000"/>
                <a:gd name="connsiteX8" fmla="*/ 0 w 4713890"/>
                <a:gd name="connsiteY8" fmla="*/ 60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13890" h="6858000">
                  <a:moveTo>
                    <a:pt x="0" y="0"/>
                  </a:moveTo>
                  <a:lnTo>
                    <a:pt x="4713890" y="0"/>
                  </a:lnTo>
                  <a:lnTo>
                    <a:pt x="4713890" y="6858000"/>
                  </a:lnTo>
                  <a:lnTo>
                    <a:pt x="0" y="6858000"/>
                  </a:lnTo>
                  <a:lnTo>
                    <a:pt x="0" y="6857394"/>
                  </a:lnTo>
                  <a:lnTo>
                    <a:pt x="100249" y="6853538"/>
                  </a:lnTo>
                  <a:cubicBezTo>
                    <a:pt x="1291443" y="6761699"/>
                    <a:pt x="2238704" y="5263603"/>
                    <a:pt x="2238704" y="3429000"/>
                  </a:cubicBezTo>
                  <a:cubicBezTo>
                    <a:pt x="2238704" y="1594397"/>
                    <a:pt x="1291443" y="96301"/>
                    <a:pt x="100249" y="4462"/>
                  </a:cubicBezTo>
                  <a:lnTo>
                    <a:pt x="0" y="6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47B68A-946B-4CB0-8F45-DFEA2FF8DB36}"/>
                </a:ext>
              </a:extLst>
            </p:cNvPr>
            <p:cNvSpPr/>
            <p:nvPr/>
          </p:nvSpPr>
          <p:spPr>
            <a:xfrm>
              <a:off x="6807202" y="0"/>
              <a:ext cx="4571481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477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6BD2C-6426-4784-AB22-16841F953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768" y="136525"/>
            <a:ext cx="10981765" cy="585546"/>
          </a:xfrm>
        </p:spPr>
        <p:txBody>
          <a:bodyPr/>
          <a:lstStyle/>
          <a:p>
            <a:r>
              <a:rPr lang="en-US" dirty="0"/>
              <a:t>CRISP – DM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9FC87D-F69C-4141-863D-201FD14CE3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3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D12BA4B-2266-73E6-330F-8570F51897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079" y="722071"/>
            <a:ext cx="5311215" cy="5755888"/>
          </a:xfrm>
        </p:spPr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Business Understanding </a:t>
            </a:r>
            <a:br>
              <a:rPr lang="en-US" sz="1400" dirty="0">
                <a:solidFill>
                  <a:srgbClr val="000000"/>
                </a:solidFill>
                <a:latin typeface="Calibri" panose="020F0502020204030204"/>
                <a:cs typeface="Calibri" panose="020F050202020403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/>
                <a:cs typeface="Calibri" panose="020F0502020204030204" pitchFamily="34" charset="0"/>
              </a:rPr>
              <a:t>              Key Questions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1" dirty="0">
                <a:solidFill>
                  <a:srgbClr val="000000"/>
                </a:solidFill>
                <a:latin typeface="Calibri" panose="020F0502020204030204"/>
                <a:cs typeface="Calibri" panose="020F0502020204030204" pitchFamily="34" charset="0"/>
              </a:rPr>
              <a:t>Data Understanding </a:t>
            </a:r>
          </a:p>
          <a:p>
            <a:pPr lvl="1" indent="0">
              <a:lnSpc>
                <a:spcPct val="150000"/>
              </a:lnSpc>
              <a:spcBef>
                <a:spcPts val="0"/>
              </a:spcBef>
              <a:buClrTx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alibri" panose="020F0502020204030204"/>
                <a:cs typeface="Calibri" panose="020F0502020204030204" pitchFamily="34" charset="0"/>
              </a:rPr>
              <a:t>Data discovery and Collection</a:t>
            </a:r>
          </a:p>
          <a:p>
            <a:pPr lvl="1" indent="0">
              <a:lnSpc>
                <a:spcPct val="150000"/>
              </a:lnSpc>
              <a:spcBef>
                <a:spcPts val="0"/>
              </a:spcBef>
              <a:buClrTx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alibri" panose="020F0502020204030204"/>
                <a:cs typeface="Calibri" panose="020F0502020204030204" pitchFamily="34" charset="0"/>
              </a:rPr>
              <a:t>Data QC</a:t>
            </a:r>
          </a:p>
          <a:p>
            <a:pPr lvl="1" indent="0">
              <a:lnSpc>
                <a:spcPct val="150000"/>
              </a:lnSpc>
              <a:spcBef>
                <a:spcPts val="0"/>
              </a:spcBef>
              <a:buClrTx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alibri" panose="020F0502020204030204"/>
                <a:cs typeface="Calibri" panose="020F0502020204030204" pitchFamily="34" charset="0"/>
              </a:rPr>
              <a:t>Data Exploration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1" dirty="0">
                <a:solidFill>
                  <a:srgbClr val="000000"/>
                </a:solidFill>
                <a:latin typeface="Calibri" panose="020F0502020204030204"/>
                <a:cs typeface="Calibri" panose="020F0502020204030204" pitchFamily="34" charset="0"/>
              </a:rPr>
              <a:t>Data preparation</a:t>
            </a:r>
          </a:p>
          <a:p>
            <a:pPr lvl="1" indent="0">
              <a:lnSpc>
                <a:spcPct val="150000"/>
              </a:lnSpc>
              <a:spcBef>
                <a:spcPts val="0"/>
              </a:spcBef>
              <a:buClrTx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alibri" panose="020F0502020204030204"/>
                <a:cs typeface="Calibri" panose="020F0502020204030204" pitchFamily="34" charset="0"/>
              </a:rPr>
              <a:t>Missing  value identification &amp; imputation</a:t>
            </a:r>
          </a:p>
          <a:p>
            <a:pPr lvl="1" indent="0">
              <a:lnSpc>
                <a:spcPct val="150000"/>
              </a:lnSpc>
              <a:spcBef>
                <a:spcPts val="0"/>
              </a:spcBef>
              <a:buClrTx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alibri" panose="020F0502020204030204"/>
                <a:cs typeface="Calibri" panose="020F0502020204030204" pitchFamily="34" charset="0"/>
              </a:rPr>
              <a:t>Data Transformation/Feature Engineering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1" dirty="0">
                <a:solidFill>
                  <a:srgbClr val="000000"/>
                </a:solidFill>
                <a:latin typeface="Calibri" panose="020F0502020204030204"/>
                <a:cs typeface="Calibri" panose="020F0502020204030204" pitchFamily="34" charset="0"/>
              </a:rPr>
              <a:t>Modelling</a:t>
            </a:r>
          </a:p>
          <a:p>
            <a:pPr lvl="1" indent="0">
              <a:lnSpc>
                <a:spcPct val="150000"/>
              </a:lnSpc>
              <a:spcBef>
                <a:spcPts val="0"/>
              </a:spcBef>
              <a:buClrTx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alibri" panose="020F0502020204030204"/>
                <a:cs typeface="Calibri" panose="020F0502020204030204" pitchFamily="34" charset="0"/>
              </a:rPr>
              <a:t>Model baseline</a:t>
            </a:r>
          </a:p>
          <a:p>
            <a:pPr lvl="1" indent="0">
              <a:lnSpc>
                <a:spcPct val="150000"/>
              </a:lnSpc>
              <a:spcBef>
                <a:spcPts val="0"/>
              </a:spcBef>
              <a:buClrTx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alibri" panose="020F0502020204030204"/>
                <a:cs typeface="Calibri" panose="020F0502020204030204" pitchFamily="34" charset="0"/>
              </a:rPr>
              <a:t>Model Improvement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1" dirty="0">
                <a:solidFill>
                  <a:srgbClr val="000000"/>
                </a:solidFill>
                <a:latin typeface="Calibri" panose="020F0502020204030204"/>
                <a:cs typeface="Calibri" panose="020F0502020204030204" pitchFamily="34" charset="0"/>
              </a:rPr>
              <a:t>Model Improvement &amp; Evaluation</a:t>
            </a:r>
          </a:p>
          <a:p>
            <a:pPr lvl="1" indent="0">
              <a:lnSpc>
                <a:spcPct val="150000"/>
              </a:lnSpc>
              <a:spcBef>
                <a:spcPts val="0"/>
              </a:spcBef>
              <a:buClrTx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alibri" panose="020F0502020204030204"/>
                <a:cs typeface="Calibri" panose="020F0502020204030204" pitchFamily="34" charset="0"/>
              </a:rPr>
              <a:t>A/B Testing</a:t>
            </a:r>
          </a:p>
          <a:p>
            <a:pPr lvl="1" indent="0">
              <a:lnSpc>
                <a:spcPct val="150000"/>
              </a:lnSpc>
              <a:spcBef>
                <a:spcPts val="0"/>
              </a:spcBef>
              <a:buClrTx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alibri" panose="020F0502020204030204"/>
                <a:cs typeface="Calibri" panose="020F0502020204030204" pitchFamily="34" charset="0"/>
              </a:rPr>
              <a:t>Offline Evaluation</a:t>
            </a:r>
          </a:p>
          <a:p>
            <a:pPr lvl="1" indent="0">
              <a:lnSpc>
                <a:spcPct val="150000"/>
              </a:lnSpc>
              <a:spcBef>
                <a:spcPts val="0"/>
              </a:spcBef>
              <a:buClrTx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alibri" panose="020F0502020204030204"/>
                <a:cs typeface="Calibri" panose="020F0502020204030204" pitchFamily="34" charset="0"/>
              </a:rPr>
              <a:t>Online Evaluation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1" dirty="0">
                <a:solidFill>
                  <a:srgbClr val="000000"/>
                </a:solidFill>
                <a:latin typeface="Calibri" panose="020F0502020204030204"/>
                <a:cs typeface="Calibri" panose="020F0502020204030204" pitchFamily="34" charset="0"/>
              </a:rPr>
              <a:t>Model Deployment</a:t>
            </a:r>
            <a:endParaRPr lang="en-US" sz="1400" b="1" dirty="0"/>
          </a:p>
          <a:p>
            <a:pPr>
              <a:defRPr/>
            </a:pPr>
            <a:endParaRPr kumimoji="0" lang="en-US" sz="1200" b="0" u="none" strike="noStrike" kern="1200" cap="none" spc="0" normalizeH="0" baseline="0" noProof="0" dirty="0">
              <a:ln>
                <a:noFill/>
              </a:ln>
              <a:solidFill>
                <a:srgbClr val="2E2E7B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E2E7B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FC6CE623-FDF3-FA2E-C78C-42A19AA607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2647"/>
          <a:stretch/>
        </p:blipFill>
        <p:spPr>
          <a:xfrm>
            <a:off x="0" y="2091389"/>
            <a:ext cx="7006542" cy="217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9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7878D-166D-441C-6DB7-92A9915A4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04" y="353532"/>
            <a:ext cx="10981765" cy="664536"/>
          </a:xfrm>
        </p:spPr>
        <p:txBody>
          <a:bodyPr/>
          <a:lstStyle/>
          <a:p>
            <a:r>
              <a:rPr lang="en-US" dirty="0"/>
              <a:t>Business Understanding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BF66F-5A35-869B-EBA9-394C554327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004" y="1758295"/>
            <a:ext cx="9784510" cy="3183819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What is the nature of the subscription-based business?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What is there main objective of the company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What is the current churn rate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How are they charging the customer for the subscription like monthly </a:t>
            </a:r>
            <a:r>
              <a:rPr lang="en-IN" sz="1600" dirty="0"/>
              <a:t>quarterly, yearly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Data sources of the customers and the variables they are capturing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How are they measuring the customer retention now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How will the results of the ML model be integrated into the company's decision-making process? Who will be responsible for implementing the model's predictions in the business operations?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9AAC35B-1C0E-194A-E8FA-30EA237E1459}"/>
              </a:ext>
            </a:extLst>
          </p:cNvPr>
          <p:cNvSpPr txBox="1">
            <a:spLocks/>
          </p:cNvSpPr>
          <p:nvPr/>
        </p:nvSpPr>
        <p:spPr>
          <a:xfrm>
            <a:off x="644004" y="1018068"/>
            <a:ext cx="10981765" cy="664536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spc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sz="2200" dirty="0"/>
              <a:t>Key questions</a:t>
            </a:r>
          </a:p>
        </p:txBody>
      </p:sp>
    </p:spTree>
    <p:extLst>
      <p:ext uri="{BB962C8B-B14F-4D97-AF65-F5344CB8AC3E}">
        <p14:creationId xmlns:p14="http://schemas.microsoft.com/office/powerpoint/2010/main" val="99572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74A85-263E-59A1-2D1E-7BAF1ED48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338304"/>
            <a:ext cx="10981765" cy="664536"/>
          </a:xfrm>
        </p:spPr>
        <p:txBody>
          <a:bodyPr/>
          <a:lstStyle/>
          <a:p>
            <a:r>
              <a:rPr lang="en-US" dirty="0"/>
              <a:t>Data Understanding (1/3)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FAD220-061A-0D4F-7341-B0EAB90872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700" y="1567886"/>
            <a:ext cx="10161814" cy="205705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User data</a:t>
            </a:r>
            <a:r>
              <a:rPr lang="en-US" sz="1800" dirty="0"/>
              <a:t>: This includes data related to users' demographics, location, </a:t>
            </a:r>
            <a:r>
              <a:rPr lang="en-US" sz="1800" dirty="0" err="1"/>
              <a:t>behavior,income,occupation</a:t>
            </a:r>
            <a:br>
              <a:rPr lang="en-US" sz="1800" dirty="0"/>
            </a:br>
            <a:r>
              <a:rPr lang="en-US" sz="1800" dirty="0"/>
              <a:t>For example: User’s age, gender, location and Ratings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App data: Historical</a:t>
            </a:r>
            <a:r>
              <a:rPr lang="en-US" sz="1800" dirty="0"/>
              <a:t> usage patterns like Frequency, Recency, </a:t>
            </a:r>
            <a:r>
              <a:rPr lang="en-US" sz="1800" dirty="0" err="1"/>
              <a:t>compliants</a:t>
            </a:r>
            <a:r>
              <a:rPr lang="en-US" sz="1800" dirty="0"/>
              <a:t> raised, feedback, amount of time spent </a:t>
            </a:r>
            <a:r>
              <a:rPr lang="en-US" sz="1800" dirty="0" err="1"/>
              <a:t>etc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b="1" dirty="0"/>
              <a:t>Subscription information: </a:t>
            </a:r>
            <a:r>
              <a:rPr lang="en-IN" sz="1800" dirty="0"/>
              <a:t>subscription </a:t>
            </a:r>
            <a:r>
              <a:rPr lang="en-IN" sz="1800" dirty="0" err="1"/>
              <a:t>plan,start</a:t>
            </a:r>
            <a:r>
              <a:rPr lang="en-IN" sz="1800" dirty="0"/>
              <a:t> </a:t>
            </a:r>
            <a:r>
              <a:rPr lang="en-IN" sz="1800" dirty="0" err="1"/>
              <a:t>date,renewal</a:t>
            </a:r>
            <a:r>
              <a:rPr lang="en-IN" sz="1800" dirty="0"/>
              <a:t> </a:t>
            </a:r>
            <a:r>
              <a:rPr lang="en-IN" sz="1800" dirty="0" err="1"/>
              <a:t>data,payment</a:t>
            </a:r>
            <a:r>
              <a:rPr lang="en-IN" sz="1800" dirty="0"/>
              <a:t> method etc</a:t>
            </a:r>
            <a:endParaRPr lang="en-IN" sz="18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CCF5E12-083D-9AF8-FC98-9021F5B807FA}"/>
              </a:ext>
            </a:extLst>
          </p:cNvPr>
          <p:cNvSpPr txBox="1">
            <a:spLocks/>
          </p:cNvSpPr>
          <p:nvPr/>
        </p:nvSpPr>
        <p:spPr>
          <a:xfrm>
            <a:off x="647700" y="1018912"/>
            <a:ext cx="10981765" cy="664536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spc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Data Discovery &amp; Collection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D1705AF7-3D3E-8FE3-159B-1E12EBB3A8F6}"/>
              </a:ext>
            </a:extLst>
          </p:cNvPr>
          <p:cNvSpPr txBox="1">
            <a:spLocks/>
          </p:cNvSpPr>
          <p:nvPr/>
        </p:nvSpPr>
        <p:spPr>
          <a:xfrm>
            <a:off x="737507" y="3520273"/>
            <a:ext cx="9982200" cy="81148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A498E"/>
              </a:buClr>
              <a:buFont typeface="Arial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A498E"/>
              </a:buClr>
              <a:buFontTx/>
              <a:buChar char="-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A498E"/>
              </a:buClr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sz="1700" dirty="0"/>
            </a:br>
            <a:br>
              <a:rPr lang="en-US" sz="1700" dirty="0"/>
            </a:br>
            <a:endParaRPr lang="en-IN" sz="1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FACD3E-5E2D-7DB2-4DDB-D54E676F46FE}"/>
              </a:ext>
            </a:extLst>
          </p:cNvPr>
          <p:cNvSpPr txBox="1"/>
          <p:nvPr/>
        </p:nvSpPr>
        <p:spPr>
          <a:xfrm>
            <a:off x="737507" y="3624943"/>
            <a:ext cx="9462407" cy="90351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1600" spc="-50" dirty="0">
                <a:solidFill>
                  <a:schemeClr val="tx2"/>
                </a:solidFill>
                <a:latin typeface="Calibri" panose="020F0502020204030204" pitchFamily="34" charset="0"/>
                <a:cs typeface="Segoe UI"/>
              </a:rPr>
              <a:t>Target Variable would be Boolean value indicating whether a customer will churn or not in the next month, here we should have the water fall model since a customer might be joining the app recently so to build a good model we have to consider at least past 3 to 6 months data of customer.</a:t>
            </a:r>
            <a:endParaRPr lang="en-IN" sz="1600" spc="-50" dirty="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47044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74A85-263E-59A1-2D1E-7BAF1ED48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72990"/>
            <a:ext cx="10981765" cy="664536"/>
          </a:xfrm>
        </p:spPr>
        <p:txBody>
          <a:bodyPr/>
          <a:lstStyle/>
          <a:p>
            <a:r>
              <a:rPr lang="en-US" dirty="0"/>
              <a:t>Data Understanding (2/3)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B3604B-9E6B-7EBE-0ED7-7DFC172776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700" y="1667376"/>
            <a:ext cx="10981765" cy="3166381"/>
          </a:xfrm>
        </p:spPr>
        <p:txBody>
          <a:bodyPr/>
          <a:lstStyle/>
          <a:p>
            <a:pPr algn="l"/>
            <a:r>
              <a:rPr lang="en-US" sz="1800" b="0" i="0" dirty="0">
                <a:effectLst/>
                <a:latin typeface="Söhne"/>
              </a:rPr>
              <a:t>In the data QC phase of a churn prediction, the following quality checks should be performed:</a:t>
            </a:r>
            <a:br>
              <a:rPr lang="en-US" sz="1800" b="0" i="0" dirty="0">
                <a:effectLst/>
                <a:latin typeface="Söhne"/>
              </a:rPr>
            </a:br>
            <a:endParaRPr lang="en-US" sz="1800" b="0" i="0" dirty="0"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Söhne"/>
              </a:rPr>
              <a:t>Data completeness check</a:t>
            </a:r>
            <a:r>
              <a:rPr lang="en-US" sz="1800" b="0" i="0" dirty="0">
                <a:effectLst/>
                <a:latin typeface="Söhne"/>
              </a:rPr>
              <a:t>: Ensure all required data is present.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Söhne"/>
              </a:rPr>
              <a:t>Data consistency check</a:t>
            </a:r>
            <a:r>
              <a:rPr lang="en-US" sz="1800" b="0" i="0" dirty="0">
                <a:effectLst/>
                <a:latin typeface="Söhne"/>
              </a:rPr>
              <a:t>: Ensure data is consistent across the dataset.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Söhne"/>
              </a:rPr>
              <a:t>Data accuracy check</a:t>
            </a:r>
            <a:r>
              <a:rPr lang="en-US" sz="1800" b="0" i="0" dirty="0">
                <a:effectLst/>
                <a:latin typeface="Söhne"/>
              </a:rPr>
              <a:t>: Ensure data is accurate and free from errors.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Söhne"/>
              </a:rPr>
              <a:t>Data duplication check</a:t>
            </a:r>
            <a:r>
              <a:rPr lang="en-US" sz="1800" i="0" dirty="0">
                <a:effectLst/>
                <a:latin typeface="Söhne"/>
              </a:rPr>
              <a:t>: Ensure there are no duplicate records in the dataset.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Söhne"/>
              </a:rPr>
              <a:t>Outlier detection check</a:t>
            </a:r>
            <a:r>
              <a:rPr lang="en-US" sz="1800" b="0" i="0" dirty="0">
                <a:effectLst/>
                <a:latin typeface="Söhne"/>
              </a:rPr>
              <a:t>: Identify and handle outliers in the dataset.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Söhne"/>
              </a:rPr>
              <a:t>Data formatting check</a:t>
            </a:r>
            <a:r>
              <a:rPr lang="en-US" sz="1800" b="0" i="0" dirty="0">
                <a:effectLst/>
                <a:latin typeface="Söhne"/>
              </a:rPr>
              <a:t>: Ensure data is formatted correctly.</a:t>
            </a:r>
          </a:p>
          <a:p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1EE83AF-0BA9-F6E1-EBCC-1612285E19D4}"/>
              </a:ext>
            </a:extLst>
          </p:cNvPr>
          <p:cNvSpPr txBox="1">
            <a:spLocks/>
          </p:cNvSpPr>
          <p:nvPr/>
        </p:nvSpPr>
        <p:spPr>
          <a:xfrm>
            <a:off x="647700" y="1002840"/>
            <a:ext cx="10981765" cy="664536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spc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Data QC</a:t>
            </a:r>
          </a:p>
        </p:txBody>
      </p:sp>
    </p:spTree>
    <p:extLst>
      <p:ext uri="{BB962C8B-B14F-4D97-AF65-F5344CB8AC3E}">
        <p14:creationId xmlns:p14="http://schemas.microsoft.com/office/powerpoint/2010/main" val="247253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74A85-263E-59A1-2D1E-7BAF1ED48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72990"/>
            <a:ext cx="10981765" cy="664536"/>
          </a:xfrm>
        </p:spPr>
        <p:txBody>
          <a:bodyPr/>
          <a:lstStyle/>
          <a:p>
            <a:r>
              <a:rPr lang="en-US" dirty="0"/>
              <a:t>Data Understanding (3/3)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B3604B-9E6B-7EBE-0ED7-7DFC172776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700" y="1667376"/>
            <a:ext cx="10981765" cy="4917634"/>
          </a:xfrm>
        </p:spPr>
        <p:txBody>
          <a:bodyPr/>
          <a:lstStyle/>
          <a:p>
            <a:pPr algn="l"/>
            <a:r>
              <a:rPr lang="en-US" sz="1800" b="0" i="0" dirty="0">
                <a:effectLst/>
                <a:latin typeface="Söhne"/>
              </a:rPr>
              <a:t>To explore the data for Churn prediction , the following approach can be taken: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Söhne"/>
              </a:rPr>
              <a:t>Descriptive statistics</a:t>
            </a:r>
            <a:r>
              <a:rPr lang="en-US" sz="1800" b="0" i="0" dirty="0">
                <a:effectLst/>
                <a:latin typeface="Söhne"/>
              </a:rPr>
              <a:t>: Calculate summary statistics for the dataset. This will give an overview of the data and help identify any anomalies or outliers.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Söhne"/>
              </a:rPr>
              <a:t>Visualize the data</a:t>
            </a:r>
            <a:r>
              <a:rPr lang="en-US" sz="1800" b="0" i="0" dirty="0">
                <a:effectLst/>
                <a:latin typeface="Söhne"/>
              </a:rPr>
              <a:t>: Use data visualization tools to identify patterns, trends, and relationships in the data.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Söhne"/>
              </a:rPr>
              <a:t>Identify the correlations</a:t>
            </a:r>
            <a:r>
              <a:rPr lang="en-US" sz="1800" b="0" i="0" dirty="0">
                <a:effectLst/>
                <a:latin typeface="Söhne"/>
              </a:rPr>
              <a:t>: Calculate correlation coefficients between different variables to identify any relationships or dependencies.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Söhne"/>
              </a:rPr>
              <a:t>Explore subsets of data</a:t>
            </a:r>
            <a:r>
              <a:rPr lang="en-US" sz="1800" b="0" i="0" dirty="0">
                <a:effectLst/>
                <a:latin typeface="Söhne"/>
              </a:rPr>
              <a:t>: Divide the data into subsets and explore each subset separately.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Söhne"/>
              </a:rPr>
              <a:t>Feature engineering</a:t>
            </a:r>
            <a:r>
              <a:rPr lang="en-US" sz="1800" b="0" i="0" dirty="0">
                <a:effectLst/>
                <a:latin typeface="Söhne"/>
              </a:rPr>
              <a:t>: Create new features like Recency, frequency to identify each customer usage of app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Söhne"/>
              </a:rPr>
              <a:t>Identify missing data</a:t>
            </a:r>
            <a:r>
              <a:rPr lang="en-US" sz="1800" b="0" i="0" dirty="0">
                <a:effectLst/>
                <a:latin typeface="Söhne"/>
              </a:rPr>
              <a:t>: Identify any missing data and decide how to handle it.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Söhne"/>
              </a:rPr>
              <a:t>Refine the data exploration</a:t>
            </a:r>
            <a:r>
              <a:rPr lang="en-US" sz="1800" b="0" i="0" dirty="0">
                <a:effectLst/>
                <a:latin typeface="Söhne"/>
              </a:rPr>
              <a:t>: Based on the insights gained from the above steps, refine the data exploration process by focusing on specific areas </a:t>
            </a:r>
            <a:endParaRPr lang="en-IN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1EE83AF-0BA9-F6E1-EBCC-1612285E19D4}"/>
              </a:ext>
            </a:extLst>
          </p:cNvPr>
          <p:cNvSpPr txBox="1">
            <a:spLocks/>
          </p:cNvSpPr>
          <p:nvPr/>
        </p:nvSpPr>
        <p:spPr>
          <a:xfrm>
            <a:off x="647700" y="1002840"/>
            <a:ext cx="10981765" cy="664536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spc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204070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ABAF1-44FF-EC27-09A5-656572E6A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328572"/>
            <a:ext cx="10981765" cy="664536"/>
          </a:xfrm>
        </p:spPr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FF14D9-90FF-37F9-8F2A-61124A50A8DC}"/>
              </a:ext>
            </a:extLst>
          </p:cNvPr>
          <p:cNvSpPr/>
          <p:nvPr/>
        </p:nvSpPr>
        <p:spPr>
          <a:xfrm>
            <a:off x="2196652" y="1569289"/>
            <a:ext cx="1961801" cy="934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Null Value Identification and Imputation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6D6294-8E71-5E8E-65F4-37B1E7C02E92}"/>
              </a:ext>
            </a:extLst>
          </p:cNvPr>
          <p:cNvSpPr/>
          <p:nvPr/>
        </p:nvSpPr>
        <p:spPr>
          <a:xfrm>
            <a:off x="4851761" y="1569289"/>
            <a:ext cx="1965960" cy="9326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Feature Selection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5C5C0D-4C79-EC1B-0736-0E50AB4D174A}"/>
              </a:ext>
            </a:extLst>
          </p:cNvPr>
          <p:cNvSpPr/>
          <p:nvPr/>
        </p:nvSpPr>
        <p:spPr>
          <a:xfrm>
            <a:off x="7541859" y="1569289"/>
            <a:ext cx="1965960" cy="9326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Feature Transformation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D7A735-F090-01A6-65FA-A68C7B8FD4FA}"/>
              </a:ext>
            </a:extLst>
          </p:cNvPr>
          <p:cNvSpPr txBox="1"/>
          <p:nvPr/>
        </p:nvSpPr>
        <p:spPr>
          <a:xfrm>
            <a:off x="2192493" y="2782061"/>
            <a:ext cx="1965959" cy="272251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1400" b="1" spc="-50" dirty="0">
                <a:solidFill>
                  <a:schemeClr val="tx2"/>
                </a:solidFill>
                <a:latin typeface="Calibri" panose="020F0502020204030204" pitchFamily="34" charset="0"/>
                <a:cs typeface="Segoe UI"/>
              </a:rPr>
              <a:t>Imputation Strategies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spc="-50" dirty="0">
                <a:solidFill>
                  <a:schemeClr val="tx2"/>
                </a:solidFill>
                <a:latin typeface="Calibri" panose="020F0502020204030204" pitchFamily="34" charset="0"/>
                <a:cs typeface="Segoe UI"/>
              </a:rPr>
              <a:t>Numerical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spc="-50" dirty="0">
                <a:solidFill>
                  <a:schemeClr val="tx2"/>
                </a:solidFill>
                <a:latin typeface="Calibri" panose="020F0502020204030204" pitchFamily="34" charset="0"/>
                <a:cs typeface="Segoe UI"/>
              </a:rPr>
              <a:t>Mean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spc="-50" dirty="0">
                <a:solidFill>
                  <a:schemeClr val="tx2"/>
                </a:solidFill>
                <a:latin typeface="Calibri" panose="020F0502020204030204" pitchFamily="34" charset="0"/>
                <a:cs typeface="Segoe UI"/>
              </a:rPr>
              <a:t>Median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spc="-50" dirty="0">
                <a:solidFill>
                  <a:schemeClr val="tx2"/>
                </a:solidFill>
                <a:latin typeface="Calibri" panose="020F0502020204030204" pitchFamily="34" charset="0"/>
                <a:cs typeface="Segoe UI"/>
              </a:rPr>
              <a:t>Mode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spc="-50" dirty="0">
                <a:solidFill>
                  <a:schemeClr val="tx2"/>
                </a:solidFill>
                <a:latin typeface="Calibri" panose="020F0502020204030204" pitchFamily="34" charset="0"/>
                <a:cs typeface="Segoe UI"/>
              </a:rPr>
              <a:t>Categorical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spc="-50" dirty="0">
                <a:solidFill>
                  <a:schemeClr val="tx2"/>
                </a:solidFill>
                <a:latin typeface="Calibri" panose="020F0502020204030204" pitchFamily="34" charset="0"/>
                <a:cs typeface="Segoe UI"/>
              </a:rPr>
              <a:t>OHE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spc="-50" dirty="0">
                <a:solidFill>
                  <a:schemeClr val="tx2"/>
                </a:solidFill>
                <a:latin typeface="Calibri" panose="020F0502020204030204" pitchFamily="34" charset="0"/>
                <a:cs typeface="Segoe UI"/>
              </a:rPr>
              <a:t>Label encoding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spc="-50" dirty="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  <a:p>
            <a:pPr lvl="1"/>
            <a:r>
              <a:rPr lang="en-US" sz="1400" spc="-50" dirty="0">
                <a:solidFill>
                  <a:schemeClr val="tx2"/>
                </a:solidFill>
                <a:latin typeface="Calibri" panose="020F0502020204030204" pitchFamily="34" charset="0"/>
                <a:cs typeface="Segoe UI"/>
              </a:rPr>
              <a:t>Identifying relation with other variable and impute avg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spc="-50" dirty="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C9BDC6-5923-1226-C317-AE95867B6621}"/>
              </a:ext>
            </a:extLst>
          </p:cNvPr>
          <p:cNvSpPr txBox="1"/>
          <p:nvPr/>
        </p:nvSpPr>
        <p:spPr>
          <a:xfrm>
            <a:off x="4905604" y="2782061"/>
            <a:ext cx="1965960" cy="191996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1400" b="1" spc="-50" dirty="0">
                <a:solidFill>
                  <a:schemeClr val="tx2"/>
                </a:solidFill>
                <a:latin typeface="Calibri" panose="020F0502020204030204" pitchFamily="34" charset="0"/>
                <a:cs typeface="Segoe UI"/>
              </a:rPr>
              <a:t>Feature Selection Strategies</a:t>
            </a:r>
          </a:p>
          <a:p>
            <a:pPr algn="l">
              <a:spcBef>
                <a:spcPts val="0"/>
              </a:spcBef>
            </a:pPr>
            <a:r>
              <a:rPr lang="en-US" sz="1400" spc="-50" dirty="0">
                <a:solidFill>
                  <a:schemeClr val="tx2"/>
                </a:solidFill>
                <a:latin typeface="Calibri" panose="020F0502020204030204" pitchFamily="34" charset="0"/>
                <a:cs typeface="Segoe UI"/>
              </a:rPr>
              <a:t>Numerical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spc="-50" dirty="0">
                <a:solidFill>
                  <a:schemeClr val="tx2"/>
                </a:solidFill>
                <a:latin typeface="Calibri" panose="020F0502020204030204" pitchFamily="34" charset="0"/>
                <a:cs typeface="Segoe UI"/>
              </a:rPr>
              <a:t>Information values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spc="-50" dirty="0">
                <a:solidFill>
                  <a:schemeClr val="tx2"/>
                </a:solidFill>
                <a:latin typeface="Calibri" panose="020F0502020204030204" pitchFamily="34" charset="0"/>
                <a:cs typeface="Segoe UI"/>
              </a:rPr>
              <a:t>VIF 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spc="-50" dirty="0">
                <a:solidFill>
                  <a:schemeClr val="tx2"/>
                </a:solidFill>
                <a:latin typeface="Calibri" panose="020F0502020204030204" pitchFamily="34" charset="0"/>
                <a:cs typeface="Segoe UI"/>
              </a:rPr>
              <a:t>P-values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spc="-50" dirty="0">
                <a:solidFill>
                  <a:schemeClr val="tx2"/>
                </a:solidFill>
                <a:latin typeface="Calibri" panose="020F0502020204030204" pitchFamily="34" charset="0"/>
                <a:cs typeface="Segoe UI"/>
              </a:rPr>
              <a:t>Recursive feature elimination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spc="-50" dirty="0">
                <a:solidFill>
                  <a:schemeClr val="tx2"/>
                </a:solidFill>
                <a:latin typeface="Calibri" panose="020F0502020204030204" pitchFamily="34" charset="0"/>
                <a:cs typeface="Segoe UI"/>
              </a:rPr>
              <a:t>Mutual information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spc="-50" dirty="0">
                <a:solidFill>
                  <a:schemeClr val="tx2"/>
                </a:solidFill>
                <a:latin typeface="Calibri" panose="020F0502020204030204" pitchFamily="34" charset="0"/>
                <a:cs typeface="Segoe UI"/>
              </a:rPr>
              <a:t>Chi-square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047DF5-7F16-BBAA-5C3A-02218089089F}"/>
              </a:ext>
            </a:extLst>
          </p:cNvPr>
          <p:cNvSpPr txBox="1"/>
          <p:nvPr/>
        </p:nvSpPr>
        <p:spPr>
          <a:xfrm>
            <a:off x="7541859" y="2782061"/>
            <a:ext cx="1965960" cy="244651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1400" b="1" spc="-50" dirty="0">
                <a:solidFill>
                  <a:schemeClr val="tx2"/>
                </a:solidFill>
                <a:latin typeface="Calibri" panose="020F0502020204030204" pitchFamily="34" charset="0"/>
                <a:cs typeface="Segoe UI"/>
              </a:rPr>
              <a:t>Feature Transformation Strategies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spc="-50" dirty="0">
                <a:solidFill>
                  <a:schemeClr val="tx2"/>
                </a:solidFill>
                <a:latin typeface="Calibri" panose="020F0502020204030204" pitchFamily="34" charset="0"/>
                <a:cs typeface="Segoe UI"/>
              </a:rPr>
              <a:t>Numeric – Normalization/Standardization, Power, lag, square root, log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spc="-50" dirty="0">
                <a:solidFill>
                  <a:schemeClr val="tx2"/>
                </a:solidFill>
                <a:latin typeface="Calibri" panose="020F0502020204030204" pitchFamily="34" charset="0"/>
                <a:cs typeface="Segoe UI"/>
              </a:rPr>
              <a:t>Categorical – OHE, Label Encoding, Target Encoding, WOE Binning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spc="-50" dirty="0">
                <a:solidFill>
                  <a:schemeClr val="tx2"/>
                </a:solidFill>
                <a:latin typeface="Calibri" panose="020F0502020204030204" pitchFamily="34" charset="0"/>
                <a:cs typeface="Segoe UI"/>
              </a:rPr>
              <a:t>Feature Reduction – PCA/LDA, t-</a:t>
            </a:r>
            <a:r>
              <a:rPr lang="en-US" sz="1400" spc="-50" dirty="0" err="1">
                <a:solidFill>
                  <a:schemeClr val="tx2"/>
                </a:solidFill>
                <a:latin typeface="Calibri" panose="020F0502020204030204" pitchFamily="34" charset="0"/>
                <a:cs typeface="Segoe UI"/>
              </a:rPr>
              <a:t>Sne</a:t>
            </a:r>
            <a:endParaRPr lang="en-US" sz="1400" spc="-50" dirty="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A32198E6-A394-CE39-6A0B-00A4916A5190}"/>
              </a:ext>
            </a:extLst>
          </p:cNvPr>
          <p:cNvSpPr/>
          <p:nvPr/>
        </p:nvSpPr>
        <p:spPr>
          <a:xfrm>
            <a:off x="4337861" y="1899809"/>
            <a:ext cx="329784" cy="27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43E67C68-0F20-2D52-7032-C3DA5BA7BEEE}"/>
              </a:ext>
            </a:extLst>
          </p:cNvPr>
          <p:cNvSpPr/>
          <p:nvPr/>
        </p:nvSpPr>
        <p:spPr>
          <a:xfrm>
            <a:off x="7032667" y="1710613"/>
            <a:ext cx="329784" cy="27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86FEC4-CD4D-7098-372E-707998FD6235}"/>
              </a:ext>
            </a:extLst>
          </p:cNvPr>
          <p:cNvSpPr/>
          <p:nvPr/>
        </p:nvSpPr>
        <p:spPr>
          <a:xfrm>
            <a:off x="1907926" y="1222794"/>
            <a:ext cx="7961316" cy="470988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767AC1-7F94-016D-6A9D-1380E37C43AD}"/>
              </a:ext>
            </a:extLst>
          </p:cNvPr>
          <p:cNvSpPr/>
          <p:nvPr/>
        </p:nvSpPr>
        <p:spPr>
          <a:xfrm>
            <a:off x="2196652" y="5402944"/>
            <a:ext cx="4998805" cy="2716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Train data 80%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38A4D3C-BBC4-0796-C198-C7653E4DDE3D}"/>
              </a:ext>
            </a:extLst>
          </p:cNvPr>
          <p:cNvSpPr/>
          <p:nvPr/>
        </p:nvSpPr>
        <p:spPr>
          <a:xfrm rot="10800000">
            <a:off x="6998527" y="2089105"/>
            <a:ext cx="329784" cy="27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F637C5-2B34-AE9C-3B36-02467BA3F0F9}"/>
              </a:ext>
            </a:extLst>
          </p:cNvPr>
          <p:cNvSpPr/>
          <p:nvPr/>
        </p:nvSpPr>
        <p:spPr>
          <a:xfrm>
            <a:off x="7201005" y="5399564"/>
            <a:ext cx="2306814" cy="27164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 data 20%</a:t>
            </a:r>
          </a:p>
        </p:txBody>
      </p:sp>
    </p:spTree>
    <p:extLst>
      <p:ext uri="{BB962C8B-B14F-4D97-AF65-F5344CB8AC3E}">
        <p14:creationId xmlns:p14="http://schemas.microsoft.com/office/powerpoint/2010/main" val="332535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ABAF1-44FF-EC27-09A5-656572E6A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328572"/>
            <a:ext cx="10981765" cy="664536"/>
          </a:xfrm>
        </p:spPr>
        <p:txBody>
          <a:bodyPr/>
          <a:lstStyle/>
          <a:p>
            <a:r>
              <a:rPr lang="en-US" dirty="0"/>
              <a:t>Model building &amp; Evaluation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FF14D9-90FF-37F9-8F2A-61124A50A8DC}"/>
              </a:ext>
            </a:extLst>
          </p:cNvPr>
          <p:cNvSpPr/>
          <p:nvPr/>
        </p:nvSpPr>
        <p:spPr>
          <a:xfrm>
            <a:off x="1186340" y="1102029"/>
            <a:ext cx="1961801" cy="934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Models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6D6294-8E71-5E8E-65F4-37B1E7C02E92}"/>
              </a:ext>
            </a:extLst>
          </p:cNvPr>
          <p:cNvSpPr/>
          <p:nvPr/>
        </p:nvSpPr>
        <p:spPr>
          <a:xfrm>
            <a:off x="4828930" y="1102029"/>
            <a:ext cx="1965960" cy="9326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Model Improvement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5C5C0D-4C79-EC1B-0736-0E50AB4D174A}"/>
              </a:ext>
            </a:extLst>
          </p:cNvPr>
          <p:cNvSpPr/>
          <p:nvPr/>
        </p:nvSpPr>
        <p:spPr>
          <a:xfrm>
            <a:off x="8247834" y="1102029"/>
            <a:ext cx="1965960" cy="9326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Evaluation</a:t>
            </a:r>
            <a:br>
              <a:rPr lang="en-US" sz="1600" dirty="0">
                <a:solidFill>
                  <a:schemeClr val="tx2"/>
                </a:solidFill>
              </a:rPr>
            </a:br>
            <a:r>
              <a:rPr lang="en-US" sz="1600" dirty="0">
                <a:solidFill>
                  <a:schemeClr val="tx2"/>
                </a:solidFill>
              </a:rPr>
              <a:t>Offline &amp; Online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D7A735-F090-01A6-65FA-A68C7B8FD4FA}"/>
              </a:ext>
            </a:extLst>
          </p:cNvPr>
          <p:cNvSpPr txBox="1"/>
          <p:nvPr/>
        </p:nvSpPr>
        <p:spPr>
          <a:xfrm>
            <a:off x="1186339" y="2185102"/>
            <a:ext cx="3817737" cy="319670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500" b="1" spc="-50" dirty="0">
                <a:solidFill>
                  <a:schemeClr val="tx2"/>
                </a:solidFill>
                <a:latin typeface="Calibri" panose="020F0502020204030204" pitchFamily="34" charset="0"/>
                <a:cs typeface="Segoe UI"/>
              </a:rPr>
              <a:t>Linear model:</a:t>
            </a:r>
          </a:p>
          <a:p>
            <a:pPr algn="l">
              <a:spcBef>
                <a:spcPts val="0"/>
              </a:spcBef>
            </a:pPr>
            <a:r>
              <a:rPr lang="en-US" sz="1500" spc="-50" dirty="0">
                <a:solidFill>
                  <a:schemeClr val="tx2"/>
                </a:solidFill>
                <a:latin typeface="Calibri" panose="020F0502020204030204" pitchFamily="34" charset="0"/>
                <a:cs typeface="Segoe UI"/>
              </a:rPr>
              <a:t>         Logistic regression</a:t>
            </a:r>
          </a:p>
          <a:p>
            <a:pPr algn="l">
              <a:spcBef>
                <a:spcPts val="0"/>
              </a:spcBef>
            </a:pPr>
            <a:endParaRPr lang="en-US" sz="1500" spc="-50" dirty="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500" b="1" spc="-50" dirty="0">
                <a:solidFill>
                  <a:schemeClr val="tx2"/>
                </a:solidFill>
                <a:latin typeface="Calibri" panose="020F0502020204030204" pitchFamily="34" charset="0"/>
                <a:cs typeface="Segoe UI"/>
              </a:rPr>
              <a:t>Tree based models:</a:t>
            </a:r>
          </a:p>
          <a:p>
            <a:pPr algn="l">
              <a:spcBef>
                <a:spcPts val="0"/>
              </a:spcBef>
            </a:pPr>
            <a:r>
              <a:rPr lang="en-US" sz="1500" b="1" spc="-50" dirty="0">
                <a:solidFill>
                  <a:schemeClr val="tx2"/>
                </a:solidFill>
                <a:latin typeface="Calibri" panose="020F0502020204030204" pitchFamily="34" charset="0"/>
                <a:cs typeface="Segoe UI"/>
              </a:rPr>
              <a:t>      </a:t>
            </a:r>
            <a:r>
              <a:rPr lang="en-US" sz="1500" spc="-50" dirty="0">
                <a:solidFill>
                  <a:schemeClr val="tx2"/>
                </a:solidFill>
                <a:latin typeface="Calibri" panose="020F0502020204030204" pitchFamily="34" charset="0"/>
                <a:cs typeface="Segoe UI"/>
              </a:rPr>
              <a:t>Decision tree ,Random forest</a:t>
            </a:r>
          </a:p>
          <a:p>
            <a:pPr algn="l">
              <a:spcBef>
                <a:spcPts val="0"/>
              </a:spcBef>
            </a:pPr>
            <a:endParaRPr lang="en-US" sz="1500" spc="-50" dirty="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500" b="1" spc="-50" dirty="0">
                <a:solidFill>
                  <a:schemeClr val="tx2"/>
                </a:solidFill>
                <a:latin typeface="Calibri" panose="020F0502020204030204" pitchFamily="34" charset="0"/>
                <a:cs typeface="Segoe UI"/>
              </a:rPr>
              <a:t>Boosting models</a:t>
            </a:r>
            <a:r>
              <a:rPr lang="en-US" sz="1500" spc="-50" dirty="0">
                <a:solidFill>
                  <a:schemeClr val="tx2"/>
                </a:solidFill>
                <a:latin typeface="Calibri" panose="020F0502020204030204" pitchFamily="34" charset="0"/>
                <a:cs typeface="Segoe UI"/>
              </a:rPr>
              <a:t>:</a:t>
            </a:r>
          </a:p>
          <a:p>
            <a:pPr>
              <a:spcBef>
                <a:spcPts val="0"/>
              </a:spcBef>
            </a:pPr>
            <a:r>
              <a:rPr lang="en-US" sz="1500" spc="-50" dirty="0">
                <a:solidFill>
                  <a:schemeClr val="tx2"/>
                </a:solidFill>
                <a:latin typeface="Calibri" panose="020F0502020204030204" pitchFamily="34" charset="0"/>
                <a:cs typeface="Segoe UI"/>
              </a:rPr>
              <a:t>      Ada boost, Gradient boost, XG boost, Cat boost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500" spc="-50" dirty="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047DF5-7F16-BBAA-5C3A-02218089089F}"/>
              </a:ext>
            </a:extLst>
          </p:cNvPr>
          <p:cNvSpPr txBox="1"/>
          <p:nvPr/>
        </p:nvSpPr>
        <p:spPr>
          <a:xfrm>
            <a:off x="8247834" y="2208105"/>
            <a:ext cx="2375325" cy="319670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1500" b="1" spc="-50" dirty="0">
                <a:solidFill>
                  <a:schemeClr val="tx2"/>
                </a:solidFill>
                <a:latin typeface="Calibri" panose="020F0502020204030204" pitchFamily="34" charset="0"/>
                <a:cs typeface="Segoe UI"/>
              </a:rPr>
              <a:t>Offline metrics: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500" spc="-50" dirty="0">
                <a:solidFill>
                  <a:schemeClr val="tx2"/>
                </a:solidFill>
                <a:latin typeface="Calibri" panose="020F0502020204030204" pitchFamily="34" charset="0"/>
                <a:cs typeface="Segoe UI"/>
              </a:rPr>
              <a:t>Recall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500" spc="-50" dirty="0" err="1">
                <a:solidFill>
                  <a:schemeClr val="tx2"/>
                </a:solidFill>
                <a:latin typeface="Calibri" panose="020F0502020204030204" pitchFamily="34" charset="0"/>
                <a:cs typeface="Segoe UI"/>
              </a:rPr>
              <a:t>Auc</a:t>
            </a:r>
            <a:r>
              <a:rPr lang="en-US" sz="1500" spc="-50" dirty="0">
                <a:solidFill>
                  <a:schemeClr val="tx2"/>
                </a:solidFill>
                <a:latin typeface="Calibri" panose="020F0502020204030204" pitchFamily="34" charset="0"/>
                <a:cs typeface="Segoe UI"/>
              </a:rPr>
              <a:t> score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500" spc="-50" dirty="0">
                <a:solidFill>
                  <a:schemeClr val="tx2"/>
                </a:solidFill>
                <a:latin typeface="Calibri" panose="020F0502020204030204" pitchFamily="34" charset="0"/>
                <a:cs typeface="Segoe UI"/>
              </a:rPr>
              <a:t>F1 score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500" spc="-50" dirty="0">
                <a:solidFill>
                  <a:schemeClr val="tx2"/>
                </a:solidFill>
                <a:latin typeface="Calibri" panose="020F0502020204030204" pitchFamily="34" charset="0"/>
                <a:cs typeface="Segoe UI"/>
              </a:rPr>
              <a:t>Kappa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500" spc="-50" dirty="0">
                <a:solidFill>
                  <a:schemeClr val="tx2"/>
                </a:solidFill>
                <a:latin typeface="Calibri" panose="020F0502020204030204" pitchFamily="34" charset="0"/>
                <a:cs typeface="Segoe UI"/>
              </a:rPr>
              <a:t>Precession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500" spc="-50" dirty="0">
                <a:solidFill>
                  <a:schemeClr val="tx2"/>
                </a:solidFill>
                <a:latin typeface="Calibri" panose="020F0502020204030204" pitchFamily="34" charset="0"/>
                <a:cs typeface="Segoe UI"/>
              </a:rPr>
              <a:t>Accuracy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500" spc="-50" dirty="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  <a:p>
            <a:pPr algn="l">
              <a:spcBef>
                <a:spcPts val="0"/>
              </a:spcBef>
            </a:pPr>
            <a:endParaRPr lang="en-US" sz="1500" spc="-50" dirty="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  <a:p>
            <a:pPr algn="l">
              <a:spcBef>
                <a:spcPts val="0"/>
              </a:spcBef>
            </a:pPr>
            <a:r>
              <a:rPr lang="en-US" sz="1500" b="1" spc="-50" dirty="0">
                <a:solidFill>
                  <a:schemeClr val="tx2"/>
                </a:solidFill>
                <a:latin typeface="Calibri" panose="020F0502020204030204" pitchFamily="34" charset="0"/>
                <a:cs typeface="Segoe UI"/>
              </a:rPr>
              <a:t>Online metrics:</a:t>
            </a:r>
          </a:p>
          <a:p>
            <a:pPr algn="l">
              <a:spcBef>
                <a:spcPts val="0"/>
              </a:spcBef>
            </a:pPr>
            <a:r>
              <a:rPr lang="en-IN" sz="1600" b="0" i="0" dirty="0">
                <a:solidFill>
                  <a:srgbClr val="374151"/>
                </a:solidFill>
                <a:effectLst/>
                <a:latin typeface="Söhne"/>
              </a:rPr>
              <a:t>Lift</a:t>
            </a:r>
            <a:endParaRPr lang="en-US" sz="1500" b="1" spc="-50" dirty="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  <a:p>
            <a:pPr algn="l">
              <a:spcBef>
                <a:spcPts val="0"/>
              </a:spcBef>
            </a:pPr>
            <a:endParaRPr lang="en-US" sz="1500" b="1" spc="-50" dirty="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A32198E6-A394-CE39-6A0B-00A4916A5190}"/>
              </a:ext>
            </a:extLst>
          </p:cNvPr>
          <p:cNvSpPr/>
          <p:nvPr/>
        </p:nvSpPr>
        <p:spPr>
          <a:xfrm>
            <a:off x="3148141" y="1433465"/>
            <a:ext cx="1680789" cy="277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86FEC4-CD4D-7098-372E-707998FD6235}"/>
              </a:ext>
            </a:extLst>
          </p:cNvPr>
          <p:cNvSpPr/>
          <p:nvPr/>
        </p:nvSpPr>
        <p:spPr>
          <a:xfrm>
            <a:off x="941455" y="874450"/>
            <a:ext cx="9857173" cy="514535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509596-1A60-B375-261A-2A0CD57A8B02}"/>
              </a:ext>
            </a:extLst>
          </p:cNvPr>
          <p:cNvSpPr txBox="1"/>
          <p:nvPr/>
        </p:nvSpPr>
        <p:spPr>
          <a:xfrm>
            <a:off x="5004077" y="2170476"/>
            <a:ext cx="1965960" cy="244651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1500" b="1" spc="-50" dirty="0">
                <a:solidFill>
                  <a:schemeClr val="tx2"/>
                </a:solidFill>
                <a:latin typeface="Calibri" panose="020F0502020204030204" pitchFamily="34" charset="0"/>
                <a:cs typeface="Segoe UI"/>
              </a:rPr>
              <a:t>Hyperparameter Tuning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500" spc="-50" dirty="0">
                <a:solidFill>
                  <a:schemeClr val="tx2"/>
                </a:solidFill>
                <a:latin typeface="Calibri" panose="020F0502020204030204" pitchFamily="34" charset="0"/>
                <a:cs typeface="Segoe UI"/>
              </a:rPr>
              <a:t>Random Search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500" spc="-50" dirty="0">
                <a:solidFill>
                  <a:schemeClr val="tx2"/>
                </a:solidFill>
                <a:latin typeface="Calibri" panose="020F0502020204030204" pitchFamily="34" charset="0"/>
                <a:cs typeface="Segoe UI"/>
              </a:rPr>
              <a:t>Grid Search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500" spc="-50" dirty="0" err="1">
                <a:solidFill>
                  <a:schemeClr val="tx2"/>
                </a:solidFill>
                <a:latin typeface="Calibri" panose="020F0502020204030204" pitchFamily="34" charset="0"/>
                <a:cs typeface="Segoe UI"/>
              </a:rPr>
              <a:t>Optuna</a:t>
            </a:r>
            <a:endParaRPr lang="en-US" sz="1500" spc="-50" dirty="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1A76386-412A-E3B9-BDC8-04AAAC633CB1}"/>
              </a:ext>
            </a:extLst>
          </p:cNvPr>
          <p:cNvSpPr/>
          <p:nvPr/>
        </p:nvSpPr>
        <p:spPr>
          <a:xfrm>
            <a:off x="6794891" y="1450531"/>
            <a:ext cx="1452944" cy="260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2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8873|-8341960|-3468525|-2064878|-9539986|Markido&quot;,&quot;Id&quot;:&quot;60788c493542301b04ffc519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Blank Slide">
  <a:themeElements>
    <a:clrScheme name="Custom 1">
      <a:dk1>
        <a:srgbClr val="2E2E7B"/>
      </a:dk1>
      <a:lt1>
        <a:srgbClr val="FFFFFF"/>
      </a:lt1>
      <a:dk2>
        <a:srgbClr val="000000"/>
      </a:dk2>
      <a:lt2>
        <a:srgbClr val="739FAF"/>
      </a:lt2>
      <a:accent1>
        <a:srgbClr val="1F95D9"/>
      </a:accent1>
      <a:accent2>
        <a:srgbClr val="11B7BF"/>
      </a:accent2>
      <a:accent3>
        <a:srgbClr val="0E0E47"/>
      </a:accent3>
      <a:accent4>
        <a:srgbClr val="054F6E"/>
      </a:accent4>
      <a:accent5>
        <a:srgbClr val="093E7D"/>
      </a:accent5>
      <a:accent6>
        <a:srgbClr val="B5B5F1"/>
      </a:accent6>
      <a:hlink>
        <a:srgbClr val="9EF8E5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 anchor="t">
        <a:noAutofit/>
      </a:bodyPr>
      <a:lstStyle>
        <a:defPPr algn="l">
          <a:spcBef>
            <a:spcPts val="0"/>
          </a:spcBef>
          <a:defRPr sz="1600" spc="-50" dirty="0">
            <a:solidFill>
              <a:schemeClr val="tx2"/>
            </a:solidFill>
            <a:latin typeface="Calibri" panose="020F0502020204030204" pitchFamily="34" charset="0"/>
            <a:cs typeface="Segoe UI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end360 Toolkit Deck _Enhanced Logo " id="{3BEF1FCF-AEFE-456B-88E7-2F69F1671E73}" vid="{6974D2D1-2205-442C-A77F-A9794D379C5E}"/>
    </a:ext>
  </a:extLst>
</a:theme>
</file>

<file path=ppt/theme/theme2.xml><?xml version="1.0" encoding="utf-8"?>
<a:theme xmlns:a="http://schemas.openxmlformats.org/drawingml/2006/main" name="Blank Slide">
  <a:themeElements>
    <a:clrScheme name="Custom 1">
      <a:dk1>
        <a:srgbClr val="2E2E7B"/>
      </a:dk1>
      <a:lt1>
        <a:srgbClr val="FFFFFF"/>
      </a:lt1>
      <a:dk2>
        <a:srgbClr val="000000"/>
      </a:dk2>
      <a:lt2>
        <a:srgbClr val="739FAF"/>
      </a:lt2>
      <a:accent1>
        <a:srgbClr val="1F95D9"/>
      </a:accent1>
      <a:accent2>
        <a:srgbClr val="11B7BF"/>
      </a:accent2>
      <a:accent3>
        <a:srgbClr val="0E0E47"/>
      </a:accent3>
      <a:accent4>
        <a:srgbClr val="054F6E"/>
      </a:accent4>
      <a:accent5>
        <a:srgbClr val="093E7D"/>
      </a:accent5>
      <a:accent6>
        <a:srgbClr val="B5B5F1"/>
      </a:accent6>
      <a:hlink>
        <a:srgbClr val="9EF8E5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 anchor="t">
        <a:noAutofit/>
      </a:bodyPr>
      <a:lstStyle>
        <a:defPPr algn="l">
          <a:spcBef>
            <a:spcPts val="0"/>
          </a:spcBef>
          <a:defRPr sz="1600" spc="-50" dirty="0">
            <a:solidFill>
              <a:schemeClr val="tx2"/>
            </a:solidFill>
            <a:latin typeface="Calibri" panose="020F0502020204030204" pitchFamily="34" charset="0"/>
            <a:cs typeface="Segoe UI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end360 template 7.28" id="{A4E9A9BF-FE2D-4277-B45D-3614D43076B1}" vid="{1F8C44F3-AA41-4D79-8675-A6BA043B762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ll_x002d_StarProgram xmlns="d83cb538-dcdc-441d-a642-0e643b97be37">true</All_x002d_StarProgram>
    <Client xmlns="d83cb538-dcdc-441d-a642-0e643b97be37" xsi:nil="true"/>
    <Date xmlns="d83cb538-dcdc-441d-a642-0e643b97be37" xsi:nil="true"/>
    <LikesCount xmlns="http://schemas.microsoft.com/sharepoint/v3" xsi:nil="true"/>
    <TaxCatchAll xmlns="b41fe58b-a25b-4acc-bda3-1cc61b51d581" xsi:nil="true"/>
    <Ratings xmlns="http://schemas.microsoft.com/sharepoint/v3" xsi:nil="true"/>
    <LikedBy xmlns="http://schemas.microsoft.com/sharepoint/v3">
      <UserInfo>
        <DisplayName/>
        <AccountId xsi:nil="true"/>
        <AccountType/>
      </UserInfo>
    </LikedBy>
    <lcf76f155ced4ddcb4097134ff3c332f xmlns="d83cb538-dcdc-441d-a642-0e643b97be37">
      <Terms xmlns="http://schemas.microsoft.com/office/infopath/2007/PartnerControls"/>
    </lcf76f155ced4ddcb4097134ff3c332f>
    <RatedBy xmlns="http://schemas.microsoft.com/sharepoint/v3">
      <UserInfo>
        <DisplayName/>
        <AccountId xsi:nil="true"/>
        <AccountType/>
      </UserInfo>
    </RatedBy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4E722E5EB8B748BE12F9CA1D19D31C" ma:contentTypeVersion="26" ma:contentTypeDescription="Create a new document." ma:contentTypeScope="" ma:versionID="38e9bfab9cb343d8c177a799f39f6d01">
  <xsd:schema xmlns:xsd="http://www.w3.org/2001/XMLSchema" xmlns:xs="http://www.w3.org/2001/XMLSchema" xmlns:p="http://schemas.microsoft.com/office/2006/metadata/properties" xmlns:ns1="http://schemas.microsoft.com/sharepoint/v3" xmlns:ns2="d83cb538-dcdc-441d-a642-0e643b97be37" xmlns:ns3="b41fe58b-a25b-4acc-bda3-1cc61b51d581" targetNamespace="http://schemas.microsoft.com/office/2006/metadata/properties" ma:root="true" ma:fieldsID="751633bdaab970934f48db8ba3c87e0c" ns1:_="" ns2:_="" ns3:_="">
    <xsd:import namespace="http://schemas.microsoft.com/sharepoint/v3"/>
    <xsd:import namespace="d83cb538-dcdc-441d-a642-0e643b97be37"/>
    <xsd:import namespace="b41fe58b-a25b-4acc-bda3-1cc61b51d5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Date" minOccurs="0"/>
                <xsd:element ref="ns2:Client" minOccurs="0"/>
                <xsd:element ref="ns2:All_x002d_StarProgram" minOccurs="0"/>
                <xsd:element ref="ns1:AverageRating" minOccurs="0"/>
                <xsd:element ref="ns1:RatingCount" minOccurs="0"/>
                <xsd:element ref="ns1:RatedBy" minOccurs="0"/>
                <xsd:element ref="ns1:Ratings" minOccurs="0"/>
                <xsd:element ref="ns1:LikesCount" minOccurs="0"/>
                <xsd:element ref="ns1:LikedBy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23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24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RatedBy" ma:index="25" nillable="true" ma:displayName="Rated By" ma:description="Users rated the item." ma:hidden="true" ma:list="UserInfo" ma:internalName="Rat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s" ma:index="26" nillable="true" ma:displayName="User ratings" ma:description="User ratings for the item" ma:hidden="true" ma:internalName="Ratings">
      <xsd:simpleType>
        <xsd:restriction base="dms:Note"/>
      </xsd:simpleType>
    </xsd:element>
    <xsd:element name="LikesCount" ma:index="27" nillable="true" ma:displayName="Number of Likes" ma:internalName="LikesCount">
      <xsd:simpleType>
        <xsd:restriction base="dms:Unknown"/>
      </xsd:simpleType>
    </xsd:element>
    <xsd:element name="LikedBy" ma:index="28" nillable="true" ma:displayName="Liked By" ma:hidden="true" ma:list="UserInfo" ma:internalName="Lik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3cb538-dcdc-441d-a642-0e643b97be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Date" ma:index="20" nillable="true" ma:displayName="Date" ma:format="DateOnly" ma:internalName="Date">
      <xsd:simpleType>
        <xsd:restriction base="dms:DateTime"/>
      </xsd:simpleType>
    </xsd:element>
    <xsd:element name="Client" ma:index="21" nillable="true" ma:displayName="Client" ma:format="Dropdown" ma:internalName="Client">
      <xsd:simpleType>
        <xsd:restriction base="dms:Choice">
          <xsd:enumeration value="Lowes"/>
          <xsd:enumeration value="CVS"/>
          <xsd:enumeration value="Benefytt"/>
        </xsd:restriction>
      </xsd:simpleType>
    </xsd:element>
    <xsd:element name="All_x002d_StarProgram" ma:index="22" nillable="true" ma:displayName="All-Star Program" ma:default="1" ma:format="Dropdown" ma:internalName="All_x002d_StarProgram">
      <xsd:simpleType>
        <xsd:restriction base="dms:Boolean"/>
      </xsd:simpleType>
    </xsd:element>
    <xsd:element name="lcf76f155ced4ddcb4097134ff3c332f" ma:index="30" nillable="true" ma:taxonomy="true" ma:internalName="lcf76f155ced4ddcb4097134ff3c332f" ma:taxonomyFieldName="MediaServiceImageTags" ma:displayName="Image Tags" ma:readOnly="false" ma:fieldId="{5cf76f15-5ced-4ddc-b409-7134ff3c332f}" ma:taxonomyMulti="true" ma:sspId="12b4ba89-8ace-419e-814f-6a2e402f621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1fe58b-a25b-4acc-bda3-1cc61b51d58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31" nillable="true" ma:displayName="Taxonomy Catch All Column" ma:hidden="true" ma:list="{af88503c-eef4-4266-8a32-a46904804468}" ma:internalName="TaxCatchAll" ma:showField="CatchAllData" ma:web="b41fe58b-a25b-4acc-bda3-1cc61b51d5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97810A-74C2-4283-96B9-51A0A374B297}">
  <ds:schemaRefs>
    <ds:schemaRef ds:uri="703922f3-0f4c-44f5-b3d0-039dc5a18c2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d83cb538-dcdc-441d-a642-0e643b97be37"/>
    <ds:schemaRef ds:uri="http://schemas.microsoft.com/sharepoint/v3"/>
    <ds:schemaRef ds:uri="b41fe58b-a25b-4acc-bda3-1cc61b51d581"/>
  </ds:schemaRefs>
</ds:datastoreItem>
</file>

<file path=customXml/itemProps2.xml><?xml version="1.0" encoding="utf-8"?>
<ds:datastoreItem xmlns:ds="http://schemas.openxmlformats.org/officeDocument/2006/customXml" ds:itemID="{0C5C9F67-DC0B-4FE5-89BA-756ED976CA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83cb538-dcdc-441d-a642-0e643b97be37"/>
    <ds:schemaRef ds:uri="b41fe58b-a25b-4acc-bda3-1cc61b51d5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A557DA-01FD-4323-A641-471F436378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4209</TotalTime>
  <Words>1530</Words>
  <Application>Microsoft Office PowerPoint</Application>
  <PresentationFormat>Widescreen</PresentationFormat>
  <Paragraphs>177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Gotham Regular</vt:lpstr>
      <vt:lpstr>Proxima Nova Rg</vt:lpstr>
      <vt:lpstr>Söhne</vt:lpstr>
      <vt:lpstr>Blank Slide</vt:lpstr>
      <vt:lpstr>Blank Slide</vt:lpstr>
      <vt:lpstr>Data Science Solution Design</vt:lpstr>
      <vt:lpstr>Agenda:</vt:lpstr>
      <vt:lpstr>CRISP – DM Overview</vt:lpstr>
      <vt:lpstr>Business Understanding</vt:lpstr>
      <vt:lpstr>Data Understanding (1/3)</vt:lpstr>
      <vt:lpstr>Data Understanding (2/3)</vt:lpstr>
      <vt:lpstr>Data Understanding (3/3)</vt:lpstr>
      <vt:lpstr>Data Preparation</vt:lpstr>
      <vt:lpstr>Model building &amp; Evaluation</vt:lpstr>
      <vt:lpstr>Model Deployment</vt:lpstr>
      <vt:lpstr>Challenges may be faced: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Toolkit</dc:title>
  <dc:creator>Sagar Math</dc:creator>
  <cp:lastModifiedBy>Manoj P</cp:lastModifiedBy>
  <cp:revision>51</cp:revision>
  <cp:lastPrinted>2019-10-06T23:07:43Z</cp:lastPrinted>
  <dcterms:created xsi:type="dcterms:W3CDTF">2022-04-22T05:28:34Z</dcterms:created>
  <dcterms:modified xsi:type="dcterms:W3CDTF">2023-04-04T17:38:04Z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0x0101001F4E722E5EB8B748BE12F9CA1D19D31C</vt:lpwstr>
  </property>
  <property fmtid="{D5CDD505-2E9C-101B-9397-08002B2CF9AE}" pid="3" name="Order">
    <vt:r8>10200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TemplateUrl">
    <vt:lpwstr/>
  </property>
  <property fmtid="{D5CDD505-2E9C-101B-9397-08002B2CF9AE}" pid="11" name="ComplianceAssetId">
    <vt:lpwstr/>
  </property>
</Properties>
</file>