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0"/>
  </p:notesMasterIdLst>
  <p:sldIdLst>
    <p:sldId id="276" r:id="rId5"/>
    <p:sldId id="298" r:id="rId6"/>
    <p:sldId id="271" r:id="rId7"/>
    <p:sldId id="269" r:id="rId8"/>
    <p:sldId id="270" r:id="rId9"/>
    <p:sldId id="264" r:id="rId10"/>
    <p:sldId id="273" r:id="rId11"/>
    <p:sldId id="266" r:id="rId12"/>
    <p:sldId id="295" r:id="rId13"/>
    <p:sldId id="297" r:id="rId14"/>
    <p:sldId id="296" r:id="rId15"/>
    <p:sldId id="301" r:id="rId16"/>
    <p:sldId id="304" r:id="rId17"/>
    <p:sldId id="303" r:id="rId18"/>
    <p:sldId id="305" r:id="rId19"/>
  </p:sldIdLst>
  <p:sldSz cx="15452725" cy="16276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838" userDrawn="1">
          <p15:clr>
            <a:srgbClr val="A4A3A4"/>
          </p15:clr>
        </p15:guide>
        <p15:guide id="3" pos="469" userDrawn="1">
          <p15:clr>
            <a:srgbClr val="A4A3A4"/>
          </p15:clr>
        </p15:guide>
        <p15:guide id="4" pos="9283" userDrawn="1">
          <p15:clr>
            <a:srgbClr val="A4A3A4"/>
          </p15:clr>
        </p15:guide>
        <p15:guide id="5" orient="horz" pos="9432" userDrawn="1">
          <p15:clr>
            <a:srgbClr val="A4A3A4"/>
          </p15:clr>
        </p15:guide>
        <p15:guide id="6" orient="horz" pos="33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arwal, Saurabh" initials="AS" lastIdx="5" clrIdx="0">
    <p:extLst>
      <p:ext uri="{19B8F6BF-5375-455C-9EA6-DF929625EA0E}">
        <p15:presenceInfo xmlns:p15="http://schemas.microsoft.com/office/powerpoint/2012/main" userId="S::saurabh.agarwal@centurylink.com::f66b13b5-3f2f-447c-bfe5-3d9bad156a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99C8"/>
    <a:srgbClr val="232A33"/>
    <a:srgbClr val="003468"/>
    <a:srgbClr val="00366D"/>
    <a:srgbClr val="12245C"/>
    <a:srgbClr val="2C323B"/>
    <a:srgbClr val="47D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740" y="-114"/>
      </p:cViewPr>
      <p:guideLst>
        <p:guide pos="4838"/>
        <p:guide pos="469"/>
        <p:guide pos="9283"/>
        <p:guide orient="horz" pos="9432"/>
        <p:guide orient="horz" pos="33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2B8B4-7DBF-4B36-A059-F50255AF3B94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63738" y="1143000"/>
            <a:ext cx="293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A61F-3B83-46ED-8C10-9ED8C325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03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22653" rtl="0" eaLnBrk="1" latinLnBrk="0" hangingPunct="1">
      <a:defRPr sz="1998" kern="1200">
        <a:solidFill>
          <a:schemeClr val="tx1"/>
        </a:solidFill>
        <a:latin typeface="+mn-lt"/>
        <a:ea typeface="+mn-ea"/>
        <a:cs typeface="+mn-cs"/>
      </a:defRPr>
    </a:lvl1pPr>
    <a:lvl2pPr marL="761326" algn="l" defTabSz="1522653" rtl="0" eaLnBrk="1" latinLnBrk="0" hangingPunct="1">
      <a:defRPr sz="1998" kern="1200">
        <a:solidFill>
          <a:schemeClr val="tx1"/>
        </a:solidFill>
        <a:latin typeface="+mn-lt"/>
        <a:ea typeface="+mn-ea"/>
        <a:cs typeface="+mn-cs"/>
      </a:defRPr>
    </a:lvl2pPr>
    <a:lvl3pPr marL="1522653" algn="l" defTabSz="1522653" rtl="0" eaLnBrk="1" latinLnBrk="0" hangingPunct="1">
      <a:defRPr sz="1998" kern="1200">
        <a:solidFill>
          <a:schemeClr val="tx1"/>
        </a:solidFill>
        <a:latin typeface="+mn-lt"/>
        <a:ea typeface="+mn-ea"/>
        <a:cs typeface="+mn-cs"/>
      </a:defRPr>
    </a:lvl3pPr>
    <a:lvl4pPr marL="2283980" algn="l" defTabSz="1522653" rtl="0" eaLnBrk="1" latinLnBrk="0" hangingPunct="1">
      <a:defRPr sz="1998" kern="1200">
        <a:solidFill>
          <a:schemeClr val="tx1"/>
        </a:solidFill>
        <a:latin typeface="+mn-lt"/>
        <a:ea typeface="+mn-ea"/>
        <a:cs typeface="+mn-cs"/>
      </a:defRPr>
    </a:lvl4pPr>
    <a:lvl5pPr marL="3045305" algn="l" defTabSz="1522653" rtl="0" eaLnBrk="1" latinLnBrk="0" hangingPunct="1">
      <a:defRPr sz="1998" kern="1200">
        <a:solidFill>
          <a:schemeClr val="tx1"/>
        </a:solidFill>
        <a:latin typeface="+mn-lt"/>
        <a:ea typeface="+mn-ea"/>
        <a:cs typeface="+mn-cs"/>
      </a:defRPr>
    </a:lvl5pPr>
    <a:lvl6pPr marL="3806631" algn="l" defTabSz="1522653" rtl="0" eaLnBrk="1" latinLnBrk="0" hangingPunct="1">
      <a:defRPr sz="1998" kern="1200">
        <a:solidFill>
          <a:schemeClr val="tx1"/>
        </a:solidFill>
        <a:latin typeface="+mn-lt"/>
        <a:ea typeface="+mn-ea"/>
        <a:cs typeface="+mn-cs"/>
      </a:defRPr>
    </a:lvl6pPr>
    <a:lvl7pPr marL="4567958" algn="l" defTabSz="1522653" rtl="0" eaLnBrk="1" latinLnBrk="0" hangingPunct="1">
      <a:defRPr sz="1998" kern="1200">
        <a:solidFill>
          <a:schemeClr val="tx1"/>
        </a:solidFill>
        <a:latin typeface="+mn-lt"/>
        <a:ea typeface="+mn-ea"/>
        <a:cs typeface="+mn-cs"/>
      </a:defRPr>
    </a:lvl7pPr>
    <a:lvl8pPr marL="5329285" algn="l" defTabSz="1522653" rtl="0" eaLnBrk="1" latinLnBrk="0" hangingPunct="1">
      <a:defRPr sz="1998" kern="1200">
        <a:solidFill>
          <a:schemeClr val="tx1"/>
        </a:solidFill>
        <a:latin typeface="+mn-lt"/>
        <a:ea typeface="+mn-ea"/>
        <a:cs typeface="+mn-cs"/>
      </a:defRPr>
    </a:lvl8pPr>
    <a:lvl9pPr marL="6090612" algn="l" defTabSz="1522653" rtl="0" eaLnBrk="1" latinLnBrk="0" hangingPunct="1">
      <a:defRPr sz="19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63738" y="1143000"/>
            <a:ext cx="2930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A61F-3B83-46ED-8C10-9ED8C325E0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00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63738" y="1143000"/>
            <a:ext cx="2930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A61F-3B83-46ED-8C10-9ED8C325E0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44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63738" y="1143000"/>
            <a:ext cx="2930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A61F-3B83-46ED-8C10-9ED8C325E0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4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63738" y="1143000"/>
            <a:ext cx="2930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A61F-3B83-46ED-8C10-9ED8C325E0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1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63738" y="1143000"/>
            <a:ext cx="2930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A61F-3B83-46ED-8C10-9ED8C325E0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63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63738" y="1143000"/>
            <a:ext cx="2930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A61F-3B83-46ED-8C10-9ED8C325E0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3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63738" y="1143000"/>
            <a:ext cx="2930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A61F-3B83-46ED-8C10-9ED8C325E0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63738" y="1143000"/>
            <a:ext cx="2930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A61F-3B83-46ED-8C10-9ED8C325E0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70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63738" y="1143000"/>
            <a:ext cx="2930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A61F-3B83-46ED-8C10-9ED8C325E0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63738" y="1143000"/>
            <a:ext cx="2930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A61F-3B83-46ED-8C10-9ED8C325E0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5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63738" y="1143000"/>
            <a:ext cx="2930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A61F-3B83-46ED-8C10-9ED8C325E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23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63738" y="1143000"/>
            <a:ext cx="2930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A61F-3B83-46ED-8C10-9ED8C325E0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08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63738" y="1143000"/>
            <a:ext cx="2930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A61F-3B83-46ED-8C10-9ED8C325E0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7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63738" y="1143000"/>
            <a:ext cx="2930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A61F-3B83-46ED-8C10-9ED8C325E0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13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63738" y="1143000"/>
            <a:ext cx="2930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A61F-3B83-46ED-8C10-9ED8C325E0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2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TL_osm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F930CCB-E8E2-457F-B9B5-F342EB797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480"/>
            <a:ext cx="15494000" cy="1628511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6561094-E657-480E-8C38-AE9759DE2F49}"/>
              </a:ext>
            </a:extLst>
          </p:cNvPr>
          <p:cNvSpPr/>
          <p:nvPr userDrawn="1"/>
        </p:nvSpPr>
        <p:spPr>
          <a:xfrm>
            <a:off x="0" y="43619"/>
            <a:ext cx="15494000" cy="16267188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64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9CD408-CA67-429B-9BAC-2DE84EEC0D3F}"/>
              </a:ext>
            </a:extLst>
          </p:cNvPr>
          <p:cNvSpPr/>
          <p:nvPr userDrawn="1"/>
        </p:nvSpPr>
        <p:spPr>
          <a:xfrm>
            <a:off x="0" y="4956134"/>
            <a:ext cx="15494000" cy="11302414"/>
          </a:xfrm>
          <a:prstGeom prst="rect">
            <a:avLst/>
          </a:prstGeom>
          <a:solidFill>
            <a:schemeClr val="accent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9D1DF4-0713-4100-99D8-F76BA0AD94A3}"/>
              </a:ext>
            </a:extLst>
          </p:cNvPr>
          <p:cNvSpPr/>
          <p:nvPr userDrawn="1"/>
        </p:nvSpPr>
        <p:spPr>
          <a:xfrm>
            <a:off x="0" y="4945576"/>
            <a:ext cx="15494000" cy="11315038"/>
          </a:xfrm>
          <a:prstGeom prst="rect">
            <a:avLst/>
          </a:prstGeom>
          <a:solidFill>
            <a:schemeClr val="accent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187D0-C483-4B99-A2AB-6BA279D84DA4}"/>
              </a:ext>
            </a:extLst>
          </p:cNvPr>
          <p:cNvSpPr/>
          <p:nvPr userDrawn="1"/>
        </p:nvSpPr>
        <p:spPr>
          <a:xfrm>
            <a:off x="0" y="-8480"/>
            <a:ext cx="15494000" cy="1184756"/>
          </a:xfrm>
          <a:prstGeom prst="rect">
            <a:avLst/>
          </a:prstGeom>
          <a:gradFill>
            <a:gsLst>
              <a:gs pos="0">
                <a:schemeClr val="bg1"/>
              </a:gs>
              <a:gs pos="64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AB8F0F-3B20-403A-A791-0EF71EB83265}"/>
              </a:ext>
            </a:extLst>
          </p:cNvPr>
          <p:cNvGrpSpPr/>
          <p:nvPr userDrawn="1"/>
        </p:nvGrpSpPr>
        <p:grpSpPr>
          <a:xfrm>
            <a:off x="-10771" y="269780"/>
            <a:ext cx="392162" cy="625519"/>
            <a:chOff x="0" y="365125"/>
            <a:chExt cx="388620" cy="825046"/>
          </a:xfrm>
        </p:grpSpPr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915AB2F1-0A52-4D27-852E-75073A4C04FA}"/>
                </a:ext>
              </a:extLst>
            </p:cNvPr>
            <p:cNvSpPr/>
            <p:nvPr userDrawn="1"/>
          </p:nvSpPr>
          <p:spPr>
            <a:xfrm flipV="1">
              <a:off x="0" y="365125"/>
              <a:ext cx="388620" cy="825045"/>
            </a:xfrm>
            <a:prstGeom prst="rtTriangle">
              <a:avLst/>
            </a:prstGeom>
            <a:solidFill>
              <a:srgbClr val="232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46129D64-B768-4EE8-A6D7-643627E787CF}"/>
                </a:ext>
              </a:extLst>
            </p:cNvPr>
            <p:cNvSpPr/>
            <p:nvPr userDrawn="1"/>
          </p:nvSpPr>
          <p:spPr>
            <a:xfrm>
              <a:off x="0" y="365126"/>
              <a:ext cx="388620" cy="825045"/>
            </a:xfrm>
            <a:prstGeom prst="rtTriangle">
              <a:avLst/>
            </a:prstGeom>
            <a:solidFill>
              <a:srgbClr val="67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7CB4255D-7806-4F0F-BB4C-1270859694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600" y="290864"/>
            <a:ext cx="2030789" cy="60875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0891FA5-8467-4167-A4BE-1AE85982260E}"/>
              </a:ext>
            </a:extLst>
          </p:cNvPr>
          <p:cNvGrpSpPr/>
          <p:nvPr userDrawn="1"/>
        </p:nvGrpSpPr>
        <p:grpSpPr>
          <a:xfrm>
            <a:off x="0" y="16196194"/>
            <a:ext cx="15494000" cy="109472"/>
            <a:chOff x="8666" y="16192383"/>
            <a:chExt cx="15435388" cy="1094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2D0AEC-F509-41AB-872A-5197D7802693}"/>
                </a:ext>
              </a:extLst>
            </p:cNvPr>
            <p:cNvSpPr/>
            <p:nvPr userDrawn="1"/>
          </p:nvSpPr>
          <p:spPr>
            <a:xfrm flipV="1">
              <a:off x="6400797" y="16192383"/>
              <a:ext cx="9043257" cy="104682"/>
            </a:xfrm>
            <a:prstGeom prst="rect">
              <a:avLst/>
            </a:prstGeom>
            <a:solidFill>
              <a:srgbClr val="48D597"/>
            </a:solidFill>
            <a:ln>
              <a:solidFill>
                <a:srgbClr val="48D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ABC628-CABE-4F7D-9FF6-52A5955C5B9B}"/>
                </a:ext>
              </a:extLst>
            </p:cNvPr>
            <p:cNvSpPr/>
            <p:nvPr userDrawn="1"/>
          </p:nvSpPr>
          <p:spPr>
            <a:xfrm flipV="1">
              <a:off x="3126753" y="16192498"/>
              <a:ext cx="3274044" cy="109357"/>
            </a:xfrm>
            <a:prstGeom prst="rect">
              <a:avLst/>
            </a:prstGeom>
            <a:solidFill>
              <a:srgbClr val="0047BB"/>
            </a:solidFill>
            <a:ln>
              <a:solidFill>
                <a:srgbClr val="004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2155EB-2ADE-4415-8799-68E364162DCF}"/>
                </a:ext>
              </a:extLst>
            </p:cNvPr>
            <p:cNvSpPr/>
            <p:nvPr userDrawn="1"/>
          </p:nvSpPr>
          <p:spPr>
            <a:xfrm flipV="1">
              <a:off x="8666" y="16192383"/>
              <a:ext cx="3274044" cy="10935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2FE46B4F-B056-4296-9359-116355BA088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699" y="15588141"/>
            <a:ext cx="2321723" cy="48248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62F8C8B-5AC3-4F9F-98C5-14B1DE87F87F}"/>
              </a:ext>
            </a:extLst>
          </p:cNvPr>
          <p:cNvSpPr/>
          <p:nvPr userDrawn="1"/>
        </p:nvSpPr>
        <p:spPr>
          <a:xfrm>
            <a:off x="0" y="1169323"/>
            <a:ext cx="15494000" cy="784851"/>
          </a:xfrm>
          <a:prstGeom prst="rect">
            <a:avLst/>
          </a:prstGeom>
          <a:solidFill>
            <a:srgbClr val="00366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28EF5B-9CA2-4AD7-8BE8-6EB179A655FA}"/>
              </a:ext>
            </a:extLst>
          </p:cNvPr>
          <p:cNvSpPr/>
          <p:nvPr userDrawn="1"/>
        </p:nvSpPr>
        <p:spPr>
          <a:xfrm>
            <a:off x="6865750" y="1950721"/>
            <a:ext cx="2868808" cy="2997830"/>
          </a:xfrm>
          <a:prstGeom prst="rect">
            <a:avLst/>
          </a:prstGeom>
          <a:solidFill>
            <a:schemeClr val="accent5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6691F4-7C70-4A58-A78D-60FC0BBC13EE}"/>
              </a:ext>
            </a:extLst>
          </p:cNvPr>
          <p:cNvSpPr/>
          <p:nvPr userDrawn="1"/>
        </p:nvSpPr>
        <p:spPr>
          <a:xfrm>
            <a:off x="9708710" y="1950599"/>
            <a:ext cx="2873508" cy="2997830"/>
          </a:xfrm>
          <a:prstGeom prst="rect">
            <a:avLst/>
          </a:prstGeom>
          <a:solidFill>
            <a:srgbClr val="232A33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415FBE-F5D2-4D8D-B63D-94168F559B7C}"/>
              </a:ext>
            </a:extLst>
          </p:cNvPr>
          <p:cNvSpPr/>
          <p:nvPr userDrawn="1"/>
        </p:nvSpPr>
        <p:spPr>
          <a:xfrm>
            <a:off x="12574569" y="1948778"/>
            <a:ext cx="2895585" cy="2997830"/>
          </a:xfrm>
          <a:prstGeom prst="rect">
            <a:avLst/>
          </a:prstGeom>
          <a:solidFill>
            <a:schemeClr val="bg1">
              <a:lumMod val="5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1BFF22-F5D0-4B72-8417-BC085A55ACF4}"/>
              </a:ext>
            </a:extLst>
          </p:cNvPr>
          <p:cNvSpPr/>
          <p:nvPr userDrawn="1"/>
        </p:nvSpPr>
        <p:spPr>
          <a:xfrm>
            <a:off x="3999890" y="1949429"/>
            <a:ext cx="2868808" cy="2997830"/>
          </a:xfrm>
          <a:prstGeom prst="rect">
            <a:avLst/>
          </a:prstGeom>
          <a:solidFill>
            <a:srgbClr val="003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E22BA9-08FC-446A-A847-E2FDECAD9933}"/>
              </a:ext>
            </a:extLst>
          </p:cNvPr>
          <p:cNvSpPr/>
          <p:nvPr userDrawn="1"/>
        </p:nvSpPr>
        <p:spPr>
          <a:xfrm>
            <a:off x="0" y="1950602"/>
            <a:ext cx="3996942" cy="2997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4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_CTL_osm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F930CCB-E8E2-457F-B9B5-F342EB797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480"/>
            <a:ext cx="15494000" cy="1628511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6561094-E657-480E-8C38-AE9759DE2F49}"/>
              </a:ext>
            </a:extLst>
          </p:cNvPr>
          <p:cNvSpPr/>
          <p:nvPr userDrawn="1"/>
        </p:nvSpPr>
        <p:spPr>
          <a:xfrm>
            <a:off x="0" y="43619"/>
            <a:ext cx="15494000" cy="16267188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64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9CD408-CA67-429B-9BAC-2DE84EEC0D3F}"/>
              </a:ext>
            </a:extLst>
          </p:cNvPr>
          <p:cNvSpPr/>
          <p:nvPr userDrawn="1"/>
        </p:nvSpPr>
        <p:spPr>
          <a:xfrm>
            <a:off x="0" y="4956134"/>
            <a:ext cx="15494000" cy="11302414"/>
          </a:xfrm>
          <a:prstGeom prst="rect">
            <a:avLst/>
          </a:prstGeom>
          <a:solidFill>
            <a:schemeClr val="accent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9D1DF4-0713-4100-99D8-F76BA0AD94A3}"/>
              </a:ext>
            </a:extLst>
          </p:cNvPr>
          <p:cNvSpPr/>
          <p:nvPr userDrawn="1"/>
        </p:nvSpPr>
        <p:spPr>
          <a:xfrm>
            <a:off x="0" y="4945576"/>
            <a:ext cx="15494000" cy="11315038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187D0-C483-4B99-A2AB-6BA279D84DA4}"/>
              </a:ext>
            </a:extLst>
          </p:cNvPr>
          <p:cNvSpPr/>
          <p:nvPr userDrawn="1"/>
        </p:nvSpPr>
        <p:spPr>
          <a:xfrm>
            <a:off x="0" y="-8480"/>
            <a:ext cx="15494000" cy="1184756"/>
          </a:xfrm>
          <a:prstGeom prst="rect">
            <a:avLst/>
          </a:prstGeom>
          <a:gradFill>
            <a:gsLst>
              <a:gs pos="0">
                <a:schemeClr val="bg1"/>
              </a:gs>
              <a:gs pos="64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AB8F0F-3B20-403A-A791-0EF71EB83265}"/>
              </a:ext>
            </a:extLst>
          </p:cNvPr>
          <p:cNvGrpSpPr/>
          <p:nvPr userDrawn="1"/>
        </p:nvGrpSpPr>
        <p:grpSpPr>
          <a:xfrm>
            <a:off x="-10771" y="258894"/>
            <a:ext cx="392162" cy="625519"/>
            <a:chOff x="0" y="365125"/>
            <a:chExt cx="388620" cy="825046"/>
          </a:xfrm>
        </p:grpSpPr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915AB2F1-0A52-4D27-852E-75073A4C04FA}"/>
                </a:ext>
              </a:extLst>
            </p:cNvPr>
            <p:cNvSpPr/>
            <p:nvPr userDrawn="1"/>
          </p:nvSpPr>
          <p:spPr>
            <a:xfrm flipV="1">
              <a:off x="0" y="365125"/>
              <a:ext cx="388620" cy="825045"/>
            </a:xfrm>
            <a:prstGeom prst="rtTriangle">
              <a:avLst/>
            </a:prstGeom>
            <a:solidFill>
              <a:srgbClr val="232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46129D64-B768-4EE8-A6D7-643627E787CF}"/>
                </a:ext>
              </a:extLst>
            </p:cNvPr>
            <p:cNvSpPr/>
            <p:nvPr userDrawn="1"/>
          </p:nvSpPr>
          <p:spPr>
            <a:xfrm>
              <a:off x="0" y="365126"/>
              <a:ext cx="388620" cy="825045"/>
            </a:xfrm>
            <a:prstGeom prst="rtTriangle">
              <a:avLst/>
            </a:prstGeom>
            <a:solidFill>
              <a:srgbClr val="67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7CB4255D-7806-4F0F-BB4C-1270859694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666" y="297434"/>
            <a:ext cx="2321723" cy="69596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0891FA5-8467-4167-A4BE-1AE85982260E}"/>
              </a:ext>
            </a:extLst>
          </p:cNvPr>
          <p:cNvGrpSpPr/>
          <p:nvPr userDrawn="1"/>
        </p:nvGrpSpPr>
        <p:grpSpPr>
          <a:xfrm>
            <a:off x="0" y="16196194"/>
            <a:ext cx="15494000" cy="109472"/>
            <a:chOff x="8666" y="16192383"/>
            <a:chExt cx="15435388" cy="1094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2D0AEC-F509-41AB-872A-5197D7802693}"/>
                </a:ext>
              </a:extLst>
            </p:cNvPr>
            <p:cNvSpPr/>
            <p:nvPr userDrawn="1"/>
          </p:nvSpPr>
          <p:spPr>
            <a:xfrm flipV="1">
              <a:off x="6400797" y="16192383"/>
              <a:ext cx="9043257" cy="104682"/>
            </a:xfrm>
            <a:prstGeom prst="rect">
              <a:avLst/>
            </a:prstGeom>
            <a:solidFill>
              <a:srgbClr val="48D597"/>
            </a:solidFill>
            <a:ln>
              <a:solidFill>
                <a:srgbClr val="48D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ABC628-CABE-4F7D-9FF6-52A5955C5B9B}"/>
                </a:ext>
              </a:extLst>
            </p:cNvPr>
            <p:cNvSpPr/>
            <p:nvPr userDrawn="1"/>
          </p:nvSpPr>
          <p:spPr>
            <a:xfrm flipV="1">
              <a:off x="3126753" y="16192498"/>
              <a:ext cx="3274044" cy="109357"/>
            </a:xfrm>
            <a:prstGeom prst="rect">
              <a:avLst/>
            </a:prstGeom>
            <a:solidFill>
              <a:srgbClr val="0047BB"/>
            </a:solidFill>
            <a:ln>
              <a:solidFill>
                <a:srgbClr val="004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2155EB-2ADE-4415-8799-68E364162DCF}"/>
                </a:ext>
              </a:extLst>
            </p:cNvPr>
            <p:cNvSpPr/>
            <p:nvPr userDrawn="1"/>
          </p:nvSpPr>
          <p:spPr>
            <a:xfrm flipV="1">
              <a:off x="8666" y="16192383"/>
              <a:ext cx="3274044" cy="10935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2FE46B4F-B056-4296-9359-116355BA088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699" y="15588141"/>
            <a:ext cx="2321723" cy="48248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62F8C8B-5AC3-4F9F-98C5-14B1DE87F87F}"/>
              </a:ext>
            </a:extLst>
          </p:cNvPr>
          <p:cNvSpPr/>
          <p:nvPr userDrawn="1"/>
        </p:nvSpPr>
        <p:spPr>
          <a:xfrm>
            <a:off x="0" y="1169323"/>
            <a:ext cx="15494000" cy="784851"/>
          </a:xfrm>
          <a:prstGeom prst="rect">
            <a:avLst/>
          </a:prstGeom>
          <a:solidFill>
            <a:srgbClr val="00366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28EF5B-9CA2-4AD7-8BE8-6EB179A655FA}"/>
              </a:ext>
            </a:extLst>
          </p:cNvPr>
          <p:cNvSpPr/>
          <p:nvPr userDrawn="1"/>
        </p:nvSpPr>
        <p:spPr>
          <a:xfrm>
            <a:off x="6865750" y="1950721"/>
            <a:ext cx="2868808" cy="2997830"/>
          </a:xfrm>
          <a:prstGeom prst="rect">
            <a:avLst/>
          </a:prstGeom>
          <a:solidFill>
            <a:schemeClr val="accent5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6691F4-7C70-4A58-A78D-60FC0BBC13EE}"/>
              </a:ext>
            </a:extLst>
          </p:cNvPr>
          <p:cNvSpPr/>
          <p:nvPr userDrawn="1"/>
        </p:nvSpPr>
        <p:spPr>
          <a:xfrm>
            <a:off x="9708710" y="1950599"/>
            <a:ext cx="2873508" cy="2997830"/>
          </a:xfrm>
          <a:prstGeom prst="rect">
            <a:avLst/>
          </a:prstGeom>
          <a:solidFill>
            <a:srgbClr val="232A33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415FBE-F5D2-4D8D-B63D-94168F559B7C}"/>
              </a:ext>
            </a:extLst>
          </p:cNvPr>
          <p:cNvSpPr/>
          <p:nvPr userDrawn="1"/>
        </p:nvSpPr>
        <p:spPr>
          <a:xfrm>
            <a:off x="12574569" y="1948778"/>
            <a:ext cx="2895585" cy="2997830"/>
          </a:xfrm>
          <a:prstGeom prst="rect">
            <a:avLst/>
          </a:prstGeom>
          <a:solidFill>
            <a:schemeClr val="bg1">
              <a:lumMod val="5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1BFF22-F5D0-4B72-8417-BC085A55ACF4}"/>
              </a:ext>
            </a:extLst>
          </p:cNvPr>
          <p:cNvSpPr/>
          <p:nvPr userDrawn="1"/>
        </p:nvSpPr>
        <p:spPr>
          <a:xfrm>
            <a:off x="3999890" y="1949429"/>
            <a:ext cx="2868808" cy="2997830"/>
          </a:xfrm>
          <a:prstGeom prst="rect">
            <a:avLst/>
          </a:prstGeom>
          <a:solidFill>
            <a:srgbClr val="003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E22BA9-08FC-446A-A847-E2FDECAD9933}"/>
              </a:ext>
            </a:extLst>
          </p:cNvPr>
          <p:cNvSpPr/>
          <p:nvPr userDrawn="1"/>
        </p:nvSpPr>
        <p:spPr>
          <a:xfrm>
            <a:off x="0" y="1950602"/>
            <a:ext cx="3996942" cy="2997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26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2377" y="866584"/>
            <a:ext cx="13327975" cy="314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2377" y="4332902"/>
            <a:ext cx="13327975" cy="10327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2377" y="15086036"/>
            <a:ext cx="3476863" cy="866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AC7B-E51B-4F86-8B90-2E9F2803554C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8717" y="15086036"/>
            <a:ext cx="5215295" cy="866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3489" y="15086036"/>
            <a:ext cx="3476863" cy="866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368DD-A097-4D2C-81EF-1DD897058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9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hdr="0" ftr="0" dt="0"/>
  <p:txStyles>
    <p:titleStyle>
      <a:lvl1pPr algn="l" defTabSz="1545215" rtl="0" eaLnBrk="1" latinLnBrk="0" hangingPunct="1">
        <a:lnSpc>
          <a:spcPct val="90000"/>
        </a:lnSpc>
        <a:spcBef>
          <a:spcPct val="0"/>
        </a:spcBef>
        <a:buNone/>
        <a:defRPr sz="74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303" indent="-386303" algn="l" defTabSz="1545215" rtl="0" eaLnBrk="1" latinLnBrk="0" hangingPunct="1">
        <a:lnSpc>
          <a:spcPct val="90000"/>
        </a:lnSpc>
        <a:spcBef>
          <a:spcPts val="1690"/>
        </a:spcBef>
        <a:buFont typeface="Arial" panose="020B0604020202020204" pitchFamily="34" charset="0"/>
        <a:buChar char="•"/>
        <a:defRPr sz="4732" kern="1200">
          <a:solidFill>
            <a:schemeClr val="tx1"/>
          </a:solidFill>
          <a:latin typeface="+mn-lt"/>
          <a:ea typeface="+mn-ea"/>
          <a:cs typeface="+mn-cs"/>
        </a:defRPr>
      </a:lvl1pPr>
      <a:lvl2pPr marL="1158910" indent="-386303" algn="l" defTabSz="1545215" rtl="0" eaLnBrk="1" latinLnBrk="0" hangingPunct="1">
        <a:lnSpc>
          <a:spcPct val="90000"/>
        </a:lnSpc>
        <a:spcBef>
          <a:spcPts val="845"/>
        </a:spcBef>
        <a:buFont typeface="Arial" panose="020B0604020202020204" pitchFamily="34" charset="0"/>
        <a:buChar char="•"/>
        <a:defRPr sz="4055" kern="1200">
          <a:solidFill>
            <a:schemeClr val="tx1"/>
          </a:solidFill>
          <a:latin typeface="+mn-lt"/>
          <a:ea typeface="+mn-ea"/>
          <a:cs typeface="+mn-cs"/>
        </a:defRPr>
      </a:lvl2pPr>
      <a:lvl3pPr marL="1931518" indent="-386303" algn="l" defTabSz="1545215" rtl="0" eaLnBrk="1" latinLnBrk="0" hangingPunct="1">
        <a:lnSpc>
          <a:spcPct val="90000"/>
        </a:lnSpc>
        <a:spcBef>
          <a:spcPts val="845"/>
        </a:spcBef>
        <a:buFont typeface="Arial" panose="020B0604020202020204" pitchFamily="34" charset="0"/>
        <a:buChar char="•"/>
        <a:defRPr sz="3380" kern="1200">
          <a:solidFill>
            <a:schemeClr val="tx1"/>
          </a:solidFill>
          <a:latin typeface="+mn-lt"/>
          <a:ea typeface="+mn-ea"/>
          <a:cs typeface="+mn-cs"/>
        </a:defRPr>
      </a:lvl3pPr>
      <a:lvl4pPr marL="2704125" indent="-386303" algn="l" defTabSz="1545215" rtl="0" eaLnBrk="1" latinLnBrk="0" hangingPunct="1">
        <a:lnSpc>
          <a:spcPct val="90000"/>
        </a:lnSpc>
        <a:spcBef>
          <a:spcPts val="845"/>
        </a:spcBef>
        <a:buFont typeface="Arial" panose="020B0604020202020204" pitchFamily="34" charset="0"/>
        <a:buChar char="•"/>
        <a:defRPr sz="3042" kern="1200">
          <a:solidFill>
            <a:schemeClr val="tx1"/>
          </a:solidFill>
          <a:latin typeface="+mn-lt"/>
          <a:ea typeface="+mn-ea"/>
          <a:cs typeface="+mn-cs"/>
        </a:defRPr>
      </a:lvl4pPr>
      <a:lvl5pPr marL="3476732" indent="-386303" algn="l" defTabSz="1545215" rtl="0" eaLnBrk="1" latinLnBrk="0" hangingPunct="1">
        <a:lnSpc>
          <a:spcPct val="90000"/>
        </a:lnSpc>
        <a:spcBef>
          <a:spcPts val="845"/>
        </a:spcBef>
        <a:buFont typeface="Arial" panose="020B0604020202020204" pitchFamily="34" charset="0"/>
        <a:buChar char="•"/>
        <a:defRPr sz="3042" kern="1200">
          <a:solidFill>
            <a:schemeClr val="tx1"/>
          </a:solidFill>
          <a:latin typeface="+mn-lt"/>
          <a:ea typeface="+mn-ea"/>
          <a:cs typeface="+mn-cs"/>
        </a:defRPr>
      </a:lvl5pPr>
      <a:lvl6pPr marL="4249340" indent="-386303" algn="l" defTabSz="1545215" rtl="0" eaLnBrk="1" latinLnBrk="0" hangingPunct="1">
        <a:lnSpc>
          <a:spcPct val="90000"/>
        </a:lnSpc>
        <a:spcBef>
          <a:spcPts val="845"/>
        </a:spcBef>
        <a:buFont typeface="Arial" panose="020B0604020202020204" pitchFamily="34" charset="0"/>
        <a:buChar char="•"/>
        <a:defRPr sz="3042" kern="1200">
          <a:solidFill>
            <a:schemeClr val="tx1"/>
          </a:solidFill>
          <a:latin typeface="+mn-lt"/>
          <a:ea typeface="+mn-ea"/>
          <a:cs typeface="+mn-cs"/>
        </a:defRPr>
      </a:lvl6pPr>
      <a:lvl7pPr marL="5021947" indent="-386303" algn="l" defTabSz="1545215" rtl="0" eaLnBrk="1" latinLnBrk="0" hangingPunct="1">
        <a:lnSpc>
          <a:spcPct val="90000"/>
        </a:lnSpc>
        <a:spcBef>
          <a:spcPts val="845"/>
        </a:spcBef>
        <a:buFont typeface="Arial" panose="020B0604020202020204" pitchFamily="34" charset="0"/>
        <a:buChar char="•"/>
        <a:defRPr sz="3042" kern="1200">
          <a:solidFill>
            <a:schemeClr val="tx1"/>
          </a:solidFill>
          <a:latin typeface="+mn-lt"/>
          <a:ea typeface="+mn-ea"/>
          <a:cs typeface="+mn-cs"/>
        </a:defRPr>
      </a:lvl7pPr>
      <a:lvl8pPr marL="5794554" indent="-386303" algn="l" defTabSz="1545215" rtl="0" eaLnBrk="1" latinLnBrk="0" hangingPunct="1">
        <a:lnSpc>
          <a:spcPct val="90000"/>
        </a:lnSpc>
        <a:spcBef>
          <a:spcPts val="845"/>
        </a:spcBef>
        <a:buFont typeface="Arial" panose="020B0604020202020204" pitchFamily="34" charset="0"/>
        <a:buChar char="•"/>
        <a:defRPr sz="3042" kern="1200">
          <a:solidFill>
            <a:schemeClr val="tx1"/>
          </a:solidFill>
          <a:latin typeface="+mn-lt"/>
          <a:ea typeface="+mn-ea"/>
          <a:cs typeface="+mn-cs"/>
        </a:defRPr>
      </a:lvl8pPr>
      <a:lvl9pPr marL="6567161" indent="-386303" algn="l" defTabSz="1545215" rtl="0" eaLnBrk="1" latinLnBrk="0" hangingPunct="1">
        <a:lnSpc>
          <a:spcPct val="90000"/>
        </a:lnSpc>
        <a:spcBef>
          <a:spcPts val="845"/>
        </a:spcBef>
        <a:buFont typeface="Arial" panose="020B0604020202020204" pitchFamily="34" charset="0"/>
        <a:buChar char="•"/>
        <a:defRPr sz="30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5215" rtl="0" eaLnBrk="1" latinLnBrk="0" hangingPunct="1">
        <a:defRPr sz="3042" kern="1200">
          <a:solidFill>
            <a:schemeClr val="tx1"/>
          </a:solidFill>
          <a:latin typeface="+mn-lt"/>
          <a:ea typeface="+mn-ea"/>
          <a:cs typeface="+mn-cs"/>
        </a:defRPr>
      </a:lvl1pPr>
      <a:lvl2pPr marL="772607" algn="l" defTabSz="1545215" rtl="0" eaLnBrk="1" latinLnBrk="0" hangingPunct="1">
        <a:defRPr sz="3042" kern="1200">
          <a:solidFill>
            <a:schemeClr val="tx1"/>
          </a:solidFill>
          <a:latin typeface="+mn-lt"/>
          <a:ea typeface="+mn-ea"/>
          <a:cs typeface="+mn-cs"/>
        </a:defRPr>
      </a:lvl2pPr>
      <a:lvl3pPr marL="1545215" algn="l" defTabSz="1545215" rtl="0" eaLnBrk="1" latinLnBrk="0" hangingPunct="1">
        <a:defRPr sz="3042" kern="1200">
          <a:solidFill>
            <a:schemeClr val="tx1"/>
          </a:solidFill>
          <a:latin typeface="+mn-lt"/>
          <a:ea typeface="+mn-ea"/>
          <a:cs typeface="+mn-cs"/>
        </a:defRPr>
      </a:lvl3pPr>
      <a:lvl4pPr marL="2317822" algn="l" defTabSz="1545215" rtl="0" eaLnBrk="1" latinLnBrk="0" hangingPunct="1">
        <a:defRPr sz="3042" kern="1200">
          <a:solidFill>
            <a:schemeClr val="tx1"/>
          </a:solidFill>
          <a:latin typeface="+mn-lt"/>
          <a:ea typeface="+mn-ea"/>
          <a:cs typeface="+mn-cs"/>
        </a:defRPr>
      </a:lvl4pPr>
      <a:lvl5pPr marL="3090429" algn="l" defTabSz="1545215" rtl="0" eaLnBrk="1" latinLnBrk="0" hangingPunct="1">
        <a:defRPr sz="3042" kern="1200">
          <a:solidFill>
            <a:schemeClr val="tx1"/>
          </a:solidFill>
          <a:latin typeface="+mn-lt"/>
          <a:ea typeface="+mn-ea"/>
          <a:cs typeface="+mn-cs"/>
        </a:defRPr>
      </a:lvl5pPr>
      <a:lvl6pPr marL="3863036" algn="l" defTabSz="1545215" rtl="0" eaLnBrk="1" latinLnBrk="0" hangingPunct="1">
        <a:defRPr sz="3042" kern="1200">
          <a:solidFill>
            <a:schemeClr val="tx1"/>
          </a:solidFill>
          <a:latin typeface="+mn-lt"/>
          <a:ea typeface="+mn-ea"/>
          <a:cs typeface="+mn-cs"/>
        </a:defRPr>
      </a:lvl6pPr>
      <a:lvl7pPr marL="4635644" algn="l" defTabSz="1545215" rtl="0" eaLnBrk="1" latinLnBrk="0" hangingPunct="1">
        <a:defRPr sz="3042" kern="1200">
          <a:solidFill>
            <a:schemeClr val="tx1"/>
          </a:solidFill>
          <a:latin typeface="+mn-lt"/>
          <a:ea typeface="+mn-ea"/>
          <a:cs typeface="+mn-cs"/>
        </a:defRPr>
      </a:lvl7pPr>
      <a:lvl8pPr marL="5408251" algn="l" defTabSz="1545215" rtl="0" eaLnBrk="1" latinLnBrk="0" hangingPunct="1">
        <a:defRPr sz="3042" kern="1200">
          <a:solidFill>
            <a:schemeClr val="tx1"/>
          </a:solidFill>
          <a:latin typeface="+mn-lt"/>
          <a:ea typeface="+mn-ea"/>
          <a:cs typeface="+mn-cs"/>
        </a:defRPr>
      </a:lvl8pPr>
      <a:lvl9pPr marL="6180857" algn="l" defTabSz="1545215" rtl="0" eaLnBrk="1" latinLnBrk="0" hangingPunct="1">
        <a:defRPr sz="30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 Placeholder 3">
            <a:extLst>
              <a:ext uri="{FF2B5EF4-FFF2-40B4-BE49-F238E27FC236}">
                <a16:creationId xmlns:a16="http://schemas.microsoft.com/office/drawing/2014/main" id="{C57C51F5-81B5-4311-8D86-026E1E4AAA63}"/>
              </a:ext>
            </a:extLst>
          </p:cNvPr>
          <p:cNvSpPr txBox="1">
            <a:spLocks/>
          </p:cNvSpPr>
          <p:nvPr/>
        </p:nvSpPr>
        <p:spPr>
          <a:xfrm>
            <a:off x="10913489" y="15086036"/>
            <a:ext cx="3476863" cy="8665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368DD-A097-4D2C-81EF-1DD897058DE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68" name="Picture 167" descr="A picture containing pylon, sunset, view, plane&#10;&#10;Description automatically generated">
            <a:extLst>
              <a:ext uri="{FF2B5EF4-FFF2-40B4-BE49-F238E27FC236}">
                <a16:creationId xmlns:a16="http://schemas.microsoft.com/office/drawing/2014/main" id="{47B6A942-E983-4786-A1D2-92BAC67215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7" r="32402"/>
          <a:stretch/>
        </p:blipFill>
        <p:spPr>
          <a:xfrm>
            <a:off x="8668" y="-13190"/>
            <a:ext cx="15435390" cy="1628982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D9EDA0A4-7065-44CC-A284-757F71642F73}"/>
              </a:ext>
            </a:extLst>
          </p:cNvPr>
          <p:cNvSpPr/>
          <p:nvPr/>
        </p:nvSpPr>
        <p:spPr>
          <a:xfrm>
            <a:off x="0" y="15086036"/>
            <a:ext cx="15452725" cy="1190602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B78181-C1DE-4F5D-9253-85B18432E46D}"/>
              </a:ext>
            </a:extLst>
          </p:cNvPr>
          <p:cNvSpPr/>
          <p:nvPr/>
        </p:nvSpPr>
        <p:spPr>
          <a:xfrm>
            <a:off x="-8667" y="10867152"/>
            <a:ext cx="15452725" cy="4166196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Century Gothic" panose="020B0502020202020204" pitchFamily="34" charset="0"/>
            </a:endParaRPr>
          </a:p>
        </p:txBody>
      </p:sp>
      <p:pic>
        <p:nvPicPr>
          <p:cNvPr id="171" name="Picture 170" descr="A close up of a sign&#10;&#10;Description automatically generated">
            <a:extLst>
              <a:ext uri="{FF2B5EF4-FFF2-40B4-BE49-F238E27FC236}">
                <a16:creationId xmlns:a16="http://schemas.microsoft.com/office/drawing/2014/main" id="{D0C0F616-670C-48D0-BD30-DC8838AFBA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384" y="11039832"/>
            <a:ext cx="3381804" cy="1013730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E95E8B30-8D85-49F3-9F36-74183CBFB79F}"/>
              </a:ext>
            </a:extLst>
          </p:cNvPr>
          <p:cNvSpPr txBox="1"/>
          <p:nvPr/>
        </p:nvSpPr>
        <p:spPr>
          <a:xfrm>
            <a:off x="769920" y="12634446"/>
            <a:ext cx="623250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b="1" dirty="0">
                <a:solidFill>
                  <a:srgbClr val="00366D"/>
                </a:solidFill>
                <a:cs typeface="Segoe UI"/>
              </a:rPr>
              <a:t>Osmolytics</a:t>
            </a:r>
            <a:endParaRPr 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5F455D6-4FDA-4F23-9308-B40EB7FF674A}"/>
              </a:ext>
            </a:extLst>
          </p:cNvPr>
          <p:cNvSpPr txBox="1"/>
          <p:nvPr/>
        </p:nvSpPr>
        <p:spPr>
          <a:xfrm>
            <a:off x="787256" y="13868256"/>
            <a:ext cx="623250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>
                <a:solidFill>
                  <a:srgbClr val="00366D"/>
                </a:solidFill>
                <a:latin typeface="Century Gothic"/>
              </a:rPr>
              <a:t>User Journeys</a:t>
            </a:r>
            <a:endParaRPr lang="en-US" sz="4000" b="1">
              <a:solidFill>
                <a:srgbClr val="00366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4" name="Picture 17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E0C504-1119-4C6C-B2CA-5501E93B5D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957" y="15542850"/>
            <a:ext cx="2127086" cy="442035"/>
          </a:xfrm>
          <a:prstGeom prst="rect">
            <a:avLst/>
          </a:prstGeom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964F166-F0A6-4F1C-A64A-EBF1A6756096}"/>
              </a:ext>
            </a:extLst>
          </p:cNvPr>
          <p:cNvGrpSpPr/>
          <p:nvPr/>
        </p:nvGrpSpPr>
        <p:grpSpPr>
          <a:xfrm>
            <a:off x="8666" y="14935200"/>
            <a:ext cx="15435390" cy="145831"/>
            <a:chOff x="8666" y="15030231"/>
            <a:chExt cx="15435390" cy="508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9EC0825-FD09-4271-BC1C-82F015854F42}"/>
                </a:ext>
              </a:extLst>
            </p:cNvPr>
            <p:cNvSpPr/>
            <p:nvPr/>
          </p:nvSpPr>
          <p:spPr>
            <a:xfrm flipV="1">
              <a:off x="6400799" y="15030231"/>
              <a:ext cx="9043257" cy="50800"/>
            </a:xfrm>
            <a:prstGeom prst="rect">
              <a:avLst/>
            </a:prstGeom>
            <a:solidFill>
              <a:srgbClr val="48D597"/>
            </a:solidFill>
            <a:ln>
              <a:solidFill>
                <a:srgbClr val="48D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56692A41-1745-432E-8D01-4D116D2EF3BF}"/>
                </a:ext>
              </a:extLst>
            </p:cNvPr>
            <p:cNvSpPr/>
            <p:nvPr/>
          </p:nvSpPr>
          <p:spPr>
            <a:xfrm flipV="1">
              <a:off x="3126753" y="15030231"/>
              <a:ext cx="3274044" cy="50800"/>
            </a:xfrm>
            <a:prstGeom prst="rect">
              <a:avLst/>
            </a:prstGeom>
            <a:solidFill>
              <a:srgbClr val="0047BB"/>
            </a:solidFill>
            <a:ln>
              <a:solidFill>
                <a:srgbClr val="004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96F7F57-AF4F-411F-98F6-E2E89570228C}"/>
                </a:ext>
              </a:extLst>
            </p:cNvPr>
            <p:cNvSpPr/>
            <p:nvPr/>
          </p:nvSpPr>
          <p:spPr>
            <a:xfrm flipV="1">
              <a:off x="8666" y="15030231"/>
              <a:ext cx="3274044" cy="50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10CA988A-FB8A-472D-81DE-BB3F32733D8E}"/>
              </a:ext>
            </a:extLst>
          </p:cNvPr>
          <p:cNvSpPr txBox="1"/>
          <p:nvPr/>
        </p:nvSpPr>
        <p:spPr>
          <a:xfrm>
            <a:off x="676120" y="15615554"/>
            <a:ext cx="316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 2020 All copyrights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48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710BB3-6E22-4C3E-868B-095065E82FDC}"/>
              </a:ext>
            </a:extLst>
          </p:cNvPr>
          <p:cNvCxnSpPr>
            <a:cxnSpLocks/>
          </p:cNvCxnSpPr>
          <p:nvPr/>
        </p:nvCxnSpPr>
        <p:spPr>
          <a:xfrm>
            <a:off x="0" y="6143148"/>
            <a:ext cx="15452725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itle 1">
            <a:extLst>
              <a:ext uri="{FF2B5EF4-FFF2-40B4-BE49-F238E27FC236}">
                <a16:creationId xmlns:a16="http://schemas.microsoft.com/office/drawing/2014/main" id="{64644DEC-20AB-40DC-9809-F7B21921893F}"/>
              </a:ext>
            </a:extLst>
          </p:cNvPr>
          <p:cNvSpPr txBox="1">
            <a:spLocks/>
          </p:cNvSpPr>
          <p:nvPr/>
        </p:nvSpPr>
        <p:spPr>
          <a:xfrm>
            <a:off x="651437" y="181855"/>
            <a:ext cx="12129498" cy="818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545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43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rgbClr val="0034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Journey 9 – Admin wants to deactivate User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4AB8B0A-D1DD-47B0-B968-3F1BCD23AA95}"/>
              </a:ext>
            </a:extLst>
          </p:cNvPr>
          <p:cNvSpPr txBox="1"/>
          <p:nvPr/>
        </p:nvSpPr>
        <p:spPr>
          <a:xfrm>
            <a:off x="762088" y="1353475"/>
            <a:ext cx="13695027" cy="43088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2200">
                <a:cs typeface="Segoe UI" panose="020B0502040204020203" pitchFamily="34" charset="0"/>
              </a:defRPr>
            </a:lvl1pPr>
          </a:lstStyle>
          <a:p>
            <a:r>
              <a:rPr lang="en-US"/>
              <a:t>Epic 8  –  Manage Users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09411FB-FD92-423E-BB27-063F18CA94C6}"/>
              </a:ext>
            </a:extLst>
          </p:cNvPr>
          <p:cNvSpPr txBox="1"/>
          <p:nvPr/>
        </p:nvSpPr>
        <p:spPr>
          <a:xfrm>
            <a:off x="12671359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79F5236-6D68-470E-88A9-4C414B75E283}"/>
              </a:ext>
            </a:extLst>
          </p:cNvPr>
          <p:cNvSpPr txBox="1"/>
          <p:nvPr/>
        </p:nvSpPr>
        <p:spPr>
          <a:xfrm>
            <a:off x="979550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Pain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400" b="1">
                <a:solidFill>
                  <a:schemeClr val="bg1"/>
                </a:solidFill>
              </a:rPr>
              <a:t>Points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1E8798D-7D89-4B4C-B4FE-E05186DCE95C}"/>
              </a:ext>
            </a:extLst>
          </p:cNvPr>
          <p:cNvSpPr txBox="1"/>
          <p:nvPr/>
        </p:nvSpPr>
        <p:spPr>
          <a:xfrm>
            <a:off x="691965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z="2400"/>
              <a:t>Needs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82A4C84-04F7-4129-9A1B-0DB6D8693085}"/>
              </a:ext>
            </a:extLst>
          </p:cNvPr>
          <p:cNvSpPr txBox="1"/>
          <p:nvPr/>
        </p:nvSpPr>
        <p:spPr>
          <a:xfrm>
            <a:off x="4086682" y="2285597"/>
            <a:ext cx="2603441" cy="369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Goals</a:t>
            </a:r>
            <a:endParaRPr lang="en-US" sz="2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3EE6067-37AC-444C-8936-79C9D0ECB683}"/>
              </a:ext>
            </a:extLst>
          </p:cNvPr>
          <p:cNvSpPr txBox="1"/>
          <p:nvPr/>
        </p:nvSpPr>
        <p:spPr>
          <a:xfrm>
            <a:off x="744538" y="2070155"/>
            <a:ext cx="2677487" cy="58477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3200" b="1">
                <a:solidFill>
                  <a:srgbClr val="003468"/>
                </a:solidFill>
              </a:rPr>
              <a:t>Super Admin</a:t>
            </a:r>
            <a:endParaRPr lang="en-US" sz="3200">
              <a:solidFill>
                <a:srgbClr val="003468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D8780-0FD4-487B-9496-185861A27F6A}"/>
              </a:ext>
            </a:extLst>
          </p:cNvPr>
          <p:cNvSpPr txBox="1"/>
          <p:nvPr/>
        </p:nvSpPr>
        <p:spPr>
          <a:xfrm>
            <a:off x="12671359" y="2872167"/>
            <a:ext cx="2603441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The access to needs to be revoked for an existing user.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B14349F-C144-469B-80BA-47D2D3141421}"/>
              </a:ext>
            </a:extLst>
          </p:cNvPr>
          <p:cNvSpPr txBox="1"/>
          <p:nvPr/>
        </p:nvSpPr>
        <p:spPr>
          <a:xfrm>
            <a:off x="9795503" y="2872167"/>
            <a:ext cx="2603441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Managing user access within the portal instead of depending on IT team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7022CA3-2459-49A1-A252-F9BD98DDE155}"/>
              </a:ext>
            </a:extLst>
          </p:cNvPr>
          <p:cNvSpPr txBox="1"/>
          <p:nvPr/>
        </p:nvSpPr>
        <p:spPr>
          <a:xfrm>
            <a:off x="6919653" y="2872167"/>
            <a:ext cx="2603441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Revoking user access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4AE48D-368A-4826-B33B-DCC753AA2420}"/>
              </a:ext>
            </a:extLst>
          </p:cNvPr>
          <p:cNvSpPr txBox="1"/>
          <p:nvPr/>
        </p:nvSpPr>
        <p:spPr>
          <a:xfrm>
            <a:off x="4086682" y="2872167"/>
            <a:ext cx="2603441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Removing access to the existing user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35B06E-09B9-4AB2-A018-5C07870AAA5C}"/>
              </a:ext>
            </a:extLst>
          </p:cNvPr>
          <p:cNvSpPr txBox="1"/>
          <p:nvPr/>
        </p:nvSpPr>
        <p:spPr>
          <a:xfrm>
            <a:off x="743932" y="2872167"/>
            <a:ext cx="3342750" cy="116955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Product Owner</a:t>
            </a:r>
          </a:p>
          <a:p>
            <a:pPr>
              <a:spcAft>
                <a:spcPts val="600"/>
              </a:spcAft>
            </a:pPr>
            <a:endParaRPr lang="en-US" sz="2000"/>
          </a:p>
          <a:p>
            <a:pPr>
              <a:spcAft>
                <a:spcPts val="600"/>
              </a:spcAft>
            </a:pPr>
            <a:r>
              <a:rPr lang="en-US" sz="2000"/>
              <a:t>Osmose Analytics Department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4252277-E10B-4DAA-9BB9-A68A3002DE61}"/>
              </a:ext>
            </a:extLst>
          </p:cNvPr>
          <p:cNvSpPr txBox="1"/>
          <p:nvPr/>
        </p:nvSpPr>
        <p:spPr>
          <a:xfrm>
            <a:off x="690685" y="5232879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User access change request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61CBA3B-C1A7-4346-B0BB-9D6EDC2D08AA}"/>
              </a:ext>
            </a:extLst>
          </p:cNvPr>
          <p:cNvSpPr txBox="1"/>
          <p:nvPr/>
        </p:nvSpPr>
        <p:spPr>
          <a:xfrm>
            <a:off x="4513029" y="5232879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Login &amp; Navigate to Admin View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6A8A6A1-D5C6-44B9-978E-D5F433D26897}"/>
              </a:ext>
            </a:extLst>
          </p:cNvPr>
          <p:cNvSpPr txBox="1"/>
          <p:nvPr/>
        </p:nvSpPr>
        <p:spPr>
          <a:xfrm>
            <a:off x="8349892" y="5232879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Update</a:t>
            </a:r>
          </a:p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Configurations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02FA298-6249-4271-AE61-7D1367480CB4}"/>
              </a:ext>
            </a:extLst>
          </p:cNvPr>
          <p:cNvSpPr txBox="1"/>
          <p:nvPr/>
        </p:nvSpPr>
        <p:spPr>
          <a:xfrm>
            <a:off x="12636725" y="5232879"/>
            <a:ext cx="179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Submit Changes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DE05393-A14F-41BA-8CF6-5D0032E44AD5}"/>
              </a:ext>
            </a:extLst>
          </p:cNvPr>
          <p:cNvSpPr/>
          <p:nvPr/>
        </p:nvSpPr>
        <p:spPr>
          <a:xfrm>
            <a:off x="4599440" y="863102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Navigate to User Management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720D8A6-1698-445E-A15D-92B50EA8E429}"/>
              </a:ext>
            </a:extLst>
          </p:cNvPr>
          <p:cNvSpPr/>
          <p:nvPr/>
        </p:nvSpPr>
        <p:spPr>
          <a:xfrm>
            <a:off x="4599440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 to</a:t>
            </a:r>
          </a:p>
          <a:p>
            <a:pPr algn="ctr"/>
            <a:r>
              <a:rPr lang="en-US" sz="2000" dirty="0"/>
              <a:t>Osmolytics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D0DF1F2-8192-437B-94C9-FA0CBF8DBFD5}"/>
              </a:ext>
            </a:extLst>
          </p:cNvPr>
          <p:cNvSpPr/>
          <p:nvPr/>
        </p:nvSpPr>
        <p:spPr>
          <a:xfrm>
            <a:off x="762087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Receive a request with user details that needs to be deactivated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AACB02B-2F39-4CDD-84AE-F2B7B2E65D6E}"/>
              </a:ext>
            </a:extLst>
          </p:cNvPr>
          <p:cNvCxnSpPr>
            <a:cxnSpLocks/>
            <a:stCxn id="134" idx="3"/>
            <a:endCxn id="133" idx="1"/>
          </p:cNvCxnSpPr>
          <p:nvPr/>
        </p:nvCxnSpPr>
        <p:spPr>
          <a:xfrm>
            <a:off x="3263987" y="7436298"/>
            <a:ext cx="1335453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BB90E3-5D84-4FB4-9D02-11AF16396FB9}"/>
              </a:ext>
            </a:extLst>
          </p:cNvPr>
          <p:cNvSpPr/>
          <p:nvPr/>
        </p:nvSpPr>
        <p:spPr>
          <a:xfrm>
            <a:off x="8436793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Select the User  to deactivate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B8C460C-8FF2-4D25-8DB4-D6714C9E6950}"/>
              </a:ext>
            </a:extLst>
          </p:cNvPr>
          <p:cNvSpPr/>
          <p:nvPr/>
        </p:nvSpPr>
        <p:spPr>
          <a:xfrm>
            <a:off x="8436793" y="863102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Set the status to inactive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DE0BC8-AE9A-4D34-9132-3AB72F2F20A1}"/>
              </a:ext>
            </a:extLst>
          </p:cNvPr>
          <p:cNvSpPr/>
          <p:nvPr/>
        </p:nvSpPr>
        <p:spPr>
          <a:xfrm>
            <a:off x="12274147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Review and</a:t>
            </a:r>
          </a:p>
          <a:p>
            <a:pPr algn="ctr"/>
            <a:r>
              <a:rPr lang="en-US" sz="2000"/>
              <a:t>Save the changes to deactivate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73C57D1-E651-415B-8E1E-1FD3A1432BBD}"/>
              </a:ext>
            </a:extLst>
          </p:cNvPr>
          <p:cNvCxnSpPr>
            <a:cxnSpLocks/>
            <a:stCxn id="133" idx="2"/>
            <a:endCxn id="132" idx="0"/>
          </p:cNvCxnSpPr>
          <p:nvPr/>
        </p:nvCxnSpPr>
        <p:spPr>
          <a:xfrm>
            <a:off x="5850390" y="8223698"/>
            <a:ext cx="0" cy="4073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6036777-9876-4948-A0BF-242C145DA660}"/>
              </a:ext>
            </a:extLst>
          </p:cNvPr>
          <p:cNvCxnSpPr>
            <a:cxnSpLocks/>
            <a:stCxn id="137" idx="2"/>
            <a:endCxn id="138" idx="0"/>
          </p:cNvCxnSpPr>
          <p:nvPr/>
        </p:nvCxnSpPr>
        <p:spPr>
          <a:xfrm>
            <a:off x="9687743" y="8223698"/>
            <a:ext cx="0" cy="4073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AF7108EB-A2C9-4E07-83E8-B02FC7D597F9}"/>
              </a:ext>
            </a:extLst>
          </p:cNvPr>
          <p:cNvCxnSpPr>
            <a:cxnSpLocks/>
            <a:stCxn id="132" idx="3"/>
            <a:endCxn id="137" idx="1"/>
          </p:cNvCxnSpPr>
          <p:nvPr/>
        </p:nvCxnSpPr>
        <p:spPr>
          <a:xfrm flipV="1">
            <a:off x="7101340" y="7436298"/>
            <a:ext cx="1335453" cy="1982130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001D0D8D-82B9-47F5-8016-7797CE613DCA}"/>
              </a:ext>
            </a:extLst>
          </p:cNvPr>
          <p:cNvCxnSpPr>
            <a:cxnSpLocks/>
            <a:stCxn id="138" idx="3"/>
            <a:endCxn id="139" idx="1"/>
          </p:cNvCxnSpPr>
          <p:nvPr/>
        </p:nvCxnSpPr>
        <p:spPr>
          <a:xfrm flipV="1">
            <a:off x="10938693" y="7436298"/>
            <a:ext cx="1335454" cy="1982130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780FA05-0E24-4A8D-9097-094AC72B1EF0}"/>
              </a:ext>
            </a:extLst>
          </p:cNvPr>
          <p:cNvSpPr/>
          <p:nvPr/>
        </p:nvSpPr>
        <p:spPr>
          <a:xfrm>
            <a:off x="1924988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321A371-F4FB-4DDF-AEEC-829528329538}"/>
              </a:ext>
            </a:extLst>
          </p:cNvPr>
          <p:cNvSpPr/>
          <p:nvPr/>
        </p:nvSpPr>
        <p:spPr>
          <a:xfrm>
            <a:off x="5762341" y="6055101"/>
            <a:ext cx="176099" cy="176099"/>
          </a:xfrm>
          <a:prstGeom prst="ellipse">
            <a:avLst/>
          </a:prstGeom>
          <a:solidFill>
            <a:srgbClr val="23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5C112AF-2E18-4013-BF04-7341EBA202EE}"/>
              </a:ext>
            </a:extLst>
          </p:cNvPr>
          <p:cNvSpPr/>
          <p:nvPr/>
        </p:nvSpPr>
        <p:spPr>
          <a:xfrm>
            <a:off x="9599694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DCEA7B0-374D-4183-B4DF-0DEFA1D7DD8F}"/>
              </a:ext>
            </a:extLst>
          </p:cNvPr>
          <p:cNvSpPr/>
          <p:nvPr/>
        </p:nvSpPr>
        <p:spPr>
          <a:xfrm>
            <a:off x="13437048" y="6061197"/>
            <a:ext cx="176099" cy="1760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A593677-0D53-4127-8F44-7B71CE27C542}"/>
              </a:ext>
            </a:extLst>
          </p:cNvPr>
          <p:cNvSpPr/>
          <p:nvPr/>
        </p:nvSpPr>
        <p:spPr>
          <a:xfrm rot="5340000">
            <a:off x="3845115" y="6048712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039CD693-CBBA-4889-99C4-BBF92FD8F774}"/>
              </a:ext>
            </a:extLst>
          </p:cNvPr>
          <p:cNvSpPr/>
          <p:nvPr/>
        </p:nvSpPr>
        <p:spPr>
          <a:xfrm rot="5340000">
            <a:off x="7682468" y="6059234"/>
            <a:ext cx="173197" cy="167836"/>
          </a:xfrm>
          <a:prstGeom prst="triangle">
            <a:avLst/>
          </a:prstGeom>
          <a:solidFill>
            <a:srgbClr val="002060"/>
          </a:solidFill>
          <a:ln>
            <a:solidFill>
              <a:srgbClr val="00366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A8E58921-141A-4479-9A0E-5BD2AECC0228}"/>
              </a:ext>
            </a:extLst>
          </p:cNvPr>
          <p:cNvSpPr/>
          <p:nvPr/>
        </p:nvSpPr>
        <p:spPr>
          <a:xfrm rot="5340000">
            <a:off x="11519821" y="6049547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34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9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>
            <a:extLst>
              <a:ext uri="{FF2B5EF4-FFF2-40B4-BE49-F238E27FC236}">
                <a16:creationId xmlns:a16="http://schemas.microsoft.com/office/drawing/2014/main" id="{64644DEC-20AB-40DC-9809-F7B21921893F}"/>
              </a:ext>
            </a:extLst>
          </p:cNvPr>
          <p:cNvSpPr txBox="1">
            <a:spLocks/>
          </p:cNvSpPr>
          <p:nvPr/>
        </p:nvSpPr>
        <p:spPr>
          <a:xfrm>
            <a:off x="651437" y="181855"/>
            <a:ext cx="12129498" cy="818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545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43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34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Journey 10 – Admin wants to update application configurations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4AB8B0A-D1DD-47B0-B968-3F1BCD23AA95}"/>
              </a:ext>
            </a:extLst>
          </p:cNvPr>
          <p:cNvSpPr txBox="1"/>
          <p:nvPr/>
        </p:nvSpPr>
        <p:spPr>
          <a:xfrm>
            <a:off x="762088" y="1353475"/>
            <a:ext cx="13695027" cy="43088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2200">
                <a:cs typeface="Segoe UI" panose="020B0502040204020203" pitchFamily="34" charset="0"/>
              </a:defRPr>
            </a:lvl1pPr>
          </a:lstStyle>
          <a:p>
            <a:r>
              <a:rPr lang="en-US"/>
              <a:t>Epic 10  –  Manage Master Data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09411FB-FD92-423E-BB27-063F18CA94C6}"/>
              </a:ext>
            </a:extLst>
          </p:cNvPr>
          <p:cNvSpPr txBox="1"/>
          <p:nvPr/>
        </p:nvSpPr>
        <p:spPr>
          <a:xfrm>
            <a:off x="12671359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79F5236-6D68-470E-88A9-4C414B75E283}"/>
              </a:ext>
            </a:extLst>
          </p:cNvPr>
          <p:cNvSpPr txBox="1"/>
          <p:nvPr/>
        </p:nvSpPr>
        <p:spPr>
          <a:xfrm>
            <a:off x="979550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Pain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400" b="1">
                <a:solidFill>
                  <a:schemeClr val="bg1"/>
                </a:solidFill>
              </a:rPr>
              <a:t>Points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1E8798D-7D89-4B4C-B4FE-E05186DCE95C}"/>
              </a:ext>
            </a:extLst>
          </p:cNvPr>
          <p:cNvSpPr txBox="1"/>
          <p:nvPr/>
        </p:nvSpPr>
        <p:spPr>
          <a:xfrm>
            <a:off x="691965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z="2400"/>
              <a:t>Needs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82A4C84-04F7-4129-9A1B-0DB6D8693085}"/>
              </a:ext>
            </a:extLst>
          </p:cNvPr>
          <p:cNvSpPr txBox="1"/>
          <p:nvPr/>
        </p:nvSpPr>
        <p:spPr>
          <a:xfrm>
            <a:off x="4086682" y="2285597"/>
            <a:ext cx="2603441" cy="369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Goals</a:t>
            </a:r>
            <a:endParaRPr lang="en-US" sz="2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3EE6067-37AC-444C-8936-79C9D0ECB683}"/>
              </a:ext>
            </a:extLst>
          </p:cNvPr>
          <p:cNvSpPr txBox="1"/>
          <p:nvPr/>
        </p:nvSpPr>
        <p:spPr>
          <a:xfrm>
            <a:off x="744538" y="2070155"/>
            <a:ext cx="2677487" cy="58477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3200" b="1" dirty="0">
                <a:solidFill>
                  <a:srgbClr val="003468"/>
                </a:solidFill>
              </a:rPr>
              <a:t>Super Admin</a:t>
            </a:r>
            <a:endParaRPr lang="en-US" sz="3200" dirty="0">
              <a:solidFill>
                <a:srgbClr val="003468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D8780-0FD4-487B-9496-185861A27F6A}"/>
              </a:ext>
            </a:extLst>
          </p:cNvPr>
          <p:cNvSpPr txBox="1"/>
          <p:nvPr/>
        </p:nvSpPr>
        <p:spPr>
          <a:xfrm>
            <a:off x="12671359" y="2872167"/>
            <a:ext cx="2603441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Product owner to support application users and model admins with requests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B14349F-C144-469B-80BA-47D2D3141421}"/>
              </a:ext>
            </a:extLst>
          </p:cNvPr>
          <p:cNvSpPr txBox="1"/>
          <p:nvPr/>
        </p:nvSpPr>
        <p:spPr>
          <a:xfrm>
            <a:off x="9795503" y="2872167"/>
            <a:ext cx="2603441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Any new change to the configurations needs an application downtime.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7022CA3-2459-49A1-A252-F9BD98DDE155}"/>
              </a:ext>
            </a:extLst>
          </p:cNvPr>
          <p:cNvSpPr txBox="1"/>
          <p:nvPr/>
        </p:nvSpPr>
        <p:spPr>
          <a:xfrm>
            <a:off x="6919653" y="2872167"/>
            <a:ext cx="2603441" cy="15388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Modify default inputs at application level like Programs, pole types, input file schema, Cycle lengths etc.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4AE48D-368A-4826-B33B-DCC753AA2420}"/>
              </a:ext>
            </a:extLst>
          </p:cNvPr>
          <p:cNvSpPr txBox="1"/>
          <p:nvPr/>
        </p:nvSpPr>
        <p:spPr>
          <a:xfrm>
            <a:off x="4086682" y="2872167"/>
            <a:ext cx="2603441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User wants to manage application configurations without IT involvement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35B06E-09B9-4AB2-A018-5C07870AAA5C}"/>
              </a:ext>
            </a:extLst>
          </p:cNvPr>
          <p:cNvSpPr txBox="1"/>
          <p:nvPr/>
        </p:nvSpPr>
        <p:spPr>
          <a:xfrm>
            <a:off x="743932" y="2872167"/>
            <a:ext cx="3342750" cy="116955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Product Owner</a:t>
            </a:r>
          </a:p>
          <a:p>
            <a:pPr>
              <a:spcAft>
                <a:spcPts val="600"/>
              </a:spcAft>
            </a:pPr>
            <a:endParaRPr lang="en-US" sz="2000"/>
          </a:p>
          <a:p>
            <a:pPr>
              <a:spcAft>
                <a:spcPts val="600"/>
              </a:spcAft>
            </a:pPr>
            <a:r>
              <a:rPr lang="en-US" sz="2000"/>
              <a:t>Osmose Analytics Department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4252277-E10B-4DAA-9BB9-A68A3002DE61}"/>
              </a:ext>
            </a:extLst>
          </p:cNvPr>
          <p:cNvSpPr txBox="1"/>
          <p:nvPr/>
        </p:nvSpPr>
        <p:spPr>
          <a:xfrm>
            <a:off x="689780" y="5232879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Gather required configurations updates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61CBA3B-C1A7-4346-B0BB-9D6EDC2D08AA}"/>
              </a:ext>
            </a:extLst>
          </p:cNvPr>
          <p:cNvSpPr txBox="1"/>
          <p:nvPr/>
        </p:nvSpPr>
        <p:spPr>
          <a:xfrm>
            <a:off x="4530267" y="5232879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Login &amp; Navigate to Admin View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6A8A6A1-D5C6-44B9-978E-D5F433D26897}"/>
              </a:ext>
            </a:extLst>
          </p:cNvPr>
          <p:cNvSpPr txBox="1"/>
          <p:nvPr/>
        </p:nvSpPr>
        <p:spPr>
          <a:xfrm>
            <a:off x="8332654" y="5232879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Update</a:t>
            </a:r>
          </a:p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Configurations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02FA298-6249-4271-AE61-7D1367480CB4}"/>
              </a:ext>
            </a:extLst>
          </p:cNvPr>
          <p:cNvSpPr txBox="1"/>
          <p:nvPr/>
        </p:nvSpPr>
        <p:spPr>
          <a:xfrm>
            <a:off x="12612231" y="5232879"/>
            <a:ext cx="179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Submit Changes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50A485E-6579-48CE-88A4-4B14F1045791}"/>
              </a:ext>
            </a:extLst>
          </p:cNvPr>
          <p:cNvCxnSpPr>
            <a:cxnSpLocks/>
          </p:cNvCxnSpPr>
          <p:nvPr/>
        </p:nvCxnSpPr>
        <p:spPr>
          <a:xfrm>
            <a:off x="0" y="6143148"/>
            <a:ext cx="15452725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DE05393-A14F-41BA-8CF6-5D0032E44AD5}"/>
              </a:ext>
            </a:extLst>
          </p:cNvPr>
          <p:cNvSpPr/>
          <p:nvPr/>
        </p:nvSpPr>
        <p:spPr>
          <a:xfrm>
            <a:off x="4599441" y="863102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Navigate to Master Data </a:t>
            </a:r>
          </a:p>
          <a:p>
            <a:pPr algn="ctr"/>
            <a:r>
              <a:rPr lang="en-US" sz="2000"/>
              <a:t>Management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720D8A6-1698-445E-A15D-92B50EA8E429}"/>
              </a:ext>
            </a:extLst>
          </p:cNvPr>
          <p:cNvSpPr/>
          <p:nvPr/>
        </p:nvSpPr>
        <p:spPr>
          <a:xfrm>
            <a:off x="4599441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 to</a:t>
            </a:r>
          </a:p>
          <a:p>
            <a:pPr algn="ctr"/>
            <a:r>
              <a:rPr lang="en-US" sz="2000" dirty="0"/>
              <a:t>Osmolytics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D0DF1F2-8192-437B-94C9-FA0CBF8DBFD5}"/>
              </a:ext>
            </a:extLst>
          </p:cNvPr>
          <p:cNvSpPr/>
          <p:nvPr/>
        </p:nvSpPr>
        <p:spPr>
          <a:xfrm>
            <a:off x="762088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/>
              <a:t>Gather the </a:t>
            </a:r>
            <a:br>
              <a:rPr lang="en-US" sz="2000"/>
            </a:br>
            <a:r>
              <a:rPr lang="en-US" sz="2000"/>
              <a:t>configuration </a:t>
            </a:r>
            <a:br>
              <a:rPr lang="en-US" sz="2000"/>
            </a:br>
            <a:r>
              <a:rPr lang="en-US" sz="2000"/>
              <a:t>details to be updated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AACB02B-2F39-4CDD-84AE-F2B7B2E65D6E}"/>
              </a:ext>
            </a:extLst>
          </p:cNvPr>
          <p:cNvCxnSpPr>
            <a:cxnSpLocks/>
            <a:stCxn id="134" idx="3"/>
            <a:endCxn id="133" idx="1"/>
          </p:cNvCxnSpPr>
          <p:nvPr/>
        </p:nvCxnSpPr>
        <p:spPr>
          <a:xfrm>
            <a:off x="3263988" y="7436298"/>
            <a:ext cx="1335453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BB90E3-5D84-4FB4-9D02-11AF16396FB9}"/>
              </a:ext>
            </a:extLst>
          </p:cNvPr>
          <p:cNvSpPr/>
          <p:nvPr/>
        </p:nvSpPr>
        <p:spPr>
          <a:xfrm>
            <a:off x="8436794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Choose the corresponding Configuration item to modify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B8C460C-8FF2-4D25-8DB4-D6714C9E6950}"/>
              </a:ext>
            </a:extLst>
          </p:cNvPr>
          <p:cNvSpPr/>
          <p:nvPr/>
        </p:nvSpPr>
        <p:spPr>
          <a:xfrm>
            <a:off x="8436794" y="863102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Update the configuration details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DE0BC8-AE9A-4D34-9132-3AB72F2F20A1}"/>
              </a:ext>
            </a:extLst>
          </p:cNvPr>
          <p:cNvSpPr/>
          <p:nvPr/>
        </p:nvSpPr>
        <p:spPr>
          <a:xfrm>
            <a:off x="12274147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Review and</a:t>
            </a:r>
          </a:p>
          <a:p>
            <a:pPr algn="ctr"/>
            <a:r>
              <a:rPr lang="en-US" sz="2000"/>
              <a:t>Save Configurations to apply changes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73C57D1-E651-415B-8E1E-1FD3A1432BBD}"/>
              </a:ext>
            </a:extLst>
          </p:cNvPr>
          <p:cNvCxnSpPr>
            <a:cxnSpLocks/>
            <a:stCxn id="133" idx="2"/>
            <a:endCxn id="132" idx="0"/>
          </p:cNvCxnSpPr>
          <p:nvPr/>
        </p:nvCxnSpPr>
        <p:spPr>
          <a:xfrm>
            <a:off x="5850391" y="8223698"/>
            <a:ext cx="0" cy="4073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6036777-9876-4948-A0BF-242C145DA660}"/>
              </a:ext>
            </a:extLst>
          </p:cNvPr>
          <p:cNvCxnSpPr>
            <a:cxnSpLocks/>
            <a:stCxn id="137" idx="2"/>
            <a:endCxn id="138" idx="0"/>
          </p:cNvCxnSpPr>
          <p:nvPr/>
        </p:nvCxnSpPr>
        <p:spPr>
          <a:xfrm>
            <a:off x="9687744" y="8223698"/>
            <a:ext cx="0" cy="4073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AF7108EB-A2C9-4E07-83E8-B02FC7D597F9}"/>
              </a:ext>
            </a:extLst>
          </p:cNvPr>
          <p:cNvCxnSpPr>
            <a:cxnSpLocks/>
            <a:stCxn id="132" idx="3"/>
            <a:endCxn id="137" idx="1"/>
          </p:cNvCxnSpPr>
          <p:nvPr/>
        </p:nvCxnSpPr>
        <p:spPr>
          <a:xfrm flipV="1">
            <a:off x="7101341" y="7436298"/>
            <a:ext cx="1335453" cy="1982130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001D0D8D-82B9-47F5-8016-7797CE613DCA}"/>
              </a:ext>
            </a:extLst>
          </p:cNvPr>
          <p:cNvCxnSpPr>
            <a:cxnSpLocks/>
            <a:stCxn id="138" idx="3"/>
            <a:endCxn id="139" idx="1"/>
          </p:cNvCxnSpPr>
          <p:nvPr/>
        </p:nvCxnSpPr>
        <p:spPr>
          <a:xfrm flipV="1">
            <a:off x="10938694" y="7436298"/>
            <a:ext cx="1335453" cy="1982130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F30200A-D4BF-4F91-B501-EEA93257915E}"/>
              </a:ext>
            </a:extLst>
          </p:cNvPr>
          <p:cNvSpPr/>
          <p:nvPr/>
        </p:nvSpPr>
        <p:spPr>
          <a:xfrm>
            <a:off x="1924988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DF8310A-7530-4504-A56E-B3B120D2E874}"/>
              </a:ext>
            </a:extLst>
          </p:cNvPr>
          <p:cNvSpPr/>
          <p:nvPr/>
        </p:nvSpPr>
        <p:spPr>
          <a:xfrm>
            <a:off x="5762341" y="6055101"/>
            <a:ext cx="176099" cy="176099"/>
          </a:xfrm>
          <a:prstGeom prst="ellipse">
            <a:avLst/>
          </a:prstGeom>
          <a:solidFill>
            <a:srgbClr val="23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2C7CECF-6657-49AB-A742-EA756CF273EF}"/>
              </a:ext>
            </a:extLst>
          </p:cNvPr>
          <p:cNvSpPr/>
          <p:nvPr/>
        </p:nvSpPr>
        <p:spPr>
          <a:xfrm>
            <a:off x="9599694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2D7543F-4E49-4B06-B63B-C6B11511C859}"/>
              </a:ext>
            </a:extLst>
          </p:cNvPr>
          <p:cNvSpPr/>
          <p:nvPr/>
        </p:nvSpPr>
        <p:spPr>
          <a:xfrm>
            <a:off x="13437048" y="6061197"/>
            <a:ext cx="176099" cy="1760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06CAFDF-C218-4855-8DE9-0D7E8DE364B8}"/>
              </a:ext>
            </a:extLst>
          </p:cNvPr>
          <p:cNvSpPr/>
          <p:nvPr/>
        </p:nvSpPr>
        <p:spPr>
          <a:xfrm rot="5340000">
            <a:off x="3845115" y="6048712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550CDDFF-076A-4EDA-81C2-3C36FA261021}"/>
              </a:ext>
            </a:extLst>
          </p:cNvPr>
          <p:cNvSpPr/>
          <p:nvPr/>
        </p:nvSpPr>
        <p:spPr>
          <a:xfrm rot="5340000">
            <a:off x="7682468" y="6059234"/>
            <a:ext cx="173197" cy="167836"/>
          </a:xfrm>
          <a:prstGeom prst="triangle">
            <a:avLst/>
          </a:prstGeom>
          <a:solidFill>
            <a:srgbClr val="002060"/>
          </a:solidFill>
          <a:ln>
            <a:solidFill>
              <a:srgbClr val="00366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11F02D83-7AC0-4028-997C-2941A3353ACD}"/>
              </a:ext>
            </a:extLst>
          </p:cNvPr>
          <p:cNvSpPr/>
          <p:nvPr/>
        </p:nvSpPr>
        <p:spPr>
          <a:xfrm rot="5340000">
            <a:off x="11519821" y="6049547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34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4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DC73DAC-AFA5-464E-BE40-519B245ED77F}"/>
              </a:ext>
            </a:extLst>
          </p:cNvPr>
          <p:cNvCxnSpPr>
            <a:cxnSpLocks/>
          </p:cNvCxnSpPr>
          <p:nvPr/>
        </p:nvCxnSpPr>
        <p:spPr>
          <a:xfrm>
            <a:off x="0" y="6143148"/>
            <a:ext cx="15452725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le 1">
            <a:extLst>
              <a:ext uri="{FF2B5EF4-FFF2-40B4-BE49-F238E27FC236}">
                <a16:creationId xmlns:a16="http://schemas.microsoft.com/office/drawing/2014/main" id="{F7DC2CC1-83A8-4B44-BEE8-265BDF6D5DFA}"/>
              </a:ext>
            </a:extLst>
          </p:cNvPr>
          <p:cNvSpPr txBox="1">
            <a:spLocks/>
          </p:cNvSpPr>
          <p:nvPr/>
        </p:nvSpPr>
        <p:spPr>
          <a:xfrm>
            <a:off x="671484" y="165785"/>
            <a:ext cx="11448279" cy="818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545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43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34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Journey 11 – User wants to save Simulation preferences as Favorites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0BFE661-74DC-4B31-876D-ACEF22800BA4}"/>
              </a:ext>
            </a:extLst>
          </p:cNvPr>
          <p:cNvSpPr txBox="1"/>
          <p:nvPr/>
        </p:nvSpPr>
        <p:spPr>
          <a:xfrm>
            <a:off x="12671359" y="2872167"/>
            <a:ext cx="2603441" cy="15388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User wants to save simulation configurations which can be use for future simulations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3C6702-1D40-43C7-A726-2A4A6ACF6A39}"/>
              </a:ext>
            </a:extLst>
          </p:cNvPr>
          <p:cNvSpPr txBox="1"/>
          <p:nvPr/>
        </p:nvSpPr>
        <p:spPr>
          <a:xfrm>
            <a:off x="12671359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0599E6C-E23F-43AA-957C-92ABB150DC26}"/>
              </a:ext>
            </a:extLst>
          </p:cNvPr>
          <p:cNvSpPr txBox="1"/>
          <p:nvPr/>
        </p:nvSpPr>
        <p:spPr>
          <a:xfrm>
            <a:off x="9795503" y="2872167"/>
            <a:ext cx="2603441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For every simulation, all inputs and configurations must be entered manually.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78C939F-2688-4394-AE3B-B64F8CA01E88}"/>
              </a:ext>
            </a:extLst>
          </p:cNvPr>
          <p:cNvSpPr txBox="1"/>
          <p:nvPr/>
        </p:nvSpPr>
        <p:spPr>
          <a:xfrm>
            <a:off x="979550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Pain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400" b="1">
                <a:solidFill>
                  <a:schemeClr val="bg1"/>
                </a:solidFill>
              </a:rPr>
              <a:t>Points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FE21E24-80B9-4474-AFBE-F420263AF974}"/>
              </a:ext>
            </a:extLst>
          </p:cNvPr>
          <p:cNvSpPr txBox="1"/>
          <p:nvPr/>
        </p:nvSpPr>
        <p:spPr>
          <a:xfrm>
            <a:off x="6919653" y="2872167"/>
            <a:ext cx="2603441" cy="15388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User to have capability of  saving Simulation Preferences like number of cycles, default plan or other usability options.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A5C2E5-C85D-40BF-B30D-909B28BFC5FA}"/>
              </a:ext>
            </a:extLst>
          </p:cNvPr>
          <p:cNvSpPr txBox="1"/>
          <p:nvPr/>
        </p:nvSpPr>
        <p:spPr>
          <a:xfrm>
            <a:off x="691965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z="2400"/>
              <a:t>Needs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047C24-BA3C-4A1B-92AD-470AD5ADBEB3}"/>
              </a:ext>
            </a:extLst>
          </p:cNvPr>
          <p:cNvSpPr txBox="1"/>
          <p:nvPr/>
        </p:nvSpPr>
        <p:spPr>
          <a:xfrm>
            <a:off x="4086682" y="2872167"/>
            <a:ext cx="2603441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Save time spent in configuring simulations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11F5207-20AB-4CAC-AE25-3B20328F4E85}"/>
              </a:ext>
            </a:extLst>
          </p:cNvPr>
          <p:cNvSpPr txBox="1"/>
          <p:nvPr/>
        </p:nvSpPr>
        <p:spPr>
          <a:xfrm>
            <a:off x="4086682" y="2285597"/>
            <a:ext cx="2603441" cy="369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Goals</a:t>
            </a:r>
            <a:endParaRPr lang="en-US" sz="2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D4A95BC-A551-44AC-9CC9-D53F9ACF535D}"/>
              </a:ext>
            </a:extLst>
          </p:cNvPr>
          <p:cNvSpPr txBox="1"/>
          <p:nvPr/>
        </p:nvSpPr>
        <p:spPr>
          <a:xfrm>
            <a:off x="744538" y="2070155"/>
            <a:ext cx="2677487" cy="58477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3200" b="1">
                <a:solidFill>
                  <a:srgbClr val="003468"/>
                </a:solidFill>
              </a:rPr>
              <a:t>Power User </a:t>
            </a:r>
            <a:endParaRPr lang="en-US" sz="3200">
              <a:solidFill>
                <a:srgbClr val="003468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79BD861-CF9C-47FE-AA9B-7F8DFC484302}"/>
              </a:ext>
            </a:extLst>
          </p:cNvPr>
          <p:cNvSpPr txBox="1"/>
          <p:nvPr/>
        </p:nvSpPr>
        <p:spPr>
          <a:xfrm>
            <a:off x="743932" y="2872167"/>
            <a:ext cx="3111400" cy="116955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/>
              <a:t>Solution Consultant</a:t>
            </a:r>
          </a:p>
          <a:p>
            <a:pPr>
              <a:spcAft>
                <a:spcPts val="600"/>
              </a:spcAft>
            </a:pPr>
            <a:r>
              <a:rPr lang="fr-FR" sz="2000"/>
              <a:t>East </a:t>
            </a:r>
            <a:r>
              <a:rPr lang="en-US" sz="2000"/>
              <a:t>Territory Sales</a:t>
            </a:r>
          </a:p>
          <a:p>
            <a:pPr>
              <a:spcAft>
                <a:spcPts val="600"/>
              </a:spcAft>
            </a:pPr>
            <a:r>
              <a:rPr lang="en-US" sz="2000"/>
              <a:t>Large Corporation customers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A14CA62-0159-48BF-A086-3A827E2EF7FD}"/>
              </a:ext>
            </a:extLst>
          </p:cNvPr>
          <p:cNvSpPr txBox="1"/>
          <p:nvPr/>
        </p:nvSpPr>
        <p:spPr>
          <a:xfrm>
            <a:off x="762088" y="1353475"/>
            <a:ext cx="13695027" cy="43088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2200">
                <a:cs typeface="Segoe UI" panose="020B0502040204020203" pitchFamily="34" charset="0"/>
              </a:defRPr>
            </a:lvl1pPr>
          </a:lstStyle>
          <a:p>
            <a:r>
              <a:rPr lang="en-US"/>
              <a:t>Epic 4  – Save Simulation Preferences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B60D10-F01A-4380-88D3-7E7B1D426E26}"/>
              </a:ext>
            </a:extLst>
          </p:cNvPr>
          <p:cNvSpPr txBox="1"/>
          <p:nvPr/>
        </p:nvSpPr>
        <p:spPr>
          <a:xfrm>
            <a:off x="671484" y="5232868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Login &amp; Navigate to Simulation History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D77A80-AF5A-44E7-9950-6F807FA31709}"/>
              </a:ext>
            </a:extLst>
          </p:cNvPr>
          <p:cNvSpPr txBox="1"/>
          <p:nvPr/>
        </p:nvSpPr>
        <p:spPr>
          <a:xfrm>
            <a:off x="8313495" y="5232868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Bookmark 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Configurations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44F992D-81DF-4035-A5ED-05957A550B9D}"/>
              </a:ext>
            </a:extLst>
          </p:cNvPr>
          <p:cNvSpPr txBox="1"/>
          <p:nvPr/>
        </p:nvSpPr>
        <p:spPr>
          <a:xfrm>
            <a:off x="12789406" y="5232879"/>
            <a:ext cx="1464787" cy="70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Submit Changes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3A3C1B6-C64A-4303-A62C-52EE142C3FD3}"/>
              </a:ext>
            </a:extLst>
          </p:cNvPr>
          <p:cNvSpPr/>
          <p:nvPr/>
        </p:nvSpPr>
        <p:spPr>
          <a:xfrm>
            <a:off x="1924988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7C12F81-DD06-4800-9509-9B217766AF52}"/>
              </a:ext>
            </a:extLst>
          </p:cNvPr>
          <p:cNvSpPr/>
          <p:nvPr/>
        </p:nvSpPr>
        <p:spPr>
          <a:xfrm>
            <a:off x="5762341" y="6055101"/>
            <a:ext cx="176099" cy="176099"/>
          </a:xfrm>
          <a:prstGeom prst="ellipse">
            <a:avLst/>
          </a:prstGeom>
          <a:solidFill>
            <a:srgbClr val="23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03DDA86-F10D-4B2C-9E91-DC7EFD1F0D69}"/>
              </a:ext>
            </a:extLst>
          </p:cNvPr>
          <p:cNvSpPr/>
          <p:nvPr/>
        </p:nvSpPr>
        <p:spPr>
          <a:xfrm>
            <a:off x="9599694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767B4F2-B5C7-4CAF-9142-44BB3ED71700}"/>
              </a:ext>
            </a:extLst>
          </p:cNvPr>
          <p:cNvSpPr/>
          <p:nvPr/>
        </p:nvSpPr>
        <p:spPr>
          <a:xfrm>
            <a:off x="13437048" y="6061197"/>
            <a:ext cx="176099" cy="1760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44181F30-EF4D-4B10-A0DC-674C8AE70113}"/>
              </a:ext>
            </a:extLst>
          </p:cNvPr>
          <p:cNvSpPr/>
          <p:nvPr/>
        </p:nvSpPr>
        <p:spPr>
          <a:xfrm rot="5340000">
            <a:off x="3845115" y="6048712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9D24DC4B-D561-4C9B-818A-F9571ADE57EF}"/>
              </a:ext>
            </a:extLst>
          </p:cNvPr>
          <p:cNvSpPr/>
          <p:nvPr/>
        </p:nvSpPr>
        <p:spPr>
          <a:xfrm rot="5340000">
            <a:off x="7682468" y="6059234"/>
            <a:ext cx="173197" cy="167836"/>
          </a:xfrm>
          <a:prstGeom prst="triangle">
            <a:avLst/>
          </a:prstGeom>
          <a:solidFill>
            <a:srgbClr val="002060"/>
          </a:solidFill>
          <a:ln>
            <a:solidFill>
              <a:srgbClr val="00366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E9C8661F-F7FD-4CFD-82ED-3878D6C95770}"/>
              </a:ext>
            </a:extLst>
          </p:cNvPr>
          <p:cNvSpPr/>
          <p:nvPr/>
        </p:nvSpPr>
        <p:spPr>
          <a:xfrm rot="5340000">
            <a:off x="11519821" y="6049547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34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71DDC84-AD56-42FF-8B45-5E9587E190E2}"/>
              </a:ext>
            </a:extLst>
          </p:cNvPr>
          <p:cNvSpPr/>
          <p:nvPr/>
        </p:nvSpPr>
        <p:spPr>
          <a:xfrm>
            <a:off x="786151" y="9522430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Navigate to</a:t>
            </a:r>
          </a:p>
          <a:p>
            <a:pPr algn="ctr"/>
            <a:r>
              <a:rPr lang="en-US" sz="2000"/>
              <a:t>Landing screen and then go to Simulation History section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0C892AC-F733-4F67-9B03-761A436C9190}"/>
              </a:ext>
            </a:extLst>
          </p:cNvPr>
          <p:cNvSpPr/>
          <p:nvPr/>
        </p:nvSpPr>
        <p:spPr>
          <a:xfrm>
            <a:off x="780991" y="6672181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 to</a:t>
            </a:r>
          </a:p>
          <a:p>
            <a:pPr algn="ctr"/>
            <a:r>
              <a:rPr lang="en-US" sz="2000" dirty="0"/>
              <a:t>Osmolytics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5FD34C3-FE0A-4273-8E6B-FD26E0D3D62B}"/>
              </a:ext>
            </a:extLst>
          </p:cNvPr>
          <p:cNvSpPr/>
          <p:nvPr/>
        </p:nvSpPr>
        <p:spPr>
          <a:xfrm>
            <a:off x="8544553" y="6636734"/>
            <a:ext cx="2501900" cy="2009564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/>
              <a:t>Mark the simulation preferences as favorite and tag it for default preferences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CDC0FF3-967B-4356-B057-BFE582251305}"/>
              </a:ext>
            </a:extLst>
          </p:cNvPr>
          <p:cNvCxnSpPr>
            <a:cxnSpLocks/>
            <a:stCxn id="127" idx="3"/>
            <a:endCxn id="131" idx="1"/>
          </p:cNvCxnSpPr>
          <p:nvPr/>
        </p:nvCxnSpPr>
        <p:spPr>
          <a:xfrm>
            <a:off x="11046453" y="7641516"/>
            <a:ext cx="1227694" cy="1216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F871E09-A858-4D54-9DA3-054C7BBBDBD4}"/>
              </a:ext>
            </a:extLst>
          </p:cNvPr>
          <p:cNvSpPr/>
          <p:nvPr/>
        </p:nvSpPr>
        <p:spPr>
          <a:xfrm>
            <a:off x="4723702" y="6672180"/>
            <a:ext cx="2501900" cy="1974117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Identify the simulation which is run based on preferences that needs to be marked as favorite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5960B0-D685-4E54-A54C-A8076C2B3E74}"/>
              </a:ext>
            </a:extLst>
          </p:cNvPr>
          <p:cNvSpPr/>
          <p:nvPr/>
        </p:nvSpPr>
        <p:spPr>
          <a:xfrm>
            <a:off x="12274147" y="6648897"/>
            <a:ext cx="2501900" cy="2009561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  Favorite by provide a label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1C2E6FD-C342-4D1B-B1AC-F35C5800A86D}"/>
              </a:ext>
            </a:extLst>
          </p:cNvPr>
          <p:cNvCxnSpPr>
            <a:cxnSpLocks/>
            <a:stCxn id="126" idx="2"/>
            <a:endCxn id="124" idx="0"/>
          </p:cNvCxnSpPr>
          <p:nvPr/>
        </p:nvCxnSpPr>
        <p:spPr>
          <a:xfrm>
            <a:off x="2031941" y="8246981"/>
            <a:ext cx="5160" cy="127544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2F637FA-70BB-4136-B225-242CA61A661E}"/>
              </a:ext>
            </a:extLst>
          </p:cNvPr>
          <p:cNvCxnSpPr>
            <a:cxnSpLocks/>
            <a:stCxn id="129" idx="3"/>
            <a:endCxn id="127" idx="1"/>
          </p:cNvCxnSpPr>
          <p:nvPr/>
        </p:nvCxnSpPr>
        <p:spPr>
          <a:xfrm flipV="1">
            <a:off x="7225602" y="7641516"/>
            <a:ext cx="1318951" cy="1772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0B12DFF5-CCDB-42FD-B22B-3E86E1B0819D}"/>
              </a:ext>
            </a:extLst>
          </p:cNvPr>
          <p:cNvCxnSpPr>
            <a:cxnSpLocks/>
            <a:stCxn id="124" idx="3"/>
            <a:endCxn id="129" idx="1"/>
          </p:cNvCxnSpPr>
          <p:nvPr/>
        </p:nvCxnSpPr>
        <p:spPr>
          <a:xfrm flipV="1">
            <a:off x="3288051" y="7659239"/>
            <a:ext cx="1435651" cy="2650591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A6A9BE6-9283-4745-A99A-EFE185C4F72B}"/>
              </a:ext>
            </a:extLst>
          </p:cNvPr>
          <p:cNvSpPr txBox="1"/>
          <p:nvPr/>
        </p:nvSpPr>
        <p:spPr>
          <a:xfrm>
            <a:off x="4492489" y="5313970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Identify 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51393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>
            <a:extLst>
              <a:ext uri="{FF2B5EF4-FFF2-40B4-BE49-F238E27FC236}">
                <a16:creationId xmlns:a16="http://schemas.microsoft.com/office/drawing/2014/main" id="{F7DC2CC1-83A8-4B44-BEE8-265BDF6D5DFA}"/>
              </a:ext>
            </a:extLst>
          </p:cNvPr>
          <p:cNvSpPr txBox="1">
            <a:spLocks/>
          </p:cNvSpPr>
          <p:nvPr/>
        </p:nvSpPr>
        <p:spPr>
          <a:xfrm>
            <a:off x="671484" y="165785"/>
            <a:ext cx="11448279" cy="818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545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43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34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Journey 12 – User wants to run Simulation using saved preferences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F459C36-FBFC-40A5-80C7-E9DAD207228F}"/>
              </a:ext>
            </a:extLst>
          </p:cNvPr>
          <p:cNvCxnSpPr>
            <a:cxnSpLocks/>
          </p:cNvCxnSpPr>
          <p:nvPr/>
        </p:nvCxnSpPr>
        <p:spPr>
          <a:xfrm>
            <a:off x="0" y="6143148"/>
            <a:ext cx="15452725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C57B4276-319C-4962-AFD6-509A34676890}"/>
              </a:ext>
            </a:extLst>
          </p:cNvPr>
          <p:cNvSpPr/>
          <p:nvPr/>
        </p:nvSpPr>
        <p:spPr>
          <a:xfrm>
            <a:off x="1296642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8472F3F-1AA3-454E-B16A-AD84707C2DCC}"/>
              </a:ext>
            </a:extLst>
          </p:cNvPr>
          <p:cNvSpPr/>
          <p:nvPr/>
        </p:nvSpPr>
        <p:spPr>
          <a:xfrm>
            <a:off x="3839621" y="6055101"/>
            <a:ext cx="176099" cy="176099"/>
          </a:xfrm>
          <a:prstGeom prst="ellipse">
            <a:avLst/>
          </a:prstGeom>
          <a:solidFill>
            <a:srgbClr val="23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5AAF5CD-E156-49B1-B10C-5139F56EDCC5}"/>
              </a:ext>
            </a:extLst>
          </p:cNvPr>
          <p:cNvSpPr/>
          <p:nvPr/>
        </p:nvSpPr>
        <p:spPr>
          <a:xfrm>
            <a:off x="6382600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EBDACAC-E7EA-4C1F-BC57-6CC228F3208E}"/>
              </a:ext>
            </a:extLst>
          </p:cNvPr>
          <p:cNvSpPr/>
          <p:nvPr/>
        </p:nvSpPr>
        <p:spPr>
          <a:xfrm>
            <a:off x="8925579" y="6055101"/>
            <a:ext cx="176099" cy="176099"/>
          </a:xfrm>
          <a:prstGeom prst="ellipse">
            <a:avLst/>
          </a:prstGeom>
          <a:solidFill>
            <a:srgbClr val="23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50ACDFE-A353-4187-A0FA-634B04328843}"/>
              </a:ext>
            </a:extLst>
          </p:cNvPr>
          <p:cNvSpPr/>
          <p:nvPr/>
        </p:nvSpPr>
        <p:spPr>
          <a:xfrm>
            <a:off x="11468558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27956FA-1B6F-43DC-A1B5-576E73EED522}"/>
              </a:ext>
            </a:extLst>
          </p:cNvPr>
          <p:cNvSpPr txBox="1"/>
          <p:nvPr/>
        </p:nvSpPr>
        <p:spPr>
          <a:xfrm>
            <a:off x="457591" y="5244596"/>
            <a:ext cx="18542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Research &amp; Data Accumulation</a:t>
            </a:r>
            <a:endParaRPr 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4F41438-C39E-4194-B4D1-587DF328FA44}"/>
              </a:ext>
            </a:extLst>
          </p:cNvPr>
          <p:cNvSpPr txBox="1"/>
          <p:nvPr/>
        </p:nvSpPr>
        <p:spPr>
          <a:xfrm>
            <a:off x="3048981" y="5244596"/>
            <a:ext cx="18542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Login &amp; Navigate to Model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0E282BD-DC58-4B8E-A8B6-778E00C3C5F3}"/>
              </a:ext>
            </a:extLst>
          </p:cNvPr>
          <p:cNvSpPr txBox="1"/>
          <p:nvPr/>
        </p:nvSpPr>
        <p:spPr>
          <a:xfrm>
            <a:off x="5544112" y="5244596"/>
            <a:ext cx="18542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Select saved preference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85DE9E4-46C9-47E8-86F0-CC2E54195C78}"/>
              </a:ext>
            </a:extLst>
          </p:cNvPr>
          <p:cNvSpPr txBox="1"/>
          <p:nvPr/>
        </p:nvSpPr>
        <p:spPr>
          <a:xfrm>
            <a:off x="7972898" y="5244596"/>
            <a:ext cx="208146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Configure Programs &amp; Cycles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F0FF866-5B48-426E-BC4A-8D1871D2D9F1}"/>
              </a:ext>
            </a:extLst>
          </p:cNvPr>
          <p:cNvSpPr txBox="1"/>
          <p:nvPr/>
        </p:nvSpPr>
        <p:spPr>
          <a:xfrm>
            <a:off x="10630070" y="5244596"/>
            <a:ext cx="18542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Run</a:t>
            </a:r>
          </a:p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Simulation</a:t>
            </a:r>
            <a:endParaRPr 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A1E3360-D22F-4548-AB59-0F91DD323733}"/>
              </a:ext>
            </a:extLst>
          </p:cNvPr>
          <p:cNvSpPr/>
          <p:nvPr/>
        </p:nvSpPr>
        <p:spPr>
          <a:xfrm>
            <a:off x="14011535" y="6061197"/>
            <a:ext cx="176099" cy="1760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89F5216-C220-4AE8-B974-498656C8D837}"/>
              </a:ext>
            </a:extLst>
          </p:cNvPr>
          <p:cNvSpPr txBox="1"/>
          <p:nvPr/>
        </p:nvSpPr>
        <p:spPr>
          <a:xfrm>
            <a:off x="13172484" y="5244596"/>
            <a:ext cx="18542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View Analysis &amp; Results</a:t>
            </a:r>
            <a:endParaRPr 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204B6121-4A38-45E8-9D23-B1031300FFCC}"/>
              </a:ext>
            </a:extLst>
          </p:cNvPr>
          <p:cNvSpPr/>
          <p:nvPr/>
        </p:nvSpPr>
        <p:spPr>
          <a:xfrm rot="5340000">
            <a:off x="2569582" y="6048712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B90116B1-0296-44F4-AF48-7B2924DA7083}"/>
              </a:ext>
            </a:extLst>
          </p:cNvPr>
          <p:cNvSpPr/>
          <p:nvPr/>
        </p:nvSpPr>
        <p:spPr>
          <a:xfrm rot="5340000">
            <a:off x="5112561" y="6059234"/>
            <a:ext cx="173197" cy="167836"/>
          </a:xfrm>
          <a:prstGeom prst="triangle">
            <a:avLst/>
          </a:prstGeom>
          <a:solidFill>
            <a:srgbClr val="002060"/>
          </a:solidFill>
          <a:ln>
            <a:solidFill>
              <a:srgbClr val="00366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3E4F75E4-3EFD-4E8C-BC37-2A2DB1796238}"/>
              </a:ext>
            </a:extLst>
          </p:cNvPr>
          <p:cNvSpPr/>
          <p:nvPr/>
        </p:nvSpPr>
        <p:spPr>
          <a:xfrm rot="5340000">
            <a:off x="7655540" y="6062518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34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4C8A30E8-D157-44DC-9469-ECB2B55CEB98}"/>
              </a:ext>
            </a:extLst>
          </p:cNvPr>
          <p:cNvSpPr/>
          <p:nvPr/>
        </p:nvSpPr>
        <p:spPr>
          <a:xfrm rot="5340000">
            <a:off x="10198519" y="6048713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34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1B9539C8-9F2D-4AF7-8DDA-2AE0672C0436}"/>
              </a:ext>
            </a:extLst>
          </p:cNvPr>
          <p:cNvSpPr/>
          <p:nvPr/>
        </p:nvSpPr>
        <p:spPr>
          <a:xfrm rot="5340000">
            <a:off x="12741498" y="6049547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34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3137A21-08D3-4F69-BAB2-3848EB56C10A}"/>
              </a:ext>
            </a:extLst>
          </p:cNvPr>
          <p:cNvSpPr txBox="1"/>
          <p:nvPr/>
        </p:nvSpPr>
        <p:spPr>
          <a:xfrm>
            <a:off x="743932" y="1304302"/>
            <a:ext cx="13789639" cy="43088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200" dirty="0">
                <a:cs typeface="Segoe UI" panose="020B0502040204020203" pitchFamily="34" charset="0"/>
              </a:rPr>
              <a:t>Epic 2 –  Run Simulation and View Results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11C32D5-DCCE-4891-8C68-361335455BBA}"/>
              </a:ext>
            </a:extLst>
          </p:cNvPr>
          <p:cNvSpPr/>
          <p:nvPr/>
        </p:nvSpPr>
        <p:spPr>
          <a:xfrm>
            <a:off x="457591" y="6569880"/>
            <a:ext cx="18542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Discuss with customer about</a:t>
            </a:r>
          </a:p>
          <a:p>
            <a:pPr algn="ctr"/>
            <a:r>
              <a:rPr lang="en-US" sz="2000"/>
              <a:t>Osmose products and services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66C5C93-6E6B-4177-B6C2-650BA25A90D9}"/>
              </a:ext>
            </a:extLst>
          </p:cNvPr>
          <p:cNvSpPr/>
          <p:nvPr/>
        </p:nvSpPr>
        <p:spPr>
          <a:xfrm>
            <a:off x="457592" y="8511811"/>
            <a:ext cx="1855327" cy="17653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Get current</a:t>
            </a:r>
          </a:p>
          <a:p>
            <a:pPr algn="ctr"/>
            <a:r>
              <a:rPr lang="en-US" sz="2000"/>
              <a:t>treatment details. Get Pole data for customer plant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CBE6BD5-EACE-4700-BCE9-FE7D13F0E101}"/>
              </a:ext>
            </a:extLst>
          </p:cNvPr>
          <p:cNvSpPr/>
          <p:nvPr/>
        </p:nvSpPr>
        <p:spPr>
          <a:xfrm>
            <a:off x="457592" y="10766551"/>
            <a:ext cx="1855327" cy="15240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Offline study</a:t>
            </a:r>
          </a:p>
          <a:p>
            <a:pPr algn="ctr"/>
            <a:r>
              <a:rPr lang="en-US" sz="2000"/>
              <a:t>of pole data</a:t>
            </a:r>
          </a:p>
          <a:p>
            <a:pPr algn="ctr"/>
            <a:r>
              <a:rPr lang="en-US" sz="2000"/>
              <a:t>and clean-up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B31B67C-CFE5-4CEB-BB6F-FBEEF43F0463}"/>
              </a:ext>
            </a:extLst>
          </p:cNvPr>
          <p:cNvSpPr/>
          <p:nvPr/>
        </p:nvSpPr>
        <p:spPr>
          <a:xfrm>
            <a:off x="3048418" y="8511811"/>
            <a:ext cx="1855327" cy="17653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Navigate to</a:t>
            </a:r>
          </a:p>
          <a:p>
            <a:pPr algn="ctr"/>
            <a:r>
              <a:rPr lang="en-US" sz="2000"/>
              <a:t>Landing screen and then go to Run Simulation</a:t>
            </a:r>
            <a:endParaRPr lang="en-US" sz="2000">
              <a:cs typeface="Calibri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90AD104-39AD-48EB-A753-518C69554BF8}"/>
              </a:ext>
            </a:extLst>
          </p:cNvPr>
          <p:cNvSpPr/>
          <p:nvPr/>
        </p:nvSpPr>
        <p:spPr>
          <a:xfrm>
            <a:off x="8140838" y="6569880"/>
            <a:ext cx="1855327" cy="1613143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Review inputs and</a:t>
            </a:r>
          </a:p>
          <a:p>
            <a:pPr algn="ctr"/>
            <a:r>
              <a:rPr lang="en-US" sz="2000" dirty="0"/>
              <a:t>proceed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71EB4C5-A430-40C1-8933-EAF9D78AE206}"/>
              </a:ext>
            </a:extLst>
          </p:cNvPr>
          <p:cNvSpPr/>
          <p:nvPr/>
        </p:nvSpPr>
        <p:spPr>
          <a:xfrm>
            <a:off x="5543549" y="6575866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Select a saved preference and load configurations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6FF6B64-6CDC-4EF1-B96A-4C0051D7531A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>
            <a:off x="1384691" y="8144680"/>
            <a:ext cx="565" cy="36713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7A35C6F-1D41-4981-8B84-2A97BF279F18}"/>
              </a:ext>
            </a:extLst>
          </p:cNvPr>
          <p:cNvCxnSpPr>
            <a:cxnSpLocks/>
            <a:stCxn id="183" idx="2"/>
            <a:endCxn id="184" idx="0"/>
          </p:cNvCxnSpPr>
          <p:nvPr/>
        </p:nvCxnSpPr>
        <p:spPr>
          <a:xfrm>
            <a:off x="1385256" y="10277111"/>
            <a:ext cx="0" cy="48944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4C935AE-F06A-4ABC-9790-73191DB62EE5}"/>
              </a:ext>
            </a:extLst>
          </p:cNvPr>
          <p:cNvSpPr/>
          <p:nvPr/>
        </p:nvSpPr>
        <p:spPr>
          <a:xfrm>
            <a:off x="13172484" y="6569880"/>
            <a:ext cx="18542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View</a:t>
            </a:r>
          </a:p>
          <a:p>
            <a:pPr algn="ctr"/>
            <a:r>
              <a:rPr lang="en-US" sz="2000"/>
              <a:t>Computational</a:t>
            </a:r>
          </a:p>
          <a:p>
            <a:pPr algn="ctr"/>
            <a:r>
              <a:rPr lang="en-US" sz="2000"/>
              <a:t>Analysis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B349422-3B55-4B70-9E9B-C5543D8715A2}"/>
              </a:ext>
            </a:extLst>
          </p:cNvPr>
          <p:cNvSpPr/>
          <p:nvPr/>
        </p:nvSpPr>
        <p:spPr>
          <a:xfrm>
            <a:off x="13172484" y="8511811"/>
            <a:ext cx="1854200" cy="17653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Financial</a:t>
            </a:r>
          </a:p>
          <a:p>
            <a:pPr algn="ctr"/>
            <a:r>
              <a:rPr lang="en-US" sz="2000"/>
              <a:t>Comparison</a:t>
            </a:r>
          </a:p>
          <a:p>
            <a:pPr algn="ctr"/>
            <a:r>
              <a:rPr lang="en-US" sz="2000"/>
              <a:t>Between different</a:t>
            </a:r>
          </a:p>
          <a:p>
            <a:pPr algn="ctr"/>
            <a:r>
              <a:rPr lang="en-US" sz="2000"/>
              <a:t>programs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5285B25-AB4E-41BB-B60C-B6E2EC20FFC2}"/>
              </a:ext>
            </a:extLst>
          </p:cNvPr>
          <p:cNvSpPr/>
          <p:nvPr/>
        </p:nvSpPr>
        <p:spPr>
          <a:xfrm>
            <a:off x="13172484" y="10766551"/>
            <a:ext cx="1854200" cy="15240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Recommend the right treatment solution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46C686A-B34F-42E0-B51E-BF602EAD0455}"/>
              </a:ext>
            </a:extLst>
          </p:cNvPr>
          <p:cNvCxnSpPr>
            <a:stCxn id="191" idx="2"/>
            <a:endCxn id="192" idx="0"/>
          </p:cNvCxnSpPr>
          <p:nvPr/>
        </p:nvCxnSpPr>
        <p:spPr>
          <a:xfrm>
            <a:off x="14099584" y="8144680"/>
            <a:ext cx="0" cy="36713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D7992E5-0A7F-499D-A4E0-D2BCD153E9C3}"/>
              </a:ext>
            </a:extLst>
          </p:cNvPr>
          <p:cNvSpPr/>
          <p:nvPr/>
        </p:nvSpPr>
        <p:spPr>
          <a:xfrm>
            <a:off x="13172484" y="12650099"/>
            <a:ext cx="1854200" cy="15240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Download</a:t>
            </a:r>
          </a:p>
          <a:p>
            <a:pPr algn="ctr"/>
            <a:r>
              <a:rPr lang="en-US" sz="2000"/>
              <a:t>Analysis report Excel and share it with</a:t>
            </a:r>
          </a:p>
          <a:p>
            <a:pPr algn="ctr"/>
            <a:r>
              <a:rPr lang="en-US" sz="2000"/>
              <a:t>customer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40CE51D-1BC4-4335-A5D1-4264E7295D5C}"/>
              </a:ext>
            </a:extLst>
          </p:cNvPr>
          <p:cNvSpPr/>
          <p:nvPr/>
        </p:nvSpPr>
        <p:spPr>
          <a:xfrm>
            <a:off x="10629507" y="6569880"/>
            <a:ext cx="1855327" cy="1613142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Run Simulation process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ED2B923-1A9A-4463-AC85-95152ADA32F7}"/>
              </a:ext>
            </a:extLst>
          </p:cNvPr>
          <p:cNvCxnSpPr>
            <a:cxnSpLocks/>
            <a:stCxn id="192" idx="2"/>
            <a:endCxn id="193" idx="0"/>
          </p:cNvCxnSpPr>
          <p:nvPr/>
        </p:nvCxnSpPr>
        <p:spPr>
          <a:xfrm>
            <a:off x="14099584" y="10277111"/>
            <a:ext cx="0" cy="48944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C0C73E4-6FA9-424C-A5E0-AB47358E6A23}"/>
              </a:ext>
            </a:extLst>
          </p:cNvPr>
          <p:cNvCxnSpPr>
            <a:cxnSpLocks/>
            <a:stCxn id="193" idx="2"/>
            <a:endCxn id="197" idx="0"/>
          </p:cNvCxnSpPr>
          <p:nvPr/>
        </p:nvCxnSpPr>
        <p:spPr>
          <a:xfrm>
            <a:off x="14099584" y="12290551"/>
            <a:ext cx="0" cy="35954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B3A78E8-D8D0-4C50-8B28-95E8F0DADF5D}"/>
              </a:ext>
            </a:extLst>
          </p:cNvPr>
          <p:cNvSpPr/>
          <p:nvPr/>
        </p:nvSpPr>
        <p:spPr>
          <a:xfrm>
            <a:off x="3048418" y="6569880"/>
            <a:ext cx="1855327" cy="1574800"/>
          </a:xfrm>
          <a:prstGeom prst="rect">
            <a:avLst/>
          </a:prstGeom>
          <a:solidFill>
            <a:srgbClr val="003468"/>
          </a:solidFill>
          <a:ln>
            <a:solidFill>
              <a:srgbClr val="0034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 to</a:t>
            </a:r>
          </a:p>
          <a:p>
            <a:pPr algn="ctr"/>
            <a:r>
              <a:rPr lang="en-US" sz="2000" dirty="0"/>
              <a:t>Osmolytics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D5E10C4-309F-432C-9195-FAF84C01EDF4}"/>
              </a:ext>
            </a:extLst>
          </p:cNvPr>
          <p:cNvCxnSpPr>
            <a:cxnSpLocks/>
            <a:stCxn id="201" idx="2"/>
            <a:endCxn id="185" idx="0"/>
          </p:cNvCxnSpPr>
          <p:nvPr/>
        </p:nvCxnSpPr>
        <p:spPr>
          <a:xfrm>
            <a:off x="3976082" y="8144680"/>
            <a:ext cx="0" cy="36713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7395165-F069-4449-81A3-16E31D8FF727}"/>
              </a:ext>
            </a:extLst>
          </p:cNvPr>
          <p:cNvCxnSpPr>
            <a:cxnSpLocks/>
            <a:stCxn id="187" idx="3"/>
            <a:endCxn id="186" idx="1"/>
          </p:cNvCxnSpPr>
          <p:nvPr/>
        </p:nvCxnSpPr>
        <p:spPr>
          <a:xfrm>
            <a:off x="7398876" y="7363266"/>
            <a:ext cx="741962" cy="1318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9985CB1-C5B6-4291-BFF8-1381B335196D}"/>
              </a:ext>
            </a:extLst>
          </p:cNvPr>
          <p:cNvCxnSpPr>
            <a:cxnSpLocks/>
            <a:stCxn id="184" idx="3"/>
            <a:endCxn id="201" idx="1"/>
          </p:cNvCxnSpPr>
          <p:nvPr/>
        </p:nvCxnSpPr>
        <p:spPr>
          <a:xfrm flipV="1">
            <a:off x="2312919" y="7357280"/>
            <a:ext cx="735499" cy="4171271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2DCCBCF-DDAE-4CEE-B104-895809D720ED}"/>
              </a:ext>
            </a:extLst>
          </p:cNvPr>
          <p:cNvCxnSpPr>
            <a:cxnSpLocks/>
            <a:stCxn id="185" idx="3"/>
            <a:endCxn id="187" idx="1"/>
          </p:cNvCxnSpPr>
          <p:nvPr/>
        </p:nvCxnSpPr>
        <p:spPr>
          <a:xfrm flipV="1">
            <a:off x="4903745" y="7363266"/>
            <a:ext cx="639804" cy="2031195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33CCF22-E9C5-46F4-BDDF-2EDA9C02E2BF}"/>
              </a:ext>
            </a:extLst>
          </p:cNvPr>
          <p:cNvCxnSpPr>
            <a:cxnSpLocks/>
            <a:stCxn id="186" idx="3"/>
            <a:endCxn id="198" idx="1"/>
          </p:cNvCxnSpPr>
          <p:nvPr/>
        </p:nvCxnSpPr>
        <p:spPr>
          <a:xfrm flipV="1">
            <a:off x="9996165" y="7376451"/>
            <a:ext cx="633342" cy="1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ADA34-863E-48DD-896D-2C29B3EBDE6A}"/>
              </a:ext>
            </a:extLst>
          </p:cNvPr>
          <p:cNvCxnSpPr>
            <a:cxnSpLocks/>
            <a:stCxn id="198" idx="3"/>
            <a:endCxn id="191" idx="1"/>
          </p:cNvCxnSpPr>
          <p:nvPr/>
        </p:nvCxnSpPr>
        <p:spPr>
          <a:xfrm flipV="1">
            <a:off x="12484834" y="7357280"/>
            <a:ext cx="687650" cy="1917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0BFE661-74DC-4B31-876D-ACEF22800BA4}"/>
              </a:ext>
            </a:extLst>
          </p:cNvPr>
          <p:cNvSpPr txBox="1"/>
          <p:nvPr/>
        </p:nvSpPr>
        <p:spPr>
          <a:xfrm>
            <a:off x="12671359" y="2872167"/>
            <a:ext cx="2603441" cy="15388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User has done a similar simulation in the past  and wants to reuse previous configs and parameters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3C6702-1D40-43C7-A726-2A4A6ACF6A39}"/>
              </a:ext>
            </a:extLst>
          </p:cNvPr>
          <p:cNvSpPr txBox="1"/>
          <p:nvPr/>
        </p:nvSpPr>
        <p:spPr>
          <a:xfrm>
            <a:off x="12671359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0599E6C-E23F-43AA-957C-92ABB150DC26}"/>
              </a:ext>
            </a:extLst>
          </p:cNvPr>
          <p:cNvSpPr txBox="1"/>
          <p:nvPr/>
        </p:nvSpPr>
        <p:spPr>
          <a:xfrm>
            <a:off x="9795503" y="2872167"/>
            <a:ext cx="2603441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Manually setting configuration parameters for each simulation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78C939F-2688-4394-AE3B-B64F8CA01E88}"/>
              </a:ext>
            </a:extLst>
          </p:cNvPr>
          <p:cNvSpPr txBox="1"/>
          <p:nvPr/>
        </p:nvSpPr>
        <p:spPr>
          <a:xfrm>
            <a:off x="979550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Pain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Points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FE21E24-80B9-4474-AFBE-F420263AF974}"/>
              </a:ext>
            </a:extLst>
          </p:cNvPr>
          <p:cNvSpPr txBox="1"/>
          <p:nvPr/>
        </p:nvSpPr>
        <p:spPr>
          <a:xfrm>
            <a:off x="6919653" y="2872167"/>
            <a:ext cx="2603441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User to have capability of using past input data and configurations for new simulations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A5C2E5-C85D-40BF-B30D-909B28BFC5FA}"/>
              </a:ext>
            </a:extLst>
          </p:cNvPr>
          <p:cNvSpPr txBox="1"/>
          <p:nvPr/>
        </p:nvSpPr>
        <p:spPr>
          <a:xfrm>
            <a:off x="691965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z="2400"/>
              <a:t>Needs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047C24-BA3C-4A1B-92AD-470AD5ADBEB3}"/>
              </a:ext>
            </a:extLst>
          </p:cNvPr>
          <p:cNvSpPr txBox="1"/>
          <p:nvPr/>
        </p:nvSpPr>
        <p:spPr>
          <a:xfrm>
            <a:off x="4086682" y="2872167"/>
            <a:ext cx="2603441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Run Simulation using favorite preferences and save time spent in configuring simulations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11F5207-20AB-4CAC-AE25-3B20328F4E85}"/>
              </a:ext>
            </a:extLst>
          </p:cNvPr>
          <p:cNvSpPr txBox="1"/>
          <p:nvPr/>
        </p:nvSpPr>
        <p:spPr>
          <a:xfrm>
            <a:off x="4086682" y="2285597"/>
            <a:ext cx="2603441" cy="369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Goals</a:t>
            </a:r>
            <a:endParaRPr lang="en-US" sz="2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D4A95BC-A551-44AC-9CC9-D53F9ACF535D}"/>
              </a:ext>
            </a:extLst>
          </p:cNvPr>
          <p:cNvSpPr txBox="1"/>
          <p:nvPr/>
        </p:nvSpPr>
        <p:spPr>
          <a:xfrm>
            <a:off x="744538" y="2070155"/>
            <a:ext cx="2677487" cy="58477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3200" b="1">
                <a:solidFill>
                  <a:srgbClr val="003468"/>
                </a:solidFill>
              </a:rPr>
              <a:t>Power User </a:t>
            </a:r>
            <a:endParaRPr lang="en-US" sz="3200">
              <a:solidFill>
                <a:srgbClr val="003468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79BD861-CF9C-47FE-AA9B-7F8DFC484302}"/>
              </a:ext>
            </a:extLst>
          </p:cNvPr>
          <p:cNvSpPr txBox="1"/>
          <p:nvPr/>
        </p:nvSpPr>
        <p:spPr>
          <a:xfrm>
            <a:off x="743932" y="2872167"/>
            <a:ext cx="3111400" cy="116955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/>
              <a:t>Solution Consultant</a:t>
            </a:r>
          </a:p>
          <a:p>
            <a:pPr>
              <a:spcAft>
                <a:spcPts val="600"/>
              </a:spcAft>
            </a:pPr>
            <a:r>
              <a:rPr lang="fr-FR" sz="2000"/>
              <a:t>East </a:t>
            </a:r>
            <a:r>
              <a:rPr lang="en-US" sz="2000"/>
              <a:t>Territory Sales</a:t>
            </a:r>
          </a:p>
          <a:p>
            <a:pPr>
              <a:spcAft>
                <a:spcPts val="600"/>
              </a:spcAft>
            </a:pPr>
            <a:r>
              <a:rPr lang="en-US" sz="2000"/>
              <a:t>Large Corporation customers</a:t>
            </a:r>
          </a:p>
        </p:txBody>
      </p:sp>
    </p:spTree>
    <p:extLst>
      <p:ext uri="{BB962C8B-B14F-4D97-AF65-F5344CB8AC3E}">
        <p14:creationId xmlns:p14="http://schemas.microsoft.com/office/powerpoint/2010/main" val="385867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A37C71CC-1880-43F1-8196-F0B0199C79D5}"/>
              </a:ext>
            </a:extLst>
          </p:cNvPr>
          <p:cNvSpPr txBox="1"/>
          <p:nvPr/>
        </p:nvSpPr>
        <p:spPr>
          <a:xfrm>
            <a:off x="762088" y="1351722"/>
            <a:ext cx="13895162" cy="43088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2200"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Epic 11  – View usage data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D36D00EF-0B30-4915-A5A8-96532924DB39}"/>
              </a:ext>
            </a:extLst>
          </p:cNvPr>
          <p:cNvSpPr txBox="1">
            <a:spLocks/>
          </p:cNvSpPr>
          <p:nvPr/>
        </p:nvSpPr>
        <p:spPr>
          <a:xfrm>
            <a:off x="651437" y="181855"/>
            <a:ext cx="12129498" cy="818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545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43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34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Journey 13 – Admin wants to view model usage data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782ACC-8534-4F32-9776-9854E02B151B}"/>
              </a:ext>
            </a:extLst>
          </p:cNvPr>
          <p:cNvSpPr txBox="1"/>
          <p:nvPr/>
        </p:nvSpPr>
        <p:spPr>
          <a:xfrm>
            <a:off x="12671359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E969CD-CB39-472F-A39F-D7224B6D3567}"/>
              </a:ext>
            </a:extLst>
          </p:cNvPr>
          <p:cNvSpPr txBox="1"/>
          <p:nvPr/>
        </p:nvSpPr>
        <p:spPr>
          <a:xfrm>
            <a:off x="979550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Pain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400" b="1">
                <a:solidFill>
                  <a:schemeClr val="bg1"/>
                </a:solidFill>
              </a:rPr>
              <a:t>Points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B4EF9E-158A-4C4F-8E05-BE2D0427EDD4}"/>
              </a:ext>
            </a:extLst>
          </p:cNvPr>
          <p:cNvSpPr txBox="1"/>
          <p:nvPr/>
        </p:nvSpPr>
        <p:spPr>
          <a:xfrm>
            <a:off x="691965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z="2400"/>
              <a:t>Needs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5D05DB-0A80-4DAE-B26E-1DBEE94B9353}"/>
              </a:ext>
            </a:extLst>
          </p:cNvPr>
          <p:cNvSpPr txBox="1"/>
          <p:nvPr/>
        </p:nvSpPr>
        <p:spPr>
          <a:xfrm>
            <a:off x="4086682" y="2285597"/>
            <a:ext cx="2603441" cy="369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Goals</a:t>
            </a:r>
            <a:endParaRPr lang="en-US" sz="2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43DCC91-8CFA-470F-ACE0-AC74746880D8}"/>
              </a:ext>
            </a:extLst>
          </p:cNvPr>
          <p:cNvSpPr txBox="1"/>
          <p:nvPr/>
        </p:nvSpPr>
        <p:spPr>
          <a:xfrm>
            <a:off x="743932" y="2223374"/>
            <a:ext cx="3342750" cy="218521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>
                <a:solidFill>
                  <a:srgbClr val="003468"/>
                </a:solidFill>
              </a:rPr>
              <a:t>Model Admin</a:t>
            </a:r>
            <a:endParaRPr lang="en-US" sz="3200" dirty="0">
              <a:solidFill>
                <a:srgbClr val="003468"/>
              </a:solidFill>
            </a:endParaRPr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/>
              <a:t>Data Scientist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/>
              <a:t>Osmose Analytics Department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A38B3F-B5F0-4D19-8A59-DF99D079E7BD}"/>
              </a:ext>
            </a:extLst>
          </p:cNvPr>
          <p:cNvSpPr txBox="1"/>
          <p:nvPr/>
        </p:nvSpPr>
        <p:spPr>
          <a:xfrm>
            <a:off x="12671359" y="2872167"/>
            <a:ext cx="2603441" cy="1846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Admin wants to analyze and review model usage and view simulations details for a given type of models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(Wood, Steel)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2A3451-C305-42E8-B9AE-5FC521989279}"/>
              </a:ext>
            </a:extLst>
          </p:cNvPr>
          <p:cNvSpPr txBox="1"/>
          <p:nvPr/>
        </p:nvSpPr>
        <p:spPr>
          <a:xfrm>
            <a:off x="9795503" y="2872167"/>
            <a:ext cx="2603441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Currently the simulations cannot be viewed by Admins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FC35F8-6730-4A55-A422-3E1F1463DB8C}"/>
              </a:ext>
            </a:extLst>
          </p:cNvPr>
          <p:cNvSpPr txBox="1"/>
          <p:nvPr/>
        </p:nvSpPr>
        <p:spPr>
          <a:xfrm>
            <a:off x="6919653" y="2872167"/>
            <a:ext cx="2603441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Easy access to simulation history for a model User has access to. View simulations results.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887B6-D8BC-4384-8466-7D7BA3B1D02B}"/>
              </a:ext>
            </a:extLst>
          </p:cNvPr>
          <p:cNvSpPr txBox="1"/>
          <p:nvPr/>
        </p:nvSpPr>
        <p:spPr>
          <a:xfrm>
            <a:off x="4086682" y="2872167"/>
            <a:ext cx="2603441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View Simulations session history for a 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F7CFA3-706C-4468-9612-7134ECFEF285}"/>
              </a:ext>
            </a:extLst>
          </p:cNvPr>
          <p:cNvSpPr txBox="1"/>
          <p:nvPr/>
        </p:nvSpPr>
        <p:spPr>
          <a:xfrm>
            <a:off x="635017" y="5244596"/>
            <a:ext cx="2746814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Simulation </a:t>
            </a:r>
            <a:br>
              <a:rPr lang="en-US" sz="20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Model Analysis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2DFEE8-2AF6-4921-A0F8-DE95F3EE1814}"/>
              </a:ext>
            </a:extLst>
          </p:cNvPr>
          <p:cNvSpPr txBox="1"/>
          <p:nvPr/>
        </p:nvSpPr>
        <p:spPr>
          <a:xfrm>
            <a:off x="4747991" y="5244596"/>
            <a:ext cx="2204044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Login &amp; Navigate to Admin View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842A62-E580-4498-A575-4A30DB9C3734}"/>
              </a:ext>
            </a:extLst>
          </p:cNvPr>
          <p:cNvSpPr txBox="1"/>
          <p:nvPr/>
        </p:nvSpPr>
        <p:spPr>
          <a:xfrm>
            <a:off x="8680094" y="5244596"/>
            <a:ext cx="201723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View All Simulations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B9E80F-8EC8-41DE-8078-6FC399133D84}"/>
              </a:ext>
            </a:extLst>
          </p:cNvPr>
          <p:cNvSpPr txBox="1"/>
          <p:nvPr/>
        </p:nvSpPr>
        <p:spPr>
          <a:xfrm>
            <a:off x="12538264" y="5149221"/>
            <a:ext cx="1951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View Simulation Results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E7106C1-43B9-4680-8735-2087AC8E9AD3}"/>
              </a:ext>
            </a:extLst>
          </p:cNvPr>
          <p:cNvCxnSpPr>
            <a:cxnSpLocks/>
          </p:cNvCxnSpPr>
          <p:nvPr/>
        </p:nvCxnSpPr>
        <p:spPr>
          <a:xfrm>
            <a:off x="0" y="6143148"/>
            <a:ext cx="15452725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C8B79E0-CD91-484E-B82A-1576D9E34819}"/>
              </a:ext>
            </a:extLst>
          </p:cNvPr>
          <p:cNvSpPr/>
          <p:nvPr/>
        </p:nvSpPr>
        <p:spPr>
          <a:xfrm>
            <a:off x="1924988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9D6917D-2DAC-4F1F-8EB0-542ED2E8E24C}"/>
              </a:ext>
            </a:extLst>
          </p:cNvPr>
          <p:cNvSpPr/>
          <p:nvPr/>
        </p:nvSpPr>
        <p:spPr>
          <a:xfrm>
            <a:off x="5762341" y="6055101"/>
            <a:ext cx="176099" cy="176099"/>
          </a:xfrm>
          <a:prstGeom prst="ellipse">
            <a:avLst/>
          </a:prstGeom>
          <a:solidFill>
            <a:srgbClr val="23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D97E4B7-D830-4E1C-A81B-ABE4CAA1CF91}"/>
              </a:ext>
            </a:extLst>
          </p:cNvPr>
          <p:cNvSpPr/>
          <p:nvPr/>
        </p:nvSpPr>
        <p:spPr>
          <a:xfrm>
            <a:off x="9599694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6E8A0C4-42DC-48A2-8C2B-434E22A17337}"/>
              </a:ext>
            </a:extLst>
          </p:cNvPr>
          <p:cNvSpPr/>
          <p:nvPr/>
        </p:nvSpPr>
        <p:spPr>
          <a:xfrm>
            <a:off x="13437048" y="6061197"/>
            <a:ext cx="176099" cy="1760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16D29657-257F-41C7-8B11-6F8C8CC3BD02}"/>
              </a:ext>
            </a:extLst>
          </p:cNvPr>
          <p:cNvSpPr/>
          <p:nvPr/>
        </p:nvSpPr>
        <p:spPr>
          <a:xfrm rot="5340000">
            <a:off x="3845115" y="6048712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6358BDCA-3F17-4C8F-9D09-BAEE5A23AB56}"/>
              </a:ext>
            </a:extLst>
          </p:cNvPr>
          <p:cNvSpPr/>
          <p:nvPr/>
        </p:nvSpPr>
        <p:spPr>
          <a:xfrm rot="5340000">
            <a:off x="7682468" y="6059234"/>
            <a:ext cx="173197" cy="167836"/>
          </a:xfrm>
          <a:prstGeom prst="triangle">
            <a:avLst/>
          </a:prstGeom>
          <a:solidFill>
            <a:srgbClr val="002060"/>
          </a:solidFill>
          <a:ln>
            <a:solidFill>
              <a:srgbClr val="00366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EA056AE3-E6D8-4B93-BA62-827935F2F110}"/>
              </a:ext>
            </a:extLst>
          </p:cNvPr>
          <p:cNvSpPr/>
          <p:nvPr/>
        </p:nvSpPr>
        <p:spPr>
          <a:xfrm rot="5340000">
            <a:off x="11519821" y="6049547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34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656B8B3-1E1E-483B-9BBA-BE2FA14DBCB2}"/>
              </a:ext>
            </a:extLst>
          </p:cNvPr>
          <p:cNvSpPr/>
          <p:nvPr/>
        </p:nvSpPr>
        <p:spPr>
          <a:xfrm>
            <a:off x="4599441" y="8895721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Navigate to</a:t>
            </a:r>
          </a:p>
          <a:p>
            <a:pPr algn="ctr"/>
            <a:r>
              <a:rPr lang="en-US" sz="2000"/>
              <a:t>Simulation History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0300292-FF57-46D5-A8B5-886B9A0B7910}"/>
              </a:ext>
            </a:extLst>
          </p:cNvPr>
          <p:cNvSpPr/>
          <p:nvPr/>
        </p:nvSpPr>
        <p:spPr>
          <a:xfrm>
            <a:off x="4599441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 to</a:t>
            </a:r>
          </a:p>
          <a:p>
            <a:pPr algn="ctr"/>
            <a:r>
              <a:rPr lang="en-US" sz="2000" dirty="0"/>
              <a:t>Osmolytics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CE477A4-22F4-4B56-98B5-F1EA6345308E}"/>
              </a:ext>
            </a:extLst>
          </p:cNvPr>
          <p:cNvSpPr/>
          <p:nvPr/>
        </p:nvSpPr>
        <p:spPr>
          <a:xfrm>
            <a:off x="762088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/>
              <a:t>Admin discusses with SMEs  regarding the recent model run and wants to review the results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02B69C3-D3B4-418A-9A9D-C3AF363B098B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>
            <a:off x="3263988" y="7436298"/>
            <a:ext cx="1335453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CAC056-8575-479B-A5B4-2A753FD892C6}"/>
              </a:ext>
            </a:extLst>
          </p:cNvPr>
          <p:cNvSpPr/>
          <p:nvPr/>
        </p:nvSpPr>
        <p:spPr>
          <a:xfrm>
            <a:off x="8436794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Select the filters like data range, model name, username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202AE71-B82C-4C17-AD7D-1613BA46CC5B}"/>
              </a:ext>
            </a:extLst>
          </p:cNvPr>
          <p:cNvSpPr/>
          <p:nvPr/>
        </p:nvSpPr>
        <p:spPr>
          <a:xfrm>
            <a:off x="8436794" y="8895721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View matching simulation results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423AFDA-8086-466C-95ED-632B40D551E3}"/>
              </a:ext>
            </a:extLst>
          </p:cNvPr>
          <p:cNvSpPr/>
          <p:nvPr/>
        </p:nvSpPr>
        <p:spPr>
          <a:xfrm>
            <a:off x="12274147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View Simulation Results of the selected Analysis 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4A676C4-E4FD-4315-8928-55A695FE33C5}"/>
              </a:ext>
            </a:extLst>
          </p:cNvPr>
          <p:cNvCxnSpPr>
            <a:cxnSpLocks/>
            <a:stCxn id="108" idx="2"/>
            <a:endCxn id="107" idx="0"/>
          </p:cNvCxnSpPr>
          <p:nvPr/>
        </p:nvCxnSpPr>
        <p:spPr>
          <a:xfrm>
            <a:off x="5850391" y="8223698"/>
            <a:ext cx="0" cy="67202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CDE641D-163D-4B83-A753-A9D3A5B92FEC}"/>
              </a:ext>
            </a:extLst>
          </p:cNvPr>
          <p:cNvCxnSpPr>
            <a:cxnSpLocks/>
            <a:stCxn id="111" idx="2"/>
            <a:endCxn id="113" idx="0"/>
          </p:cNvCxnSpPr>
          <p:nvPr/>
        </p:nvCxnSpPr>
        <p:spPr>
          <a:xfrm>
            <a:off x="9687744" y="8223698"/>
            <a:ext cx="0" cy="67202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E85D892-A6E0-48A5-8851-7689D598524F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 flipV="1">
            <a:off x="7101341" y="7436298"/>
            <a:ext cx="1335453" cy="2246823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D1267F4C-25AE-4CE2-8AF1-CD6A59DEDF64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 flipV="1">
            <a:off x="10938694" y="7436298"/>
            <a:ext cx="1335453" cy="2246823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2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A37C71CC-1880-43F1-8196-F0B0199C79D5}"/>
              </a:ext>
            </a:extLst>
          </p:cNvPr>
          <p:cNvSpPr txBox="1"/>
          <p:nvPr/>
        </p:nvSpPr>
        <p:spPr>
          <a:xfrm>
            <a:off x="762088" y="1351722"/>
            <a:ext cx="13895162" cy="43088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2200"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Epic 11  – View usage data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D36D00EF-0B30-4915-A5A8-96532924DB39}"/>
              </a:ext>
            </a:extLst>
          </p:cNvPr>
          <p:cNvSpPr txBox="1">
            <a:spLocks/>
          </p:cNvSpPr>
          <p:nvPr/>
        </p:nvSpPr>
        <p:spPr>
          <a:xfrm>
            <a:off x="651437" y="181855"/>
            <a:ext cx="12129498" cy="818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545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43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34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Journey 14 – Admin wants to view application usage data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782ACC-8534-4F32-9776-9854E02B151B}"/>
              </a:ext>
            </a:extLst>
          </p:cNvPr>
          <p:cNvSpPr txBox="1"/>
          <p:nvPr/>
        </p:nvSpPr>
        <p:spPr>
          <a:xfrm>
            <a:off x="12671359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E969CD-CB39-472F-A39F-D7224B6D3567}"/>
              </a:ext>
            </a:extLst>
          </p:cNvPr>
          <p:cNvSpPr txBox="1"/>
          <p:nvPr/>
        </p:nvSpPr>
        <p:spPr>
          <a:xfrm>
            <a:off x="979550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Pain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400" b="1">
                <a:solidFill>
                  <a:schemeClr val="bg1"/>
                </a:solidFill>
              </a:rPr>
              <a:t>Points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B4EF9E-158A-4C4F-8E05-BE2D0427EDD4}"/>
              </a:ext>
            </a:extLst>
          </p:cNvPr>
          <p:cNvSpPr txBox="1"/>
          <p:nvPr/>
        </p:nvSpPr>
        <p:spPr>
          <a:xfrm>
            <a:off x="691965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z="2400"/>
              <a:t>Needs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5D05DB-0A80-4DAE-B26E-1DBEE94B9353}"/>
              </a:ext>
            </a:extLst>
          </p:cNvPr>
          <p:cNvSpPr txBox="1"/>
          <p:nvPr/>
        </p:nvSpPr>
        <p:spPr>
          <a:xfrm>
            <a:off x="4086682" y="2285597"/>
            <a:ext cx="2603441" cy="369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Goals</a:t>
            </a:r>
            <a:endParaRPr lang="en-US" sz="2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43DCC91-8CFA-470F-ACE0-AC74746880D8}"/>
              </a:ext>
            </a:extLst>
          </p:cNvPr>
          <p:cNvSpPr txBox="1"/>
          <p:nvPr/>
        </p:nvSpPr>
        <p:spPr>
          <a:xfrm>
            <a:off x="743932" y="2223374"/>
            <a:ext cx="3342750" cy="218521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>
                <a:solidFill>
                  <a:srgbClr val="003468"/>
                </a:solidFill>
              </a:rPr>
              <a:t>Super Admin</a:t>
            </a:r>
            <a:endParaRPr lang="en-US" sz="3200" dirty="0">
              <a:solidFill>
                <a:srgbClr val="003468"/>
              </a:solidFill>
            </a:endParaRPr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/>
              <a:t>Product Owner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/>
              <a:t>Osmose Analytics Department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A38B3F-B5F0-4D19-8A59-DF99D079E7BD}"/>
              </a:ext>
            </a:extLst>
          </p:cNvPr>
          <p:cNvSpPr txBox="1"/>
          <p:nvPr/>
        </p:nvSpPr>
        <p:spPr>
          <a:xfrm>
            <a:off x="12671359" y="2872167"/>
            <a:ext cx="2603441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Model Admin wants to analyze and review model usage and extract user activity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2A3451-C305-42E8-B9AE-5FC521989279}"/>
              </a:ext>
            </a:extLst>
          </p:cNvPr>
          <p:cNvSpPr txBox="1"/>
          <p:nvPr/>
        </p:nvSpPr>
        <p:spPr>
          <a:xfrm>
            <a:off x="9795503" y="2872167"/>
            <a:ext cx="2603441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Currently no usage data is getting collected for audit and reporting purposes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FC35F8-6730-4A55-A422-3E1F1463DB8C}"/>
              </a:ext>
            </a:extLst>
          </p:cNvPr>
          <p:cNvSpPr txBox="1"/>
          <p:nvPr/>
        </p:nvSpPr>
        <p:spPr>
          <a:xfrm>
            <a:off x="6919653" y="2872167"/>
            <a:ext cx="2603441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Easy access  view all User activity for a specific model or the whole application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887B6-D8BC-4384-8466-7D7BA3B1D02B}"/>
              </a:ext>
            </a:extLst>
          </p:cNvPr>
          <p:cNvSpPr txBox="1"/>
          <p:nvPr/>
        </p:nvSpPr>
        <p:spPr>
          <a:xfrm>
            <a:off x="4086682" y="2872167"/>
            <a:ext cx="2603441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View user Activity logs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F7CFA3-706C-4468-9612-7134ECFEF285}"/>
              </a:ext>
            </a:extLst>
          </p:cNvPr>
          <p:cNvSpPr txBox="1"/>
          <p:nvPr/>
        </p:nvSpPr>
        <p:spPr>
          <a:xfrm>
            <a:off x="635017" y="5244596"/>
            <a:ext cx="274681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Audit Trail request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2DFEE8-2AF6-4921-A0F8-DE95F3EE1814}"/>
              </a:ext>
            </a:extLst>
          </p:cNvPr>
          <p:cNvSpPr txBox="1"/>
          <p:nvPr/>
        </p:nvSpPr>
        <p:spPr>
          <a:xfrm>
            <a:off x="4747991" y="5244596"/>
            <a:ext cx="2204044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Login &amp; Navigate to Admin View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842A62-E580-4498-A575-4A30DB9C3734}"/>
              </a:ext>
            </a:extLst>
          </p:cNvPr>
          <p:cNvSpPr txBox="1"/>
          <p:nvPr/>
        </p:nvSpPr>
        <p:spPr>
          <a:xfrm>
            <a:off x="8680094" y="5244596"/>
            <a:ext cx="201723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Application Usage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B9E80F-8EC8-41DE-8078-6FC399133D84}"/>
              </a:ext>
            </a:extLst>
          </p:cNvPr>
          <p:cNvSpPr txBox="1"/>
          <p:nvPr/>
        </p:nvSpPr>
        <p:spPr>
          <a:xfrm>
            <a:off x="12538264" y="5149221"/>
            <a:ext cx="1951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View application activity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E7106C1-43B9-4680-8735-2087AC8E9AD3}"/>
              </a:ext>
            </a:extLst>
          </p:cNvPr>
          <p:cNvCxnSpPr>
            <a:cxnSpLocks/>
          </p:cNvCxnSpPr>
          <p:nvPr/>
        </p:nvCxnSpPr>
        <p:spPr>
          <a:xfrm>
            <a:off x="0" y="6143148"/>
            <a:ext cx="15452725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C8B79E0-CD91-484E-B82A-1576D9E34819}"/>
              </a:ext>
            </a:extLst>
          </p:cNvPr>
          <p:cNvSpPr/>
          <p:nvPr/>
        </p:nvSpPr>
        <p:spPr>
          <a:xfrm>
            <a:off x="1924988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9D6917D-2DAC-4F1F-8EB0-542ED2E8E24C}"/>
              </a:ext>
            </a:extLst>
          </p:cNvPr>
          <p:cNvSpPr/>
          <p:nvPr/>
        </p:nvSpPr>
        <p:spPr>
          <a:xfrm>
            <a:off x="5762341" y="6055101"/>
            <a:ext cx="176099" cy="176099"/>
          </a:xfrm>
          <a:prstGeom prst="ellipse">
            <a:avLst/>
          </a:prstGeom>
          <a:solidFill>
            <a:srgbClr val="23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D97E4B7-D830-4E1C-A81B-ABE4CAA1CF91}"/>
              </a:ext>
            </a:extLst>
          </p:cNvPr>
          <p:cNvSpPr/>
          <p:nvPr/>
        </p:nvSpPr>
        <p:spPr>
          <a:xfrm>
            <a:off x="9599694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6E8A0C4-42DC-48A2-8C2B-434E22A17337}"/>
              </a:ext>
            </a:extLst>
          </p:cNvPr>
          <p:cNvSpPr/>
          <p:nvPr/>
        </p:nvSpPr>
        <p:spPr>
          <a:xfrm>
            <a:off x="13437048" y="6061197"/>
            <a:ext cx="176099" cy="1760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16D29657-257F-41C7-8B11-6F8C8CC3BD02}"/>
              </a:ext>
            </a:extLst>
          </p:cNvPr>
          <p:cNvSpPr/>
          <p:nvPr/>
        </p:nvSpPr>
        <p:spPr>
          <a:xfrm rot="5340000">
            <a:off x="3845115" y="6048712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6358BDCA-3F17-4C8F-9D09-BAEE5A23AB56}"/>
              </a:ext>
            </a:extLst>
          </p:cNvPr>
          <p:cNvSpPr/>
          <p:nvPr/>
        </p:nvSpPr>
        <p:spPr>
          <a:xfrm rot="5340000">
            <a:off x="7682468" y="6059234"/>
            <a:ext cx="173197" cy="167836"/>
          </a:xfrm>
          <a:prstGeom prst="triangle">
            <a:avLst/>
          </a:prstGeom>
          <a:solidFill>
            <a:srgbClr val="002060"/>
          </a:solidFill>
          <a:ln>
            <a:solidFill>
              <a:srgbClr val="00366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EA056AE3-E6D8-4B93-BA62-827935F2F110}"/>
              </a:ext>
            </a:extLst>
          </p:cNvPr>
          <p:cNvSpPr/>
          <p:nvPr/>
        </p:nvSpPr>
        <p:spPr>
          <a:xfrm rot="5340000">
            <a:off x="11519821" y="6049547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34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0300292-FF57-46D5-A8B5-886B9A0B7910}"/>
              </a:ext>
            </a:extLst>
          </p:cNvPr>
          <p:cNvSpPr/>
          <p:nvPr/>
        </p:nvSpPr>
        <p:spPr>
          <a:xfrm>
            <a:off x="4599441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 to</a:t>
            </a:r>
          </a:p>
          <a:p>
            <a:pPr algn="ctr"/>
            <a:r>
              <a:rPr lang="en-US" sz="2000" dirty="0"/>
              <a:t>Osmolytics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CE477A4-22F4-4B56-98B5-F1EA6345308E}"/>
              </a:ext>
            </a:extLst>
          </p:cNvPr>
          <p:cNvSpPr/>
          <p:nvPr/>
        </p:nvSpPr>
        <p:spPr>
          <a:xfrm>
            <a:off x="762088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/>
              <a:t>Admin needs to view the application usage data with audit trail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02B69C3-D3B4-418A-9A9D-C3AF363B098B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>
            <a:off x="3263988" y="7436298"/>
            <a:ext cx="1335453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4A676C4-E4FD-4315-8928-55A695FE33C5}"/>
              </a:ext>
            </a:extLst>
          </p:cNvPr>
          <p:cNvCxnSpPr>
            <a:cxnSpLocks/>
            <a:stCxn id="108" idx="2"/>
            <a:endCxn id="40" idx="0"/>
          </p:cNvCxnSpPr>
          <p:nvPr/>
        </p:nvCxnSpPr>
        <p:spPr>
          <a:xfrm>
            <a:off x="5850391" y="8223698"/>
            <a:ext cx="0" cy="107617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7027E72-1C39-4E47-B8EF-2D78F13C3C88}"/>
              </a:ext>
            </a:extLst>
          </p:cNvPr>
          <p:cNvSpPr/>
          <p:nvPr/>
        </p:nvSpPr>
        <p:spPr>
          <a:xfrm>
            <a:off x="4599441" y="9299876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Navigate to</a:t>
            </a:r>
          </a:p>
          <a:p>
            <a:pPr algn="ctr"/>
            <a:r>
              <a:rPr lang="en-US" sz="2000" dirty="0"/>
              <a:t>Admin Configuration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BA7929-F998-4CB1-BE55-526CAA1E43AF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7101341" y="7436298"/>
            <a:ext cx="1329977" cy="2650978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815687B-E45E-48C9-9534-F9B83D17AE46}"/>
              </a:ext>
            </a:extLst>
          </p:cNvPr>
          <p:cNvSpPr/>
          <p:nvPr/>
        </p:nvSpPr>
        <p:spPr>
          <a:xfrm>
            <a:off x="8431318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Navigate to view the Application Usage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6FA676-F349-4641-8B4F-69D336D8C123}"/>
              </a:ext>
            </a:extLst>
          </p:cNvPr>
          <p:cNvSpPr/>
          <p:nvPr/>
        </p:nvSpPr>
        <p:spPr>
          <a:xfrm>
            <a:off x="12314719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View &amp; Download Model specific or application activity and usage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70645E-16D5-402C-AEC1-4835A82034B7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0933218" y="7436298"/>
            <a:ext cx="138150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68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>
            <a:extLst>
              <a:ext uri="{FF2B5EF4-FFF2-40B4-BE49-F238E27FC236}">
                <a16:creationId xmlns:a16="http://schemas.microsoft.com/office/drawing/2014/main" id="{F7DC2CC1-83A8-4B44-BEE8-265BDF6D5DFA}"/>
              </a:ext>
            </a:extLst>
          </p:cNvPr>
          <p:cNvSpPr txBox="1">
            <a:spLocks/>
          </p:cNvSpPr>
          <p:nvPr/>
        </p:nvSpPr>
        <p:spPr>
          <a:xfrm>
            <a:off x="671484" y="165785"/>
            <a:ext cx="11448279" cy="818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545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43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Journey 1 – Run Simulations and views the analysis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F459C36-FBFC-40A5-80C7-E9DAD207228F}"/>
              </a:ext>
            </a:extLst>
          </p:cNvPr>
          <p:cNvCxnSpPr>
            <a:cxnSpLocks/>
          </p:cNvCxnSpPr>
          <p:nvPr/>
        </p:nvCxnSpPr>
        <p:spPr>
          <a:xfrm>
            <a:off x="0" y="6143148"/>
            <a:ext cx="15452725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C57B4276-319C-4962-AFD6-509A34676890}"/>
              </a:ext>
            </a:extLst>
          </p:cNvPr>
          <p:cNvSpPr/>
          <p:nvPr/>
        </p:nvSpPr>
        <p:spPr>
          <a:xfrm>
            <a:off x="1296642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8472F3F-1AA3-454E-B16A-AD84707C2DCC}"/>
              </a:ext>
            </a:extLst>
          </p:cNvPr>
          <p:cNvSpPr/>
          <p:nvPr/>
        </p:nvSpPr>
        <p:spPr>
          <a:xfrm>
            <a:off x="3839621" y="6055101"/>
            <a:ext cx="176099" cy="176099"/>
          </a:xfrm>
          <a:prstGeom prst="ellipse">
            <a:avLst/>
          </a:prstGeom>
          <a:solidFill>
            <a:srgbClr val="23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5AAF5CD-E156-49B1-B10C-5139F56EDCC5}"/>
              </a:ext>
            </a:extLst>
          </p:cNvPr>
          <p:cNvSpPr/>
          <p:nvPr/>
        </p:nvSpPr>
        <p:spPr>
          <a:xfrm>
            <a:off x="6382600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EBDACAC-E7EA-4C1F-BC57-6CC228F3208E}"/>
              </a:ext>
            </a:extLst>
          </p:cNvPr>
          <p:cNvSpPr/>
          <p:nvPr/>
        </p:nvSpPr>
        <p:spPr>
          <a:xfrm>
            <a:off x="8925579" y="6055101"/>
            <a:ext cx="176099" cy="176099"/>
          </a:xfrm>
          <a:prstGeom prst="ellipse">
            <a:avLst/>
          </a:prstGeom>
          <a:solidFill>
            <a:srgbClr val="23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50ACDFE-A353-4187-A0FA-634B04328843}"/>
              </a:ext>
            </a:extLst>
          </p:cNvPr>
          <p:cNvSpPr/>
          <p:nvPr/>
        </p:nvSpPr>
        <p:spPr>
          <a:xfrm>
            <a:off x="11468558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27956FA-1B6F-43DC-A1B5-576E73EED522}"/>
              </a:ext>
            </a:extLst>
          </p:cNvPr>
          <p:cNvSpPr txBox="1"/>
          <p:nvPr/>
        </p:nvSpPr>
        <p:spPr>
          <a:xfrm>
            <a:off x="457591" y="5244596"/>
            <a:ext cx="18542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Research &amp; Data Accumulation</a:t>
            </a:r>
            <a:endParaRPr 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4F41438-C39E-4194-B4D1-587DF328FA44}"/>
              </a:ext>
            </a:extLst>
          </p:cNvPr>
          <p:cNvSpPr txBox="1"/>
          <p:nvPr/>
        </p:nvSpPr>
        <p:spPr>
          <a:xfrm>
            <a:off x="3048981" y="5244596"/>
            <a:ext cx="18542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Login &amp; Navigate to Model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0E282BD-DC58-4B8E-A8B6-778E00C3C5F3}"/>
              </a:ext>
            </a:extLst>
          </p:cNvPr>
          <p:cNvSpPr txBox="1"/>
          <p:nvPr/>
        </p:nvSpPr>
        <p:spPr>
          <a:xfrm>
            <a:off x="5544112" y="5244596"/>
            <a:ext cx="18542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Upload Dataset &amp; Validation</a:t>
            </a:r>
            <a:endParaRPr 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85DE9E4-46C9-47E8-86F0-CC2E54195C78}"/>
              </a:ext>
            </a:extLst>
          </p:cNvPr>
          <p:cNvSpPr txBox="1"/>
          <p:nvPr/>
        </p:nvSpPr>
        <p:spPr>
          <a:xfrm>
            <a:off x="7972898" y="5244596"/>
            <a:ext cx="208146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Configure Programs &amp; Cycles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F0FF866-5B48-426E-BC4A-8D1871D2D9F1}"/>
              </a:ext>
            </a:extLst>
          </p:cNvPr>
          <p:cNvSpPr txBox="1"/>
          <p:nvPr/>
        </p:nvSpPr>
        <p:spPr>
          <a:xfrm>
            <a:off x="10630070" y="5244596"/>
            <a:ext cx="18542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Run</a:t>
            </a:r>
          </a:p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Simulation</a:t>
            </a:r>
            <a:endParaRPr 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A1E3360-D22F-4548-AB59-0F91DD323733}"/>
              </a:ext>
            </a:extLst>
          </p:cNvPr>
          <p:cNvSpPr/>
          <p:nvPr/>
        </p:nvSpPr>
        <p:spPr>
          <a:xfrm>
            <a:off x="14011535" y="6061197"/>
            <a:ext cx="176099" cy="1760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89F5216-C220-4AE8-B974-498656C8D837}"/>
              </a:ext>
            </a:extLst>
          </p:cNvPr>
          <p:cNvSpPr txBox="1"/>
          <p:nvPr/>
        </p:nvSpPr>
        <p:spPr>
          <a:xfrm>
            <a:off x="13172484" y="5244596"/>
            <a:ext cx="18542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View Analysis &amp; Results</a:t>
            </a:r>
            <a:endParaRPr 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204B6121-4A38-45E8-9D23-B1031300FFCC}"/>
              </a:ext>
            </a:extLst>
          </p:cNvPr>
          <p:cNvSpPr/>
          <p:nvPr/>
        </p:nvSpPr>
        <p:spPr>
          <a:xfrm rot="5340000">
            <a:off x="2569582" y="6048712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B90116B1-0296-44F4-AF48-7B2924DA7083}"/>
              </a:ext>
            </a:extLst>
          </p:cNvPr>
          <p:cNvSpPr/>
          <p:nvPr/>
        </p:nvSpPr>
        <p:spPr>
          <a:xfrm rot="5340000">
            <a:off x="5112561" y="6059234"/>
            <a:ext cx="173197" cy="167836"/>
          </a:xfrm>
          <a:prstGeom prst="triangle">
            <a:avLst/>
          </a:prstGeom>
          <a:solidFill>
            <a:srgbClr val="002060"/>
          </a:solidFill>
          <a:ln>
            <a:solidFill>
              <a:srgbClr val="00366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3E4F75E4-3EFD-4E8C-BC37-2A2DB1796238}"/>
              </a:ext>
            </a:extLst>
          </p:cNvPr>
          <p:cNvSpPr/>
          <p:nvPr/>
        </p:nvSpPr>
        <p:spPr>
          <a:xfrm rot="5340000">
            <a:off x="7655540" y="6062518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34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4C8A30E8-D157-44DC-9469-ECB2B55CEB98}"/>
              </a:ext>
            </a:extLst>
          </p:cNvPr>
          <p:cNvSpPr/>
          <p:nvPr/>
        </p:nvSpPr>
        <p:spPr>
          <a:xfrm rot="5340000">
            <a:off x="10198519" y="6048713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34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1B9539C8-9F2D-4AF7-8DDA-2AE0672C0436}"/>
              </a:ext>
            </a:extLst>
          </p:cNvPr>
          <p:cNvSpPr/>
          <p:nvPr/>
        </p:nvSpPr>
        <p:spPr>
          <a:xfrm rot="5340000">
            <a:off x="12741498" y="6049547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34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3137A21-08D3-4F69-BAB2-3848EB56C10A}"/>
              </a:ext>
            </a:extLst>
          </p:cNvPr>
          <p:cNvSpPr txBox="1"/>
          <p:nvPr/>
        </p:nvSpPr>
        <p:spPr>
          <a:xfrm>
            <a:off x="743932" y="1185144"/>
            <a:ext cx="13789639" cy="76944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200" dirty="0">
                <a:cs typeface="Segoe UI" panose="020B0502040204020203" pitchFamily="34" charset="0"/>
              </a:rPr>
              <a:t>Epic 2 –  Run Simulation and View Results,   	Epic 3 – Run Concurrent Simulations</a:t>
            </a:r>
          </a:p>
          <a:p>
            <a:r>
              <a:rPr lang="en-US" sz="2200" dirty="0">
                <a:cs typeface="Segoe UI" panose="020B0502040204020203" pitchFamily="34" charset="0"/>
              </a:rPr>
              <a:t>Epic 5 – View Customer Analysis Offline,      	Epic 13,14  – Onboard Wood and Steel Models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11C32D5-DCCE-4891-8C68-361335455BBA}"/>
              </a:ext>
            </a:extLst>
          </p:cNvPr>
          <p:cNvSpPr/>
          <p:nvPr/>
        </p:nvSpPr>
        <p:spPr>
          <a:xfrm>
            <a:off x="457591" y="6569880"/>
            <a:ext cx="18542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Discuss with customer about</a:t>
            </a:r>
          </a:p>
          <a:p>
            <a:pPr algn="ctr"/>
            <a:r>
              <a:rPr lang="en-US" sz="2000"/>
              <a:t>Osmose products and services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66C5C93-6E6B-4177-B6C2-650BA25A90D9}"/>
              </a:ext>
            </a:extLst>
          </p:cNvPr>
          <p:cNvSpPr/>
          <p:nvPr/>
        </p:nvSpPr>
        <p:spPr>
          <a:xfrm>
            <a:off x="457592" y="8511811"/>
            <a:ext cx="1855327" cy="17653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Get current</a:t>
            </a:r>
          </a:p>
          <a:p>
            <a:pPr algn="ctr"/>
            <a:r>
              <a:rPr lang="en-US" sz="2000"/>
              <a:t>treatment details. Get Pole data for customer plant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CBE6BD5-EACE-4700-BCE9-FE7D13F0E101}"/>
              </a:ext>
            </a:extLst>
          </p:cNvPr>
          <p:cNvSpPr/>
          <p:nvPr/>
        </p:nvSpPr>
        <p:spPr>
          <a:xfrm>
            <a:off x="457592" y="10766551"/>
            <a:ext cx="1855327" cy="15240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Offline study</a:t>
            </a:r>
          </a:p>
          <a:p>
            <a:pPr algn="ctr"/>
            <a:r>
              <a:rPr lang="en-US" sz="2000"/>
              <a:t>of pole data</a:t>
            </a:r>
          </a:p>
          <a:p>
            <a:pPr algn="ctr"/>
            <a:r>
              <a:rPr lang="en-US" sz="2000"/>
              <a:t>and clean-up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B31B67C-CFE5-4CEB-BB6F-FBEEF43F0463}"/>
              </a:ext>
            </a:extLst>
          </p:cNvPr>
          <p:cNvSpPr/>
          <p:nvPr/>
        </p:nvSpPr>
        <p:spPr>
          <a:xfrm>
            <a:off x="3048418" y="8511811"/>
            <a:ext cx="1855327" cy="17653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Navigate to</a:t>
            </a:r>
          </a:p>
          <a:p>
            <a:pPr algn="ctr"/>
            <a:r>
              <a:rPr lang="en-US" sz="2000"/>
              <a:t>Landing screen and then go to Run Simulation</a:t>
            </a:r>
            <a:endParaRPr lang="en-US" sz="2000">
              <a:cs typeface="Calibri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90AD104-39AD-48EB-A753-518C69554BF8}"/>
              </a:ext>
            </a:extLst>
          </p:cNvPr>
          <p:cNvSpPr/>
          <p:nvPr/>
        </p:nvSpPr>
        <p:spPr>
          <a:xfrm>
            <a:off x="5543549" y="8511811"/>
            <a:ext cx="1855327" cy="17653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Review Imputation</a:t>
            </a:r>
          </a:p>
          <a:p>
            <a:pPr algn="ctr"/>
            <a:r>
              <a:rPr lang="en-US" sz="2000"/>
              <a:t>Analysis and</a:t>
            </a:r>
          </a:p>
          <a:p>
            <a:pPr algn="ctr"/>
            <a:r>
              <a:rPr lang="en-US" sz="2000"/>
              <a:t>proceed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71EB4C5-A430-40C1-8933-EAF9D78AE206}"/>
              </a:ext>
            </a:extLst>
          </p:cNvPr>
          <p:cNvSpPr/>
          <p:nvPr/>
        </p:nvSpPr>
        <p:spPr>
          <a:xfrm>
            <a:off x="5543549" y="6569880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Upload Cleaned pole data for</a:t>
            </a:r>
          </a:p>
          <a:p>
            <a:pPr algn="ctr"/>
            <a:r>
              <a:rPr lang="en-US" sz="2000"/>
              <a:t>analysis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6FF6B64-6CDC-4EF1-B96A-4C0051D7531A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>
            <a:off x="1384691" y="8144680"/>
            <a:ext cx="565" cy="36713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7A35C6F-1D41-4981-8B84-2A97BF279F18}"/>
              </a:ext>
            </a:extLst>
          </p:cNvPr>
          <p:cNvCxnSpPr>
            <a:cxnSpLocks/>
            <a:stCxn id="183" idx="2"/>
            <a:endCxn id="184" idx="0"/>
          </p:cNvCxnSpPr>
          <p:nvPr/>
        </p:nvCxnSpPr>
        <p:spPr>
          <a:xfrm>
            <a:off x="1385256" y="10277111"/>
            <a:ext cx="0" cy="48944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4C935AE-F06A-4ABC-9790-73191DB62EE5}"/>
              </a:ext>
            </a:extLst>
          </p:cNvPr>
          <p:cNvSpPr/>
          <p:nvPr/>
        </p:nvSpPr>
        <p:spPr>
          <a:xfrm>
            <a:off x="13172484" y="6569880"/>
            <a:ext cx="18542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View</a:t>
            </a:r>
          </a:p>
          <a:p>
            <a:pPr algn="ctr"/>
            <a:r>
              <a:rPr lang="en-US" sz="2000"/>
              <a:t>Computational</a:t>
            </a:r>
          </a:p>
          <a:p>
            <a:pPr algn="ctr"/>
            <a:r>
              <a:rPr lang="en-US" sz="2000"/>
              <a:t>Analysis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B349422-3B55-4B70-9E9B-C5543D8715A2}"/>
              </a:ext>
            </a:extLst>
          </p:cNvPr>
          <p:cNvSpPr/>
          <p:nvPr/>
        </p:nvSpPr>
        <p:spPr>
          <a:xfrm>
            <a:off x="13172484" y="8511811"/>
            <a:ext cx="1854200" cy="17653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Financial</a:t>
            </a:r>
          </a:p>
          <a:p>
            <a:pPr algn="ctr"/>
            <a:r>
              <a:rPr lang="en-US" sz="2000"/>
              <a:t>Comparison</a:t>
            </a:r>
          </a:p>
          <a:p>
            <a:pPr algn="ctr"/>
            <a:r>
              <a:rPr lang="en-US" sz="2000"/>
              <a:t>Between different</a:t>
            </a:r>
          </a:p>
          <a:p>
            <a:pPr algn="ctr"/>
            <a:r>
              <a:rPr lang="en-US" sz="2000"/>
              <a:t>programs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5285B25-AB4E-41BB-B60C-B6E2EC20FFC2}"/>
              </a:ext>
            </a:extLst>
          </p:cNvPr>
          <p:cNvSpPr/>
          <p:nvPr/>
        </p:nvSpPr>
        <p:spPr>
          <a:xfrm>
            <a:off x="13172484" y="10766551"/>
            <a:ext cx="1854200" cy="15240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Recommend the right treatment solution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46C686A-B34F-42E0-B51E-BF602EAD0455}"/>
              </a:ext>
            </a:extLst>
          </p:cNvPr>
          <p:cNvCxnSpPr>
            <a:stCxn id="191" idx="2"/>
            <a:endCxn id="192" idx="0"/>
          </p:cNvCxnSpPr>
          <p:nvPr/>
        </p:nvCxnSpPr>
        <p:spPr>
          <a:xfrm>
            <a:off x="14099584" y="8144680"/>
            <a:ext cx="0" cy="36713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57E9E12-DC13-44AF-ACD9-510882734F09}"/>
              </a:ext>
            </a:extLst>
          </p:cNvPr>
          <p:cNvSpPr/>
          <p:nvPr/>
        </p:nvSpPr>
        <p:spPr>
          <a:xfrm>
            <a:off x="7972898" y="6569880"/>
            <a:ext cx="19483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Set all Configurations Program &amp;</a:t>
            </a:r>
          </a:p>
          <a:p>
            <a:pPr algn="ctr"/>
            <a:r>
              <a:rPr lang="en-US" sz="2000"/>
              <a:t>Cycle configurations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D7992E5-0A7F-499D-A4E0-D2BCD153E9C3}"/>
              </a:ext>
            </a:extLst>
          </p:cNvPr>
          <p:cNvSpPr/>
          <p:nvPr/>
        </p:nvSpPr>
        <p:spPr>
          <a:xfrm>
            <a:off x="13172484" y="12650099"/>
            <a:ext cx="1854200" cy="15240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Download</a:t>
            </a:r>
          </a:p>
          <a:p>
            <a:pPr algn="ctr"/>
            <a:r>
              <a:rPr lang="en-US" sz="2000"/>
              <a:t>Analysis report Excel and share it with</a:t>
            </a:r>
          </a:p>
          <a:p>
            <a:pPr algn="ctr"/>
            <a:r>
              <a:rPr lang="en-US" sz="2000"/>
              <a:t>customer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40CE51D-1BC4-4335-A5D1-4264E7295D5C}"/>
              </a:ext>
            </a:extLst>
          </p:cNvPr>
          <p:cNvSpPr/>
          <p:nvPr/>
        </p:nvSpPr>
        <p:spPr>
          <a:xfrm>
            <a:off x="10629507" y="6569880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Review inputs &amp; Run Simulation process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ED2B923-1A9A-4463-AC85-95152ADA32F7}"/>
              </a:ext>
            </a:extLst>
          </p:cNvPr>
          <p:cNvCxnSpPr>
            <a:cxnSpLocks/>
            <a:stCxn id="192" idx="2"/>
            <a:endCxn id="193" idx="0"/>
          </p:cNvCxnSpPr>
          <p:nvPr/>
        </p:nvCxnSpPr>
        <p:spPr>
          <a:xfrm>
            <a:off x="14099584" y="10277111"/>
            <a:ext cx="0" cy="48944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C0C73E4-6FA9-424C-A5E0-AB47358E6A23}"/>
              </a:ext>
            </a:extLst>
          </p:cNvPr>
          <p:cNvCxnSpPr>
            <a:cxnSpLocks/>
            <a:stCxn id="193" idx="2"/>
            <a:endCxn id="197" idx="0"/>
          </p:cNvCxnSpPr>
          <p:nvPr/>
        </p:nvCxnSpPr>
        <p:spPr>
          <a:xfrm>
            <a:off x="14099584" y="12290551"/>
            <a:ext cx="0" cy="35954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B3A78E8-D8D0-4C50-8B28-95E8F0DADF5D}"/>
              </a:ext>
            </a:extLst>
          </p:cNvPr>
          <p:cNvSpPr/>
          <p:nvPr/>
        </p:nvSpPr>
        <p:spPr>
          <a:xfrm>
            <a:off x="3048418" y="6569880"/>
            <a:ext cx="1855327" cy="1574800"/>
          </a:xfrm>
          <a:prstGeom prst="rect">
            <a:avLst/>
          </a:prstGeom>
          <a:solidFill>
            <a:srgbClr val="003468"/>
          </a:solidFill>
          <a:ln>
            <a:solidFill>
              <a:srgbClr val="0034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 to</a:t>
            </a:r>
          </a:p>
          <a:p>
            <a:pPr algn="ctr"/>
            <a:r>
              <a:rPr lang="en-US" sz="2000" dirty="0"/>
              <a:t>Osmolytics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D5E10C4-309F-432C-9195-FAF84C01EDF4}"/>
              </a:ext>
            </a:extLst>
          </p:cNvPr>
          <p:cNvCxnSpPr>
            <a:cxnSpLocks/>
            <a:stCxn id="201" idx="2"/>
            <a:endCxn id="185" idx="0"/>
          </p:cNvCxnSpPr>
          <p:nvPr/>
        </p:nvCxnSpPr>
        <p:spPr>
          <a:xfrm>
            <a:off x="3976082" y="8144680"/>
            <a:ext cx="0" cy="36713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7395165-F069-4449-81A3-16E31D8FF727}"/>
              </a:ext>
            </a:extLst>
          </p:cNvPr>
          <p:cNvCxnSpPr>
            <a:cxnSpLocks/>
            <a:stCxn id="187" idx="2"/>
            <a:endCxn id="186" idx="0"/>
          </p:cNvCxnSpPr>
          <p:nvPr/>
        </p:nvCxnSpPr>
        <p:spPr>
          <a:xfrm>
            <a:off x="6471213" y="8144680"/>
            <a:ext cx="0" cy="36713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D78190B1-B8FA-4F8D-9EEF-73E8DCC5E102}"/>
              </a:ext>
            </a:extLst>
          </p:cNvPr>
          <p:cNvSpPr/>
          <p:nvPr/>
        </p:nvSpPr>
        <p:spPr>
          <a:xfrm>
            <a:off x="8190015" y="8700290"/>
            <a:ext cx="1509604" cy="13998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65AEA-0E4C-457B-8D28-BF5D0890E482}"/>
              </a:ext>
            </a:extLst>
          </p:cNvPr>
          <p:cNvSpPr txBox="1"/>
          <p:nvPr/>
        </p:nvSpPr>
        <p:spPr>
          <a:xfrm>
            <a:off x="8190015" y="9085309"/>
            <a:ext cx="151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Add more Programs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A0CB70-6065-46FB-9DBA-01F74D7CB079}"/>
              </a:ext>
            </a:extLst>
          </p:cNvPr>
          <p:cNvSpPr txBox="1"/>
          <p:nvPr/>
        </p:nvSpPr>
        <p:spPr>
          <a:xfrm>
            <a:off x="7918726" y="8949310"/>
            <a:ext cx="53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73FF4EA-AD13-4FA0-9E04-C7BFA800BA87}"/>
              </a:ext>
            </a:extLst>
          </p:cNvPr>
          <p:cNvSpPr txBox="1"/>
          <p:nvPr/>
        </p:nvSpPr>
        <p:spPr>
          <a:xfrm>
            <a:off x="9661523" y="8949310"/>
            <a:ext cx="57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3944A07-EE57-43AF-942D-55568DAAFBF9}"/>
              </a:ext>
            </a:extLst>
          </p:cNvPr>
          <p:cNvCxnSpPr>
            <a:cxnSpLocks/>
            <a:stCxn id="2" idx="3"/>
            <a:endCxn id="198" idx="1"/>
          </p:cNvCxnSpPr>
          <p:nvPr/>
        </p:nvCxnSpPr>
        <p:spPr>
          <a:xfrm flipV="1">
            <a:off x="9699619" y="7357280"/>
            <a:ext cx="929888" cy="2042911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9985CB1-C5B6-4291-BFF8-1381B335196D}"/>
              </a:ext>
            </a:extLst>
          </p:cNvPr>
          <p:cNvCxnSpPr>
            <a:cxnSpLocks/>
            <a:stCxn id="184" idx="3"/>
            <a:endCxn id="201" idx="1"/>
          </p:cNvCxnSpPr>
          <p:nvPr/>
        </p:nvCxnSpPr>
        <p:spPr>
          <a:xfrm flipV="1">
            <a:off x="2312919" y="7357280"/>
            <a:ext cx="735499" cy="4171271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2DCCBCF-DDAE-4CEE-B104-895809D720ED}"/>
              </a:ext>
            </a:extLst>
          </p:cNvPr>
          <p:cNvCxnSpPr>
            <a:cxnSpLocks/>
            <a:stCxn id="185" idx="3"/>
            <a:endCxn id="187" idx="1"/>
          </p:cNvCxnSpPr>
          <p:nvPr/>
        </p:nvCxnSpPr>
        <p:spPr>
          <a:xfrm flipV="1">
            <a:off x="4903745" y="7357280"/>
            <a:ext cx="639804" cy="2037181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33CCF22-E9C5-46F4-BDDF-2EDA9C02E2BF}"/>
              </a:ext>
            </a:extLst>
          </p:cNvPr>
          <p:cNvCxnSpPr>
            <a:cxnSpLocks/>
            <a:stCxn id="186" idx="3"/>
            <a:endCxn id="196" idx="1"/>
          </p:cNvCxnSpPr>
          <p:nvPr/>
        </p:nvCxnSpPr>
        <p:spPr>
          <a:xfrm flipV="1">
            <a:off x="7398876" y="7357280"/>
            <a:ext cx="574022" cy="2037181"/>
          </a:xfrm>
          <a:prstGeom prst="bentConnector3">
            <a:avLst>
              <a:gd name="adj1" fmla="val 36725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7B76382-8131-4B31-B3C2-C75B8EA6AF64}"/>
              </a:ext>
            </a:extLst>
          </p:cNvPr>
          <p:cNvCxnSpPr>
            <a:cxnSpLocks/>
            <a:stCxn id="196" idx="2"/>
            <a:endCxn id="2" idx="0"/>
          </p:cNvCxnSpPr>
          <p:nvPr/>
        </p:nvCxnSpPr>
        <p:spPr>
          <a:xfrm flipH="1">
            <a:off x="8944817" y="8144680"/>
            <a:ext cx="2231" cy="55561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ADA34-863E-48DD-896D-2C29B3EBDE6A}"/>
              </a:ext>
            </a:extLst>
          </p:cNvPr>
          <p:cNvCxnSpPr>
            <a:cxnSpLocks/>
            <a:stCxn id="198" idx="3"/>
            <a:endCxn id="191" idx="1"/>
          </p:cNvCxnSpPr>
          <p:nvPr/>
        </p:nvCxnSpPr>
        <p:spPr>
          <a:xfrm>
            <a:off x="12484834" y="7357280"/>
            <a:ext cx="68765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4F64D22-0B32-48C1-A80D-1549763CAF9A}"/>
              </a:ext>
            </a:extLst>
          </p:cNvPr>
          <p:cNvCxnSpPr>
            <a:cxnSpLocks/>
            <a:stCxn id="2" idx="1"/>
            <a:endCxn id="196" idx="1"/>
          </p:cNvCxnSpPr>
          <p:nvPr/>
        </p:nvCxnSpPr>
        <p:spPr>
          <a:xfrm rot="10800000">
            <a:off x="7972899" y="7357281"/>
            <a:ext cx="217117" cy="2042911"/>
          </a:xfrm>
          <a:prstGeom prst="bentConnector3">
            <a:avLst>
              <a:gd name="adj1" fmla="val 170193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0BFE661-74DC-4B31-876D-ACEF22800BA4}"/>
              </a:ext>
            </a:extLst>
          </p:cNvPr>
          <p:cNvSpPr txBox="1"/>
          <p:nvPr/>
        </p:nvSpPr>
        <p:spPr>
          <a:xfrm>
            <a:off x="12671359" y="2872167"/>
            <a:ext cx="2603441" cy="15388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User is with customer and needs to run simulations to recommend a treatment proposal</a:t>
            </a:r>
            <a:endParaRPr lang="en-US" sz="16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3C6702-1D40-43C7-A726-2A4A6ACF6A39}"/>
              </a:ext>
            </a:extLst>
          </p:cNvPr>
          <p:cNvSpPr txBox="1"/>
          <p:nvPr/>
        </p:nvSpPr>
        <p:spPr>
          <a:xfrm>
            <a:off x="12671359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0599E6C-E23F-43AA-957C-92ABB150DC26}"/>
              </a:ext>
            </a:extLst>
          </p:cNvPr>
          <p:cNvSpPr txBox="1"/>
          <p:nvPr/>
        </p:nvSpPr>
        <p:spPr>
          <a:xfrm>
            <a:off x="9795503" y="2872167"/>
            <a:ext cx="2603441" cy="153888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Long Simulation times Configurations are not</a:t>
            </a:r>
          </a:p>
          <a:p>
            <a:pPr algn="ctr"/>
            <a:r>
              <a:rPr lang="en-US" sz="2000">
                <a:solidFill>
                  <a:schemeClr val="bg1"/>
                </a:solidFill>
              </a:rPr>
              <a:t>saved </a:t>
            </a:r>
          </a:p>
          <a:p>
            <a:pPr algn="ctr"/>
            <a:r>
              <a:rPr lang="en-US" sz="2000">
                <a:solidFill>
                  <a:schemeClr val="bg1"/>
                </a:solidFill>
              </a:rPr>
              <a:t>Lack of concurrent sessions</a:t>
            </a:r>
            <a:endParaRPr lang="en-US" sz="16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78C939F-2688-4394-AE3B-B64F8CA01E88}"/>
              </a:ext>
            </a:extLst>
          </p:cNvPr>
          <p:cNvSpPr txBox="1"/>
          <p:nvPr/>
        </p:nvSpPr>
        <p:spPr>
          <a:xfrm>
            <a:off x="979550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Pain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400" b="1">
                <a:solidFill>
                  <a:schemeClr val="bg1"/>
                </a:solidFill>
              </a:rPr>
              <a:t>Points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FE21E24-80B9-4474-AFBE-F420263AF974}"/>
              </a:ext>
            </a:extLst>
          </p:cNvPr>
          <p:cNvSpPr txBox="1"/>
          <p:nvPr/>
        </p:nvSpPr>
        <p:spPr>
          <a:xfrm>
            <a:off x="6919653" y="2872167"/>
            <a:ext cx="2603441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Better User Experience.</a:t>
            </a:r>
          </a:p>
          <a:p>
            <a:pPr algn="ctr"/>
            <a:r>
              <a:rPr lang="en-US" sz="2000">
                <a:solidFill>
                  <a:schemeClr val="bg1"/>
                </a:solidFill>
              </a:rPr>
              <a:t>Run multiple simulations, track and view simulation results</a:t>
            </a:r>
            <a:endParaRPr lang="en-US" sz="16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A5C2E5-C85D-40BF-B30D-909B28BFC5FA}"/>
              </a:ext>
            </a:extLst>
          </p:cNvPr>
          <p:cNvSpPr txBox="1"/>
          <p:nvPr/>
        </p:nvSpPr>
        <p:spPr>
          <a:xfrm>
            <a:off x="691965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z="2400"/>
              <a:t>Needs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047C24-BA3C-4A1B-92AD-470AD5ADBEB3}"/>
              </a:ext>
            </a:extLst>
          </p:cNvPr>
          <p:cNvSpPr txBox="1"/>
          <p:nvPr/>
        </p:nvSpPr>
        <p:spPr>
          <a:xfrm>
            <a:off x="4086682" y="2872167"/>
            <a:ext cx="2603441" cy="15388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Run Simulation on customer pole data and suggest the right treatment solution for the customer plant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11F5207-20AB-4CAC-AE25-3B20328F4E85}"/>
              </a:ext>
            </a:extLst>
          </p:cNvPr>
          <p:cNvSpPr txBox="1"/>
          <p:nvPr/>
        </p:nvSpPr>
        <p:spPr>
          <a:xfrm>
            <a:off x="4086682" y="2285597"/>
            <a:ext cx="2603441" cy="369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Goals</a:t>
            </a:r>
            <a:endParaRPr lang="en-US" sz="2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D4A95BC-A551-44AC-9CC9-D53F9ACF535D}"/>
              </a:ext>
            </a:extLst>
          </p:cNvPr>
          <p:cNvSpPr txBox="1"/>
          <p:nvPr/>
        </p:nvSpPr>
        <p:spPr>
          <a:xfrm>
            <a:off x="744538" y="2070155"/>
            <a:ext cx="2677487" cy="58477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3200" b="1">
                <a:solidFill>
                  <a:srgbClr val="003468"/>
                </a:solidFill>
              </a:rPr>
              <a:t>Power User </a:t>
            </a:r>
            <a:endParaRPr lang="en-US" sz="3200">
              <a:solidFill>
                <a:srgbClr val="003468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79BD861-CF9C-47FE-AA9B-7F8DFC484302}"/>
              </a:ext>
            </a:extLst>
          </p:cNvPr>
          <p:cNvSpPr txBox="1"/>
          <p:nvPr/>
        </p:nvSpPr>
        <p:spPr>
          <a:xfrm>
            <a:off x="743932" y="2872167"/>
            <a:ext cx="3111400" cy="116955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/>
              <a:t>Solution Consultant</a:t>
            </a:r>
          </a:p>
          <a:p>
            <a:pPr>
              <a:spcAft>
                <a:spcPts val="600"/>
              </a:spcAft>
            </a:pPr>
            <a:r>
              <a:rPr lang="fr-FR" sz="2000"/>
              <a:t>East </a:t>
            </a:r>
            <a:r>
              <a:rPr lang="en-US" sz="2000"/>
              <a:t>Territory Sales</a:t>
            </a:r>
          </a:p>
          <a:p>
            <a:pPr>
              <a:spcAft>
                <a:spcPts val="600"/>
              </a:spcAft>
            </a:pPr>
            <a:r>
              <a:rPr lang="en-US" sz="2000"/>
              <a:t>Large Corporation customers</a:t>
            </a:r>
          </a:p>
        </p:txBody>
      </p:sp>
    </p:spTree>
    <p:extLst>
      <p:ext uri="{BB962C8B-B14F-4D97-AF65-F5344CB8AC3E}">
        <p14:creationId xmlns:p14="http://schemas.microsoft.com/office/powerpoint/2010/main" val="71662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>
            <a:extLst>
              <a:ext uri="{FF2B5EF4-FFF2-40B4-BE49-F238E27FC236}">
                <a16:creationId xmlns:a16="http://schemas.microsoft.com/office/drawing/2014/main" id="{CA1B318A-386F-49F4-8198-4EA861D7BEB7}"/>
              </a:ext>
            </a:extLst>
          </p:cNvPr>
          <p:cNvSpPr/>
          <p:nvPr/>
        </p:nvSpPr>
        <p:spPr>
          <a:xfrm>
            <a:off x="3047854" y="8986212"/>
            <a:ext cx="1855327" cy="1701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Navigate to Simulation History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882A974-618F-4059-BBFC-186AE825FE7C}"/>
              </a:ext>
            </a:extLst>
          </p:cNvPr>
          <p:cNvSpPr/>
          <p:nvPr/>
        </p:nvSpPr>
        <p:spPr>
          <a:xfrm>
            <a:off x="456464" y="6559696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 to</a:t>
            </a:r>
          </a:p>
          <a:p>
            <a:pPr algn="ctr"/>
            <a:r>
              <a:rPr lang="en-US" sz="2000" dirty="0"/>
              <a:t>Osmolytics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3CE1D60-A90D-4AA1-99ED-1BF1DA99A027}"/>
              </a:ext>
            </a:extLst>
          </p:cNvPr>
          <p:cNvSpPr/>
          <p:nvPr/>
        </p:nvSpPr>
        <p:spPr>
          <a:xfrm>
            <a:off x="5622019" y="8986212"/>
            <a:ext cx="1855327" cy="1701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View old sessions,  completion status of each analysis</a:t>
            </a:r>
          </a:p>
        </p:txBody>
      </p:sp>
      <p:sp>
        <p:nvSpPr>
          <p:cNvPr id="179" name="Diamond 178">
            <a:extLst>
              <a:ext uri="{FF2B5EF4-FFF2-40B4-BE49-F238E27FC236}">
                <a16:creationId xmlns:a16="http://schemas.microsoft.com/office/drawing/2014/main" id="{885AC897-5AE9-4FD8-A85D-638683399868}"/>
              </a:ext>
            </a:extLst>
          </p:cNvPr>
          <p:cNvSpPr/>
          <p:nvPr/>
        </p:nvSpPr>
        <p:spPr>
          <a:xfrm>
            <a:off x="3047854" y="6559696"/>
            <a:ext cx="1855327" cy="15759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5D1593D-8034-4405-8EE6-D15638AFD1F0}"/>
              </a:ext>
            </a:extLst>
          </p:cNvPr>
          <p:cNvSpPr/>
          <p:nvPr/>
        </p:nvSpPr>
        <p:spPr>
          <a:xfrm>
            <a:off x="456464" y="9005262"/>
            <a:ext cx="1855327" cy="1701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From the Landing screen and navigate to Simulation Manager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BF78A0-C015-4C9B-8996-5282D260BDD1}"/>
              </a:ext>
            </a:extLst>
          </p:cNvPr>
          <p:cNvCxnSpPr>
            <a:cxnSpLocks/>
            <a:stCxn id="177" idx="2"/>
            <a:endCxn id="180" idx="0"/>
          </p:cNvCxnSpPr>
          <p:nvPr/>
        </p:nvCxnSpPr>
        <p:spPr>
          <a:xfrm>
            <a:off x="1384128" y="8134496"/>
            <a:ext cx="0" cy="87076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8FE7738-47BE-4E83-BCD4-1B4C909C3DEE}"/>
              </a:ext>
            </a:extLst>
          </p:cNvPr>
          <p:cNvSpPr/>
          <p:nvPr/>
        </p:nvSpPr>
        <p:spPr>
          <a:xfrm>
            <a:off x="8086528" y="6559696"/>
            <a:ext cx="18542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Load session and view</a:t>
            </a:r>
          </a:p>
          <a:p>
            <a:pPr algn="ctr"/>
            <a:r>
              <a:rPr lang="en-US" sz="2000"/>
              <a:t>Computational</a:t>
            </a:r>
          </a:p>
          <a:p>
            <a:pPr algn="ctr"/>
            <a:r>
              <a:rPr lang="en-US" sz="2000"/>
              <a:t>Analysis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480B3AD-A899-41DB-81DB-2CC92313703A}"/>
              </a:ext>
            </a:extLst>
          </p:cNvPr>
          <p:cNvSpPr/>
          <p:nvPr/>
        </p:nvSpPr>
        <p:spPr>
          <a:xfrm>
            <a:off x="8086528" y="8529012"/>
            <a:ext cx="1854200" cy="1701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Financial</a:t>
            </a:r>
          </a:p>
          <a:p>
            <a:pPr algn="ctr"/>
            <a:r>
              <a:rPr lang="en-US" sz="2000"/>
              <a:t>Comparison</a:t>
            </a:r>
          </a:p>
          <a:p>
            <a:pPr algn="ctr"/>
            <a:r>
              <a:rPr lang="en-US" sz="2000"/>
              <a:t>Between different</a:t>
            </a:r>
          </a:p>
          <a:p>
            <a:pPr algn="ctr"/>
            <a:r>
              <a:rPr lang="en-US" sz="2000"/>
              <a:t>programs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4EC3266-2389-486F-BCE3-6FC46FB4FBAA}"/>
              </a:ext>
            </a:extLst>
          </p:cNvPr>
          <p:cNvCxnSpPr>
            <a:stCxn id="182" idx="2"/>
            <a:endCxn id="183" idx="0"/>
          </p:cNvCxnSpPr>
          <p:nvPr/>
        </p:nvCxnSpPr>
        <p:spPr>
          <a:xfrm>
            <a:off x="9013628" y="8134496"/>
            <a:ext cx="0" cy="39451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79B00B1-6E15-4535-836A-79DCDB8802F5}"/>
              </a:ext>
            </a:extLst>
          </p:cNvPr>
          <p:cNvSpPr/>
          <p:nvPr/>
        </p:nvSpPr>
        <p:spPr>
          <a:xfrm>
            <a:off x="8086528" y="10619128"/>
            <a:ext cx="1854200" cy="1467803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Recommend the right treatment solution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877C932-FB54-45C9-98B4-D7DFFD2733E0}"/>
              </a:ext>
            </a:extLst>
          </p:cNvPr>
          <p:cNvSpPr/>
          <p:nvPr/>
        </p:nvSpPr>
        <p:spPr>
          <a:xfrm>
            <a:off x="8086528" y="12502676"/>
            <a:ext cx="1854200" cy="1849096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Download</a:t>
            </a:r>
          </a:p>
          <a:p>
            <a:pPr algn="ctr"/>
            <a:r>
              <a:rPr lang="en-US" sz="2000"/>
              <a:t>Analysis report and share it with</a:t>
            </a:r>
          </a:p>
          <a:p>
            <a:pPr algn="ctr"/>
            <a:r>
              <a:rPr lang="en-US" sz="2000"/>
              <a:t>customer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F0D65F1-CA8D-4178-8430-AB10589DED74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9013628" y="10230812"/>
            <a:ext cx="0" cy="38831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9987BA4-5C0B-4BCB-B291-928CF8A27C8C}"/>
              </a:ext>
            </a:extLst>
          </p:cNvPr>
          <p:cNvCxnSpPr>
            <a:cxnSpLocks/>
            <a:stCxn id="185" idx="2"/>
            <a:endCxn id="190" idx="0"/>
          </p:cNvCxnSpPr>
          <p:nvPr/>
        </p:nvCxnSpPr>
        <p:spPr>
          <a:xfrm>
            <a:off x="9013628" y="12086931"/>
            <a:ext cx="0" cy="41574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2851471-A4BE-402E-B16A-BE67CC87E9A1}"/>
              </a:ext>
            </a:extLst>
          </p:cNvPr>
          <p:cNvSpPr/>
          <p:nvPr/>
        </p:nvSpPr>
        <p:spPr>
          <a:xfrm>
            <a:off x="10629507" y="6559696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Set all Configurations Program &amp;</a:t>
            </a:r>
          </a:p>
          <a:p>
            <a:pPr algn="ctr"/>
            <a:r>
              <a:rPr lang="en-US" sz="2000"/>
              <a:t>Cycle configurations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B85B978-A9AC-46F2-B858-254177738CA8}"/>
              </a:ext>
            </a:extLst>
          </p:cNvPr>
          <p:cNvSpPr/>
          <p:nvPr/>
        </p:nvSpPr>
        <p:spPr>
          <a:xfrm>
            <a:off x="10629507" y="10619128"/>
            <a:ext cx="1855327" cy="1696502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Add / update Program &amp;</a:t>
            </a:r>
          </a:p>
          <a:p>
            <a:pPr algn="ctr"/>
            <a:r>
              <a:rPr lang="en-US" sz="2000"/>
              <a:t>Cycle configurations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2255957-342D-4C0F-AA93-9B29C375CBD2}"/>
              </a:ext>
            </a:extLst>
          </p:cNvPr>
          <p:cNvSpPr/>
          <p:nvPr/>
        </p:nvSpPr>
        <p:spPr>
          <a:xfrm>
            <a:off x="13172484" y="6559696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Review inputs and run Simulation process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848284C-00FA-4207-90A0-9A383E8F0184}"/>
              </a:ext>
            </a:extLst>
          </p:cNvPr>
          <p:cNvCxnSpPr>
            <a:cxnSpLocks/>
            <a:stCxn id="193" idx="2"/>
            <a:endCxn id="197" idx="0"/>
          </p:cNvCxnSpPr>
          <p:nvPr/>
        </p:nvCxnSpPr>
        <p:spPr>
          <a:xfrm>
            <a:off x="11557171" y="8134496"/>
            <a:ext cx="0" cy="4762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Diamond 196">
            <a:extLst>
              <a:ext uri="{FF2B5EF4-FFF2-40B4-BE49-F238E27FC236}">
                <a16:creationId xmlns:a16="http://schemas.microsoft.com/office/drawing/2014/main" id="{BFBB3883-4B01-43DB-AB97-4490B82C477C}"/>
              </a:ext>
            </a:extLst>
          </p:cNvPr>
          <p:cNvSpPr/>
          <p:nvPr/>
        </p:nvSpPr>
        <p:spPr>
          <a:xfrm>
            <a:off x="10703517" y="8610696"/>
            <a:ext cx="1707307" cy="13998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B3A8262-884B-4CB8-9FE2-901EE2E1C0B9}"/>
              </a:ext>
            </a:extLst>
          </p:cNvPr>
          <p:cNvSpPr txBox="1"/>
          <p:nvPr/>
        </p:nvSpPr>
        <p:spPr>
          <a:xfrm>
            <a:off x="10997446" y="8987432"/>
            <a:ext cx="112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Add more Programs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E782558-8155-498A-B535-BC747D8FFF58}"/>
              </a:ext>
            </a:extLst>
          </p:cNvPr>
          <p:cNvSpPr txBox="1"/>
          <p:nvPr/>
        </p:nvSpPr>
        <p:spPr>
          <a:xfrm>
            <a:off x="10997446" y="9925978"/>
            <a:ext cx="53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1CE22FB3-6D95-4BF9-A669-CBCD0FEC9C05}"/>
              </a:ext>
            </a:extLst>
          </p:cNvPr>
          <p:cNvCxnSpPr>
            <a:cxnSpLocks/>
            <a:stCxn id="197" idx="2"/>
            <a:endCxn id="194" idx="0"/>
          </p:cNvCxnSpPr>
          <p:nvPr/>
        </p:nvCxnSpPr>
        <p:spPr>
          <a:xfrm>
            <a:off x="11557171" y="10010498"/>
            <a:ext cx="0" cy="6086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8DC942B9-29E8-40B7-8C3D-7626DE8268FE}"/>
              </a:ext>
            </a:extLst>
          </p:cNvPr>
          <p:cNvSpPr txBox="1"/>
          <p:nvPr/>
        </p:nvSpPr>
        <p:spPr>
          <a:xfrm>
            <a:off x="3944949" y="8382991"/>
            <a:ext cx="53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C365CBA-2729-469E-AB66-BFFC1D9E239A}"/>
              </a:ext>
            </a:extLst>
          </p:cNvPr>
          <p:cNvCxnSpPr>
            <a:cxnSpLocks/>
            <a:endCxn id="176" idx="0"/>
          </p:cNvCxnSpPr>
          <p:nvPr/>
        </p:nvCxnSpPr>
        <p:spPr>
          <a:xfrm>
            <a:off x="3975518" y="7811782"/>
            <a:ext cx="0" cy="11744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56CC952-0C56-4719-B2F1-5A7F1CD45540}"/>
              </a:ext>
            </a:extLst>
          </p:cNvPr>
          <p:cNvCxnSpPr>
            <a:cxnSpLocks/>
            <a:stCxn id="180" idx="3"/>
            <a:endCxn id="179" idx="1"/>
          </p:cNvCxnSpPr>
          <p:nvPr/>
        </p:nvCxnSpPr>
        <p:spPr>
          <a:xfrm flipV="1">
            <a:off x="2311791" y="7347664"/>
            <a:ext cx="736063" cy="2508498"/>
          </a:xfrm>
          <a:prstGeom prst="bentConnector3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6BCF7EA-DBC3-4ADB-99AA-FD2A83AA9E4A}"/>
              </a:ext>
            </a:extLst>
          </p:cNvPr>
          <p:cNvCxnSpPr>
            <a:cxnSpLocks/>
            <a:stCxn id="178" idx="3"/>
            <a:endCxn id="182" idx="1"/>
          </p:cNvCxnSpPr>
          <p:nvPr/>
        </p:nvCxnSpPr>
        <p:spPr>
          <a:xfrm flipV="1">
            <a:off x="7477346" y="7347096"/>
            <a:ext cx="609182" cy="2490016"/>
          </a:xfrm>
          <a:prstGeom prst="bentConnector3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8A5F6F-E79A-4716-B19E-8745214A2D7D}"/>
              </a:ext>
            </a:extLst>
          </p:cNvPr>
          <p:cNvCxnSpPr>
            <a:cxnSpLocks/>
            <a:stCxn id="176" idx="3"/>
            <a:endCxn id="178" idx="1"/>
          </p:cNvCxnSpPr>
          <p:nvPr/>
        </p:nvCxnSpPr>
        <p:spPr>
          <a:xfrm>
            <a:off x="4903181" y="9837112"/>
            <a:ext cx="71883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DC31175-11B1-4FB8-A7B7-0AB8CE8349CC}"/>
              </a:ext>
            </a:extLst>
          </p:cNvPr>
          <p:cNvCxnSpPr>
            <a:cxnSpLocks/>
            <a:stCxn id="182" idx="3"/>
            <a:endCxn id="193" idx="1"/>
          </p:cNvCxnSpPr>
          <p:nvPr/>
        </p:nvCxnSpPr>
        <p:spPr>
          <a:xfrm>
            <a:off x="9940728" y="7347096"/>
            <a:ext cx="688779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itle 1">
            <a:extLst>
              <a:ext uri="{FF2B5EF4-FFF2-40B4-BE49-F238E27FC236}">
                <a16:creationId xmlns:a16="http://schemas.microsoft.com/office/drawing/2014/main" id="{1E1B5512-02AF-4495-A2B3-B55C353871F5}"/>
              </a:ext>
            </a:extLst>
          </p:cNvPr>
          <p:cNvSpPr txBox="1">
            <a:spLocks/>
          </p:cNvSpPr>
          <p:nvPr/>
        </p:nvSpPr>
        <p:spPr>
          <a:xfrm>
            <a:off x="671484" y="165785"/>
            <a:ext cx="11448279" cy="818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545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43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Journey 2 - Resume analysis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0AE194-B6AC-4280-BD55-436D4F390BFF}"/>
              </a:ext>
            </a:extLst>
          </p:cNvPr>
          <p:cNvSpPr txBox="1"/>
          <p:nvPr/>
        </p:nvSpPr>
        <p:spPr>
          <a:xfrm>
            <a:off x="743932" y="1337544"/>
            <a:ext cx="13789639" cy="43088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200">
                <a:cs typeface="Segoe UI" panose="020B0502040204020203" pitchFamily="34" charset="0"/>
              </a:rPr>
              <a:t>Epic 2 – Run Simulation and View Results, 	Epic 3 – Run Concurrent Simulations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BFFA71E-9D1B-45AB-BEDB-2A85BEFB0035}"/>
              </a:ext>
            </a:extLst>
          </p:cNvPr>
          <p:cNvSpPr txBox="1"/>
          <p:nvPr/>
        </p:nvSpPr>
        <p:spPr>
          <a:xfrm>
            <a:off x="12671359" y="2872167"/>
            <a:ext cx="2603441" cy="15388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User is meeting the customer and wants to resume the simulation results that the user ran earlier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60E51D-36EA-46B9-B77C-DD4A3D893EE8}"/>
              </a:ext>
            </a:extLst>
          </p:cNvPr>
          <p:cNvSpPr txBox="1"/>
          <p:nvPr/>
        </p:nvSpPr>
        <p:spPr>
          <a:xfrm>
            <a:off x="12671359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B96355-5C51-4CF6-9937-EDCF70B29781}"/>
              </a:ext>
            </a:extLst>
          </p:cNvPr>
          <p:cNvSpPr txBox="1"/>
          <p:nvPr/>
        </p:nvSpPr>
        <p:spPr>
          <a:xfrm>
            <a:off x="9795503" y="2872167"/>
            <a:ext cx="2603441" cy="1846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Currently the session files are downloaded. System does not provide a way track old sessions and easy way to resume them.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7B05071-81B7-46F1-B529-45E0E1F28356}"/>
              </a:ext>
            </a:extLst>
          </p:cNvPr>
          <p:cNvSpPr txBox="1"/>
          <p:nvPr/>
        </p:nvSpPr>
        <p:spPr>
          <a:xfrm>
            <a:off x="979550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Pain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400" b="1">
                <a:solidFill>
                  <a:schemeClr val="bg1"/>
                </a:solidFill>
              </a:rPr>
              <a:t>Points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B23F5E9-0482-43D7-8CC5-2019F3B7778B}"/>
              </a:ext>
            </a:extLst>
          </p:cNvPr>
          <p:cNvSpPr txBox="1"/>
          <p:nvPr/>
        </p:nvSpPr>
        <p:spPr>
          <a:xfrm>
            <a:off x="6919653" y="2872167"/>
            <a:ext cx="2603441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Don’t want to re-run past simulation analysis. Resume a saved analysis session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5F12D33-57E3-4768-920E-990077BA7A86}"/>
              </a:ext>
            </a:extLst>
          </p:cNvPr>
          <p:cNvSpPr txBox="1"/>
          <p:nvPr/>
        </p:nvSpPr>
        <p:spPr>
          <a:xfrm>
            <a:off x="691965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z="2400"/>
              <a:t>Needs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ACFFF82-2A0D-44BE-B1FE-5AFEBEA7CAF2}"/>
              </a:ext>
            </a:extLst>
          </p:cNvPr>
          <p:cNvSpPr txBox="1"/>
          <p:nvPr/>
        </p:nvSpPr>
        <p:spPr>
          <a:xfrm>
            <a:off x="4086682" y="2872167"/>
            <a:ext cx="2603441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Pickup Simulation analysis from where I left-off and share it with the customer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0F7884-A640-4DA9-B1CA-AA0220EF8D92}"/>
              </a:ext>
            </a:extLst>
          </p:cNvPr>
          <p:cNvSpPr txBox="1"/>
          <p:nvPr/>
        </p:nvSpPr>
        <p:spPr>
          <a:xfrm>
            <a:off x="4086682" y="2285597"/>
            <a:ext cx="2603441" cy="369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Goals</a:t>
            </a:r>
            <a:endParaRPr lang="en-US" sz="2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2EA79E-DA19-43B6-9F0A-91D989E827F4}"/>
              </a:ext>
            </a:extLst>
          </p:cNvPr>
          <p:cNvSpPr txBox="1"/>
          <p:nvPr/>
        </p:nvSpPr>
        <p:spPr>
          <a:xfrm>
            <a:off x="744538" y="2070155"/>
            <a:ext cx="2677487" cy="58477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3200" b="1">
                <a:solidFill>
                  <a:srgbClr val="003468"/>
                </a:solidFill>
              </a:rPr>
              <a:t>Power User </a:t>
            </a:r>
            <a:endParaRPr lang="en-US" sz="3200">
              <a:solidFill>
                <a:srgbClr val="003468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EFE6C3-B1D7-4DC6-ABB4-4CCDF0945665}"/>
              </a:ext>
            </a:extLst>
          </p:cNvPr>
          <p:cNvSpPr txBox="1"/>
          <p:nvPr/>
        </p:nvSpPr>
        <p:spPr>
          <a:xfrm>
            <a:off x="743932" y="2872167"/>
            <a:ext cx="3111400" cy="116955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Solution Consultant  </a:t>
            </a:r>
          </a:p>
          <a:p>
            <a:pPr>
              <a:spcAft>
                <a:spcPts val="600"/>
              </a:spcAft>
            </a:pPr>
            <a:r>
              <a:rPr lang="en-US" sz="2000"/>
              <a:t>East Territory Sales</a:t>
            </a:r>
          </a:p>
          <a:p>
            <a:pPr>
              <a:spcAft>
                <a:spcPts val="600"/>
              </a:spcAft>
            </a:pPr>
            <a:r>
              <a:rPr lang="en-US" sz="2000"/>
              <a:t>Large Corporation customers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1CB43B5-EDB9-401E-9973-503FD4644660}"/>
              </a:ext>
            </a:extLst>
          </p:cNvPr>
          <p:cNvCxnSpPr>
            <a:cxnSpLocks/>
          </p:cNvCxnSpPr>
          <p:nvPr/>
        </p:nvCxnSpPr>
        <p:spPr>
          <a:xfrm>
            <a:off x="0" y="6143148"/>
            <a:ext cx="15452725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676A43F6-05EB-49CF-94A6-06C6DD6A5BBB}"/>
              </a:ext>
            </a:extLst>
          </p:cNvPr>
          <p:cNvSpPr/>
          <p:nvPr/>
        </p:nvSpPr>
        <p:spPr>
          <a:xfrm>
            <a:off x="1296642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07A4573-3B29-4B99-8ECB-146148A021C8}"/>
              </a:ext>
            </a:extLst>
          </p:cNvPr>
          <p:cNvSpPr/>
          <p:nvPr/>
        </p:nvSpPr>
        <p:spPr>
          <a:xfrm>
            <a:off x="3839621" y="6055101"/>
            <a:ext cx="176099" cy="176099"/>
          </a:xfrm>
          <a:prstGeom prst="ellipse">
            <a:avLst/>
          </a:prstGeom>
          <a:solidFill>
            <a:srgbClr val="23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9B73B9C-E412-40A5-8B94-2547B5E82BEE}"/>
              </a:ext>
            </a:extLst>
          </p:cNvPr>
          <p:cNvSpPr/>
          <p:nvPr/>
        </p:nvSpPr>
        <p:spPr>
          <a:xfrm>
            <a:off x="6382600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9E87E0C-399D-44B6-8D25-1FE162D7D484}"/>
              </a:ext>
            </a:extLst>
          </p:cNvPr>
          <p:cNvSpPr/>
          <p:nvPr/>
        </p:nvSpPr>
        <p:spPr>
          <a:xfrm>
            <a:off x="8925579" y="6055101"/>
            <a:ext cx="176099" cy="176099"/>
          </a:xfrm>
          <a:prstGeom prst="ellipse">
            <a:avLst/>
          </a:prstGeom>
          <a:solidFill>
            <a:srgbClr val="23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2C566BF-E54B-4CDB-A006-7A060FD55C63}"/>
              </a:ext>
            </a:extLst>
          </p:cNvPr>
          <p:cNvSpPr/>
          <p:nvPr/>
        </p:nvSpPr>
        <p:spPr>
          <a:xfrm>
            <a:off x="11468558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AF4E402-472A-4C99-A92D-5EA29C29C138}"/>
              </a:ext>
            </a:extLst>
          </p:cNvPr>
          <p:cNvSpPr txBox="1"/>
          <p:nvPr/>
        </p:nvSpPr>
        <p:spPr>
          <a:xfrm>
            <a:off x="457027" y="5244596"/>
            <a:ext cx="18542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Login &amp; </a:t>
            </a:r>
            <a:br>
              <a:rPr lang="en-US" sz="20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Navigate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0413EEE-37EC-48E4-8E39-B88A33B97826}"/>
              </a:ext>
            </a:extLst>
          </p:cNvPr>
          <p:cNvSpPr txBox="1"/>
          <p:nvPr/>
        </p:nvSpPr>
        <p:spPr>
          <a:xfrm>
            <a:off x="3048417" y="5244596"/>
            <a:ext cx="18542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Analysis </a:t>
            </a:r>
            <a:br>
              <a:rPr lang="en-US" sz="20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History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EEC8B9-D36D-4F6C-9D52-D486267D8713}"/>
              </a:ext>
            </a:extLst>
          </p:cNvPr>
          <p:cNvSpPr txBox="1"/>
          <p:nvPr/>
        </p:nvSpPr>
        <p:spPr>
          <a:xfrm>
            <a:off x="5544675" y="5244596"/>
            <a:ext cx="18542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View Simulation Analysis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C7170DE-003B-4687-BCCE-F3C0FB6B9FA7}"/>
              </a:ext>
            </a:extLst>
          </p:cNvPr>
          <p:cNvSpPr txBox="1"/>
          <p:nvPr/>
        </p:nvSpPr>
        <p:spPr>
          <a:xfrm>
            <a:off x="7972898" y="5244596"/>
            <a:ext cx="208146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Resume </a:t>
            </a:r>
            <a:br>
              <a:rPr lang="en-US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Analysis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827A772-9111-4C72-9DDF-73A1F614B2CA}"/>
              </a:ext>
            </a:extLst>
          </p:cNvPr>
          <p:cNvSpPr txBox="1"/>
          <p:nvPr/>
        </p:nvSpPr>
        <p:spPr>
          <a:xfrm>
            <a:off x="10371661" y="5244596"/>
            <a:ext cx="2371018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Configure Programs</a:t>
            </a:r>
          </a:p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&amp; Cycles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CBECC66-477C-41A9-AC1D-0C111AC521BE}"/>
              </a:ext>
            </a:extLst>
          </p:cNvPr>
          <p:cNvSpPr/>
          <p:nvPr/>
        </p:nvSpPr>
        <p:spPr>
          <a:xfrm>
            <a:off x="14011535" y="6061197"/>
            <a:ext cx="176099" cy="1760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5C6BF0C-9C36-43EA-A15E-4F91F4995BF3}"/>
              </a:ext>
            </a:extLst>
          </p:cNvPr>
          <p:cNvSpPr txBox="1"/>
          <p:nvPr/>
        </p:nvSpPr>
        <p:spPr>
          <a:xfrm>
            <a:off x="13172484" y="5244596"/>
            <a:ext cx="18542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Run</a:t>
            </a:r>
          </a:p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Simulation</a:t>
            </a:r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88235FFC-3E1F-49AF-AA76-D751E05F58F2}"/>
              </a:ext>
            </a:extLst>
          </p:cNvPr>
          <p:cNvSpPr/>
          <p:nvPr/>
        </p:nvSpPr>
        <p:spPr>
          <a:xfrm rot="5340000">
            <a:off x="2569582" y="6048712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94D49F74-BDB6-40DC-88C3-AC5F55B41A07}"/>
              </a:ext>
            </a:extLst>
          </p:cNvPr>
          <p:cNvSpPr/>
          <p:nvPr/>
        </p:nvSpPr>
        <p:spPr>
          <a:xfrm rot="5340000">
            <a:off x="5112561" y="6059234"/>
            <a:ext cx="173197" cy="167836"/>
          </a:xfrm>
          <a:prstGeom prst="triangle">
            <a:avLst/>
          </a:prstGeom>
          <a:solidFill>
            <a:srgbClr val="002060"/>
          </a:solidFill>
          <a:ln>
            <a:solidFill>
              <a:srgbClr val="00366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8A0CD876-4FFF-48D4-86CB-5847FC1A0837}"/>
              </a:ext>
            </a:extLst>
          </p:cNvPr>
          <p:cNvSpPr/>
          <p:nvPr/>
        </p:nvSpPr>
        <p:spPr>
          <a:xfrm rot="5340000">
            <a:off x="7655540" y="6062518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34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BF3DC2E4-71FE-44FB-8530-2F725223734D}"/>
              </a:ext>
            </a:extLst>
          </p:cNvPr>
          <p:cNvSpPr/>
          <p:nvPr/>
        </p:nvSpPr>
        <p:spPr>
          <a:xfrm rot="5340000">
            <a:off x="10198519" y="6048713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34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4978F4EA-04B3-462C-85C0-5C9F123FAE39}"/>
              </a:ext>
            </a:extLst>
          </p:cNvPr>
          <p:cNvSpPr/>
          <p:nvPr/>
        </p:nvSpPr>
        <p:spPr>
          <a:xfrm rot="5340000">
            <a:off x="12741498" y="6049547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34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B94A39-93ED-4D7A-B1B0-F2B22648D43B}"/>
              </a:ext>
            </a:extLst>
          </p:cNvPr>
          <p:cNvSpPr txBox="1"/>
          <p:nvPr/>
        </p:nvSpPr>
        <p:spPr>
          <a:xfrm>
            <a:off x="3104671" y="6793747"/>
            <a:ext cx="1855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Select a Bookmarked or favorite session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05306F-C4C1-4649-B2F9-A9438FFADBF8}"/>
              </a:ext>
            </a:extLst>
          </p:cNvPr>
          <p:cNvSpPr txBox="1"/>
          <p:nvPr/>
        </p:nvSpPr>
        <p:spPr>
          <a:xfrm>
            <a:off x="4902054" y="6989758"/>
            <a:ext cx="53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EB4FE17-F558-43A1-B310-F882F9BC7FEA}"/>
              </a:ext>
            </a:extLst>
          </p:cNvPr>
          <p:cNvCxnSpPr>
            <a:cxnSpLocks/>
            <a:endCxn id="182" idx="1"/>
          </p:cNvCxnSpPr>
          <p:nvPr/>
        </p:nvCxnSpPr>
        <p:spPr>
          <a:xfrm flipV="1">
            <a:off x="4902054" y="7347096"/>
            <a:ext cx="3184474" cy="1199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090161B-CE61-495D-A9EE-EDCA6EFA7BEB}"/>
              </a:ext>
            </a:extLst>
          </p:cNvPr>
          <p:cNvCxnSpPr>
            <a:cxnSpLocks/>
            <a:stCxn id="197" idx="3"/>
            <a:endCxn id="195" idx="1"/>
          </p:cNvCxnSpPr>
          <p:nvPr/>
        </p:nvCxnSpPr>
        <p:spPr>
          <a:xfrm flipV="1">
            <a:off x="12410824" y="7347096"/>
            <a:ext cx="761660" cy="1963501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BD5D32E-BE7F-4271-A6E3-64259303BE5B}"/>
              </a:ext>
            </a:extLst>
          </p:cNvPr>
          <p:cNvSpPr txBox="1"/>
          <p:nvPr/>
        </p:nvSpPr>
        <p:spPr>
          <a:xfrm>
            <a:off x="12348104" y="8961625"/>
            <a:ext cx="53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1659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04F38-A1CF-44F2-B76F-FD299A80909F}"/>
              </a:ext>
            </a:extLst>
          </p:cNvPr>
          <p:cNvSpPr txBox="1"/>
          <p:nvPr/>
        </p:nvSpPr>
        <p:spPr>
          <a:xfrm>
            <a:off x="671484" y="1949022"/>
            <a:ext cx="3326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3468"/>
                </a:solidFill>
              </a:rPr>
              <a:t>User – View Simulation Results</a:t>
            </a:r>
            <a:endParaRPr lang="en-US" sz="14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B0752D-955F-4AF4-8322-CD862371D4D5}"/>
              </a:ext>
            </a:extLst>
          </p:cNvPr>
          <p:cNvSpPr txBox="1"/>
          <p:nvPr/>
        </p:nvSpPr>
        <p:spPr>
          <a:xfrm>
            <a:off x="743932" y="1351414"/>
            <a:ext cx="13706823" cy="43088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2200">
                <a:cs typeface="Segoe UI" panose="020B0502040204020203" pitchFamily="34" charset="0"/>
              </a:defRPr>
            </a:lvl1pPr>
          </a:lstStyle>
          <a:p>
            <a:r>
              <a:rPr lang="en-US"/>
              <a:t>Epic 6  – View Simulations Performed by Others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480B9CC-64E1-441E-9F95-66970EAAEFE2}"/>
              </a:ext>
            </a:extLst>
          </p:cNvPr>
          <p:cNvSpPr/>
          <p:nvPr/>
        </p:nvSpPr>
        <p:spPr>
          <a:xfrm>
            <a:off x="4798862" y="8631028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View the Analysis History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CE44880-815D-4112-AB32-D6BC1ADD008A}"/>
              </a:ext>
            </a:extLst>
          </p:cNvPr>
          <p:cNvSpPr/>
          <p:nvPr/>
        </p:nvSpPr>
        <p:spPr>
          <a:xfrm>
            <a:off x="4798862" y="6648898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Navigate to  Simulation History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AEB54F6-6856-4987-B5BA-416477DCAD6B}"/>
              </a:ext>
            </a:extLst>
          </p:cNvPr>
          <p:cNvSpPr/>
          <p:nvPr/>
        </p:nvSpPr>
        <p:spPr>
          <a:xfrm>
            <a:off x="762088" y="6648898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 to</a:t>
            </a:r>
          </a:p>
          <a:p>
            <a:pPr algn="ctr"/>
            <a:r>
              <a:rPr lang="en-US" sz="2000" dirty="0"/>
              <a:t>Osmolytics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AAC689-E0A9-4471-928E-87A85C33DB3C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>
            <a:off x="1689752" y="8223698"/>
            <a:ext cx="2506" cy="4073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A426EF5-28E2-4C9B-8C2F-CFAF51DE149C}"/>
              </a:ext>
            </a:extLst>
          </p:cNvPr>
          <p:cNvSpPr/>
          <p:nvPr/>
        </p:nvSpPr>
        <p:spPr>
          <a:xfrm>
            <a:off x="744538" y="8631028"/>
            <a:ext cx="1895439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Navigate to</a:t>
            </a:r>
          </a:p>
          <a:p>
            <a:pPr algn="ctr"/>
            <a:r>
              <a:rPr lang="en-US" sz="2000"/>
              <a:t>Landing screen and go to Simulation Manager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4864423-8DD0-4CF0-B9FC-38135AC2C34F}"/>
              </a:ext>
            </a:extLst>
          </p:cNvPr>
          <p:cNvSpPr/>
          <p:nvPr/>
        </p:nvSpPr>
        <p:spPr>
          <a:xfrm>
            <a:off x="8867949" y="6648898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Choose any Analysis to see the status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4EA8D58-02A2-4E80-A610-CC04C54C4B53}"/>
              </a:ext>
            </a:extLst>
          </p:cNvPr>
          <p:cNvSpPr/>
          <p:nvPr/>
        </p:nvSpPr>
        <p:spPr>
          <a:xfrm>
            <a:off x="8867949" y="8631028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View analysis completion status for each program configured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01B72FA-D6AE-483C-9D59-64F0C1114D33}"/>
              </a:ext>
            </a:extLst>
          </p:cNvPr>
          <p:cNvSpPr/>
          <p:nvPr/>
        </p:nvSpPr>
        <p:spPr>
          <a:xfrm>
            <a:off x="12865668" y="6648898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View</a:t>
            </a:r>
          </a:p>
          <a:p>
            <a:pPr algn="ctr"/>
            <a:r>
              <a:rPr lang="en-US" sz="2000"/>
              <a:t>Computational</a:t>
            </a:r>
          </a:p>
          <a:p>
            <a:pPr algn="ctr"/>
            <a:r>
              <a:rPr lang="en-US" sz="2000"/>
              <a:t>Analysis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A52FBFF-70E0-44DD-91B3-22181E547D4C}"/>
              </a:ext>
            </a:extLst>
          </p:cNvPr>
          <p:cNvSpPr/>
          <p:nvPr/>
        </p:nvSpPr>
        <p:spPr>
          <a:xfrm>
            <a:off x="12865668" y="8631028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Financial</a:t>
            </a:r>
          </a:p>
          <a:p>
            <a:pPr algn="ctr"/>
            <a:r>
              <a:rPr lang="en-US" sz="2000"/>
              <a:t>Comparison</a:t>
            </a:r>
          </a:p>
          <a:p>
            <a:pPr algn="ctr"/>
            <a:r>
              <a:rPr lang="en-US" sz="2000"/>
              <a:t>Between different</a:t>
            </a:r>
          </a:p>
          <a:p>
            <a:pPr algn="ctr"/>
            <a:r>
              <a:rPr lang="en-US" sz="2000"/>
              <a:t>programs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A34B734-5B94-4302-AFBE-A20C6C1BBF6C}"/>
              </a:ext>
            </a:extLst>
          </p:cNvPr>
          <p:cNvSpPr/>
          <p:nvPr/>
        </p:nvSpPr>
        <p:spPr>
          <a:xfrm>
            <a:off x="12865668" y="10604336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Recommend the right treatment solution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2C40533-DE2D-4A06-AD98-3C219FF8ED0F}"/>
              </a:ext>
            </a:extLst>
          </p:cNvPr>
          <p:cNvSpPr/>
          <p:nvPr/>
        </p:nvSpPr>
        <p:spPr>
          <a:xfrm>
            <a:off x="12865668" y="12582054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Download</a:t>
            </a:r>
          </a:p>
          <a:p>
            <a:pPr algn="ctr"/>
            <a:r>
              <a:rPr lang="en-US" sz="2000"/>
              <a:t>Analysis report and share it with</a:t>
            </a:r>
          </a:p>
          <a:p>
            <a:pPr algn="ctr"/>
            <a:r>
              <a:rPr lang="en-US" sz="2000"/>
              <a:t>customer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373C9B1-6E2C-4618-B82B-B27B24783B73}"/>
              </a:ext>
            </a:extLst>
          </p:cNvPr>
          <p:cNvCxnSpPr>
            <a:cxnSpLocks/>
            <a:stCxn id="132" idx="2"/>
            <a:endCxn id="131" idx="0"/>
          </p:cNvCxnSpPr>
          <p:nvPr/>
        </p:nvCxnSpPr>
        <p:spPr>
          <a:xfrm>
            <a:off x="5726526" y="8223698"/>
            <a:ext cx="0" cy="4073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5D100CA-8AB9-488E-8FD8-C3A3027B4274}"/>
              </a:ext>
            </a:extLst>
          </p:cNvPr>
          <p:cNvCxnSpPr>
            <a:cxnSpLocks/>
            <a:stCxn id="136" idx="2"/>
            <a:endCxn id="137" idx="0"/>
          </p:cNvCxnSpPr>
          <p:nvPr/>
        </p:nvCxnSpPr>
        <p:spPr>
          <a:xfrm>
            <a:off x="9795613" y="8223698"/>
            <a:ext cx="0" cy="4073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C248992-42FC-47EB-A969-6C12ABD0B924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13793332" y="8223698"/>
            <a:ext cx="0" cy="4073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E5D5B3B-1753-417D-B1C6-E5F5743C3375}"/>
              </a:ext>
            </a:extLst>
          </p:cNvPr>
          <p:cNvCxnSpPr>
            <a:cxnSpLocks/>
            <a:stCxn id="139" idx="2"/>
            <a:endCxn id="140" idx="0"/>
          </p:cNvCxnSpPr>
          <p:nvPr/>
        </p:nvCxnSpPr>
        <p:spPr>
          <a:xfrm>
            <a:off x="13793332" y="10205828"/>
            <a:ext cx="0" cy="39850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B306944-45C7-4547-ACD2-A85DECB0FF63}"/>
              </a:ext>
            </a:extLst>
          </p:cNvPr>
          <p:cNvCxnSpPr>
            <a:cxnSpLocks/>
            <a:stCxn id="140" idx="2"/>
            <a:endCxn id="141" idx="0"/>
          </p:cNvCxnSpPr>
          <p:nvPr/>
        </p:nvCxnSpPr>
        <p:spPr>
          <a:xfrm>
            <a:off x="13793332" y="12179136"/>
            <a:ext cx="0" cy="4029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itle 1">
            <a:extLst>
              <a:ext uri="{FF2B5EF4-FFF2-40B4-BE49-F238E27FC236}">
                <a16:creationId xmlns:a16="http://schemas.microsoft.com/office/drawing/2014/main" id="{E204BCDD-DB10-43BE-B936-0255303535D5}"/>
              </a:ext>
            </a:extLst>
          </p:cNvPr>
          <p:cNvSpPr txBox="1">
            <a:spLocks/>
          </p:cNvSpPr>
          <p:nvPr/>
        </p:nvSpPr>
        <p:spPr>
          <a:xfrm>
            <a:off x="671484" y="165785"/>
            <a:ext cx="11999875" cy="818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545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43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Journey 3 - User wants to view simulations performed by others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EE7B2E5-01D7-4B46-ADF0-FCCE5700A5DD}"/>
              </a:ext>
            </a:extLst>
          </p:cNvPr>
          <p:cNvSpPr txBox="1"/>
          <p:nvPr/>
        </p:nvSpPr>
        <p:spPr>
          <a:xfrm>
            <a:off x="12671359" y="2814886"/>
            <a:ext cx="2603441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User wants to share the simulation session with other user for review and continue analysis.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D762D8E-A75F-41D1-9D7A-0763AA722CBC}"/>
              </a:ext>
            </a:extLst>
          </p:cNvPr>
          <p:cNvSpPr txBox="1"/>
          <p:nvPr/>
        </p:nvSpPr>
        <p:spPr>
          <a:xfrm>
            <a:off x="12671359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65C69DA-D68F-454A-A76E-390E040C302F}"/>
              </a:ext>
            </a:extLst>
          </p:cNvPr>
          <p:cNvSpPr txBox="1"/>
          <p:nvPr/>
        </p:nvSpPr>
        <p:spPr>
          <a:xfrm>
            <a:off x="9795503" y="2872167"/>
            <a:ext cx="2603441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There is no provision to share the past analysis among users online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D0C257B-AD7F-4028-BE59-72408E9A6535}"/>
              </a:ext>
            </a:extLst>
          </p:cNvPr>
          <p:cNvSpPr txBox="1"/>
          <p:nvPr/>
        </p:nvSpPr>
        <p:spPr>
          <a:xfrm>
            <a:off x="979550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Pain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400" b="1">
                <a:solidFill>
                  <a:schemeClr val="bg1"/>
                </a:solidFill>
              </a:rPr>
              <a:t>Points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126BA11-8921-447C-9617-C69DF8C3E868}"/>
              </a:ext>
            </a:extLst>
          </p:cNvPr>
          <p:cNvSpPr txBox="1"/>
          <p:nvPr/>
        </p:nvSpPr>
        <p:spPr>
          <a:xfrm>
            <a:off x="6919653" y="2872167"/>
            <a:ext cx="2603441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User wants to refer to the past analysis run for the customer and use it for reference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E5976B0-50B1-42FF-9E86-61C8EA618A8C}"/>
              </a:ext>
            </a:extLst>
          </p:cNvPr>
          <p:cNvSpPr txBox="1"/>
          <p:nvPr/>
        </p:nvSpPr>
        <p:spPr>
          <a:xfrm>
            <a:off x="691965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z="2400"/>
              <a:t>Needs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7FC8D5-0F58-4516-81D2-3B1BE0B6A8A8}"/>
              </a:ext>
            </a:extLst>
          </p:cNvPr>
          <p:cNvSpPr txBox="1"/>
          <p:nvPr/>
        </p:nvSpPr>
        <p:spPr>
          <a:xfrm>
            <a:off x="4086682" y="2872167"/>
            <a:ext cx="2603441" cy="15388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View Simulations performed by other users and share the analysis with the Customer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EDCCE4E-EC8D-4630-8F3C-32AC78E330DE}"/>
              </a:ext>
            </a:extLst>
          </p:cNvPr>
          <p:cNvSpPr txBox="1"/>
          <p:nvPr/>
        </p:nvSpPr>
        <p:spPr>
          <a:xfrm>
            <a:off x="4086682" y="2285597"/>
            <a:ext cx="2603441" cy="369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Goals</a:t>
            </a:r>
            <a:endParaRPr lang="en-US" sz="2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A78CC-E460-44CE-8E0D-051BE777E7F2}"/>
              </a:ext>
            </a:extLst>
          </p:cNvPr>
          <p:cNvSpPr txBox="1"/>
          <p:nvPr/>
        </p:nvSpPr>
        <p:spPr>
          <a:xfrm>
            <a:off x="743932" y="3197279"/>
            <a:ext cx="3111400" cy="116955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Solution Consultant</a:t>
            </a:r>
          </a:p>
          <a:p>
            <a:pPr>
              <a:spcAft>
                <a:spcPts val="600"/>
              </a:spcAft>
            </a:pPr>
            <a:r>
              <a:rPr lang="en-US" sz="2000"/>
              <a:t>East Territory Sales</a:t>
            </a:r>
          </a:p>
          <a:p>
            <a:pPr>
              <a:spcAft>
                <a:spcPts val="600"/>
              </a:spcAft>
            </a:pPr>
            <a:r>
              <a:rPr lang="en-US" sz="2000"/>
              <a:t>Large Corporation customers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D8B1253-91D8-4E09-B24C-F1A1CAFC82D1}"/>
              </a:ext>
            </a:extLst>
          </p:cNvPr>
          <p:cNvSpPr txBox="1"/>
          <p:nvPr/>
        </p:nvSpPr>
        <p:spPr>
          <a:xfrm>
            <a:off x="762088" y="5232879"/>
            <a:ext cx="179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Login &amp; Navigate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91AA13A-6AD1-4C1A-895F-44C1B977798D}"/>
              </a:ext>
            </a:extLst>
          </p:cNvPr>
          <p:cNvSpPr txBox="1"/>
          <p:nvPr/>
        </p:nvSpPr>
        <p:spPr>
          <a:xfrm>
            <a:off x="4396917" y="5232879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Navigate to Analysis History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376CAA5-1356-40ED-B299-2AB9B2749079}"/>
              </a:ext>
            </a:extLst>
          </p:cNvPr>
          <p:cNvSpPr txBox="1"/>
          <p:nvPr/>
        </p:nvSpPr>
        <p:spPr>
          <a:xfrm>
            <a:off x="8466004" y="5232879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View Simulation Progress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CE910B8-899A-4F82-BE8B-8265471CC89F}"/>
              </a:ext>
            </a:extLst>
          </p:cNvPr>
          <p:cNvSpPr txBox="1"/>
          <p:nvPr/>
        </p:nvSpPr>
        <p:spPr>
          <a:xfrm>
            <a:off x="12897981" y="5232879"/>
            <a:ext cx="179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View </a:t>
            </a:r>
            <a:br>
              <a:rPr lang="en-US" sz="20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Analysis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A0251F64-3E16-48D9-BFE1-36C495E4E110}"/>
              </a:ext>
            </a:extLst>
          </p:cNvPr>
          <p:cNvCxnSpPr>
            <a:cxnSpLocks/>
          </p:cNvCxnSpPr>
          <p:nvPr/>
        </p:nvCxnSpPr>
        <p:spPr>
          <a:xfrm>
            <a:off x="0" y="6143148"/>
            <a:ext cx="15452725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F652E9FC-13BE-46CB-8FC2-01514F1B6DD9}"/>
              </a:ext>
            </a:extLst>
          </p:cNvPr>
          <p:cNvSpPr/>
          <p:nvPr/>
        </p:nvSpPr>
        <p:spPr>
          <a:xfrm>
            <a:off x="1569389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8696F8C2-FA02-4122-9C07-B740F19CE76B}"/>
              </a:ext>
            </a:extLst>
          </p:cNvPr>
          <p:cNvSpPr/>
          <p:nvPr/>
        </p:nvSpPr>
        <p:spPr>
          <a:xfrm>
            <a:off x="5638476" y="6055101"/>
            <a:ext cx="176099" cy="176099"/>
          </a:xfrm>
          <a:prstGeom prst="ellipse">
            <a:avLst/>
          </a:prstGeom>
          <a:solidFill>
            <a:srgbClr val="23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8873B4D-2AD8-4A18-BA55-5A79206223C5}"/>
              </a:ext>
            </a:extLst>
          </p:cNvPr>
          <p:cNvSpPr/>
          <p:nvPr/>
        </p:nvSpPr>
        <p:spPr>
          <a:xfrm>
            <a:off x="9707563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752900E0-9B5F-4942-A652-F7645CFF54D6}"/>
              </a:ext>
            </a:extLst>
          </p:cNvPr>
          <p:cNvSpPr/>
          <p:nvPr/>
        </p:nvSpPr>
        <p:spPr>
          <a:xfrm>
            <a:off x="13776651" y="6061197"/>
            <a:ext cx="176099" cy="1760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0" name="Isosceles Triangle 189">
            <a:extLst>
              <a:ext uri="{FF2B5EF4-FFF2-40B4-BE49-F238E27FC236}">
                <a16:creationId xmlns:a16="http://schemas.microsoft.com/office/drawing/2014/main" id="{3B7096B4-D342-4282-B1E5-DF5EF20ECF09}"/>
              </a:ext>
            </a:extLst>
          </p:cNvPr>
          <p:cNvSpPr/>
          <p:nvPr/>
        </p:nvSpPr>
        <p:spPr>
          <a:xfrm rot="5340000">
            <a:off x="3605383" y="6048712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91" name="Isosceles Triangle 190">
            <a:extLst>
              <a:ext uri="{FF2B5EF4-FFF2-40B4-BE49-F238E27FC236}">
                <a16:creationId xmlns:a16="http://schemas.microsoft.com/office/drawing/2014/main" id="{FEAF2DA8-E83F-4E37-96DB-986FDE8F66B2}"/>
              </a:ext>
            </a:extLst>
          </p:cNvPr>
          <p:cNvSpPr/>
          <p:nvPr/>
        </p:nvSpPr>
        <p:spPr>
          <a:xfrm rot="5340000">
            <a:off x="7674470" y="6059234"/>
            <a:ext cx="173197" cy="167836"/>
          </a:xfrm>
          <a:prstGeom prst="triangle">
            <a:avLst/>
          </a:prstGeom>
          <a:solidFill>
            <a:srgbClr val="002060"/>
          </a:solidFill>
          <a:ln>
            <a:solidFill>
              <a:srgbClr val="00366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Isosceles Triangle 193">
            <a:extLst>
              <a:ext uri="{FF2B5EF4-FFF2-40B4-BE49-F238E27FC236}">
                <a16:creationId xmlns:a16="http://schemas.microsoft.com/office/drawing/2014/main" id="{12AF9480-D34A-4AF6-AD02-88B356E94F8C}"/>
              </a:ext>
            </a:extLst>
          </p:cNvPr>
          <p:cNvSpPr/>
          <p:nvPr/>
        </p:nvSpPr>
        <p:spPr>
          <a:xfrm rot="5340000">
            <a:off x="11743557" y="6049547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34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4CEF9589-9FE4-4BBC-864F-0158A645B9FA}"/>
              </a:ext>
            </a:extLst>
          </p:cNvPr>
          <p:cNvCxnSpPr>
            <a:cxnSpLocks/>
            <a:stCxn id="135" idx="3"/>
            <a:endCxn id="132" idx="1"/>
          </p:cNvCxnSpPr>
          <p:nvPr/>
        </p:nvCxnSpPr>
        <p:spPr>
          <a:xfrm flipV="1">
            <a:off x="2639977" y="7436298"/>
            <a:ext cx="2158885" cy="1982130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620A53BA-A936-40EB-B6D9-7E3C0B17D455}"/>
              </a:ext>
            </a:extLst>
          </p:cNvPr>
          <p:cNvCxnSpPr>
            <a:cxnSpLocks/>
            <a:stCxn id="131" idx="3"/>
            <a:endCxn id="136" idx="1"/>
          </p:cNvCxnSpPr>
          <p:nvPr/>
        </p:nvCxnSpPr>
        <p:spPr>
          <a:xfrm flipV="1">
            <a:off x="6654189" y="7436298"/>
            <a:ext cx="2213760" cy="1982130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95083CE5-2BEC-4142-97C2-C7EB0571E673}"/>
              </a:ext>
            </a:extLst>
          </p:cNvPr>
          <p:cNvCxnSpPr>
            <a:cxnSpLocks/>
            <a:stCxn id="137" idx="3"/>
          </p:cNvCxnSpPr>
          <p:nvPr/>
        </p:nvCxnSpPr>
        <p:spPr>
          <a:xfrm flipV="1">
            <a:off x="10723276" y="7436298"/>
            <a:ext cx="2174705" cy="1982130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72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>
            <a:extLst>
              <a:ext uri="{FF2B5EF4-FFF2-40B4-BE49-F238E27FC236}">
                <a16:creationId xmlns:a16="http://schemas.microsoft.com/office/drawing/2014/main" id="{64644DEC-20AB-40DC-9809-F7B21921893F}"/>
              </a:ext>
            </a:extLst>
          </p:cNvPr>
          <p:cNvSpPr txBox="1">
            <a:spLocks/>
          </p:cNvSpPr>
          <p:nvPr/>
        </p:nvSpPr>
        <p:spPr>
          <a:xfrm>
            <a:off x="651437" y="181855"/>
            <a:ext cx="12129498" cy="818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545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43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rgbClr val="0034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Journey 4 - User wants to duplicate the simulation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4AB8B0A-D1DD-47B0-B968-3F1BCD23AA95}"/>
              </a:ext>
            </a:extLst>
          </p:cNvPr>
          <p:cNvSpPr txBox="1"/>
          <p:nvPr/>
        </p:nvSpPr>
        <p:spPr>
          <a:xfrm>
            <a:off x="743932" y="1353475"/>
            <a:ext cx="13713183" cy="43088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2200">
                <a:cs typeface="Segoe UI" panose="020B0502040204020203" pitchFamily="34" charset="0"/>
              </a:defRPr>
            </a:lvl1pPr>
          </a:lstStyle>
          <a:p>
            <a:r>
              <a:rPr lang="en-US"/>
              <a:t>Epic 2  – Run Simulation and View Results, 	Epic 6  – View Simulations Performed by Others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09411FB-FD92-423E-BB27-063F18CA94C6}"/>
              </a:ext>
            </a:extLst>
          </p:cNvPr>
          <p:cNvSpPr txBox="1"/>
          <p:nvPr/>
        </p:nvSpPr>
        <p:spPr>
          <a:xfrm>
            <a:off x="12671359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79F5236-6D68-470E-88A9-4C414B75E283}"/>
              </a:ext>
            </a:extLst>
          </p:cNvPr>
          <p:cNvSpPr txBox="1"/>
          <p:nvPr/>
        </p:nvSpPr>
        <p:spPr>
          <a:xfrm>
            <a:off x="979550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Pain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400" b="1">
                <a:solidFill>
                  <a:schemeClr val="bg1"/>
                </a:solidFill>
              </a:rPr>
              <a:t>Points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1E8798D-7D89-4B4C-B4FE-E05186DCE95C}"/>
              </a:ext>
            </a:extLst>
          </p:cNvPr>
          <p:cNvSpPr txBox="1"/>
          <p:nvPr/>
        </p:nvSpPr>
        <p:spPr>
          <a:xfrm>
            <a:off x="691965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z="2400"/>
              <a:t>Needs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82A4C84-04F7-4129-9A1B-0DB6D8693085}"/>
              </a:ext>
            </a:extLst>
          </p:cNvPr>
          <p:cNvSpPr txBox="1"/>
          <p:nvPr/>
        </p:nvSpPr>
        <p:spPr>
          <a:xfrm>
            <a:off x="4086682" y="2285597"/>
            <a:ext cx="2603441" cy="369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Goals</a:t>
            </a:r>
            <a:endParaRPr lang="en-US" sz="2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3EE6067-37AC-444C-8936-79C9D0ECB683}"/>
              </a:ext>
            </a:extLst>
          </p:cNvPr>
          <p:cNvSpPr txBox="1"/>
          <p:nvPr/>
        </p:nvSpPr>
        <p:spPr>
          <a:xfrm>
            <a:off x="744538" y="2070155"/>
            <a:ext cx="2677487" cy="58477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3200" b="1">
                <a:solidFill>
                  <a:srgbClr val="003468"/>
                </a:solidFill>
              </a:rPr>
              <a:t>Power User </a:t>
            </a:r>
            <a:endParaRPr lang="en-US" sz="3200">
              <a:solidFill>
                <a:srgbClr val="003468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D8780-0FD4-487B-9496-185861A27F6A}"/>
              </a:ext>
            </a:extLst>
          </p:cNvPr>
          <p:cNvSpPr txBox="1"/>
          <p:nvPr/>
        </p:nvSpPr>
        <p:spPr>
          <a:xfrm>
            <a:off x="12671359" y="2872167"/>
            <a:ext cx="2603441" cy="15388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User wants to use the existing configurations of a similar customer and continue their own analysis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B14349F-C144-469B-80BA-47D2D3141421}"/>
              </a:ext>
            </a:extLst>
          </p:cNvPr>
          <p:cNvSpPr txBox="1"/>
          <p:nvPr/>
        </p:nvSpPr>
        <p:spPr>
          <a:xfrm>
            <a:off x="9795503" y="2872167"/>
            <a:ext cx="2603441" cy="15388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No option to replicate the configurations for a new simulation. All simulations have to be done from scratch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7022CA3-2459-49A1-A252-F9BD98DDE155}"/>
              </a:ext>
            </a:extLst>
          </p:cNvPr>
          <p:cNvSpPr txBox="1"/>
          <p:nvPr/>
        </p:nvSpPr>
        <p:spPr>
          <a:xfrm>
            <a:off x="6919653" y="2872167"/>
            <a:ext cx="2603441" cy="15388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Utilize the configurations of an existing analysis and reuse it with some modifications for some other analysis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4AE48D-368A-4826-B33B-DCC753AA2420}"/>
              </a:ext>
            </a:extLst>
          </p:cNvPr>
          <p:cNvSpPr txBox="1"/>
          <p:nvPr/>
        </p:nvSpPr>
        <p:spPr>
          <a:xfrm>
            <a:off x="4086682" y="2872167"/>
            <a:ext cx="2603441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Use an existing input data and simulation configuration and perform new simulations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35B06E-09B9-4AB2-A018-5C07870AAA5C}"/>
              </a:ext>
            </a:extLst>
          </p:cNvPr>
          <p:cNvSpPr txBox="1"/>
          <p:nvPr/>
        </p:nvSpPr>
        <p:spPr>
          <a:xfrm>
            <a:off x="743932" y="2872167"/>
            <a:ext cx="3111400" cy="116955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Solution Consultant</a:t>
            </a:r>
          </a:p>
          <a:p>
            <a:pPr>
              <a:spcAft>
                <a:spcPts val="600"/>
              </a:spcAft>
            </a:pPr>
            <a:r>
              <a:rPr lang="en-US" sz="2000"/>
              <a:t>East Territory Sales</a:t>
            </a:r>
          </a:p>
          <a:p>
            <a:pPr>
              <a:spcAft>
                <a:spcPts val="600"/>
              </a:spcAft>
            </a:pPr>
            <a:r>
              <a:rPr lang="en-US" sz="2000"/>
              <a:t>Large Corporation customers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4252277-E10B-4DAA-9BB9-A68A3002DE61}"/>
              </a:ext>
            </a:extLst>
          </p:cNvPr>
          <p:cNvSpPr txBox="1"/>
          <p:nvPr/>
        </p:nvSpPr>
        <p:spPr>
          <a:xfrm>
            <a:off x="762088" y="5232879"/>
            <a:ext cx="179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Login &amp; Navigate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61CBA3B-C1A7-4346-B0BB-9D6EDC2D08AA}"/>
              </a:ext>
            </a:extLst>
          </p:cNvPr>
          <p:cNvSpPr txBox="1"/>
          <p:nvPr/>
        </p:nvSpPr>
        <p:spPr>
          <a:xfrm>
            <a:off x="4396917" y="5232879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Navigate to Analysis History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6A8A6A1-D5C6-44B9-978E-D5F433D26897}"/>
              </a:ext>
            </a:extLst>
          </p:cNvPr>
          <p:cNvSpPr txBox="1"/>
          <p:nvPr/>
        </p:nvSpPr>
        <p:spPr>
          <a:xfrm>
            <a:off x="8466004" y="5232879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Copy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Analysis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02FA298-6249-4271-AE61-7D1367480CB4}"/>
              </a:ext>
            </a:extLst>
          </p:cNvPr>
          <p:cNvSpPr txBox="1"/>
          <p:nvPr/>
        </p:nvSpPr>
        <p:spPr>
          <a:xfrm>
            <a:off x="12671360" y="5232879"/>
            <a:ext cx="2346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Start New Simulation Session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50A485E-6579-48CE-88A4-4B14F1045791}"/>
              </a:ext>
            </a:extLst>
          </p:cNvPr>
          <p:cNvCxnSpPr>
            <a:cxnSpLocks/>
          </p:cNvCxnSpPr>
          <p:nvPr/>
        </p:nvCxnSpPr>
        <p:spPr>
          <a:xfrm>
            <a:off x="0" y="6143148"/>
            <a:ext cx="15452725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A9661F55-1C30-4391-9876-EFC1091AA9A3}"/>
              </a:ext>
            </a:extLst>
          </p:cNvPr>
          <p:cNvSpPr/>
          <p:nvPr/>
        </p:nvSpPr>
        <p:spPr>
          <a:xfrm>
            <a:off x="1569389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5009296-8347-4CD2-8FE3-360F2FE01369}"/>
              </a:ext>
            </a:extLst>
          </p:cNvPr>
          <p:cNvSpPr/>
          <p:nvPr/>
        </p:nvSpPr>
        <p:spPr>
          <a:xfrm>
            <a:off x="5638476" y="6055101"/>
            <a:ext cx="176099" cy="176099"/>
          </a:xfrm>
          <a:prstGeom prst="ellipse">
            <a:avLst/>
          </a:prstGeom>
          <a:solidFill>
            <a:srgbClr val="23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E5A7429-FAB5-49EE-8C70-B0BFB483C62A}"/>
              </a:ext>
            </a:extLst>
          </p:cNvPr>
          <p:cNvSpPr/>
          <p:nvPr/>
        </p:nvSpPr>
        <p:spPr>
          <a:xfrm>
            <a:off x="9707563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41850EC-B1F3-47DF-95AC-EA707A2F2050}"/>
              </a:ext>
            </a:extLst>
          </p:cNvPr>
          <p:cNvSpPr/>
          <p:nvPr/>
        </p:nvSpPr>
        <p:spPr>
          <a:xfrm>
            <a:off x="13776651" y="6061197"/>
            <a:ext cx="176099" cy="1760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B0A394F8-50FE-4EFF-B924-194A5A767F86}"/>
              </a:ext>
            </a:extLst>
          </p:cNvPr>
          <p:cNvSpPr/>
          <p:nvPr/>
        </p:nvSpPr>
        <p:spPr>
          <a:xfrm rot="5340000">
            <a:off x="3605383" y="6048712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FE07273A-536E-4611-9AB4-974139353BA6}"/>
              </a:ext>
            </a:extLst>
          </p:cNvPr>
          <p:cNvSpPr/>
          <p:nvPr/>
        </p:nvSpPr>
        <p:spPr>
          <a:xfrm rot="5340000">
            <a:off x="7674470" y="6059234"/>
            <a:ext cx="173197" cy="167836"/>
          </a:xfrm>
          <a:prstGeom prst="triangle">
            <a:avLst/>
          </a:prstGeom>
          <a:solidFill>
            <a:srgbClr val="002060"/>
          </a:solidFill>
          <a:ln>
            <a:solidFill>
              <a:srgbClr val="00366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B7D46A36-9F22-4DDC-B7D0-7E34C7602CB9}"/>
              </a:ext>
            </a:extLst>
          </p:cNvPr>
          <p:cNvSpPr/>
          <p:nvPr/>
        </p:nvSpPr>
        <p:spPr>
          <a:xfrm rot="5340000">
            <a:off x="11743557" y="6049547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34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DE05393-A14F-41BA-8CF6-5D0032E44AD5}"/>
              </a:ext>
            </a:extLst>
          </p:cNvPr>
          <p:cNvSpPr/>
          <p:nvPr/>
        </p:nvSpPr>
        <p:spPr>
          <a:xfrm>
            <a:off x="4798862" y="8631028"/>
            <a:ext cx="1855327" cy="2452244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View all the Analysis created earlier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720D8A6-1698-445E-A15D-92B50EA8E429}"/>
              </a:ext>
            </a:extLst>
          </p:cNvPr>
          <p:cNvSpPr/>
          <p:nvPr/>
        </p:nvSpPr>
        <p:spPr>
          <a:xfrm>
            <a:off x="4798862" y="6648898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Navigate to Simulation History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D0DF1F2-8192-437B-94C9-FA0CBF8DBFD5}"/>
              </a:ext>
            </a:extLst>
          </p:cNvPr>
          <p:cNvSpPr/>
          <p:nvPr/>
        </p:nvSpPr>
        <p:spPr>
          <a:xfrm>
            <a:off x="762088" y="6648898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 to</a:t>
            </a:r>
          </a:p>
          <a:p>
            <a:pPr algn="ctr"/>
            <a:r>
              <a:rPr lang="en-US" sz="2000" dirty="0"/>
              <a:t>Osmolytics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AACB02B-2F39-4CDD-84AE-F2B7B2E65D6E}"/>
              </a:ext>
            </a:extLst>
          </p:cNvPr>
          <p:cNvCxnSpPr>
            <a:cxnSpLocks/>
            <a:stCxn id="134" idx="2"/>
            <a:endCxn id="136" idx="0"/>
          </p:cNvCxnSpPr>
          <p:nvPr/>
        </p:nvCxnSpPr>
        <p:spPr>
          <a:xfrm>
            <a:off x="1689752" y="8223698"/>
            <a:ext cx="2506" cy="40732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42D24EF-2EF7-4C15-A1EC-5C719DDC00AE}"/>
              </a:ext>
            </a:extLst>
          </p:cNvPr>
          <p:cNvSpPr/>
          <p:nvPr/>
        </p:nvSpPr>
        <p:spPr>
          <a:xfrm>
            <a:off x="744538" y="8631027"/>
            <a:ext cx="1895439" cy="2452237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Navigate to  Simulation Manager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BB90E3-5D84-4FB4-9D02-11AF16396FB9}"/>
              </a:ext>
            </a:extLst>
          </p:cNvPr>
          <p:cNvSpPr/>
          <p:nvPr/>
        </p:nvSpPr>
        <p:spPr>
          <a:xfrm>
            <a:off x="8867949" y="6648898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Select the Analysis to duplicate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B8C460C-8FF2-4D25-8DB4-D6714C9E6950}"/>
              </a:ext>
            </a:extLst>
          </p:cNvPr>
          <p:cNvSpPr/>
          <p:nvPr/>
        </p:nvSpPr>
        <p:spPr>
          <a:xfrm>
            <a:off x="8867949" y="8631027"/>
            <a:ext cx="1855327" cy="2452245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Copy the analysis session. User may decide keep the same input data set or not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DE0BC8-AE9A-4D34-9132-3AB72F2F20A1}"/>
              </a:ext>
            </a:extLst>
          </p:cNvPr>
          <p:cNvSpPr/>
          <p:nvPr/>
        </p:nvSpPr>
        <p:spPr>
          <a:xfrm>
            <a:off x="12865668" y="6648898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Start new Analysis with existing dataset/ configurations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73C57D1-E651-415B-8E1E-1FD3A1432BBD}"/>
              </a:ext>
            </a:extLst>
          </p:cNvPr>
          <p:cNvCxnSpPr>
            <a:cxnSpLocks/>
            <a:stCxn id="133" idx="2"/>
            <a:endCxn id="132" idx="0"/>
          </p:cNvCxnSpPr>
          <p:nvPr/>
        </p:nvCxnSpPr>
        <p:spPr>
          <a:xfrm>
            <a:off x="5726526" y="8223698"/>
            <a:ext cx="0" cy="4073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6036777-9876-4948-A0BF-242C145DA660}"/>
              </a:ext>
            </a:extLst>
          </p:cNvPr>
          <p:cNvCxnSpPr>
            <a:cxnSpLocks/>
            <a:stCxn id="137" idx="2"/>
            <a:endCxn id="138" idx="0"/>
          </p:cNvCxnSpPr>
          <p:nvPr/>
        </p:nvCxnSpPr>
        <p:spPr>
          <a:xfrm>
            <a:off x="9795613" y="8223698"/>
            <a:ext cx="0" cy="40732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CCF9D157-4042-48D0-8E33-73F3CE485C32}"/>
              </a:ext>
            </a:extLst>
          </p:cNvPr>
          <p:cNvCxnSpPr>
            <a:cxnSpLocks/>
            <a:stCxn id="136" idx="3"/>
            <a:endCxn id="133" idx="1"/>
          </p:cNvCxnSpPr>
          <p:nvPr/>
        </p:nvCxnSpPr>
        <p:spPr>
          <a:xfrm flipV="1">
            <a:off x="2639977" y="7436298"/>
            <a:ext cx="2158885" cy="2420848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AF7108EB-A2C9-4E07-83E8-B02FC7D597F9}"/>
              </a:ext>
            </a:extLst>
          </p:cNvPr>
          <p:cNvCxnSpPr>
            <a:cxnSpLocks/>
            <a:stCxn id="132" idx="3"/>
            <a:endCxn id="137" idx="1"/>
          </p:cNvCxnSpPr>
          <p:nvPr/>
        </p:nvCxnSpPr>
        <p:spPr>
          <a:xfrm flipV="1">
            <a:off x="6654189" y="7436298"/>
            <a:ext cx="2213760" cy="2420852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001D0D8D-82B9-47F5-8016-7797CE613DCA}"/>
              </a:ext>
            </a:extLst>
          </p:cNvPr>
          <p:cNvCxnSpPr>
            <a:cxnSpLocks/>
            <a:stCxn id="138" idx="3"/>
            <a:endCxn id="139" idx="1"/>
          </p:cNvCxnSpPr>
          <p:nvPr/>
        </p:nvCxnSpPr>
        <p:spPr>
          <a:xfrm flipV="1">
            <a:off x="10723276" y="7436298"/>
            <a:ext cx="2142392" cy="2420852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801BA6-8B44-40A2-B513-63C8B10EFEC5}"/>
              </a:ext>
            </a:extLst>
          </p:cNvPr>
          <p:cNvCxnSpPr>
            <a:cxnSpLocks/>
            <a:stCxn id="45" idx="2"/>
            <a:endCxn id="4" idx="0"/>
          </p:cNvCxnSpPr>
          <p:nvPr/>
        </p:nvCxnSpPr>
        <p:spPr>
          <a:xfrm>
            <a:off x="13793332" y="11051880"/>
            <a:ext cx="0" cy="114634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015B5B7-D099-43B9-9A28-80CD048B13EA}"/>
              </a:ext>
            </a:extLst>
          </p:cNvPr>
          <p:cNvGrpSpPr/>
          <p:nvPr/>
        </p:nvGrpSpPr>
        <p:grpSpPr>
          <a:xfrm>
            <a:off x="13156079" y="12198226"/>
            <a:ext cx="1274506" cy="1274506"/>
            <a:chOff x="13139398" y="11179085"/>
            <a:chExt cx="1274506" cy="127450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0C5AB9F-2408-4DB7-93A7-ABD2563EB6E5}"/>
                </a:ext>
              </a:extLst>
            </p:cNvPr>
            <p:cNvSpPr/>
            <p:nvPr/>
          </p:nvSpPr>
          <p:spPr>
            <a:xfrm>
              <a:off x="13139398" y="11179085"/>
              <a:ext cx="1274506" cy="12745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198E660-A364-419C-8FC4-882C48365314}"/>
                </a:ext>
              </a:extLst>
            </p:cNvPr>
            <p:cNvSpPr txBox="1"/>
            <p:nvPr/>
          </p:nvSpPr>
          <p:spPr>
            <a:xfrm>
              <a:off x="13232172" y="11354673"/>
              <a:ext cx="11223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Financial analysis flow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C3730D4B-726C-4D3C-9941-972BF78E08E4}"/>
              </a:ext>
            </a:extLst>
          </p:cNvPr>
          <p:cNvSpPr/>
          <p:nvPr/>
        </p:nvSpPr>
        <p:spPr>
          <a:xfrm>
            <a:off x="12865668" y="8631028"/>
            <a:ext cx="1855327" cy="2420852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Review inputs &amp; Run Simulation process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6EBB96-A891-495F-BEAC-248D62E97537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3793332" y="8223698"/>
            <a:ext cx="0" cy="4073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4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>
            <a:extLst>
              <a:ext uri="{FF2B5EF4-FFF2-40B4-BE49-F238E27FC236}">
                <a16:creationId xmlns:a16="http://schemas.microsoft.com/office/drawing/2014/main" id="{DA41FE11-A200-4A34-B28B-F072FA846A2A}"/>
              </a:ext>
            </a:extLst>
          </p:cNvPr>
          <p:cNvSpPr txBox="1">
            <a:spLocks/>
          </p:cNvSpPr>
          <p:nvPr/>
        </p:nvSpPr>
        <p:spPr>
          <a:xfrm>
            <a:off x="651437" y="181855"/>
            <a:ext cx="12129498" cy="818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545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43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rgbClr val="0034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Journey 5 – User performs treatment analysis for Small Utilities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C3F2EB-8752-4BA9-A445-BAA9C105566E}"/>
              </a:ext>
            </a:extLst>
          </p:cNvPr>
          <p:cNvSpPr txBox="1"/>
          <p:nvPr/>
        </p:nvSpPr>
        <p:spPr>
          <a:xfrm>
            <a:off x="743932" y="1353475"/>
            <a:ext cx="13713183" cy="43088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2200">
                <a:cs typeface="Segoe UI" panose="020B0502040204020203" pitchFamily="34" charset="0"/>
              </a:defRPr>
            </a:lvl1pPr>
          </a:lstStyle>
          <a:p>
            <a:r>
              <a:rPr lang="en-US"/>
              <a:t>Epic 7 – Treatment Analysis for Muni’s and Coop’s, 	Epic 15 – Onboard Small Utility Application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F80DB4-7570-405A-93AB-A75B0F9075D7}"/>
              </a:ext>
            </a:extLst>
          </p:cNvPr>
          <p:cNvSpPr txBox="1"/>
          <p:nvPr/>
        </p:nvSpPr>
        <p:spPr>
          <a:xfrm>
            <a:off x="12671359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F06843-ED5B-4514-9B70-D2D4266E0277}"/>
              </a:ext>
            </a:extLst>
          </p:cNvPr>
          <p:cNvSpPr txBox="1"/>
          <p:nvPr/>
        </p:nvSpPr>
        <p:spPr>
          <a:xfrm>
            <a:off x="979550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Pain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400" b="1">
                <a:solidFill>
                  <a:schemeClr val="bg1"/>
                </a:solidFill>
              </a:rPr>
              <a:t>Points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96BA02-2DBD-4950-9A4F-8223FD10CD00}"/>
              </a:ext>
            </a:extLst>
          </p:cNvPr>
          <p:cNvSpPr txBox="1"/>
          <p:nvPr/>
        </p:nvSpPr>
        <p:spPr>
          <a:xfrm>
            <a:off x="691965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z="2400"/>
              <a:t>Needs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6AAEFE0-26B1-4A98-959A-E3E910588D21}"/>
              </a:ext>
            </a:extLst>
          </p:cNvPr>
          <p:cNvSpPr txBox="1"/>
          <p:nvPr/>
        </p:nvSpPr>
        <p:spPr>
          <a:xfrm>
            <a:off x="4086682" y="2285597"/>
            <a:ext cx="2603441" cy="369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Goals</a:t>
            </a:r>
            <a:endParaRPr lang="en-US" sz="2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3FEEF9B-5101-46AC-B39D-CFD3E7CF81E8}"/>
              </a:ext>
            </a:extLst>
          </p:cNvPr>
          <p:cNvSpPr txBox="1"/>
          <p:nvPr/>
        </p:nvSpPr>
        <p:spPr>
          <a:xfrm>
            <a:off x="744538" y="2070155"/>
            <a:ext cx="2677487" cy="58477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3200" b="1">
                <a:solidFill>
                  <a:srgbClr val="003468"/>
                </a:solidFill>
              </a:rPr>
              <a:t>Power User </a:t>
            </a:r>
            <a:endParaRPr lang="en-US" sz="3200">
              <a:solidFill>
                <a:srgbClr val="003468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04AB91E-9E7B-4AB5-8A63-6317C9088199}"/>
              </a:ext>
            </a:extLst>
          </p:cNvPr>
          <p:cNvSpPr txBox="1"/>
          <p:nvPr/>
        </p:nvSpPr>
        <p:spPr>
          <a:xfrm>
            <a:off x="12671359" y="2872167"/>
            <a:ext cx="2603441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User is with a small utility customer and has to recommend treatment programs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420DCDB-62B1-425B-ABBC-3CA3D9DA54F0}"/>
              </a:ext>
            </a:extLst>
          </p:cNvPr>
          <p:cNvSpPr txBox="1"/>
          <p:nvPr/>
        </p:nvSpPr>
        <p:spPr>
          <a:xfrm>
            <a:off x="9795503" y="2872167"/>
            <a:ext cx="2603441" cy="15388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Users are not able to perform multiple analysis , save sessions and resume analysis sessions later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506602D-A1F9-467F-97B2-25CBE85E55F4}"/>
              </a:ext>
            </a:extLst>
          </p:cNvPr>
          <p:cNvSpPr txBox="1"/>
          <p:nvPr/>
        </p:nvSpPr>
        <p:spPr>
          <a:xfrm>
            <a:off x="6919653" y="2872167"/>
            <a:ext cx="2603441" cy="15388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Better User Experience. Perform program and financial analysis for Municipalities and Cooperatives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E3EEB0A-7C04-4751-A2D8-7FA54F4EBEAF}"/>
              </a:ext>
            </a:extLst>
          </p:cNvPr>
          <p:cNvSpPr txBox="1"/>
          <p:nvPr/>
        </p:nvSpPr>
        <p:spPr>
          <a:xfrm>
            <a:off x="4086682" y="2872167"/>
            <a:ext cx="2603441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Configure Small Utility structures and view the analysis for the  utility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B0BA98-56BF-4BE0-B365-4F6D237513F0}"/>
              </a:ext>
            </a:extLst>
          </p:cNvPr>
          <p:cNvSpPr txBox="1"/>
          <p:nvPr/>
        </p:nvSpPr>
        <p:spPr>
          <a:xfrm>
            <a:off x="743932" y="2872167"/>
            <a:ext cx="3111400" cy="116955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Solution Consultant</a:t>
            </a:r>
          </a:p>
          <a:p>
            <a:pPr>
              <a:spcAft>
                <a:spcPts val="600"/>
              </a:spcAft>
            </a:pPr>
            <a:r>
              <a:rPr lang="en-US" sz="2000"/>
              <a:t>West Territory Sales</a:t>
            </a:r>
          </a:p>
          <a:p>
            <a:pPr>
              <a:spcAft>
                <a:spcPts val="600"/>
              </a:spcAft>
            </a:pPr>
            <a:r>
              <a:rPr lang="en-US" sz="2000"/>
              <a:t>Small Utility customers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A214DD2-F255-4DA5-87E5-F9ADD0113EB7}"/>
              </a:ext>
            </a:extLst>
          </p:cNvPr>
          <p:cNvSpPr txBox="1"/>
          <p:nvPr/>
        </p:nvSpPr>
        <p:spPr>
          <a:xfrm>
            <a:off x="579326" y="5232879"/>
            <a:ext cx="215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Research &amp; Data Accumulation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B3532B-FABB-4F8F-B065-E14A518F995F}"/>
              </a:ext>
            </a:extLst>
          </p:cNvPr>
          <p:cNvSpPr txBox="1"/>
          <p:nvPr/>
        </p:nvSpPr>
        <p:spPr>
          <a:xfrm>
            <a:off x="3380048" y="5232879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Login &amp; Navigate to Model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345E77F-F53C-45B6-9F14-D28758CF2A61}"/>
              </a:ext>
            </a:extLst>
          </p:cNvPr>
          <p:cNvSpPr txBox="1"/>
          <p:nvPr/>
        </p:nvSpPr>
        <p:spPr>
          <a:xfrm>
            <a:off x="6415828" y="5232879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Update </a:t>
            </a:r>
            <a:br>
              <a:rPr lang="en-US" sz="20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Configurations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73242B0-DF1C-4D67-B81A-827CF421E3F3}"/>
              </a:ext>
            </a:extLst>
          </p:cNvPr>
          <p:cNvSpPr txBox="1"/>
          <p:nvPr/>
        </p:nvSpPr>
        <p:spPr>
          <a:xfrm>
            <a:off x="12865668" y="5232879"/>
            <a:ext cx="179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Download Report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16A0CF4-3698-43BA-98B4-823633F8C57C}"/>
              </a:ext>
            </a:extLst>
          </p:cNvPr>
          <p:cNvCxnSpPr>
            <a:cxnSpLocks/>
          </p:cNvCxnSpPr>
          <p:nvPr/>
        </p:nvCxnSpPr>
        <p:spPr>
          <a:xfrm>
            <a:off x="0" y="6143148"/>
            <a:ext cx="15452725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6B2FB7D4-4D90-4B89-B17C-205B976A7603}"/>
              </a:ext>
            </a:extLst>
          </p:cNvPr>
          <p:cNvSpPr/>
          <p:nvPr/>
        </p:nvSpPr>
        <p:spPr>
          <a:xfrm>
            <a:off x="1569389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01E7384-5AE9-400B-AD63-702982AB599C}"/>
              </a:ext>
            </a:extLst>
          </p:cNvPr>
          <p:cNvSpPr/>
          <p:nvPr/>
        </p:nvSpPr>
        <p:spPr>
          <a:xfrm>
            <a:off x="4621204" y="6055101"/>
            <a:ext cx="176099" cy="176099"/>
          </a:xfrm>
          <a:prstGeom prst="ellipse">
            <a:avLst/>
          </a:prstGeom>
          <a:solidFill>
            <a:srgbClr val="23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EE01F2D-E3DD-4DD2-91CC-E651E2AD37E8}"/>
              </a:ext>
            </a:extLst>
          </p:cNvPr>
          <p:cNvSpPr/>
          <p:nvPr/>
        </p:nvSpPr>
        <p:spPr>
          <a:xfrm>
            <a:off x="7673019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EC698C3-F11E-45E2-B335-69FAB6974FE9}"/>
              </a:ext>
            </a:extLst>
          </p:cNvPr>
          <p:cNvSpPr/>
          <p:nvPr/>
        </p:nvSpPr>
        <p:spPr>
          <a:xfrm>
            <a:off x="13776651" y="6061197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FEA741F3-984C-4C19-BCC9-53D3566CD988}"/>
              </a:ext>
            </a:extLst>
          </p:cNvPr>
          <p:cNvSpPr/>
          <p:nvPr/>
        </p:nvSpPr>
        <p:spPr>
          <a:xfrm rot="5340000">
            <a:off x="3096747" y="6048712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54BD7172-1A08-4454-8DBF-6AFB29ABB3AE}"/>
              </a:ext>
            </a:extLst>
          </p:cNvPr>
          <p:cNvSpPr/>
          <p:nvPr/>
        </p:nvSpPr>
        <p:spPr>
          <a:xfrm rot="5340000">
            <a:off x="6148562" y="6059234"/>
            <a:ext cx="173197" cy="167836"/>
          </a:xfrm>
          <a:prstGeom prst="triangle">
            <a:avLst/>
          </a:prstGeom>
          <a:solidFill>
            <a:srgbClr val="002060"/>
          </a:solidFill>
          <a:ln>
            <a:solidFill>
              <a:srgbClr val="00366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1EC73F50-631E-4644-9CB9-78BD82A72D49}"/>
              </a:ext>
            </a:extLst>
          </p:cNvPr>
          <p:cNvSpPr/>
          <p:nvPr/>
        </p:nvSpPr>
        <p:spPr>
          <a:xfrm rot="5340000">
            <a:off x="12252192" y="6049547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34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1EDD420-50DD-4BBA-9678-ADE6BAD01A9A}"/>
              </a:ext>
            </a:extLst>
          </p:cNvPr>
          <p:cNvSpPr/>
          <p:nvPr/>
        </p:nvSpPr>
        <p:spPr>
          <a:xfrm>
            <a:off x="3781993" y="8631028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Navigate to</a:t>
            </a:r>
          </a:p>
          <a:p>
            <a:pPr algn="ctr"/>
            <a:r>
              <a:rPr lang="en-US" sz="2000"/>
              <a:t>Landing screen and then to Small Utility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8688A66-7CA4-4385-8D65-F16B894D2E7A}"/>
              </a:ext>
            </a:extLst>
          </p:cNvPr>
          <p:cNvSpPr/>
          <p:nvPr/>
        </p:nvSpPr>
        <p:spPr>
          <a:xfrm>
            <a:off x="3781993" y="6648898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 to</a:t>
            </a:r>
          </a:p>
          <a:p>
            <a:pPr algn="ctr"/>
            <a:r>
              <a:rPr lang="en-US" sz="2000" dirty="0"/>
              <a:t>Osmolytics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B81F800-993D-43DE-B864-70A792A5015C}"/>
              </a:ext>
            </a:extLst>
          </p:cNvPr>
          <p:cNvSpPr/>
          <p:nvPr/>
        </p:nvSpPr>
        <p:spPr>
          <a:xfrm>
            <a:off x="762088" y="6648898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Discuss with customer about</a:t>
            </a:r>
          </a:p>
          <a:p>
            <a:pPr algn="ctr"/>
            <a:r>
              <a:rPr lang="en-US" sz="2000"/>
              <a:t>Osmose products and services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905BBB3-1DC9-4A03-8BAA-5BFB0B3F2247}"/>
              </a:ext>
            </a:extLst>
          </p:cNvPr>
          <p:cNvCxnSpPr>
            <a:cxnSpLocks/>
            <a:stCxn id="127" idx="2"/>
            <a:endCxn id="129" idx="0"/>
          </p:cNvCxnSpPr>
          <p:nvPr/>
        </p:nvCxnSpPr>
        <p:spPr>
          <a:xfrm>
            <a:off x="1689752" y="8223698"/>
            <a:ext cx="2506" cy="4073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51B14EE-5F07-4983-A348-7261A76DB9BE}"/>
              </a:ext>
            </a:extLst>
          </p:cNvPr>
          <p:cNvSpPr/>
          <p:nvPr/>
        </p:nvSpPr>
        <p:spPr>
          <a:xfrm>
            <a:off x="744538" y="8631028"/>
            <a:ext cx="1895439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Get current</a:t>
            </a:r>
          </a:p>
          <a:p>
            <a:pPr algn="ctr"/>
            <a:r>
              <a:rPr lang="en-US" sz="2000"/>
              <a:t>treatment details. Get Pole data for customer plant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F466C25-1C0A-4492-965D-E47171196674}"/>
              </a:ext>
            </a:extLst>
          </p:cNvPr>
          <p:cNvSpPr/>
          <p:nvPr/>
        </p:nvSpPr>
        <p:spPr>
          <a:xfrm>
            <a:off x="9834861" y="6648898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View</a:t>
            </a:r>
          </a:p>
          <a:p>
            <a:pPr algn="ctr"/>
            <a:r>
              <a:rPr lang="en-US" sz="2000"/>
              <a:t>Computational</a:t>
            </a:r>
          </a:p>
          <a:p>
            <a:pPr algn="ctr"/>
            <a:r>
              <a:rPr lang="en-US" sz="2000"/>
              <a:t>Analysis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1DF678E-FD39-41F0-AAF8-449BF20EBCD1}"/>
              </a:ext>
            </a:extLst>
          </p:cNvPr>
          <p:cNvSpPr/>
          <p:nvPr/>
        </p:nvSpPr>
        <p:spPr>
          <a:xfrm>
            <a:off x="9834861" y="8631028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Financial</a:t>
            </a:r>
          </a:p>
          <a:p>
            <a:pPr algn="ctr"/>
            <a:r>
              <a:rPr lang="en-US" sz="2000"/>
              <a:t>Comparison</a:t>
            </a:r>
          </a:p>
          <a:p>
            <a:pPr algn="ctr"/>
            <a:r>
              <a:rPr lang="en-US" sz="2000"/>
              <a:t>Between different</a:t>
            </a:r>
          </a:p>
          <a:p>
            <a:pPr algn="ctr"/>
            <a:r>
              <a:rPr lang="en-US" sz="2000"/>
              <a:t>programs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C480A83-1504-4D1E-99B1-E99155F1A525}"/>
              </a:ext>
            </a:extLst>
          </p:cNvPr>
          <p:cNvSpPr/>
          <p:nvPr/>
        </p:nvSpPr>
        <p:spPr>
          <a:xfrm>
            <a:off x="12865668" y="6648898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Download</a:t>
            </a:r>
          </a:p>
          <a:p>
            <a:pPr algn="ctr"/>
            <a:r>
              <a:rPr lang="en-US" sz="2000"/>
              <a:t>Analysis report and share it with</a:t>
            </a:r>
          </a:p>
          <a:p>
            <a:pPr algn="ctr"/>
            <a:r>
              <a:rPr lang="en-US" sz="2000"/>
              <a:t>customer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0B8299C-7EB7-43FA-B726-D716CCF99FA2}"/>
              </a:ext>
            </a:extLst>
          </p:cNvPr>
          <p:cNvCxnSpPr>
            <a:cxnSpLocks/>
            <a:stCxn id="126" idx="2"/>
            <a:endCxn id="125" idx="0"/>
          </p:cNvCxnSpPr>
          <p:nvPr/>
        </p:nvCxnSpPr>
        <p:spPr>
          <a:xfrm>
            <a:off x="4709657" y="8223698"/>
            <a:ext cx="0" cy="4073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5B1DBC7-49DF-458E-B389-9F78A61A9E82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10762525" y="8223698"/>
            <a:ext cx="0" cy="4073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7D197A32-4439-48F0-8B5D-8FD04D4640B6}"/>
              </a:ext>
            </a:extLst>
          </p:cNvPr>
          <p:cNvCxnSpPr>
            <a:cxnSpLocks/>
            <a:stCxn id="129" idx="3"/>
            <a:endCxn id="126" idx="1"/>
          </p:cNvCxnSpPr>
          <p:nvPr/>
        </p:nvCxnSpPr>
        <p:spPr>
          <a:xfrm flipV="1">
            <a:off x="2639977" y="7436298"/>
            <a:ext cx="1142016" cy="1982130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749C3D1E-7355-4722-B482-02923C86CFE1}"/>
              </a:ext>
            </a:extLst>
          </p:cNvPr>
          <p:cNvCxnSpPr>
            <a:cxnSpLocks/>
            <a:stCxn id="125" idx="3"/>
            <a:endCxn id="145" idx="1"/>
          </p:cNvCxnSpPr>
          <p:nvPr/>
        </p:nvCxnSpPr>
        <p:spPr>
          <a:xfrm flipV="1">
            <a:off x="5637320" y="7436298"/>
            <a:ext cx="1180453" cy="1982130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DB7CBDCD-0494-45C4-9BB5-D16852B60899}"/>
              </a:ext>
            </a:extLst>
          </p:cNvPr>
          <p:cNvCxnSpPr>
            <a:cxnSpLocks/>
            <a:stCxn id="148" idx="3"/>
            <a:endCxn id="132" idx="1"/>
          </p:cNvCxnSpPr>
          <p:nvPr/>
        </p:nvCxnSpPr>
        <p:spPr>
          <a:xfrm flipV="1">
            <a:off x="11690188" y="7436298"/>
            <a:ext cx="1175480" cy="3984313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05E99885-6BAB-41E2-8974-AE42FDA7455C}"/>
              </a:ext>
            </a:extLst>
          </p:cNvPr>
          <p:cNvSpPr/>
          <p:nvPr/>
        </p:nvSpPr>
        <p:spPr>
          <a:xfrm rot="5340000">
            <a:off x="9200377" y="6059234"/>
            <a:ext cx="173197" cy="167836"/>
          </a:xfrm>
          <a:prstGeom prst="triangle">
            <a:avLst/>
          </a:prstGeom>
          <a:solidFill>
            <a:srgbClr val="002060"/>
          </a:solidFill>
          <a:ln>
            <a:solidFill>
              <a:srgbClr val="00366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6390C8A-D859-4DDD-A662-DA440E733207}"/>
              </a:ext>
            </a:extLst>
          </p:cNvPr>
          <p:cNvSpPr/>
          <p:nvPr/>
        </p:nvSpPr>
        <p:spPr>
          <a:xfrm>
            <a:off x="10724834" y="6061197"/>
            <a:ext cx="176099" cy="1760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918BD5F-9995-413F-A9A7-755B3AEC76DA}"/>
              </a:ext>
            </a:extLst>
          </p:cNvPr>
          <p:cNvSpPr txBox="1"/>
          <p:nvPr/>
        </p:nvSpPr>
        <p:spPr>
          <a:xfrm>
            <a:off x="9867174" y="5232879"/>
            <a:ext cx="179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View Analysis &amp; Results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AD7FC35-C0B8-4816-9CD8-885DD46E360B}"/>
              </a:ext>
            </a:extLst>
          </p:cNvPr>
          <p:cNvSpPr/>
          <p:nvPr/>
        </p:nvSpPr>
        <p:spPr>
          <a:xfrm>
            <a:off x="6817773" y="6648898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Set required Program &amp; Cost configurations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BC37E0E-D2FF-496E-98DF-F58B52C9BDE2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8673100" y="7436298"/>
            <a:ext cx="1161761" cy="151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8A975A4-A8A5-413A-828C-5DBD3D17812E}"/>
              </a:ext>
            </a:extLst>
          </p:cNvPr>
          <p:cNvSpPr/>
          <p:nvPr/>
        </p:nvSpPr>
        <p:spPr>
          <a:xfrm>
            <a:off x="9834861" y="10633211"/>
            <a:ext cx="1855327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Bookmark</a:t>
            </a:r>
          </a:p>
          <a:p>
            <a:pPr algn="ctr"/>
            <a:r>
              <a:rPr lang="en-US" sz="2000"/>
              <a:t>Sessions for</a:t>
            </a:r>
          </a:p>
          <a:p>
            <a:pPr algn="ctr"/>
            <a:r>
              <a:rPr lang="en-US" sz="2000"/>
              <a:t>Future reference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04429C7-9DC8-44A2-B951-2AB3DA8301CF}"/>
              </a:ext>
            </a:extLst>
          </p:cNvPr>
          <p:cNvCxnSpPr>
            <a:cxnSpLocks/>
            <a:stCxn id="131" idx="2"/>
            <a:endCxn id="148" idx="0"/>
          </p:cNvCxnSpPr>
          <p:nvPr/>
        </p:nvCxnSpPr>
        <p:spPr>
          <a:xfrm>
            <a:off x="10762525" y="10205828"/>
            <a:ext cx="0" cy="42738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5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386B498A-3C26-436D-BAB5-F8A608525635}"/>
              </a:ext>
            </a:extLst>
          </p:cNvPr>
          <p:cNvSpPr/>
          <p:nvPr/>
        </p:nvSpPr>
        <p:spPr>
          <a:xfrm>
            <a:off x="729775" y="6604953"/>
            <a:ext cx="1855327" cy="1927905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Get Pole data for small utilities (Municipalities and Cooperatives)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0E59DD2-9432-44E6-AB4E-9460220F45B7}"/>
              </a:ext>
            </a:extLst>
          </p:cNvPr>
          <p:cNvSpPr/>
          <p:nvPr/>
        </p:nvSpPr>
        <p:spPr>
          <a:xfrm>
            <a:off x="729775" y="9153100"/>
            <a:ext cx="1855327" cy="1896202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Offline study</a:t>
            </a:r>
          </a:p>
          <a:p>
            <a:pPr algn="ctr"/>
            <a:r>
              <a:rPr lang="en-US" sz="2000"/>
              <a:t>of pole data</a:t>
            </a:r>
          </a:p>
          <a:p>
            <a:pPr algn="ctr"/>
            <a:r>
              <a:rPr lang="en-US" sz="2000"/>
              <a:t>and clean-up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F9513C9-44D7-4927-968E-2ED19E7B7DC4}"/>
              </a:ext>
            </a:extLst>
          </p:cNvPr>
          <p:cNvSpPr/>
          <p:nvPr/>
        </p:nvSpPr>
        <p:spPr>
          <a:xfrm>
            <a:off x="3781993" y="9161965"/>
            <a:ext cx="1855327" cy="23241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Navigate to</a:t>
            </a:r>
          </a:p>
          <a:p>
            <a:pPr algn="ctr"/>
            <a:r>
              <a:rPr lang="en-US" sz="2000"/>
              <a:t>Run Simulation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7763DEC-C015-40CE-8B25-57F3CCF160B0}"/>
              </a:ext>
            </a:extLst>
          </p:cNvPr>
          <p:cNvSpPr/>
          <p:nvPr/>
        </p:nvSpPr>
        <p:spPr>
          <a:xfrm>
            <a:off x="3782556" y="6604953"/>
            <a:ext cx="1854200" cy="1574798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 to</a:t>
            </a:r>
          </a:p>
          <a:p>
            <a:pPr algn="ctr"/>
            <a:r>
              <a:rPr lang="en-US" sz="2000" dirty="0"/>
              <a:t>Osmolytics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25B9CB-1448-4CAA-989D-21EA0A9C7AEC}"/>
              </a:ext>
            </a:extLst>
          </p:cNvPr>
          <p:cNvSpPr/>
          <p:nvPr/>
        </p:nvSpPr>
        <p:spPr>
          <a:xfrm>
            <a:off x="6817773" y="9161965"/>
            <a:ext cx="1855327" cy="23241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Modify utility configurations and with appropriate model version for analysis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FB476F6-6E95-4626-B7B4-1B17F61E4D6A}"/>
              </a:ext>
            </a:extLst>
          </p:cNvPr>
          <p:cNvSpPr/>
          <p:nvPr/>
        </p:nvSpPr>
        <p:spPr>
          <a:xfrm>
            <a:off x="6818336" y="6604953"/>
            <a:ext cx="18542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Upload the Municipality and Cooperatives details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9A4B8F9-3B95-41E8-B63F-17E11CB6DD9C}"/>
              </a:ext>
            </a:extLst>
          </p:cNvPr>
          <p:cNvSpPr/>
          <p:nvPr/>
        </p:nvSpPr>
        <p:spPr>
          <a:xfrm>
            <a:off x="9867174" y="6604953"/>
            <a:ext cx="18542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Review Configurations &amp; run Simulation immediately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ABE214B-3495-4BAD-8367-E14EC6B0F6A9}"/>
              </a:ext>
            </a:extLst>
          </p:cNvPr>
          <p:cNvCxnSpPr>
            <a:cxnSpLocks/>
            <a:stCxn id="101" idx="2"/>
            <a:endCxn id="102" idx="0"/>
          </p:cNvCxnSpPr>
          <p:nvPr/>
        </p:nvCxnSpPr>
        <p:spPr>
          <a:xfrm>
            <a:off x="1657439" y="8532858"/>
            <a:ext cx="0" cy="62024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263B57C-BA37-4F72-8397-31B3C5677342}"/>
              </a:ext>
            </a:extLst>
          </p:cNvPr>
          <p:cNvCxnSpPr>
            <a:cxnSpLocks/>
            <a:stCxn id="110" idx="2"/>
            <a:endCxn id="109" idx="0"/>
          </p:cNvCxnSpPr>
          <p:nvPr/>
        </p:nvCxnSpPr>
        <p:spPr>
          <a:xfrm>
            <a:off x="7745436" y="8179753"/>
            <a:ext cx="1" cy="98221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E470633-ECFC-4C6B-B7C6-EB483ABC7BDB}"/>
              </a:ext>
            </a:extLst>
          </p:cNvPr>
          <p:cNvSpPr/>
          <p:nvPr/>
        </p:nvSpPr>
        <p:spPr>
          <a:xfrm>
            <a:off x="9867174" y="9153100"/>
            <a:ext cx="1855327" cy="23241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Review Configurations &amp; Schedule date &amp; time to run Simulation at off peak hours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E1A3D3B-F0BC-494F-8A88-24BAFD2AD40C}"/>
              </a:ext>
            </a:extLst>
          </p:cNvPr>
          <p:cNvCxnSpPr>
            <a:cxnSpLocks/>
            <a:stCxn id="69" idx="3"/>
            <a:endCxn id="111" idx="1"/>
          </p:cNvCxnSpPr>
          <p:nvPr/>
        </p:nvCxnSpPr>
        <p:spPr>
          <a:xfrm flipV="1">
            <a:off x="8598670" y="7392353"/>
            <a:ext cx="1268504" cy="5142585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2465D17-2FCC-40D8-94F4-9C98EA9CE03B}"/>
              </a:ext>
            </a:extLst>
          </p:cNvPr>
          <p:cNvSpPr/>
          <p:nvPr/>
        </p:nvSpPr>
        <p:spPr>
          <a:xfrm>
            <a:off x="12865668" y="9152766"/>
            <a:ext cx="1855327" cy="1890307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View</a:t>
            </a:r>
          </a:p>
          <a:p>
            <a:pPr algn="ctr"/>
            <a:r>
              <a:rPr lang="en-US" sz="2000"/>
              <a:t>Analysis Results Page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4C870B7-9807-4246-8B86-F10A10B3FB96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>
            <a:off x="13793332" y="11043073"/>
            <a:ext cx="0" cy="97301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5728EF87-EBA7-44AC-863A-CE15A6118983}"/>
              </a:ext>
            </a:extLst>
          </p:cNvPr>
          <p:cNvSpPr/>
          <p:nvPr/>
        </p:nvSpPr>
        <p:spPr>
          <a:xfrm>
            <a:off x="12866231" y="6604953"/>
            <a:ext cx="18542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User Receives Notification once simulation results are ready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141AF3-58EF-42BC-B56C-41A1F25D9635}"/>
              </a:ext>
            </a:extLst>
          </p:cNvPr>
          <p:cNvSpPr/>
          <p:nvPr/>
        </p:nvSpPr>
        <p:spPr>
          <a:xfrm>
            <a:off x="12865668" y="12016086"/>
            <a:ext cx="1855327" cy="1896202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Download</a:t>
            </a:r>
          </a:p>
          <a:p>
            <a:pPr algn="ctr"/>
            <a:r>
              <a:rPr lang="en-US" sz="2000"/>
              <a:t>Analysis report and share it with</a:t>
            </a:r>
          </a:p>
          <a:p>
            <a:pPr algn="ctr"/>
            <a:r>
              <a:rPr lang="en-US" sz="2000"/>
              <a:t>customer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6EAF69A-C070-449B-A5AE-E89CC4DD0E3C}"/>
              </a:ext>
            </a:extLst>
          </p:cNvPr>
          <p:cNvCxnSpPr>
            <a:cxnSpLocks/>
            <a:stCxn id="99" idx="2"/>
            <a:endCxn id="92" idx="0"/>
          </p:cNvCxnSpPr>
          <p:nvPr/>
        </p:nvCxnSpPr>
        <p:spPr>
          <a:xfrm>
            <a:off x="13793331" y="8179753"/>
            <a:ext cx="1" cy="97301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7489671-0FBB-4997-B906-54685CD332C0}"/>
              </a:ext>
            </a:extLst>
          </p:cNvPr>
          <p:cNvCxnSpPr>
            <a:cxnSpLocks/>
          </p:cNvCxnSpPr>
          <p:nvPr/>
        </p:nvCxnSpPr>
        <p:spPr>
          <a:xfrm flipV="1">
            <a:off x="11722501" y="7961103"/>
            <a:ext cx="1143730" cy="2389708"/>
          </a:xfrm>
          <a:prstGeom prst="bentConnector3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2154891-1427-4F30-BF05-A4541C92A22F}"/>
              </a:ext>
            </a:extLst>
          </p:cNvPr>
          <p:cNvCxnSpPr>
            <a:cxnSpLocks/>
            <a:stCxn id="111" idx="3"/>
            <a:endCxn id="99" idx="1"/>
          </p:cNvCxnSpPr>
          <p:nvPr/>
        </p:nvCxnSpPr>
        <p:spPr>
          <a:xfrm>
            <a:off x="11721374" y="7392353"/>
            <a:ext cx="1144857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B81F423-E0BF-4413-8858-AFF32F49F5D0}"/>
              </a:ext>
            </a:extLst>
          </p:cNvPr>
          <p:cNvCxnSpPr>
            <a:cxnSpLocks/>
            <a:stCxn id="108" idx="2"/>
            <a:endCxn id="107" idx="0"/>
          </p:cNvCxnSpPr>
          <p:nvPr/>
        </p:nvCxnSpPr>
        <p:spPr>
          <a:xfrm>
            <a:off x="4709656" y="8179751"/>
            <a:ext cx="1" cy="98221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8CD430-F139-476C-8F1E-6ED5900D9D7E}"/>
              </a:ext>
            </a:extLst>
          </p:cNvPr>
          <p:cNvSpPr txBox="1"/>
          <p:nvPr/>
        </p:nvSpPr>
        <p:spPr>
          <a:xfrm>
            <a:off x="729775" y="1351722"/>
            <a:ext cx="13927475" cy="43088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2200">
                <a:cs typeface="Segoe UI" panose="020B0502040204020203" pitchFamily="34" charset="0"/>
              </a:defRPr>
            </a:lvl1pPr>
          </a:lstStyle>
          <a:p>
            <a:r>
              <a:rPr lang="en-US"/>
              <a:t>Epic 2  –  Run Simulation, Epic 7  – Treatment Analysis for Muni’s and Coop’s, Epic 15 – Onboard Small Utility Application</a:t>
            </a:r>
          </a:p>
        </p:txBody>
      </p:sp>
      <p:sp>
        <p:nvSpPr>
          <p:cNvPr id="116" name="Title 1">
            <a:extLst>
              <a:ext uri="{FF2B5EF4-FFF2-40B4-BE49-F238E27FC236}">
                <a16:creationId xmlns:a16="http://schemas.microsoft.com/office/drawing/2014/main" id="{B9301546-5E03-4A8A-ACF9-8EE14C1B7311}"/>
              </a:ext>
            </a:extLst>
          </p:cNvPr>
          <p:cNvSpPr txBox="1">
            <a:spLocks/>
          </p:cNvSpPr>
          <p:nvPr/>
        </p:nvSpPr>
        <p:spPr>
          <a:xfrm>
            <a:off x="651436" y="181855"/>
            <a:ext cx="11601937" cy="818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545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43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rgbClr val="0034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Journey 6 – User wants to run Simulation for </a:t>
            </a:r>
            <a:br>
              <a:rPr lang="en-US" sz="3200" b="1">
                <a:solidFill>
                  <a:srgbClr val="0034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b="1">
                <a:solidFill>
                  <a:srgbClr val="0034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Utilities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F2CF6FD-4BFD-43A5-8E4D-0B1DE6337FA4}"/>
              </a:ext>
            </a:extLst>
          </p:cNvPr>
          <p:cNvSpPr txBox="1"/>
          <p:nvPr/>
        </p:nvSpPr>
        <p:spPr>
          <a:xfrm>
            <a:off x="12671359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4776A2F-1164-4D50-9748-1CB93F9BFA46}"/>
              </a:ext>
            </a:extLst>
          </p:cNvPr>
          <p:cNvSpPr txBox="1"/>
          <p:nvPr/>
        </p:nvSpPr>
        <p:spPr>
          <a:xfrm>
            <a:off x="979550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Pain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400" b="1">
                <a:solidFill>
                  <a:schemeClr val="bg1"/>
                </a:solidFill>
              </a:rPr>
              <a:t>Points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B0ED30-FDE4-4E81-BEA1-44A978407118}"/>
              </a:ext>
            </a:extLst>
          </p:cNvPr>
          <p:cNvSpPr txBox="1"/>
          <p:nvPr/>
        </p:nvSpPr>
        <p:spPr>
          <a:xfrm>
            <a:off x="691965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z="2400"/>
              <a:t>Needs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53C5B5F-CD22-4276-AE6C-CB35C792B128}"/>
              </a:ext>
            </a:extLst>
          </p:cNvPr>
          <p:cNvSpPr txBox="1"/>
          <p:nvPr/>
        </p:nvSpPr>
        <p:spPr>
          <a:xfrm>
            <a:off x="4086682" y="2285597"/>
            <a:ext cx="2603441" cy="369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Goals</a:t>
            </a:r>
            <a:endParaRPr lang="en-US" sz="2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75A6D7F-EF4E-4A88-A0B1-2A7E4A1021AC}"/>
              </a:ext>
            </a:extLst>
          </p:cNvPr>
          <p:cNvSpPr txBox="1"/>
          <p:nvPr/>
        </p:nvSpPr>
        <p:spPr>
          <a:xfrm>
            <a:off x="744538" y="2070155"/>
            <a:ext cx="2677487" cy="58477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3200" b="1">
                <a:solidFill>
                  <a:srgbClr val="003468"/>
                </a:solidFill>
              </a:rPr>
              <a:t>Power User </a:t>
            </a:r>
            <a:endParaRPr lang="en-US" sz="3200">
              <a:solidFill>
                <a:srgbClr val="003468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448193E-E473-4EAF-B672-B3473D846CD6}"/>
              </a:ext>
            </a:extLst>
          </p:cNvPr>
          <p:cNvSpPr txBox="1"/>
          <p:nvPr/>
        </p:nvSpPr>
        <p:spPr>
          <a:xfrm>
            <a:off x="12671359" y="2872167"/>
            <a:ext cx="2603441" cy="15388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Changes in small utility data and configurations need to be incorporated in the simulation results</a:t>
            </a:r>
          </a:p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8397C2F-3AFC-46CD-B40B-1779992E7D8B}"/>
              </a:ext>
            </a:extLst>
          </p:cNvPr>
          <p:cNvSpPr txBox="1"/>
          <p:nvPr/>
        </p:nvSpPr>
        <p:spPr>
          <a:xfrm>
            <a:off x="9795503" y="2872167"/>
            <a:ext cx="2603441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Long Simulation Times. The small utility simulation is run manually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F47B670-E1D5-4AD3-9093-8DA9011AEA80}"/>
              </a:ext>
            </a:extLst>
          </p:cNvPr>
          <p:cNvSpPr txBox="1"/>
          <p:nvPr/>
        </p:nvSpPr>
        <p:spPr>
          <a:xfrm>
            <a:off x="6919653" y="2872167"/>
            <a:ext cx="2603441" cy="1846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Upload small utilities and configurations to run simulations for Municipalities and Cooperatives wood pole data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0AD6CDB-5D36-42D9-A1E2-BF98AEF40F99}"/>
              </a:ext>
            </a:extLst>
          </p:cNvPr>
          <p:cNvSpPr txBox="1"/>
          <p:nvPr/>
        </p:nvSpPr>
        <p:spPr>
          <a:xfrm>
            <a:off x="4086682" y="2872167"/>
            <a:ext cx="2603441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Run simulation for small utilities to update the pre-calculated simulation results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1E633C8-4D00-4E4D-AC04-1D6A5B1616C0}"/>
              </a:ext>
            </a:extLst>
          </p:cNvPr>
          <p:cNvSpPr txBox="1"/>
          <p:nvPr/>
        </p:nvSpPr>
        <p:spPr>
          <a:xfrm>
            <a:off x="743932" y="2872167"/>
            <a:ext cx="3111400" cy="116955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Solution Consultant</a:t>
            </a:r>
          </a:p>
          <a:p>
            <a:pPr>
              <a:spcAft>
                <a:spcPts val="600"/>
              </a:spcAft>
            </a:pPr>
            <a:r>
              <a:rPr lang="en-US" sz="2000"/>
              <a:t>East Territory Sales</a:t>
            </a:r>
          </a:p>
          <a:p>
            <a:pPr>
              <a:spcAft>
                <a:spcPts val="600"/>
              </a:spcAft>
            </a:pPr>
            <a:r>
              <a:rPr lang="en-US" sz="2000"/>
              <a:t>Small Utility customers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A20847-E38F-4FD4-90ED-5C5616436EEE}"/>
              </a:ext>
            </a:extLst>
          </p:cNvPr>
          <p:cNvSpPr txBox="1"/>
          <p:nvPr/>
        </p:nvSpPr>
        <p:spPr>
          <a:xfrm>
            <a:off x="579326" y="5232879"/>
            <a:ext cx="215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Research &amp; Data Accumulation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7FECA1E-6F46-4EB1-8601-14154811C812}"/>
              </a:ext>
            </a:extLst>
          </p:cNvPr>
          <p:cNvSpPr txBox="1"/>
          <p:nvPr/>
        </p:nvSpPr>
        <p:spPr>
          <a:xfrm>
            <a:off x="3380048" y="5232879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Login &amp; Navigate to Run Simulation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3C79881-9844-4727-BB2D-9C490EA669B3}"/>
              </a:ext>
            </a:extLst>
          </p:cNvPr>
          <p:cNvSpPr txBox="1"/>
          <p:nvPr/>
        </p:nvSpPr>
        <p:spPr>
          <a:xfrm>
            <a:off x="6415828" y="5232879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Add / Update Utility Configurations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AD88EB-1EFC-44B6-8A61-3E46F6DE18F4}"/>
              </a:ext>
            </a:extLst>
          </p:cNvPr>
          <p:cNvSpPr txBox="1"/>
          <p:nvPr/>
        </p:nvSpPr>
        <p:spPr>
          <a:xfrm>
            <a:off x="12897981" y="5232879"/>
            <a:ext cx="179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View Analysis</a:t>
            </a:r>
          </a:p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Results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5FDD15D-016A-4D31-9E13-A53FD6CD77BF}"/>
              </a:ext>
            </a:extLst>
          </p:cNvPr>
          <p:cNvCxnSpPr>
            <a:cxnSpLocks/>
          </p:cNvCxnSpPr>
          <p:nvPr/>
        </p:nvCxnSpPr>
        <p:spPr>
          <a:xfrm>
            <a:off x="0" y="6143148"/>
            <a:ext cx="15452725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18CF66CB-CEB4-43FD-97AC-8F7CBC177614}"/>
              </a:ext>
            </a:extLst>
          </p:cNvPr>
          <p:cNvSpPr/>
          <p:nvPr/>
        </p:nvSpPr>
        <p:spPr>
          <a:xfrm>
            <a:off x="1569389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1AA88F0-B3CA-48C0-9AC7-484ED1CC726C}"/>
              </a:ext>
            </a:extLst>
          </p:cNvPr>
          <p:cNvSpPr/>
          <p:nvPr/>
        </p:nvSpPr>
        <p:spPr>
          <a:xfrm>
            <a:off x="4621204" y="6055101"/>
            <a:ext cx="176099" cy="176099"/>
          </a:xfrm>
          <a:prstGeom prst="ellipse">
            <a:avLst/>
          </a:prstGeom>
          <a:solidFill>
            <a:srgbClr val="23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BF2E88D-4028-491C-AA55-A80A0BF6AFE4}"/>
              </a:ext>
            </a:extLst>
          </p:cNvPr>
          <p:cNvSpPr/>
          <p:nvPr/>
        </p:nvSpPr>
        <p:spPr>
          <a:xfrm>
            <a:off x="7673019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98FC753-B0E4-4F31-8E76-C37740DDE18B}"/>
              </a:ext>
            </a:extLst>
          </p:cNvPr>
          <p:cNvSpPr/>
          <p:nvPr/>
        </p:nvSpPr>
        <p:spPr>
          <a:xfrm>
            <a:off x="13776651" y="6061197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A345ECD7-D18F-42D9-94A6-6247F85D56D5}"/>
              </a:ext>
            </a:extLst>
          </p:cNvPr>
          <p:cNvSpPr/>
          <p:nvPr/>
        </p:nvSpPr>
        <p:spPr>
          <a:xfrm rot="5340000">
            <a:off x="3096747" y="6048712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8844698D-7CFF-4543-9EEB-FDEE015208D5}"/>
              </a:ext>
            </a:extLst>
          </p:cNvPr>
          <p:cNvSpPr/>
          <p:nvPr/>
        </p:nvSpPr>
        <p:spPr>
          <a:xfrm rot="5340000">
            <a:off x="6148562" y="6059234"/>
            <a:ext cx="173197" cy="167836"/>
          </a:xfrm>
          <a:prstGeom prst="triangle">
            <a:avLst/>
          </a:prstGeom>
          <a:solidFill>
            <a:srgbClr val="002060"/>
          </a:solidFill>
          <a:ln>
            <a:solidFill>
              <a:srgbClr val="00366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B03E1026-A680-44FE-83F2-D971F773742B}"/>
              </a:ext>
            </a:extLst>
          </p:cNvPr>
          <p:cNvSpPr/>
          <p:nvPr/>
        </p:nvSpPr>
        <p:spPr>
          <a:xfrm rot="5340000">
            <a:off x="12252192" y="6049547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34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D8A1C586-F389-4317-9622-88F5F6841D26}"/>
              </a:ext>
            </a:extLst>
          </p:cNvPr>
          <p:cNvSpPr/>
          <p:nvPr/>
        </p:nvSpPr>
        <p:spPr>
          <a:xfrm rot="5340000">
            <a:off x="9200377" y="6059234"/>
            <a:ext cx="173197" cy="167836"/>
          </a:xfrm>
          <a:prstGeom prst="triangle">
            <a:avLst/>
          </a:prstGeom>
          <a:solidFill>
            <a:srgbClr val="002060"/>
          </a:solidFill>
          <a:ln>
            <a:solidFill>
              <a:srgbClr val="00366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BE21E85-60C5-4EDF-9F17-2FF949B4B1FF}"/>
              </a:ext>
            </a:extLst>
          </p:cNvPr>
          <p:cNvSpPr/>
          <p:nvPr/>
        </p:nvSpPr>
        <p:spPr>
          <a:xfrm>
            <a:off x="10724834" y="6061197"/>
            <a:ext cx="176099" cy="1760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C41F4D8-3105-417D-9353-F47E90177288}"/>
              </a:ext>
            </a:extLst>
          </p:cNvPr>
          <p:cNvSpPr txBox="1"/>
          <p:nvPr/>
        </p:nvSpPr>
        <p:spPr>
          <a:xfrm>
            <a:off x="9867174" y="5232879"/>
            <a:ext cx="179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Run</a:t>
            </a:r>
          </a:p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Simulation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A37E67-ABB5-41EB-846F-2573429D1FCE}"/>
              </a:ext>
            </a:extLst>
          </p:cNvPr>
          <p:cNvCxnSpPr>
            <a:cxnSpLocks/>
            <a:stCxn id="102" idx="3"/>
            <a:endCxn id="108" idx="1"/>
          </p:cNvCxnSpPr>
          <p:nvPr/>
        </p:nvCxnSpPr>
        <p:spPr>
          <a:xfrm flipV="1">
            <a:off x="2585102" y="7392352"/>
            <a:ext cx="1197454" cy="2708849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57A636CB-CF82-473F-A9F7-291123FC094C}"/>
              </a:ext>
            </a:extLst>
          </p:cNvPr>
          <p:cNvCxnSpPr>
            <a:cxnSpLocks/>
            <a:stCxn id="107" idx="3"/>
            <a:endCxn id="110" idx="1"/>
          </p:cNvCxnSpPr>
          <p:nvPr/>
        </p:nvCxnSpPr>
        <p:spPr>
          <a:xfrm flipV="1">
            <a:off x="5637320" y="7392353"/>
            <a:ext cx="1181016" cy="2931662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97A7C5-E88C-4F52-9724-2293A383F9E4}"/>
              </a:ext>
            </a:extLst>
          </p:cNvPr>
          <p:cNvCxnSpPr>
            <a:cxnSpLocks/>
            <a:stCxn id="109" idx="2"/>
            <a:endCxn id="69" idx="0"/>
          </p:cNvCxnSpPr>
          <p:nvPr/>
        </p:nvCxnSpPr>
        <p:spPr>
          <a:xfrm flipH="1">
            <a:off x="7745017" y="11486065"/>
            <a:ext cx="420" cy="34897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iamond 68">
            <a:extLst>
              <a:ext uri="{FF2B5EF4-FFF2-40B4-BE49-F238E27FC236}">
                <a16:creationId xmlns:a16="http://schemas.microsoft.com/office/drawing/2014/main" id="{745E2804-177D-4056-A94F-3F15B0D66E36}"/>
              </a:ext>
            </a:extLst>
          </p:cNvPr>
          <p:cNvSpPr/>
          <p:nvPr/>
        </p:nvSpPr>
        <p:spPr>
          <a:xfrm>
            <a:off x="6891363" y="11835037"/>
            <a:ext cx="1707307" cy="13998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E158D2-CEDA-490C-93F4-546888208311}"/>
              </a:ext>
            </a:extLst>
          </p:cNvPr>
          <p:cNvSpPr txBox="1"/>
          <p:nvPr/>
        </p:nvSpPr>
        <p:spPr>
          <a:xfrm>
            <a:off x="7183858" y="12348096"/>
            <a:ext cx="112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Run Later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65C039-D3AA-4697-BCE7-6F2AC347E677}"/>
              </a:ext>
            </a:extLst>
          </p:cNvPr>
          <p:cNvSpPr txBox="1"/>
          <p:nvPr/>
        </p:nvSpPr>
        <p:spPr>
          <a:xfrm>
            <a:off x="8555000" y="12185966"/>
            <a:ext cx="53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AB0FF124-7DF6-48A8-B990-56B22C12DD8F}"/>
              </a:ext>
            </a:extLst>
          </p:cNvPr>
          <p:cNvCxnSpPr>
            <a:cxnSpLocks/>
            <a:stCxn id="69" idx="2"/>
            <a:endCxn id="61" idx="1"/>
          </p:cNvCxnSpPr>
          <p:nvPr/>
        </p:nvCxnSpPr>
        <p:spPr>
          <a:xfrm rot="5400000" flipH="1" flipV="1">
            <a:off x="7346250" y="10713916"/>
            <a:ext cx="2919689" cy="2122157"/>
          </a:xfrm>
          <a:prstGeom prst="bentConnector4">
            <a:avLst>
              <a:gd name="adj1" fmla="val -7830"/>
              <a:gd name="adj2" fmla="val 8268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E435BA2-1710-47B8-87E5-F2B844E66D1F}"/>
              </a:ext>
            </a:extLst>
          </p:cNvPr>
          <p:cNvSpPr txBox="1"/>
          <p:nvPr/>
        </p:nvSpPr>
        <p:spPr>
          <a:xfrm>
            <a:off x="7229900" y="13219805"/>
            <a:ext cx="53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0955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A37C71CC-1880-43F1-8196-F0B0199C79D5}"/>
              </a:ext>
            </a:extLst>
          </p:cNvPr>
          <p:cNvSpPr txBox="1"/>
          <p:nvPr/>
        </p:nvSpPr>
        <p:spPr>
          <a:xfrm>
            <a:off x="762088" y="1351722"/>
            <a:ext cx="13895162" cy="43088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2200">
                <a:cs typeface="Segoe UI" panose="020B0502040204020203" pitchFamily="34" charset="0"/>
              </a:defRPr>
            </a:lvl1pPr>
          </a:lstStyle>
          <a:p>
            <a:r>
              <a:rPr lang="en-US"/>
              <a:t>Epic 9  – Add and Configure Models, 	Epic 10 – Manage Master Data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D36D00EF-0B30-4915-A5A8-96532924DB39}"/>
              </a:ext>
            </a:extLst>
          </p:cNvPr>
          <p:cNvSpPr txBox="1">
            <a:spLocks/>
          </p:cNvSpPr>
          <p:nvPr/>
        </p:nvSpPr>
        <p:spPr>
          <a:xfrm>
            <a:off x="651437" y="181855"/>
            <a:ext cx="12129498" cy="818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545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43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rgbClr val="0034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Journey 7 – Onboard new version of model and archive older versions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782ACC-8534-4F32-9776-9854E02B151B}"/>
              </a:ext>
            </a:extLst>
          </p:cNvPr>
          <p:cNvSpPr txBox="1"/>
          <p:nvPr/>
        </p:nvSpPr>
        <p:spPr>
          <a:xfrm>
            <a:off x="12671359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E969CD-CB39-472F-A39F-D7224B6D3567}"/>
              </a:ext>
            </a:extLst>
          </p:cNvPr>
          <p:cNvSpPr txBox="1"/>
          <p:nvPr/>
        </p:nvSpPr>
        <p:spPr>
          <a:xfrm>
            <a:off x="979550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Pain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400" b="1">
                <a:solidFill>
                  <a:schemeClr val="bg1"/>
                </a:solidFill>
              </a:rPr>
              <a:t>Points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B4EF9E-158A-4C4F-8E05-BE2D0427EDD4}"/>
              </a:ext>
            </a:extLst>
          </p:cNvPr>
          <p:cNvSpPr txBox="1"/>
          <p:nvPr/>
        </p:nvSpPr>
        <p:spPr>
          <a:xfrm>
            <a:off x="691965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z="2400"/>
              <a:t>Needs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5D05DB-0A80-4DAE-B26E-1DBEE94B9353}"/>
              </a:ext>
            </a:extLst>
          </p:cNvPr>
          <p:cNvSpPr txBox="1"/>
          <p:nvPr/>
        </p:nvSpPr>
        <p:spPr>
          <a:xfrm>
            <a:off x="4086682" y="2285597"/>
            <a:ext cx="2603441" cy="369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Goals</a:t>
            </a:r>
            <a:endParaRPr lang="en-US" sz="2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81E2603-522B-4C84-9A67-7E01DA057811}"/>
              </a:ext>
            </a:extLst>
          </p:cNvPr>
          <p:cNvSpPr txBox="1"/>
          <p:nvPr/>
        </p:nvSpPr>
        <p:spPr>
          <a:xfrm>
            <a:off x="744538" y="2070155"/>
            <a:ext cx="2677487" cy="58477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3200" b="1">
                <a:solidFill>
                  <a:srgbClr val="003468"/>
                </a:solidFill>
              </a:rPr>
              <a:t>Model Admin</a:t>
            </a:r>
            <a:endParaRPr lang="en-US" sz="3200">
              <a:solidFill>
                <a:srgbClr val="003468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95C9D1E-0E7D-471C-BDC3-D19B15A180F5}"/>
              </a:ext>
            </a:extLst>
          </p:cNvPr>
          <p:cNvSpPr txBox="1"/>
          <p:nvPr/>
        </p:nvSpPr>
        <p:spPr>
          <a:xfrm>
            <a:off x="12671359" y="2872167"/>
            <a:ext cx="2603441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A new compute model has been deployed and needs to be used for simulation process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18546BA-F802-4EA5-94F6-B861A7C00FDC}"/>
              </a:ext>
            </a:extLst>
          </p:cNvPr>
          <p:cNvSpPr txBox="1"/>
          <p:nvPr/>
        </p:nvSpPr>
        <p:spPr>
          <a:xfrm>
            <a:off x="9795503" y="2779424"/>
            <a:ext cx="2603441" cy="215443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Only one version of a model available for simulation. Proposals submitted may be based on older models and need ability to run both new and older versions.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C7A3E2A-9293-484D-BAA6-2D739E7E53ED}"/>
              </a:ext>
            </a:extLst>
          </p:cNvPr>
          <p:cNvSpPr txBox="1"/>
          <p:nvPr/>
        </p:nvSpPr>
        <p:spPr>
          <a:xfrm>
            <a:off x="6919653" y="2872167"/>
            <a:ext cx="2603441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Facilitating different versions of models available at a time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D356413-8046-427A-9564-911DFAC39AA4}"/>
              </a:ext>
            </a:extLst>
          </p:cNvPr>
          <p:cNvSpPr txBox="1"/>
          <p:nvPr/>
        </p:nvSpPr>
        <p:spPr>
          <a:xfrm>
            <a:off x="4086682" y="2757065"/>
            <a:ext cx="2603441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Onboard new version models and archive older versions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43DCC91-8CFA-470F-ACE0-AC74746880D8}"/>
              </a:ext>
            </a:extLst>
          </p:cNvPr>
          <p:cNvSpPr txBox="1"/>
          <p:nvPr/>
        </p:nvSpPr>
        <p:spPr>
          <a:xfrm>
            <a:off x="743932" y="2872167"/>
            <a:ext cx="3342750" cy="116955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Data Scientist</a:t>
            </a:r>
          </a:p>
          <a:p>
            <a:pPr>
              <a:spcAft>
                <a:spcPts val="600"/>
              </a:spcAft>
            </a:pPr>
            <a:endParaRPr lang="en-US" sz="2000"/>
          </a:p>
          <a:p>
            <a:pPr>
              <a:spcAft>
                <a:spcPts val="600"/>
              </a:spcAft>
            </a:pPr>
            <a:r>
              <a:rPr lang="en-US" sz="2000"/>
              <a:t>Osmose Analytics Department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450244-7CD2-440D-BBBF-66A143B9B7B2}"/>
              </a:ext>
            </a:extLst>
          </p:cNvPr>
          <p:cNvSpPr txBox="1"/>
          <p:nvPr/>
        </p:nvSpPr>
        <p:spPr>
          <a:xfrm>
            <a:off x="762087" y="5232879"/>
            <a:ext cx="250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Simulation Model updates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EB4D942-DE19-410B-A09E-63F3C6BC06A7}"/>
              </a:ext>
            </a:extLst>
          </p:cNvPr>
          <p:cNvSpPr txBox="1"/>
          <p:nvPr/>
        </p:nvSpPr>
        <p:spPr>
          <a:xfrm>
            <a:off x="4536617" y="5232879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Login &amp; Navigate to Admin View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085776C-F2D3-4BCC-BB6A-95FD7F926F3D}"/>
              </a:ext>
            </a:extLst>
          </p:cNvPr>
          <p:cNvSpPr txBox="1"/>
          <p:nvPr/>
        </p:nvSpPr>
        <p:spPr>
          <a:xfrm>
            <a:off x="8351704" y="5232879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Model </a:t>
            </a:r>
            <a:br>
              <a:rPr lang="en-US" sz="20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Configurations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D50AD6-447B-4593-8C5D-8C8828E53316}"/>
              </a:ext>
            </a:extLst>
          </p:cNvPr>
          <p:cNvSpPr txBox="1"/>
          <p:nvPr/>
        </p:nvSpPr>
        <p:spPr>
          <a:xfrm>
            <a:off x="12629747" y="5232879"/>
            <a:ext cx="179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Submit Changes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F009F37-0E64-48FF-988D-CD8E5EC60C53}"/>
              </a:ext>
            </a:extLst>
          </p:cNvPr>
          <p:cNvCxnSpPr>
            <a:cxnSpLocks/>
          </p:cNvCxnSpPr>
          <p:nvPr/>
        </p:nvCxnSpPr>
        <p:spPr>
          <a:xfrm>
            <a:off x="0" y="6143148"/>
            <a:ext cx="15452725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15C13C6-8A50-480E-8763-9064806D4128}"/>
              </a:ext>
            </a:extLst>
          </p:cNvPr>
          <p:cNvSpPr/>
          <p:nvPr/>
        </p:nvSpPr>
        <p:spPr>
          <a:xfrm>
            <a:off x="1924988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7EC0FBA-E7A6-44A1-8DE7-94964559E5A1}"/>
              </a:ext>
            </a:extLst>
          </p:cNvPr>
          <p:cNvSpPr/>
          <p:nvPr/>
        </p:nvSpPr>
        <p:spPr>
          <a:xfrm>
            <a:off x="5762341" y="6055101"/>
            <a:ext cx="176099" cy="176099"/>
          </a:xfrm>
          <a:prstGeom prst="ellipse">
            <a:avLst/>
          </a:prstGeom>
          <a:solidFill>
            <a:srgbClr val="23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B0651F7-706F-42FA-8946-04D3FE31D226}"/>
              </a:ext>
            </a:extLst>
          </p:cNvPr>
          <p:cNvSpPr/>
          <p:nvPr/>
        </p:nvSpPr>
        <p:spPr>
          <a:xfrm>
            <a:off x="9599694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3D22943-0D71-40A2-BEB5-B1879B0B849F}"/>
              </a:ext>
            </a:extLst>
          </p:cNvPr>
          <p:cNvSpPr/>
          <p:nvPr/>
        </p:nvSpPr>
        <p:spPr>
          <a:xfrm>
            <a:off x="13437048" y="6061197"/>
            <a:ext cx="176099" cy="1760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D218899-88E2-4C4D-9DFF-F8DDF0F020E6}"/>
              </a:ext>
            </a:extLst>
          </p:cNvPr>
          <p:cNvSpPr/>
          <p:nvPr/>
        </p:nvSpPr>
        <p:spPr>
          <a:xfrm rot="5340000">
            <a:off x="3845115" y="6048712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61F96419-DE32-447B-A871-44678DB6E783}"/>
              </a:ext>
            </a:extLst>
          </p:cNvPr>
          <p:cNvSpPr/>
          <p:nvPr/>
        </p:nvSpPr>
        <p:spPr>
          <a:xfrm rot="5340000">
            <a:off x="7682468" y="6059234"/>
            <a:ext cx="173197" cy="167836"/>
          </a:xfrm>
          <a:prstGeom prst="triangle">
            <a:avLst/>
          </a:prstGeom>
          <a:solidFill>
            <a:srgbClr val="002060"/>
          </a:solidFill>
          <a:ln>
            <a:solidFill>
              <a:srgbClr val="00366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F8103DB1-DE52-478A-BB85-DFC4C1B36A9F}"/>
              </a:ext>
            </a:extLst>
          </p:cNvPr>
          <p:cNvSpPr/>
          <p:nvPr/>
        </p:nvSpPr>
        <p:spPr>
          <a:xfrm rot="5340000">
            <a:off x="11519821" y="6049547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34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E949A13-41DE-4E1C-BD79-49F9ED1227C8}"/>
              </a:ext>
            </a:extLst>
          </p:cNvPr>
          <p:cNvSpPr/>
          <p:nvPr/>
        </p:nvSpPr>
        <p:spPr>
          <a:xfrm>
            <a:off x="4599440" y="863102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Navigate to</a:t>
            </a:r>
          </a:p>
          <a:p>
            <a:pPr algn="ctr"/>
            <a:r>
              <a:rPr lang="en-US" sz="2000" dirty="0"/>
              <a:t>Admin Configurations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52A99BF-9B89-4CDB-89CB-D287996C336F}"/>
              </a:ext>
            </a:extLst>
          </p:cNvPr>
          <p:cNvSpPr/>
          <p:nvPr/>
        </p:nvSpPr>
        <p:spPr>
          <a:xfrm>
            <a:off x="4599440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 to</a:t>
            </a:r>
          </a:p>
          <a:p>
            <a:pPr algn="ctr"/>
            <a:r>
              <a:rPr lang="en-US" sz="2000" dirty="0"/>
              <a:t>Osmolytics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C0E796-7A09-4B5E-83D5-C8F41DC58C37}"/>
              </a:ext>
            </a:extLst>
          </p:cNvPr>
          <p:cNvSpPr/>
          <p:nvPr/>
        </p:nvSpPr>
        <p:spPr>
          <a:xfrm>
            <a:off x="762087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Analyze and Discuss the simulation results with the domain SMEs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6331BBF-00C7-4982-9804-E31D0FEB7140}"/>
              </a:ext>
            </a:extLst>
          </p:cNvPr>
          <p:cNvSpPr/>
          <p:nvPr/>
        </p:nvSpPr>
        <p:spPr>
          <a:xfrm>
            <a:off x="8436793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Select the Model for which new version is to be configured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7B105E-3386-4D1A-ACE1-C4D3DBF28447}"/>
              </a:ext>
            </a:extLst>
          </p:cNvPr>
          <p:cNvSpPr/>
          <p:nvPr/>
        </p:nvSpPr>
        <p:spPr>
          <a:xfrm>
            <a:off x="12274147" y="6648897"/>
            <a:ext cx="2501900" cy="2076275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Choose Archive option to Archive previous versions of the model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DA91EC7-55A6-4A7A-8076-1153A263E76F}"/>
              </a:ext>
            </a:extLst>
          </p:cNvPr>
          <p:cNvCxnSpPr>
            <a:cxnSpLocks/>
            <a:stCxn id="126" idx="2"/>
            <a:endCxn id="124" idx="0"/>
          </p:cNvCxnSpPr>
          <p:nvPr/>
        </p:nvCxnSpPr>
        <p:spPr>
          <a:xfrm>
            <a:off x="5850390" y="8223698"/>
            <a:ext cx="0" cy="4073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7168B5EB-A48C-4ECB-B860-005A5C76D80F}"/>
              </a:ext>
            </a:extLst>
          </p:cNvPr>
          <p:cNvCxnSpPr>
            <a:cxnSpLocks/>
            <a:stCxn id="124" idx="3"/>
            <a:endCxn id="129" idx="1"/>
          </p:cNvCxnSpPr>
          <p:nvPr/>
        </p:nvCxnSpPr>
        <p:spPr>
          <a:xfrm flipV="1">
            <a:off x="7101340" y="7436298"/>
            <a:ext cx="1335453" cy="1982130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B5A6D9C-D0D9-4ECB-8734-1E8FF8293B2F}"/>
              </a:ext>
            </a:extLst>
          </p:cNvPr>
          <p:cNvSpPr/>
          <p:nvPr/>
        </p:nvSpPr>
        <p:spPr>
          <a:xfrm>
            <a:off x="762087" y="863102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Define and Implement changes to simulation models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21974FA-8B7D-42B0-AC7C-CCCB27FBCBF1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>
            <a:off x="2013037" y="8223698"/>
            <a:ext cx="0" cy="4073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15F2E89-E7E3-46AA-B57B-46419E18E002}"/>
              </a:ext>
            </a:extLst>
          </p:cNvPr>
          <p:cNvSpPr/>
          <p:nvPr/>
        </p:nvSpPr>
        <p:spPr>
          <a:xfrm>
            <a:off x="762087" y="10656291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Develop and Deploy the computational model to production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03CCB5C-35FE-4317-A928-D8F2897AA67D}"/>
              </a:ext>
            </a:extLst>
          </p:cNvPr>
          <p:cNvCxnSpPr>
            <a:cxnSpLocks/>
            <a:stCxn id="136" idx="3"/>
            <a:endCxn id="126" idx="1"/>
          </p:cNvCxnSpPr>
          <p:nvPr/>
        </p:nvCxnSpPr>
        <p:spPr>
          <a:xfrm flipV="1">
            <a:off x="3263987" y="7436298"/>
            <a:ext cx="1335453" cy="4007393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48105C3-4D4E-4014-94A2-E992F804DCAE}"/>
              </a:ext>
            </a:extLst>
          </p:cNvPr>
          <p:cNvSpPr/>
          <p:nvPr/>
        </p:nvSpPr>
        <p:spPr>
          <a:xfrm>
            <a:off x="8436793" y="9439994"/>
            <a:ext cx="2501900" cy="3008522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Add/ Update API details, model parameters &amp; target execution platform details </a:t>
            </a:r>
          </a:p>
          <a:p>
            <a:pPr algn="ctr"/>
            <a:r>
              <a:rPr lang="en-US" sz="2000"/>
              <a:t> for the new model version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89B594C-7BEE-4B18-99DC-EB05936B1D5A}"/>
              </a:ext>
            </a:extLst>
          </p:cNvPr>
          <p:cNvCxnSpPr>
            <a:cxnSpLocks/>
            <a:stCxn id="129" idx="2"/>
            <a:endCxn id="138" idx="0"/>
          </p:cNvCxnSpPr>
          <p:nvPr/>
        </p:nvCxnSpPr>
        <p:spPr>
          <a:xfrm>
            <a:off x="9687743" y="8223698"/>
            <a:ext cx="0" cy="121629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D9F2D276-9CCB-4426-938D-EA3865D84FF9}"/>
              </a:ext>
            </a:extLst>
          </p:cNvPr>
          <p:cNvCxnSpPr>
            <a:cxnSpLocks/>
            <a:stCxn id="138" idx="3"/>
            <a:endCxn id="130" idx="1"/>
          </p:cNvCxnSpPr>
          <p:nvPr/>
        </p:nvCxnSpPr>
        <p:spPr>
          <a:xfrm flipV="1">
            <a:off x="10938693" y="7687035"/>
            <a:ext cx="1335454" cy="3257220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63F55ED-793C-4614-8E0D-E2A0DBF89384}"/>
              </a:ext>
            </a:extLst>
          </p:cNvPr>
          <p:cNvSpPr/>
          <p:nvPr/>
        </p:nvSpPr>
        <p:spPr>
          <a:xfrm>
            <a:off x="12274147" y="9439994"/>
            <a:ext cx="2501900" cy="2724172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Review and</a:t>
            </a:r>
          </a:p>
          <a:p>
            <a:pPr algn="ctr"/>
            <a:r>
              <a:rPr lang="en-US" sz="2000"/>
              <a:t>Submit Configurations for onboarding new version of model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5366F8D-0937-49E9-AA88-FFEBD65E44D0}"/>
              </a:ext>
            </a:extLst>
          </p:cNvPr>
          <p:cNvCxnSpPr>
            <a:cxnSpLocks/>
            <a:stCxn id="130" idx="2"/>
            <a:endCxn id="141" idx="0"/>
          </p:cNvCxnSpPr>
          <p:nvPr/>
        </p:nvCxnSpPr>
        <p:spPr>
          <a:xfrm>
            <a:off x="13525097" y="8725172"/>
            <a:ext cx="0" cy="71482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DF967F2-3583-45A1-9432-8FB32964B3B5}"/>
              </a:ext>
            </a:extLst>
          </p:cNvPr>
          <p:cNvCxnSpPr>
            <a:cxnSpLocks/>
            <a:stCxn id="133" idx="2"/>
            <a:endCxn id="136" idx="0"/>
          </p:cNvCxnSpPr>
          <p:nvPr/>
        </p:nvCxnSpPr>
        <p:spPr>
          <a:xfrm>
            <a:off x="2013037" y="10205828"/>
            <a:ext cx="0" cy="45046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09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>
            <a:extLst>
              <a:ext uri="{FF2B5EF4-FFF2-40B4-BE49-F238E27FC236}">
                <a16:creationId xmlns:a16="http://schemas.microsoft.com/office/drawing/2014/main" id="{64644DEC-20AB-40DC-9809-F7B21921893F}"/>
              </a:ext>
            </a:extLst>
          </p:cNvPr>
          <p:cNvSpPr txBox="1">
            <a:spLocks/>
          </p:cNvSpPr>
          <p:nvPr/>
        </p:nvSpPr>
        <p:spPr>
          <a:xfrm>
            <a:off x="651437" y="181855"/>
            <a:ext cx="12129498" cy="818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545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43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rgbClr val="0034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Journey 8 – Admin wants to add new User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4AB8B0A-D1DD-47B0-B968-3F1BCD23AA95}"/>
              </a:ext>
            </a:extLst>
          </p:cNvPr>
          <p:cNvSpPr txBox="1"/>
          <p:nvPr/>
        </p:nvSpPr>
        <p:spPr>
          <a:xfrm>
            <a:off x="762088" y="1353475"/>
            <a:ext cx="13695027" cy="43088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2200">
                <a:cs typeface="Segoe UI" panose="020B0502040204020203" pitchFamily="34" charset="0"/>
              </a:defRPr>
            </a:lvl1pPr>
          </a:lstStyle>
          <a:p>
            <a:r>
              <a:rPr lang="en-US"/>
              <a:t>Epic 8  –  Manage Users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09411FB-FD92-423E-BB27-063F18CA94C6}"/>
              </a:ext>
            </a:extLst>
          </p:cNvPr>
          <p:cNvSpPr txBox="1"/>
          <p:nvPr/>
        </p:nvSpPr>
        <p:spPr>
          <a:xfrm>
            <a:off x="12671359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79F5236-6D68-470E-88A9-4C414B75E283}"/>
              </a:ext>
            </a:extLst>
          </p:cNvPr>
          <p:cNvSpPr txBox="1"/>
          <p:nvPr/>
        </p:nvSpPr>
        <p:spPr>
          <a:xfrm>
            <a:off x="979550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Pain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400" b="1">
                <a:solidFill>
                  <a:schemeClr val="bg1"/>
                </a:solidFill>
              </a:rPr>
              <a:t>Points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1E8798D-7D89-4B4C-B4FE-E05186DCE95C}"/>
              </a:ext>
            </a:extLst>
          </p:cNvPr>
          <p:cNvSpPr txBox="1"/>
          <p:nvPr/>
        </p:nvSpPr>
        <p:spPr>
          <a:xfrm>
            <a:off x="6919653" y="2285598"/>
            <a:ext cx="260344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z="2400"/>
              <a:t>Needs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82A4C84-04F7-4129-9A1B-0DB6D8693085}"/>
              </a:ext>
            </a:extLst>
          </p:cNvPr>
          <p:cNvSpPr txBox="1"/>
          <p:nvPr/>
        </p:nvSpPr>
        <p:spPr>
          <a:xfrm>
            <a:off x="4086682" y="2285597"/>
            <a:ext cx="2603441" cy="369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Goals</a:t>
            </a:r>
            <a:endParaRPr lang="en-US" sz="2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3EE6067-37AC-444C-8936-79C9D0ECB683}"/>
              </a:ext>
            </a:extLst>
          </p:cNvPr>
          <p:cNvSpPr txBox="1"/>
          <p:nvPr/>
        </p:nvSpPr>
        <p:spPr>
          <a:xfrm>
            <a:off x="744538" y="2070155"/>
            <a:ext cx="2677487" cy="58477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3200" b="1">
                <a:solidFill>
                  <a:srgbClr val="003468"/>
                </a:solidFill>
              </a:rPr>
              <a:t>Super Admin</a:t>
            </a:r>
            <a:endParaRPr lang="en-US" sz="3200">
              <a:solidFill>
                <a:srgbClr val="003468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D8780-0FD4-487B-9496-185861A27F6A}"/>
              </a:ext>
            </a:extLst>
          </p:cNvPr>
          <p:cNvSpPr txBox="1"/>
          <p:nvPr/>
        </p:nvSpPr>
        <p:spPr>
          <a:xfrm>
            <a:off x="12671359" y="2872167"/>
            <a:ext cx="2603441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Manage user access to the portal without involving the Operations team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B14349F-C144-469B-80BA-47D2D3141421}"/>
              </a:ext>
            </a:extLst>
          </p:cNvPr>
          <p:cNvSpPr txBox="1"/>
          <p:nvPr/>
        </p:nvSpPr>
        <p:spPr>
          <a:xfrm>
            <a:off x="9795503" y="2872167"/>
            <a:ext cx="2603441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Managing user access within the portal instead of depending on IT team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7022CA3-2459-49A1-A252-F9BD98DDE155}"/>
              </a:ext>
            </a:extLst>
          </p:cNvPr>
          <p:cNvSpPr txBox="1"/>
          <p:nvPr/>
        </p:nvSpPr>
        <p:spPr>
          <a:xfrm>
            <a:off x="6919653" y="2872167"/>
            <a:ext cx="2603441" cy="15388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Adding user to the application and setup user access to enable the user to perform simulations &amp; analysis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4AE48D-368A-4826-B33B-DCC753AA2420}"/>
              </a:ext>
            </a:extLst>
          </p:cNvPr>
          <p:cNvSpPr txBox="1"/>
          <p:nvPr/>
        </p:nvSpPr>
        <p:spPr>
          <a:xfrm>
            <a:off x="4086682" y="2872167"/>
            <a:ext cx="2603441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Providing access to user without involving the IT Operations Team.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35B06E-09B9-4AB2-A018-5C07870AAA5C}"/>
              </a:ext>
            </a:extLst>
          </p:cNvPr>
          <p:cNvSpPr txBox="1"/>
          <p:nvPr/>
        </p:nvSpPr>
        <p:spPr>
          <a:xfrm>
            <a:off x="743932" y="2872167"/>
            <a:ext cx="3342750" cy="116955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Product Owner</a:t>
            </a:r>
          </a:p>
          <a:p>
            <a:pPr>
              <a:spcAft>
                <a:spcPts val="600"/>
              </a:spcAft>
            </a:pPr>
            <a:endParaRPr lang="en-US" sz="2000"/>
          </a:p>
          <a:p>
            <a:pPr>
              <a:spcAft>
                <a:spcPts val="600"/>
              </a:spcAft>
            </a:pPr>
            <a:r>
              <a:rPr lang="en-US" sz="2000"/>
              <a:t>Osmose Analytics Department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61CBA3B-C1A7-4346-B0BB-9D6EDC2D08AA}"/>
              </a:ext>
            </a:extLst>
          </p:cNvPr>
          <p:cNvSpPr txBox="1"/>
          <p:nvPr/>
        </p:nvSpPr>
        <p:spPr>
          <a:xfrm>
            <a:off x="4527544" y="5232879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Login &amp; Navigate to Admin View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6A8A6A1-D5C6-44B9-978E-D5F433D26897}"/>
              </a:ext>
            </a:extLst>
          </p:cNvPr>
          <p:cNvSpPr txBox="1"/>
          <p:nvPr/>
        </p:nvSpPr>
        <p:spPr>
          <a:xfrm>
            <a:off x="8349892" y="5232879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User </a:t>
            </a:r>
            <a:br>
              <a:rPr lang="en-US" sz="20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Configurations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02FA298-6249-4271-AE61-7D1367480CB4}"/>
              </a:ext>
            </a:extLst>
          </p:cNvPr>
          <p:cNvSpPr txBox="1"/>
          <p:nvPr/>
        </p:nvSpPr>
        <p:spPr>
          <a:xfrm>
            <a:off x="12622210" y="5232879"/>
            <a:ext cx="179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Submit Changes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50A485E-6579-48CE-88A4-4B14F1045791}"/>
              </a:ext>
            </a:extLst>
          </p:cNvPr>
          <p:cNvCxnSpPr>
            <a:cxnSpLocks/>
          </p:cNvCxnSpPr>
          <p:nvPr/>
        </p:nvCxnSpPr>
        <p:spPr>
          <a:xfrm>
            <a:off x="0" y="6143148"/>
            <a:ext cx="15452725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DE05393-A14F-41BA-8CF6-5D0032E44AD5}"/>
              </a:ext>
            </a:extLst>
          </p:cNvPr>
          <p:cNvSpPr/>
          <p:nvPr/>
        </p:nvSpPr>
        <p:spPr>
          <a:xfrm>
            <a:off x="4599440" y="912632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Navigate to User Management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720D8A6-1698-445E-A15D-92B50EA8E429}"/>
              </a:ext>
            </a:extLst>
          </p:cNvPr>
          <p:cNvSpPr/>
          <p:nvPr/>
        </p:nvSpPr>
        <p:spPr>
          <a:xfrm>
            <a:off x="4599440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 to</a:t>
            </a:r>
          </a:p>
          <a:p>
            <a:pPr algn="ctr"/>
            <a:r>
              <a:rPr lang="en-US" sz="2000" dirty="0"/>
              <a:t>Osmolytics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D0DF1F2-8192-437B-94C9-FA0CBF8DBFD5}"/>
              </a:ext>
            </a:extLst>
          </p:cNvPr>
          <p:cNvSpPr/>
          <p:nvPr/>
        </p:nvSpPr>
        <p:spPr>
          <a:xfrm>
            <a:off x="762087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Get the user details who can access the platform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BB90E3-5D84-4FB4-9D02-11AF16396FB9}"/>
              </a:ext>
            </a:extLst>
          </p:cNvPr>
          <p:cNvSpPr/>
          <p:nvPr/>
        </p:nvSpPr>
        <p:spPr>
          <a:xfrm>
            <a:off x="8436793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Add new users and enter user details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DE0BC8-AE9A-4D34-9132-3AB72F2F20A1}"/>
              </a:ext>
            </a:extLst>
          </p:cNvPr>
          <p:cNvSpPr/>
          <p:nvPr/>
        </p:nvSpPr>
        <p:spPr>
          <a:xfrm>
            <a:off x="12274147" y="664889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Review and</a:t>
            </a:r>
          </a:p>
          <a:p>
            <a:pPr algn="ctr"/>
            <a:r>
              <a:rPr lang="en-US" sz="2000"/>
              <a:t>Save user access to active the user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73C57D1-E651-415B-8E1E-1FD3A1432BBD}"/>
              </a:ext>
            </a:extLst>
          </p:cNvPr>
          <p:cNvCxnSpPr>
            <a:cxnSpLocks/>
            <a:stCxn id="133" idx="2"/>
            <a:endCxn id="132" idx="0"/>
          </p:cNvCxnSpPr>
          <p:nvPr/>
        </p:nvCxnSpPr>
        <p:spPr>
          <a:xfrm>
            <a:off x="5850390" y="8223698"/>
            <a:ext cx="0" cy="9026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AF7108EB-A2C9-4E07-83E8-B02FC7D597F9}"/>
              </a:ext>
            </a:extLst>
          </p:cNvPr>
          <p:cNvCxnSpPr>
            <a:cxnSpLocks/>
            <a:stCxn id="132" idx="3"/>
            <a:endCxn id="137" idx="1"/>
          </p:cNvCxnSpPr>
          <p:nvPr/>
        </p:nvCxnSpPr>
        <p:spPr>
          <a:xfrm flipV="1">
            <a:off x="7101340" y="7436298"/>
            <a:ext cx="1335453" cy="2477430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D60E0C8-92AE-401F-AB39-CE42EEEB37C8}"/>
              </a:ext>
            </a:extLst>
          </p:cNvPr>
          <p:cNvSpPr/>
          <p:nvPr/>
        </p:nvSpPr>
        <p:spPr>
          <a:xfrm>
            <a:off x="762087" y="912632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Define the role &amp; responsibility of the user on the platform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3B83DC9-FC8D-40C0-AB82-93C7A47CC3BF}"/>
              </a:ext>
            </a:extLst>
          </p:cNvPr>
          <p:cNvCxnSpPr>
            <a:cxnSpLocks/>
            <a:stCxn id="134" idx="2"/>
            <a:endCxn id="164" idx="0"/>
          </p:cNvCxnSpPr>
          <p:nvPr/>
        </p:nvCxnSpPr>
        <p:spPr>
          <a:xfrm>
            <a:off x="2013037" y="8223698"/>
            <a:ext cx="0" cy="9026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8523F5-56B1-465F-8F56-4F68278339C1}"/>
              </a:ext>
            </a:extLst>
          </p:cNvPr>
          <p:cNvSpPr txBox="1"/>
          <p:nvPr/>
        </p:nvSpPr>
        <p:spPr>
          <a:xfrm>
            <a:off x="709493" y="5232879"/>
            <a:ext cx="2659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User access change request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78CA1AE-B0B4-4832-9B8C-27AC46B11A31}"/>
              </a:ext>
            </a:extLst>
          </p:cNvPr>
          <p:cNvCxnSpPr>
            <a:cxnSpLocks/>
            <a:stCxn id="164" idx="3"/>
            <a:endCxn id="133" idx="1"/>
          </p:cNvCxnSpPr>
          <p:nvPr/>
        </p:nvCxnSpPr>
        <p:spPr>
          <a:xfrm flipV="1">
            <a:off x="3263987" y="7436298"/>
            <a:ext cx="1335453" cy="2477430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E6F9447-8643-47AC-A7DE-E01C42AB8B7F}"/>
              </a:ext>
            </a:extLst>
          </p:cNvPr>
          <p:cNvSpPr/>
          <p:nvPr/>
        </p:nvSpPr>
        <p:spPr>
          <a:xfrm>
            <a:off x="8436793" y="9126328"/>
            <a:ext cx="2501900" cy="1574800"/>
          </a:xfrm>
          <a:prstGeom prst="rect">
            <a:avLst/>
          </a:prstGeom>
          <a:solidFill>
            <a:srgbClr val="003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Setup role &amp; permissions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F27E2F-41F5-4EF5-ACC9-28EB6D93AAC8}"/>
              </a:ext>
            </a:extLst>
          </p:cNvPr>
          <p:cNvCxnSpPr>
            <a:cxnSpLocks/>
            <a:stCxn id="137" idx="2"/>
            <a:endCxn id="46" idx="0"/>
          </p:cNvCxnSpPr>
          <p:nvPr/>
        </p:nvCxnSpPr>
        <p:spPr>
          <a:xfrm>
            <a:off x="9687743" y="8223698"/>
            <a:ext cx="0" cy="9026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3D4AB23-9C77-4300-A085-4CD3DF7742AA}"/>
              </a:ext>
            </a:extLst>
          </p:cNvPr>
          <p:cNvCxnSpPr>
            <a:cxnSpLocks/>
            <a:stCxn id="46" idx="3"/>
            <a:endCxn id="139" idx="1"/>
          </p:cNvCxnSpPr>
          <p:nvPr/>
        </p:nvCxnSpPr>
        <p:spPr>
          <a:xfrm flipV="1">
            <a:off x="10938693" y="7436298"/>
            <a:ext cx="1335454" cy="2477430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09C8CA2-8883-4297-AF75-00F580ABBD04}"/>
              </a:ext>
            </a:extLst>
          </p:cNvPr>
          <p:cNvSpPr/>
          <p:nvPr/>
        </p:nvSpPr>
        <p:spPr>
          <a:xfrm>
            <a:off x="1924988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EE07812-A635-4006-9DA1-EC9B3291D688}"/>
              </a:ext>
            </a:extLst>
          </p:cNvPr>
          <p:cNvSpPr/>
          <p:nvPr/>
        </p:nvSpPr>
        <p:spPr>
          <a:xfrm>
            <a:off x="5762341" y="6055101"/>
            <a:ext cx="176099" cy="176099"/>
          </a:xfrm>
          <a:prstGeom prst="ellipse">
            <a:avLst/>
          </a:prstGeom>
          <a:solidFill>
            <a:srgbClr val="23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76E232B-8425-4706-8F3A-310E136933F4}"/>
              </a:ext>
            </a:extLst>
          </p:cNvPr>
          <p:cNvSpPr/>
          <p:nvPr/>
        </p:nvSpPr>
        <p:spPr>
          <a:xfrm>
            <a:off x="9599694" y="6055101"/>
            <a:ext cx="176099" cy="176099"/>
          </a:xfrm>
          <a:prstGeom prst="ellipse">
            <a:avLst/>
          </a:prstGeom>
          <a:solidFill>
            <a:srgbClr val="67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BBF9205-91B3-4BA3-9DC1-40812B840B88}"/>
              </a:ext>
            </a:extLst>
          </p:cNvPr>
          <p:cNvSpPr/>
          <p:nvPr/>
        </p:nvSpPr>
        <p:spPr>
          <a:xfrm>
            <a:off x="13437048" y="6061197"/>
            <a:ext cx="176099" cy="1760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9C201CBA-265C-4627-9D3C-AD5379B45C0C}"/>
              </a:ext>
            </a:extLst>
          </p:cNvPr>
          <p:cNvSpPr/>
          <p:nvPr/>
        </p:nvSpPr>
        <p:spPr>
          <a:xfrm rot="5340000">
            <a:off x="3845115" y="6048712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E5F6A16-9480-401A-9291-FDA0668FEE96}"/>
              </a:ext>
            </a:extLst>
          </p:cNvPr>
          <p:cNvSpPr/>
          <p:nvPr/>
        </p:nvSpPr>
        <p:spPr>
          <a:xfrm rot="5340000">
            <a:off x="7682468" y="6059234"/>
            <a:ext cx="173197" cy="167836"/>
          </a:xfrm>
          <a:prstGeom prst="triangle">
            <a:avLst/>
          </a:prstGeom>
          <a:solidFill>
            <a:srgbClr val="002060"/>
          </a:solidFill>
          <a:ln>
            <a:solidFill>
              <a:srgbClr val="00366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BFB90AC-9309-44B6-8514-4B6549B18702}"/>
              </a:ext>
            </a:extLst>
          </p:cNvPr>
          <p:cNvSpPr/>
          <p:nvPr/>
        </p:nvSpPr>
        <p:spPr>
          <a:xfrm rot="5340000">
            <a:off x="11519821" y="6049547"/>
            <a:ext cx="173197" cy="1678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34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4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42710B7BCA124BB2CA1346AB07DEED" ma:contentTypeVersion="6" ma:contentTypeDescription="Create a new document." ma:contentTypeScope="" ma:versionID="eade0e6da9dc9ec5bff8e94d9ecad835">
  <xsd:schema xmlns:xsd="http://www.w3.org/2001/XMLSchema" xmlns:xs="http://www.w3.org/2001/XMLSchema" xmlns:p="http://schemas.microsoft.com/office/2006/metadata/properties" xmlns:ns2="11fff9c9-771f-4201-b6f7-1992bb0f5cbd" xmlns:ns3="9176424d-c061-45fc-9b70-89653ab0f725" targetNamespace="http://schemas.microsoft.com/office/2006/metadata/properties" ma:root="true" ma:fieldsID="d443e67a3166f452b6bf9d8b0c90298a" ns2:_="" ns3:_="">
    <xsd:import namespace="11fff9c9-771f-4201-b6f7-1992bb0f5cbd"/>
    <xsd:import namespace="9176424d-c061-45fc-9b70-89653ab0f7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fff9c9-771f-4201-b6f7-1992bb0f5c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76424d-c061-45fc-9b70-89653ab0f72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D0E6A3-9CC9-4FE9-8553-FCDC1BFA7B08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1fff9c9-771f-4201-b6f7-1992bb0f5cbd"/>
    <ds:schemaRef ds:uri="http://schemas.openxmlformats.org/package/2006/metadata/core-properties"/>
    <ds:schemaRef ds:uri="http://schemas.microsoft.com/office/infopath/2007/PartnerControls"/>
    <ds:schemaRef ds:uri="9176424d-c061-45fc-9b70-89653ab0f72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E3BE24-BC22-44BC-8DD4-5B97D184C71D}">
  <ds:schemaRefs>
    <ds:schemaRef ds:uri="11fff9c9-771f-4201-b6f7-1992bb0f5cbd"/>
    <ds:schemaRef ds:uri="9176424d-c061-45fc-9b70-89653ab0f7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DFF1965-0013-491E-96A6-61A3E30FEC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2359</Words>
  <Application>Microsoft Office PowerPoint</Application>
  <PresentationFormat>Custom</PresentationFormat>
  <Paragraphs>529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Agarwal, Saurabh</cp:lastModifiedBy>
  <cp:revision>40</cp:revision>
  <dcterms:created xsi:type="dcterms:W3CDTF">2019-07-29T07:00:18Z</dcterms:created>
  <dcterms:modified xsi:type="dcterms:W3CDTF">2020-06-25T15:48:41Z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0x010100B542710B7BCA124BB2CA1346AB07DEED</vt:lpwstr>
  </property>
</Properties>
</file>