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23" r:id="rId10"/>
    <p:sldId id="315" r:id="rId11"/>
    <p:sldId id="324" r:id="rId12"/>
    <p:sldId id="325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43525CE-8336-491B-9F6C-B9839624BE3E}">
          <p14:sldIdLst>
            <p14:sldId id="312"/>
            <p14:sldId id="304"/>
            <p14:sldId id="307"/>
          </p14:sldIdLst>
        </p14:section>
        <p14:section name="Untitled Section" id="{A2D315DF-8F2A-4467-809B-8951CAB9CDCE}">
          <p14:sldIdLst>
            <p14:sldId id="281"/>
            <p14:sldId id="282"/>
            <p14:sldId id="323"/>
            <p14:sldId id="315"/>
            <p14:sldId id="324"/>
            <p14:sldId id="325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1A17-5D03-F095-A427-FF1A1A69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365E0-FDA4-1410-5BC5-99153B7D8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61C27D-5C8A-A7F3-5796-0B5FE771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CC1D8-8682-57DD-E8A2-5D7DE5D1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F5C12-BEA4-56F9-9015-ADB06064DD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8B6E6-6D75-78BB-897B-0FA75BAF8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0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12AF-F5A9-F910-B04B-438DBE37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F16B9-F8DE-952E-44D8-DCECC670D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A78DD-B939-54BF-AC92-899C6D08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8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Analytical Study of Operational Efficiency and Financial Optimization in a Dental Clinic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DDDD-98D0-4751-154A-B80059A08552}"/>
              </a:ext>
            </a:extLst>
          </p:cNvPr>
          <p:cNvSpPr txBox="1"/>
          <p:nvPr/>
        </p:nvSpPr>
        <p:spPr>
          <a:xfrm>
            <a:off x="4733364" y="5493775"/>
            <a:ext cx="2859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Name: Manoj Prathapa</a:t>
            </a:r>
          </a:p>
          <a:p>
            <a:r>
              <a:rPr lang="en-IN" sz="20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Roll number: 23f1001473  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106" y="810227"/>
            <a:ext cx="9305365" cy="38312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726702"/>
          </a:xfrm>
        </p:spPr>
        <p:txBody>
          <a:bodyPr/>
          <a:lstStyle/>
          <a:p>
            <a:r>
              <a:rPr lang="en-IN" sz="3200" dirty="0"/>
              <a:t>Organizational Background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83977"/>
            <a:ext cx="6583680" cy="42580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Aadya Family Dental Center, owned and operated by Dr. Ragini Kiran Meka, located in Bangalore, Karnataka, it has been providing affordable dental care for over 11 years. Established with a vision to make professional dental services accessible to all, the clinic has grown into a well-recognized name in the community. Operating on a B2C business model, Aadya Family Dental Center offers a diverse range of services, from preventive check-ups to advanced restorative treatments, ensuring comprehensive oral healthcare for its patients.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8A580-2B64-0168-57A0-6C29A538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354" y="1237129"/>
            <a:ext cx="3475951" cy="46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1" y="582707"/>
            <a:ext cx="6436659" cy="842681"/>
          </a:xfrm>
        </p:spPr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AB92-AF8B-DE6C-1D13-1FDBA9D9A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50894"/>
            <a:ext cx="6167718" cy="501127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b="1" dirty="0"/>
              <a:t>Inefficient Appointment Scheduling:</a:t>
            </a:r>
            <a:r>
              <a:rPr lang="en-US" dirty="0"/>
              <a:t>Patients experience long waiting times and congested peak hours leading to revenue loss.</a:t>
            </a:r>
          </a:p>
          <a:p>
            <a:pPr marL="457200" indent="-457200">
              <a:buAutoNum type="arabicPeriod"/>
            </a:pPr>
            <a:r>
              <a:rPr lang="en-IN" b="1" dirty="0"/>
              <a:t>Revenue Leakages &amp; Outstanding Payments:</a:t>
            </a:r>
            <a:r>
              <a:rPr lang="en-US" dirty="0"/>
              <a:t>Payment and revenue management depend too much on uncollected payments and discounting practices which threaten financial stability.</a:t>
            </a:r>
          </a:p>
          <a:p>
            <a:pPr marL="457200" indent="-457200">
              <a:buAutoNum type="arabicPeriod"/>
            </a:pPr>
            <a:r>
              <a:rPr lang="en-US" b="1" dirty="0"/>
              <a:t>Lack of Data-Driven Pricing &amp; Marketing Strategies :</a:t>
            </a:r>
            <a:r>
              <a:rPr lang="en-US" dirty="0"/>
              <a:t>Working out high-revenue procedures and effective marketing and pricing strategies of the owner will maximize both revenues and profits.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074" r="5074"/>
          <a:stretch/>
        </p:blipFill>
        <p:spPr>
          <a:xfrm>
            <a:off x="7414194" y="410780"/>
            <a:ext cx="4344695" cy="291512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DC3EF-1C98-B850-2B58-E9675FD10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94" y="3429000"/>
            <a:ext cx="4344695" cy="32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38259"/>
            <a:ext cx="5065059" cy="1116801"/>
          </a:xfrm>
        </p:spPr>
        <p:txBody>
          <a:bodyPr/>
          <a:lstStyle/>
          <a:p>
            <a:r>
              <a:rPr lang="en-US" dirty="0"/>
              <a:t>Data driven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5999" y="1408673"/>
            <a:ext cx="5652655" cy="46245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collected data for the past 7 months over a time period form 1st June,2024 to 31st December 2024.</a:t>
            </a:r>
          </a:p>
          <a:p>
            <a:r>
              <a:rPr lang="en-US" dirty="0"/>
              <a:t>Data collected included: </a:t>
            </a:r>
          </a:p>
          <a:p>
            <a:r>
              <a:rPr lang="en-US" dirty="0"/>
              <a:t>Appointment Data: Patient names, time slots, consultation durations </a:t>
            </a:r>
          </a:p>
          <a:p>
            <a:r>
              <a:rPr lang="en-US" dirty="0"/>
              <a:t>Financial Data: Revenue, discounts, outstanding payments </a:t>
            </a:r>
          </a:p>
          <a:p>
            <a:r>
              <a:rPr lang="en-US" dirty="0"/>
              <a:t>Procedure Data: Most &amp; least profitable treatments.</a:t>
            </a:r>
          </a:p>
          <a:p>
            <a:r>
              <a:rPr lang="en-US" dirty="0"/>
              <a:t>Compiled all three into a single excel sheet to make it easier to work on and did basic EDA on the data go gather insights.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4354C7-290C-304D-6401-E3BDEF08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8" y="215999"/>
            <a:ext cx="6024281" cy="29216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AEE6C2-0509-57FF-1EBE-B7584CA8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48" y="3137647"/>
            <a:ext cx="4380611" cy="36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4" y="202903"/>
            <a:ext cx="5441388" cy="994164"/>
          </a:xfrm>
        </p:spPr>
        <p:txBody>
          <a:bodyPr/>
          <a:lstStyle/>
          <a:p>
            <a:r>
              <a:rPr lang="en-US" dirty="0"/>
              <a:t>General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024" y="1963270"/>
            <a:ext cx="5145552" cy="3189199"/>
          </a:xfrm>
        </p:spPr>
        <p:txBody>
          <a:bodyPr/>
          <a:lstStyle/>
          <a:p>
            <a:r>
              <a:rPr lang="en-US" dirty="0"/>
              <a:t>Line graph to show the monthly revenue trends we can see a peak in revenue but it is non sustaining.</a:t>
            </a:r>
          </a:p>
          <a:p>
            <a:r>
              <a:rPr lang="en-US" dirty="0"/>
              <a:t>The bar chart for the type of transaction where pending payments occur shows us that incentivizing people to pay by cash would reduce the pending payment situation.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5A193-A947-5B68-167B-72D4CC65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2" y="286870"/>
            <a:ext cx="6111164" cy="3352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062E7-2452-5D74-52DB-8306200E3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151" y="3429000"/>
            <a:ext cx="5654495" cy="31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12C8-7E76-FB0E-6372-E8BDAD27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2803-946D-427B-6ED1-EBA73769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3" y="202903"/>
            <a:ext cx="7377765" cy="1502628"/>
          </a:xfrm>
        </p:spPr>
        <p:txBody>
          <a:bodyPr/>
          <a:lstStyle/>
          <a:p>
            <a:r>
              <a:rPr lang="en-IN" dirty="0"/>
              <a:t>Most &amp; Least Profitable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71DF-7414-D897-19ED-7CEF0579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6024" y="1963270"/>
            <a:ext cx="5145552" cy="4410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Pie chart shows us the revenue contribution of each procedure.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The most frequent procedures at Aadya Family Dental Center are: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Consultation and X-Ray (RVG) have 24 cases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General Consultation has 21 cases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Ultrasonic Scaling and (Teeth Cleaning) has 14 cases</a:t>
            </a:r>
            <a:endParaRPr lang="en-IN" sz="12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Zirconia Crown Fixation has 6 cases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Tooth Extraction has 5 cases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Though they are high in number, routine consultations contribute less percentage to total revenue besides high-value procedures like crowns and implants.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7E88E6E-D806-5A66-94F5-96AAA7736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9DE32-3789-A1DF-6BB0-1B1C23E5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76" y="1276991"/>
            <a:ext cx="6302000" cy="201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BBB93-2778-C005-0FD9-69EE96D32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76" y="3311198"/>
            <a:ext cx="6302000" cy="33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6" y="317495"/>
            <a:ext cx="8620595" cy="1222385"/>
          </a:xfrm>
        </p:spPr>
        <p:txBody>
          <a:bodyPr/>
          <a:lstStyle/>
          <a:p>
            <a:r>
              <a:rPr lang="en-IN" dirty="0"/>
              <a:t>Appointment Scheduling Analysis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286" y="1693428"/>
            <a:ext cx="4075490" cy="46894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Peak congestion from 4 PM – 8 PM</a:t>
            </a:r>
            <a:r>
              <a:rPr lang="en-US" dirty="0"/>
              <a:t> leads to long patient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Morning slots (8 AM – 12 PM) remain underutilized</a:t>
            </a:r>
            <a:r>
              <a:rPr lang="en-US" dirty="0"/>
              <a:t>, causing revenue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Frequent patients book longer slots</a:t>
            </a:r>
            <a:r>
              <a:rPr lang="en-US" dirty="0"/>
              <a:t>, making it hard for </a:t>
            </a:r>
            <a:r>
              <a:rPr lang="en-US" b="1" dirty="0"/>
              <a:t>new patients to get timely appointments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consultation time is approximately 22 minutes</a:t>
            </a:r>
            <a:r>
              <a:rPr lang="en-US" dirty="0"/>
              <a:t>, with variations depending on the complexity of the procedure.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D1C19-87C9-5A2C-2343-D44625EA5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23012" y="912906"/>
            <a:ext cx="6603015" cy="23054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77BF04-B18B-0C82-4F10-7A138F295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12" y="3334871"/>
            <a:ext cx="6603015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CADE-F96E-6286-0176-F2D9071A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5502-1C26-B972-C268-AFDEBF50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6" y="457199"/>
            <a:ext cx="8620595" cy="611192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BCCF6-37AA-90DC-77DE-AF6AFA1C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422813E-6FCE-3558-0248-A1ADA637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286" y="1442416"/>
            <a:ext cx="6451138" cy="47468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most common high-paying procedures</a:t>
            </a:r>
            <a:r>
              <a:rPr lang="en-US" dirty="0"/>
              <a:t> over the last six months include </a:t>
            </a:r>
            <a:r>
              <a:rPr lang="en-US" b="1" dirty="0"/>
              <a:t>Zirconium Crowns, Fixed Orthodontic Appliances, and Full Mouth Surgery.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decline in revenue was observed from mid-February to March, primarily due to seasonal variations in patient visits and underutilization of high-value procedures.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clinic </a:t>
            </a:r>
            <a:r>
              <a:rPr lang="en-US" b="1" dirty="0"/>
              <a:t>loses approximately 15% of potential revenue</a:t>
            </a:r>
            <a:r>
              <a:rPr lang="en-US" dirty="0"/>
              <a:t> due to </a:t>
            </a:r>
            <a:r>
              <a:rPr lang="en-US" b="1" dirty="0"/>
              <a:t>discounts and unpaid 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Revenue per patient varies significantly</a:t>
            </a:r>
            <a:r>
              <a:rPr lang="en-US" dirty="0"/>
              <a:t>, with </a:t>
            </a:r>
            <a:r>
              <a:rPr lang="en-US" b="1" dirty="0"/>
              <a:t>routine consultations generating ₹500–₹800 per visit</a:t>
            </a:r>
            <a:r>
              <a:rPr lang="en-US" dirty="0"/>
              <a:t>, while </a:t>
            </a:r>
            <a:r>
              <a:rPr lang="en-US" b="1" dirty="0"/>
              <a:t>advanced procedures contribute up to ₹1,20,000 per case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majority of patients opting for </a:t>
            </a:r>
            <a:r>
              <a:rPr lang="en-US" b="1" dirty="0"/>
              <a:t>installment-based payments delay settlements beyond 30 days</a:t>
            </a:r>
            <a:r>
              <a:rPr lang="en-US" dirty="0"/>
              <a:t>, leading to </a:t>
            </a:r>
            <a:r>
              <a:rPr lang="en-US" b="1" dirty="0"/>
              <a:t>cash flow inconsistencies</a:t>
            </a:r>
            <a:r>
              <a:rPr lang="en-US" dirty="0"/>
              <a:t> and </a:t>
            </a:r>
            <a:r>
              <a:rPr lang="en-US" b="1" dirty="0"/>
              <a:t>delayed reinvestment opportunities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B4C003-B6D6-066F-57FB-15D552A52D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83506" y="1954824"/>
            <a:ext cx="5016034" cy="2948352"/>
          </a:xfrm>
        </p:spPr>
      </p:pic>
    </p:spTree>
    <p:extLst>
      <p:ext uri="{BB962C8B-B14F-4D97-AF65-F5344CB8AC3E}">
        <p14:creationId xmlns:p14="http://schemas.microsoft.com/office/powerpoint/2010/main" val="13201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AE4B-5946-D110-ADA9-7CCC660D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7CF-8175-948F-330E-1C19BFCC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86" y="457199"/>
            <a:ext cx="8620595" cy="61119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84668-B7E1-640F-2694-E8116FBFB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AD67881-7F02-008A-EE34-FA065571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286" y="1442416"/>
            <a:ext cx="6451138" cy="47468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 high-value procedure scheduling</a:t>
            </a:r>
            <a:r>
              <a:rPr lang="en-US" dirty="0"/>
              <a:t> by prioritizing peak hours for treatments having higher revenue cost to maximize revenue while reducing patient backlog.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 dynamic pricing strategies</a:t>
            </a:r>
            <a:r>
              <a:rPr lang="en-US" dirty="0"/>
              <a:t> for high-value procedures, introducing </a:t>
            </a:r>
            <a:r>
              <a:rPr lang="en-US" b="1" dirty="0"/>
              <a:t>discounts for cash payments and morning slots</a:t>
            </a:r>
            <a:r>
              <a:rPr lang="en-US" dirty="0"/>
              <a:t> to increase utilization and maintain a steady revenue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Strengthen payment collection processes</a:t>
            </a:r>
            <a:r>
              <a:rPr lang="en-US" dirty="0"/>
              <a:t> by enforcing </a:t>
            </a:r>
            <a:r>
              <a:rPr lang="en-US" b="1" dirty="0"/>
              <a:t>automated reminders for outstanding 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 revenue per patient</a:t>
            </a:r>
            <a:r>
              <a:rPr lang="en-US" dirty="0"/>
              <a:t> by bundling </a:t>
            </a:r>
            <a:r>
              <a:rPr lang="en-US" b="1" dirty="0"/>
              <a:t>routine consultations with profitable treatments</a:t>
            </a:r>
            <a:r>
              <a:rPr lang="en-US" dirty="0"/>
              <a:t>, offering package deals that encourage </a:t>
            </a:r>
            <a:r>
              <a:rPr lang="en-US" b="1" dirty="0"/>
              <a:t>higher spending per visit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Introduce loyalty rewards for better customer retention.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D3E9DC-6F2F-EC47-3402-AEF59458E6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83506" y="1954824"/>
            <a:ext cx="5016034" cy="2948352"/>
          </a:xfrm>
        </p:spPr>
      </p:pic>
    </p:spTree>
    <p:extLst>
      <p:ext uri="{BB962C8B-B14F-4D97-AF65-F5344CB8AC3E}">
        <p14:creationId xmlns:p14="http://schemas.microsoft.com/office/powerpoint/2010/main" val="3253937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112</TotalTime>
  <Words>690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Analytical Study of Operational Efficiency and Financial Optimization in a Dental Clinic</vt:lpstr>
      <vt:lpstr>Organizational Background</vt:lpstr>
      <vt:lpstr>Problem statements</vt:lpstr>
      <vt:lpstr>Data driven approach</vt:lpstr>
      <vt:lpstr>General analysis</vt:lpstr>
      <vt:lpstr>Most &amp; Least Profitable Procedures</vt:lpstr>
      <vt:lpstr>Appointment Scheduling Analysis</vt:lpstr>
      <vt:lpstr>Key findings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Manoj Prathapa</dc:creator>
  <cp:lastModifiedBy>Manoj Prathapa</cp:lastModifiedBy>
  <cp:revision>1</cp:revision>
  <dcterms:created xsi:type="dcterms:W3CDTF">2025-03-26T12:37:21Z</dcterms:created>
  <dcterms:modified xsi:type="dcterms:W3CDTF">2025-03-26T14:29:26Z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