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58" r:id="rId5"/>
    <p:sldId id="259" r:id="rId6"/>
    <p:sldId id="260" r:id="rId7"/>
    <p:sldId id="262" r:id="rId8"/>
    <p:sldId id="263" r:id="rId9"/>
    <p:sldId id="265" r:id="rId10"/>
    <p:sldId id="264" r:id="rId11"/>
    <p:sldId id="266" r:id="rId12"/>
    <p:sldId id="267" r:id="rId13"/>
    <p:sldId id="268"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DEA27-72BF-4A78-9510-A54664B972A0}"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89995-0D6C-4E43-BB7B-6B804D0F8948}" type="slidenum">
              <a:rPr lang="en-IN" smtClean="0"/>
              <a:t>‹#›</a:t>
            </a:fld>
            <a:endParaRPr lang="en-IN"/>
          </a:p>
        </p:txBody>
      </p:sp>
    </p:spTree>
    <p:extLst>
      <p:ext uri="{BB962C8B-B14F-4D97-AF65-F5344CB8AC3E}">
        <p14:creationId xmlns:p14="http://schemas.microsoft.com/office/powerpoint/2010/main" val="286400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A89995-0D6C-4E43-BB7B-6B804D0F8948}" type="slidenum">
              <a:rPr lang="en-IN" smtClean="0"/>
              <a:t>12</a:t>
            </a:fld>
            <a:endParaRPr lang="en-IN"/>
          </a:p>
        </p:txBody>
      </p:sp>
    </p:spTree>
    <p:extLst>
      <p:ext uri="{BB962C8B-B14F-4D97-AF65-F5344CB8AC3E}">
        <p14:creationId xmlns:p14="http://schemas.microsoft.com/office/powerpoint/2010/main" val="35344753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E28D98-68E1-48A4-BD78-0EE23AA58078}"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40C6910-BAFB-4204-8845-F3A9112AB313}" type="slidenum">
              <a:rPr lang="en-IN" smtClean="0"/>
              <a:t>‹#›</a:t>
            </a:fld>
            <a:endParaRPr lang="en-IN"/>
          </a:p>
        </p:txBody>
      </p:sp>
    </p:spTree>
    <p:extLst>
      <p:ext uri="{BB962C8B-B14F-4D97-AF65-F5344CB8AC3E}">
        <p14:creationId xmlns:p14="http://schemas.microsoft.com/office/powerpoint/2010/main" val="138176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28D98-68E1-48A4-BD78-0EE23AA58078}"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376880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28D98-68E1-48A4-BD78-0EE23AA58078}"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206860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28D98-68E1-48A4-BD78-0EE23AA58078}"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258325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3E28D98-68E1-48A4-BD78-0EE23AA58078}" type="datetimeFigureOut">
              <a:rPr lang="en-IN" smtClean="0"/>
              <a:t>23-04-2024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40C6910-BAFB-4204-8845-F3A9112AB313}" type="slidenum">
              <a:rPr lang="en-IN" smtClean="0"/>
              <a:t>‹#›</a:t>
            </a:fld>
            <a:endParaRPr lang="en-IN"/>
          </a:p>
        </p:txBody>
      </p:sp>
    </p:spTree>
    <p:extLst>
      <p:ext uri="{BB962C8B-B14F-4D97-AF65-F5344CB8AC3E}">
        <p14:creationId xmlns:p14="http://schemas.microsoft.com/office/powerpoint/2010/main" val="70707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E28D98-68E1-48A4-BD78-0EE23AA58078}"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426066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E28D98-68E1-48A4-BD78-0EE23AA58078}"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148295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E28D98-68E1-48A4-BD78-0EE23AA58078}"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33716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28D98-68E1-48A4-BD78-0EE23AA58078}"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291750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28D98-68E1-48A4-BD78-0EE23AA58078}"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23614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28D98-68E1-48A4-BD78-0EE23AA58078}" type="datetimeFigureOut">
              <a:rPr lang="en-IN" smtClean="0"/>
              <a:t>23-04-2024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0C6910-BAFB-4204-8845-F3A9112AB313}" type="slidenum">
              <a:rPr lang="en-IN" smtClean="0"/>
              <a:t>‹#›</a:t>
            </a:fld>
            <a:endParaRPr lang="en-IN"/>
          </a:p>
        </p:txBody>
      </p:sp>
    </p:spTree>
    <p:extLst>
      <p:ext uri="{BB962C8B-B14F-4D97-AF65-F5344CB8AC3E}">
        <p14:creationId xmlns:p14="http://schemas.microsoft.com/office/powerpoint/2010/main" val="425463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3E28D98-68E1-48A4-BD78-0EE23AA58078}" type="datetimeFigureOut">
              <a:rPr lang="en-IN" smtClean="0"/>
              <a:t>23-04-2024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40C6910-BAFB-4204-8845-F3A9112AB313}" type="slidenum">
              <a:rPr lang="en-IN" smtClean="0"/>
              <a:t>‹#›</a:t>
            </a:fld>
            <a:endParaRPr lang="en-IN"/>
          </a:p>
        </p:txBody>
      </p:sp>
    </p:spTree>
    <p:extLst>
      <p:ext uri="{BB962C8B-B14F-4D97-AF65-F5344CB8AC3E}">
        <p14:creationId xmlns:p14="http://schemas.microsoft.com/office/powerpoint/2010/main" val="21824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2F9F-2342-F0F1-1252-D764DC096576}"/>
              </a:ext>
            </a:extLst>
          </p:cNvPr>
          <p:cNvSpPr>
            <a:spLocks noGrp="1"/>
          </p:cNvSpPr>
          <p:nvPr>
            <p:ph type="ctrTitle"/>
          </p:nvPr>
        </p:nvSpPr>
        <p:spPr>
          <a:xfrm>
            <a:off x="1395324" y="1469930"/>
            <a:ext cx="9966960" cy="3035808"/>
          </a:xfrm>
        </p:spPr>
        <p:txBody>
          <a:bodyPr/>
          <a:lstStyle/>
          <a:p>
            <a:r>
              <a:rPr lang="en-US" dirty="0" err="1"/>
              <a:t>novelnest</a:t>
            </a:r>
            <a:endParaRPr lang="en-IN" dirty="0"/>
          </a:p>
        </p:txBody>
      </p:sp>
    </p:spTree>
    <p:extLst>
      <p:ext uri="{BB962C8B-B14F-4D97-AF65-F5344CB8AC3E}">
        <p14:creationId xmlns:p14="http://schemas.microsoft.com/office/powerpoint/2010/main" val="3094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31C75B6-637B-D02C-899F-2BAE94807162}"/>
              </a:ext>
            </a:extLst>
          </p:cNvPr>
          <p:cNvGraphicFramePr>
            <a:graphicFrameLocks noGrp="1"/>
          </p:cNvGraphicFramePr>
          <p:nvPr>
            <p:extLst>
              <p:ext uri="{D42A27DB-BD31-4B8C-83A1-F6EECF244321}">
                <p14:modId xmlns:p14="http://schemas.microsoft.com/office/powerpoint/2010/main" val="2997148679"/>
              </p:ext>
            </p:extLst>
          </p:nvPr>
        </p:nvGraphicFramePr>
        <p:xfrm>
          <a:off x="571822" y="154466"/>
          <a:ext cx="10813331" cy="6549067"/>
        </p:xfrm>
        <a:graphic>
          <a:graphicData uri="http://schemas.openxmlformats.org/drawingml/2006/table">
            <a:tbl>
              <a:tblPr firstRow="1" bandRow="1">
                <a:tableStyleId>{5C22544A-7EE6-4342-B048-85BDC9FD1C3A}</a:tableStyleId>
              </a:tblPr>
              <a:tblGrid>
                <a:gridCol w="1778664">
                  <a:extLst>
                    <a:ext uri="{9D8B030D-6E8A-4147-A177-3AD203B41FA5}">
                      <a16:colId xmlns:a16="http://schemas.microsoft.com/office/drawing/2014/main" val="3209469683"/>
                    </a:ext>
                  </a:extLst>
                </a:gridCol>
                <a:gridCol w="1395737">
                  <a:extLst>
                    <a:ext uri="{9D8B030D-6E8A-4147-A177-3AD203B41FA5}">
                      <a16:colId xmlns:a16="http://schemas.microsoft.com/office/drawing/2014/main" val="3515051293"/>
                    </a:ext>
                  </a:extLst>
                </a:gridCol>
                <a:gridCol w="1527786">
                  <a:extLst>
                    <a:ext uri="{9D8B030D-6E8A-4147-A177-3AD203B41FA5}">
                      <a16:colId xmlns:a16="http://schemas.microsoft.com/office/drawing/2014/main" val="1828490638"/>
                    </a:ext>
                  </a:extLst>
                </a:gridCol>
                <a:gridCol w="1525893">
                  <a:extLst>
                    <a:ext uri="{9D8B030D-6E8A-4147-A177-3AD203B41FA5}">
                      <a16:colId xmlns:a16="http://schemas.microsoft.com/office/drawing/2014/main" val="1277577540"/>
                    </a:ext>
                  </a:extLst>
                </a:gridCol>
                <a:gridCol w="1529679">
                  <a:extLst>
                    <a:ext uri="{9D8B030D-6E8A-4147-A177-3AD203B41FA5}">
                      <a16:colId xmlns:a16="http://schemas.microsoft.com/office/drawing/2014/main" val="3169610804"/>
                    </a:ext>
                  </a:extLst>
                </a:gridCol>
                <a:gridCol w="1508383">
                  <a:extLst>
                    <a:ext uri="{9D8B030D-6E8A-4147-A177-3AD203B41FA5}">
                      <a16:colId xmlns:a16="http://schemas.microsoft.com/office/drawing/2014/main" val="347462371"/>
                    </a:ext>
                  </a:extLst>
                </a:gridCol>
                <a:gridCol w="1547189">
                  <a:extLst>
                    <a:ext uri="{9D8B030D-6E8A-4147-A177-3AD203B41FA5}">
                      <a16:colId xmlns:a16="http://schemas.microsoft.com/office/drawing/2014/main" val="1015887424"/>
                    </a:ext>
                  </a:extLst>
                </a:gridCol>
              </a:tblGrid>
              <a:tr h="416812">
                <a:tc>
                  <a:txBody>
                    <a:bodyPr/>
                    <a:lstStyle/>
                    <a:p>
                      <a:pPr>
                        <a:lnSpc>
                          <a:spcPct val="107000"/>
                        </a:lnSpc>
                        <a:spcAft>
                          <a:spcPts val="800"/>
                        </a:spcAft>
                      </a:pPr>
                      <a:r>
                        <a:rPr lang="en-IN" sz="1050"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50" kern="100" dirty="0">
                          <a:effectLst/>
                          <a:latin typeface="Times New Roman" panose="02020603050405020304" pitchFamily="18" charset="0"/>
                          <a:ea typeface="Calibri" panose="020F0502020204030204" pitchFamily="34" charset="0"/>
                          <a:cs typeface="Times New Roman" panose="02020603050405020304" pitchFamily="18" charset="0"/>
                        </a:rPr>
                        <a:t>Journal name and year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50"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50" kern="1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50" kern="100">
                          <a:effectLst/>
                          <a:latin typeface="Times New Roman" panose="02020603050405020304" pitchFamily="18" charset="0"/>
                          <a:ea typeface="Calibri" panose="020F0502020204030204" pitchFamily="34" charset="0"/>
                          <a:cs typeface="Times New Roman" panose="02020603050405020304" pitchFamily="18" charset="0"/>
                        </a:rPr>
                        <a:t>Tools used</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5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50" kern="100"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455618"/>
                  </a:ext>
                </a:extLst>
              </a:tr>
              <a:tr h="6132255">
                <a:tc>
                  <a:txBody>
                    <a:bodyPr/>
                    <a:lstStyle/>
                    <a:p>
                      <a:r>
                        <a:rPr lang="en-US" sz="1200" dirty="0"/>
                        <a:t>Convolutional Neural Network based for Automatic Text Summarization </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International Journal of Advanced Computer Science and Applications, 2019 </a:t>
                      </a:r>
                      <a:endParaRPr lang="en-IN" sz="1200" dirty="0"/>
                    </a:p>
                  </a:txBody>
                  <a:tcPr/>
                </a:tc>
                <a:tc>
                  <a:txBody>
                    <a:bodyPr/>
                    <a:lstStyle/>
                    <a:p>
                      <a:r>
                        <a:rPr lang="en-US" sz="1200" b="0" i="0" kern="1200" dirty="0">
                          <a:solidFill>
                            <a:schemeClr val="dk1"/>
                          </a:solidFill>
                          <a:effectLst/>
                          <a:latin typeface="+mn-lt"/>
                          <a:ea typeface="+mn-ea"/>
                          <a:cs typeface="+mn-cs"/>
                        </a:rPr>
                        <a:t>The paper outlines a comprehensive methodology encompassing data selection, preparation, and exploration of various Automatic Text Summarization techniques, focusing on natural disaster-related document sets from the DUC collection.</a:t>
                      </a:r>
                      <a:endParaRPr lang="en-IN" sz="1050" dirty="0"/>
                    </a:p>
                  </a:txBody>
                  <a:tcPr/>
                </a:tc>
                <a:tc>
                  <a:txBody>
                    <a:bodyPr/>
                    <a:lstStyle/>
                    <a:p>
                      <a:r>
                        <a:rPr lang="en-US" sz="1200" dirty="0"/>
                        <a:t>The paper utilizes the DUC2002 dataset, focusing on natural disaster reports, and employs meticulous data preparation techniques, including stop word removal and stemming, to optimize input for summarization models.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ROUGE toolkit</a:t>
                      </a:r>
                      <a:endParaRPr lang="en-IN" sz="1200" dirty="0"/>
                    </a:p>
                  </a:txBody>
                  <a:tcPr/>
                </a:tc>
                <a:tc>
                  <a:txBody>
                    <a:bodyPr/>
                    <a:lstStyle/>
                    <a:p>
                      <a:r>
                        <a:rPr lang="en-US" sz="1200" dirty="0"/>
                        <a:t>The paper presents an innovative CNN-based Automatic Text Summarization (ATS) system, rigorously tested with 26 configurations, showcasing improved quality and utilizing the standard DUC2002 dataset, fostering interdisciplinary relevance in the field..</a:t>
                      </a:r>
                      <a:endParaRPr lang="en-IN" sz="1200" dirty="0"/>
                    </a:p>
                  </a:txBody>
                  <a:tcPr/>
                </a:tc>
                <a:tc>
                  <a:txBody>
                    <a:bodyPr/>
                    <a:lstStyle/>
                    <a:p>
                      <a:r>
                        <a:rPr lang="en-US" sz="1200" dirty="0"/>
                        <a:t>The paper lacks detailed discussion on method limitations, potentially hindering a balanced evaluation, and it could benefit from addressing challenges in constructing experimental benchmarks and using deep convolutional networks. Additionally, reliance on a single dataset may limit generalizability, and it's essential to acknowledge practical/theoretical drawbacks for a comprehensive assessment.</a:t>
                      </a:r>
                      <a:endParaRPr lang="en-IN" sz="1200" dirty="0"/>
                    </a:p>
                  </a:txBody>
                  <a:tcPr/>
                </a:tc>
                <a:extLst>
                  <a:ext uri="{0D108BD9-81ED-4DB2-BD59-A6C34878D82A}">
                    <a16:rowId xmlns:a16="http://schemas.microsoft.com/office/drawing/2014/main" val="2752724620"/>
                  </a:ext>
                </a:extLst>
              </a:tr>
            </a:tbl>
          </a:graphicData>
        </a:graphic>
      </p:graphicFrame>
    </p:spTree>
    <p:extLst>
      <p:ext uri="{BB962C8B-B14F-4D97-AF65-F5344CB8AC3E}">
        <p14:creationId xmlns:p14="http://schemas.microsoft.com/office/powerpoint/2010/main" val="379976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8B13-2A82-0781-DCD3-917B08D1DBE0}"/>
              </a:ext>
            </a:extLst>
          </p:cNvPr>
          <p:cNvSpPr>
            <a:spLocks noGrp="1"/>
          </p:cNvSpPr>
          <p:nvPr>
            <p:ph type="title"/>
          </p:nvPr>
        </p:nvSpPr>
        <p:spPr>
          <a:xfrm>
            <a:off x="287423" y="-128299"/>
            <a:ext cx="10058400" cy="1609344"/>
          </a:xfrm>
        </p:spPr>
        <p:txBody>
          <a:bodyPr/>
          <a:lstStyle/>
          <a:p>
            <a:r>
              <a:rPr lang="en-US" dirty="0"/>
              <a:t>Architecture flow diagram</a:t>
            </a:r>
            <a:endParaRPr lang="en-IN" dirty="0"/>
          </a:p>
        </p:txBody>
      </p:sp>
      <p:pic>
        <p:nvPicPr>
          <p:cNvPr id="2050" name="Picture 2" descr="PlantUML diagram">
            <a:extLst>
              <a:ext uri="{FF2B5EF4-FFF2-40B4-BE49-F238E27FC236}">
                <a16:creationId xmlns:a16="http://schemas.microsoft.com/office/drawing/2014/main" id="{781B6104-DC36-9008-79A7-14A1D5D0A1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591" y="1100169"/>
            <a:ext cx="9455827" cy="553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32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8E85-7A6F-21E5-69E4-F1F2A601237C}"/>
              </a:ext>
            </a:extLst>
          </p:cNvPr>
          <p:cNvSpPr>
            <a:spLocks noGrp="1"/>
          </p:cNvSpPr>
          <p:nvPr>
            <p:ph type="title"/>
          </p:nvPr>
        </p:nvSpPr>
        <p:spPr>
          <a:xfrm>
            <a:off x="691546" y="461242"/>
            <a:ext cx="10058400" cy="1609344"/>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DB0EF3E5-DAB3-F932-DE67-47FC54ACC43B}"/>
              </a:ext>
            </a:extLst>
          </p:cNvPr>
          <p:cNvSpPr>
            <a:spLocks noGrp="1"/>
          </p:cNvSpPr>
          <p:nvPr>
            <p:ph idx="1"/>
          </p:nvPr>
        </p:nvSpPr>
        <p:spPr>
          <a:xfrm>
            <a:off x="2218485" y="2070586"/>
            <a:ext cx="10058400" cy="4050792"/>
          </a:xfrm>
        </p:spPr>
        <p:txBody>
          <a:bodyPr>
            <a:normAutofit/>
          </a:bodyPr>
          <a:lstStyle/>
          <a:p>
            <a:r>
              <a:rPr lang="en-IN" sz="3600" dirty="0"/>
              <a:t>User Interface Module</a:t>
            </a:r>
          </a:p>
          <a:p>
            <a:r>
              <a:rPr lang="en-IN" sz="3600" dirty="0"/>
              <a:t>Story Database </a:t>
            </a:r>
          </a:p>
          <a:p>
            <a:r>
              <a:rPr lang="en-IN" sz="3600" dirty="0"/>
              <a:t>Summarization module</a:t>
            </a:r>
          </a:p>
          <a:p>
            <a:r>
              <a:rPr lang="en-IN" sz="3600" dirty="0"/>
              <a:t>Recommendation module</a:t>
            </a:r>
          </a:p>
        </p:txBody>
      </p:sp>
    </p:spTree>
    <p:extLst>
      <p:ext uri="{BB962C8B-B14F-4D97-AF65-F5344CB8AC3E}">
        <p14:creationId xmlns:p14="http://schemas.microsoft.com/office/powerpoint/2010/main" val="172389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3667-6FB7-6B1C-4FCE-B966E29DBF98}"/>
              </a:ext>
            </a:extLst>
          </p:cNvPr>
          <p:cNvSpPr>
            <a:spLocks noGrp="1"/>
          </p:cNvSpPr>
          <p:nvPr>
            <p:ph type="title"/>
          </p:nvPr>
        </p:nvSpPr>
        <p:spPr>
          <a:xfrm>
            <a:off x="5198788" y="-118683"/>
            <a:ext cx="10058400" cy="1609344"/>
          </a:xfrm>
        </p:spPr>
        <p:txBody>
          <a:bodyPr/>
          <a:lstStyle/>
          <a:p>
            <a:r>
              <a:rPr lang="en-US" dirty="0"/>
              <a:t>output</a:t>
            </a:r>
            <a:endParaRPr lang="en-IN" dirty="0"/>
          </a:p>
        </p:txBody>
      </p:sp>
      <p:pic>
        <p:nvPicPr>
          <p:cNvPr id="5" name="Picture 4">
            <a:extLst>
              <a:ext uri="{FF2B5EF4-FFF2-40B4-BE49-F238E27FC236}">
                <a16:creationId xmlns:a16="http://schemas.microsoft.com/office/drawing/2014/main" id="{CC083A3E-CA6E-2D2A-944B-399F8DD2D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418" y="1082525"/>
            <a:ext cx="9609056" cy="5405094"/>
          </a:xfrm>
          <a:prstGeom prst="rect">
            <a:avLst/>
          </a:prstGeom>
        </p:spPr>
      </p:pic>
    </p:spTree>
    <p:extLst>
      <p:ext uri="{BB962C8B-B14F-4D97-AF65-F5344CB8AC3E}">
        <p14:creationId xmlns:p14="http://schemas.microsoft.com/office/powerpoint/2010/main" val="360967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3667-6FB7-6B1C-4FCE-B966E29DBF98}"/>
              </a:ext>
            </a:extLst>
          </p:cNvPr>
          <p:cNvSpPr>
            <a:spLocks noGrp="1"/>
          </p:cNvSpPr>
          <p:nvPr>
            <p:ph type="title"/>
          </p:nvPr>
        </p:nvSpPr>
        <p:spPr>
          <a:xfrm>
            <a:off x="5198788" y="-118683"/>
            <a:ext cx="10058400" cy="1609344"/>
          </a:xfrm>
        </p:spPr>
        <p:txBody>
          <a:bodyPr/>
          <a:lstStyle/>
          <a:p>
            <a:r>
              <a:rPr lang="en-US" dirty="0"/>
              <a:t>output</a:t>
            </a:r>
            <a:endParaRPr lang="en-IN" dirty="0"/>
          </a:p>
        </p:txBody>
      </p:sp>
      <p:pic>
        <p:nvPicPr>
          <p:cNvPr id="4" name="Picture 3">
            <a:extLst>
              <a:ext uri="{FF2B5EF4-FFF2-40B4-BE49-F238E27FC236}">
                <a16:creationId xmlns:a16="http://schemas.microsoft.com/office/drawing/2014/main" id="{A0D0014F-41ED-F36E-D655-79907173F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02" y="1177411"/>
            <a:ext cx="9242323" cy="5198807"/>
          </a:xfrm>
          <a:prstGeom prst="rect">
            <a:avLst/>
          </a:prstGeom>
        </p:spPr>
      </p:pic>
    </p:spTree>
    <p:extLst>
      <p:ext uri="{BB962C8B-B14F-4D97-AF65-F5344CB8AC3E}">
        <p14:creationId xmlns:p14="http://schemas.microsoft.com/office/powerpoint/2010/main" val="159073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3667-6FB7-6B1C-4FCE-B966E29DBF98}"/>
              </a:ext>
            </a:extLst>
          </p:cNvPr>
          <p:cNvSpPr>
            <a:spLocks noGrp="1"/>
          </p:cNvSpPr>
          <p:nvPr>
            <p:ph type="title"/>
          </p:nvPr>
        </p:nvSpPr>
        <p:spPr>
          <a:xfrm>
            <a:off x="758763" y="145267"/>
            <a:ext cx="10058400" cy="1609344"/>
          </a:xfrm>
        </p:spPr>
        <p:txBody>
          <a:bodyPr/>
          <a:lstStyle/>
          <a:p>
            <a:r>
              <a:rPr lang="en-IN" dirty="0"/>
              <a:t>References</a:t>
            </a:r>
          </a:p>
        </p:txBody>
      </p:sp>
      <p:sp>
        <p:nvSpPr>
          <p:cNvPr id="5" name="TextBox 4">
            <a:extLst>
              <a:ext uri="{FF2B5EF4-FFF2-40B4-BE49-F238E27FC236}">
                <a16:creationId xmlns:a16="http://schemas.microsoft.com/office/drawing/2014/main" id="{8CB60276-23AB-79D8-8F18-C21E69214FE7}"/>
              </a:ext>
            </a:extLst>
          </p:cNvPr>
          <p:cNvSpPr txBox="1"/>
          <p:nvPr/>
        </p:nvSpPr>
        <p:spPr>
          <a:xfrm>
            <a:off x="1184635" y="1528368"/>
            <a:ext cx="9822730" cy="4154984"/>
          </a:xfrm>
          <a:prstGeom prst="rect">
            <a:avLst/>
          </a:prstGeom>
          <a:noFill/>
        </p:spPr>
        <p:txBody>
          <a:bodyPr wrap="square">
            <a:spAutoFit/>
          </a:bodyPr>
          <a:lstStyle/>
          <a:p>
            <a:r>
              <a:rPr lang="en-IN" sz="2400" dirty="0"/>
              <a:t>1.https://www.researchgate.net/publication/371970897_Automated_Article_Summarization_using_Artificial_Intelligence_Using_React_JS_and_Generative_AI</a:t>
            </a:r>
          </a:p>
          <a:p>
            <a:r>
              <a:rPr lang="en-IN" sz="2400" dirty="0"/>
              <a:t>2.https://www.sciencedirect.com/science/article/pii/S1319157820303712</a:t>
            </a:r>
          </a:p>
          <a:p>
            <a:r>
              <a:rPr lang="en-IN" sz="2400" dirty="0"/>
              <a:t>3.https://www.sciencedirect.com/science/article/pii/S1877050920306566</a:t>
            </a:r>
          </a:p>
          <a:p>
            <a:r>
              <a:rPr lang="en-IN" sz="2400" dirty="0"/>
              <a:t>4.https://www.researchgate.net/publication/355744496_Text_Summarization_of_an_Article_Extracted_from_Wikipedia_Using_NLTK_Library</a:t>
            </a:r>
          </a:p>
          <a:p>
            <a:r>
              <a:rPr lang="en-IN" sz="2400" dirty="0"/>
              <a:t>5. https://ieeexplore.ieee.org/abstract/document/9036739</a:t>
            </a:r>
          </a:p>
        </p:txBody>
      </p:sp>
    </p:spTree>
    <p:extLst>
      <p:ext uri="{BB962C8B-B14F-4D97-AF65-F5344CB8AC3E}">
        <p14:creationId xmlns:p14="http://schemas.microsoft.com/office/powerpoint/2010/main" val="68433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0A33-3893-7C56-608F-F3599EA8671C}"/>
              </a:ext>
            </a:extLst>
          </p:cNvPr>
          <p:cNvSpPr>
            <a:spLocks noGrp="1"/>
          </p:cNvSpPr>
          <p:nvPr>
            <p:ph type="title"/>
          </p:nvPr>
        </p:nvSpPr>
        <p:spPr>
          <a:xfrm>
            <a:off x="2860941" y="795715"/>
            <a:ext cx="10058400" cy="1609344"/>
          </a:xfrm>
        </p:spPr>
        <p:txBody>
          <a:bodyPr>
            <a:normAutofit/>
          </a:bodyPr>
          <a:lstStyle/>
          <a:p>
            <a:r>
              <a:rPr lang="en-US" sz="8000" dirty="0"/>
              <a:t>Team members</a:t>
            </a:r>
            <a:endParaRPr lang="en-IN" sz="8000" dirty="0"/>
          </a:p>
        </p:txBody>
      </p:sp>
      <p:sp>
        <p:nvSpPr>
          <p:cNvPr id="3" name="Content Placeholder 2">
            <a:extLst>
              <a:ext uri="{FF2B5EF4-FFF2-40B4-BE49-F238E27FC236}">
                <a16:creationId xmlns:a16="http://schemas.microsoft.com/office/drawing/2014/main" id="{E132DCBA-16EA-A729-CD98-0B28451CB42D}"/>
              </a:ext>
            </a:extLst>
          </p:cNvPr>
          <p:cNvSpPr>
            <a:spLocks noGrp="1"/>
          </p:cNvSpPr>
          <p:nvPr>
            <p:ph idx="1"/>
          </p:nvPr>
        </p:nvSpPr>
        <p:spPr>
          <a:xfrm>
            <a:off x="2953732" y="3021434"/>
            <a:ext cx="10058400" cy="4050792"/>
          </a:xfrm>
        </p:spPr>
        <p:txBody>
          <a:bodyPr>
            <a:normAutofit/>
          </a:bodyPr>
          <a:lstStyle/>
          <a:p>
            <a:r>
              <a:rPr lang="en-US" sz="3200" dirty="0"/>
              <a:t>Manoj </a:t>
            </a:r>
            <a:r>
              <a:rPr lang="en-US" sz="3200" dirty="0" err="1"/>
              <a:t>Rathinam</a:t>
            </a:r>
            <a:r>
              <a:rPr lang="en-US" sz="3200" dirty="0"/>
              <a:t> – 20MIS1010</a:t>
            </a:r>
          </a:p>
          <a:p>
            <a:pPr marL="0" indent="0">
              <a:buNone/>
            </a:pPr>
            <a:endParaRPr lang="en-US" sz="3200" dirty="0"/>
          </a:p>
          <a:p>
            <a:r>
              <a:rPr lang="en-US" sz="3200" dirty="0" err="1"/>
              <a:t>Sathiyamathi</a:t>
            </a:r>
            <a:r>
              <a:rPr lang="en-US" sz="3200" dirty="0"/>
              <a:t> V – 20MIS1159</a:t>
            </a:r>
            <a:endParaRPr lang="en-IN" sz="3200" dirty="0"/>
          </a:p>
        </p:txBody>
      </p:sp>
    </p:spTree>
    <p:extLst>
      <p:ext uri="{BB962C8B-B14F-4D97-AF65-F5344CB8AC3E}">
        <p14:creationId xmlns:p14="http://schemas.microsoft.com/office/powerpoint/2010/main" val="245811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2D00-6988-4EBE-2406-B2AFBBC8896D}"/>
              </a:ext>
            </a:extLst>
          </p:cNvPr>
          <p:cNvSpPr>
            <a:spLocks noGrp="1"/>
          </p:cNvSpPr>
          <p:nvPr>
            <p:ph type="title"/>
          </p:nvPr>
        </p:nvSpPr>
        <p:spPr>
          <a:xfrm>
            <a:off x="714961" y="145268"/>
            <a:ext cx="10058400" cy="1609344"/>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9AFF87F-935A-3049-562F-012C9D6B4DA8}"/>
              </a:ext>
            </a:extLst>
          </p:cNvPr>
          <p:cNvSpPr>
            <a:spLocks noGrp="1"/>
          </p:cNvSpPr>
          <p:nvPr>
            <p:ph idx="1"/>
          </p:nvPr>
        </p:nvSpPr>
        <p:spPr>
          <a:xfrm>
            <a:off x="1192397" y="1536947"/>
            <a:ext cx="10058400" cy="4050792"/>
          </a:xfrm>
        </p:spPr>
        <p:txBody>
          <a:bodyPr>
            <a:normAutofit/>
          </a:bodyPr>
          <a:lstStyle/>
          <a:p>
            <a:endParaRPr lang="en-US" sz="2400" dirty="0"/>
          </a:p>
          <a:p>
            <a:r>
              <a:rPr lang="en-US" sz="2400" dirty="0"/>
              <a:t>In the digital age, readers face challenges in discovering engaging stories amidst an overwhelming abundance of content, compounded by time constraints. Existing platforms lack efficient summarization tools, hindering users' ability to explore diverse narratives. Our project addresses this by leveraging GPT-based summarization technology to provide users with concise story summaries, complemented by personalized recommendations and intuitive interfaces. By streamlining content discovery and enhancing user engagement, we aim to revolutionize the way readers interact with literary works online.</a:t>
            </a:r>
            <a:endParaRPr lang="en-IN" sz="2400" dirty="0"/>
          </a:p>
        </p:txBody>
      </p:sp>
    </p:spTree>
    <p:extLst>
      <p:ext uri="{BB962C8B-B14F-4D97-AF65-F5344CB8AC3E}">
        <p14:creationId xmlns:p14="http://schemas.microsoft.com/office/powerpoint/2010/main" val="2443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0F9B-6720-0B84-C8CE-AE03FF373A9A}"/>
              </a:ext>
            </a:extLst>
          </p:cNvPr>
          <p:cNvSpPr>
            <a:spLocks noGrp="1"/>
          </p:cNvSpPr>
          <p:nvPr>
            <p:ph type="title"/>
          </p:nvPr>
        </p:nvSpPr>
        <p:spPr>
          <a:xfrm>
            <a:off x="2012528" y="2218975"/>
            <a:ext cx="10058400" cy="1609344"/>
          </a:xfrm>
        </p:spPr>
        <p:txBody>
          <a:bodyPr>
            <a:normAutofit/>
          </a:bodyPr>
          <a:lstStyle/>
          <a:p>
            <a:r>
              <a:rPr lang="en-US" sz="8800" dirty="0"/>
              <a:t>Literature survey </a:t>
            </a:r>
            <a:endParaRPr lang="en-IN" sz="8800" dirty="0"/>
          </a:p>
        </p:txBody>
      </p:sp>
    </p:spTree>
    <p:extLst>
      <p:ext uri="{BB962C8B-B14F-4D97-AF65-F5344CB8AC3E}">
        <p14:creationId xmlns:p14="http://schemas.microsoft.com/office/powerpoint/2010/main" val="261919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66BDC2-7CD7-CE61-B2CA-2339A4D68CF2}"/>
              </a:ext>
            </a:extLst>
          </p:cNvPr>
          <p:cNvGraphicFramePr>
            <a:graphicFrameLocks noGrp="1"/>
          </p:cNvGraphicFramePr>
          <p:nvPr>
            <p:extLst>
              <p:ext uri="{D42A27DB-BD31-4B8C-83A1-F6EECF244321}">
                <p14:modId xmlns:p14="http://schemas.microsoft.com/office/powerpoint/2010/main" val="1280144901"/>
              </p:ext>
            </p:extLst>
          </p:nvPr>
        </p:nvGraphicFramePr>
        <p:xfrm>
          <a:off x="895545" y="103639"/>
          <a:ext cx="9907574" cy="6650721"/>
        </p:xfrm>
        <a:graphic>
          <a:graphicData uri="http://schemas.openxmlformats.org/drawingml/2006/table">
            <a:tbl>
              <a:tblPr firstRow="1" bandRow="1">
                <a:tableStyleId>{5C22544A-7EE6-4342-B048-85BDC9FD1C3A}</a:tableStyleId>
              </a:tblPr>
              <a:tblGrid>
                <a:gridCol w="1537700">
                  <a:extLst>
                    <a:ext uri="{9D8B030D-6E8A-4147-A177-3AD203B41FA5}">
                      <a16:colId xmlns:a16="http://schemas.microsoft.com/office/drawing/2014/main" val="3209469683"/>
                    </a:ext>
                  </a:extLst>
                </a:gridCol>
                <a:gridCol w="1293035">
                  <a:extLst>
                    <a:ext uri="{9D8B030D-6E8A-4147-A177-3AD203B41FA5}">
                      <a16:colId xmlns:a16="http://schemas.microsoft.com/office/drawing/2014/main" val="3515051293"/>
                    </a:ext>
                  </a:extLst>
                </a:gridCol>
                <a:gridCol w="1415368">
                  <a:extLst>
                    <a:ext uri="{9D8B030D-6E8A-4147-A177-3AD203B41FA5}">
                      <a16:colId xmlns:a16="http://schemas.microsoft.com/office/drawing/2014/main" val="1828490638"/>
                    </a:ext>
                  </a:extLst>
                </a:gridCol>
                <a:gridCol w="1415368">
                  <a:extLst>
                    <a:ext uri="{9D8B030D-6E8A-4147-A177-3AD203B41FA5}">
                      <a16:colId xmlns:a16="http://schemas.microsoft.com/office/drawing/2014/main" val="1277577540"/>
                    </a:ext>
                  </a:extLst>
                </a:gridCol>
                <a:gridCol w="1415368">
                  <a:extLst>
                    <a:ext uri="{9D8B030D-6E8A-4147-A177-3AD203B41FA5}">
                      <a16:colId xmlns:a16="http://schemas.microsoft.com/office/drawing/2014/main" val="3169610804"/>
                    </a:ext>
                  </a:extLst>
                </a:gridCol>
                <a:gridCol w="1397392">
                  <a:extLst>
                    <a:ext uri="{9D8B030D-6E8A-4147-A177-3AD203B41FA5}">
                      <a16:colId xmlns:a16="http://schemas.microsoft.com/office/drawing/2014/main" val="347462371"/>
                    </a:ext>
                  </a:extLst>
                </a:gridCol>
                <a:gridCol w="1433343">
                  <a:extLst>
                    <a:ext uri="{9D8B030D-6E8A-4147-A177-3AD203B41FA5}">
                      <a16:colId xmlns:a16="http://schemas.microsoft.com/office/drawing/2014/main" val="1015887424"/>
                    </a:ext>
                  </a:extLst>
                </a:gridCol>
              </a:tblGrid>
              <a:tr h="585201">
                <a:tc>
                  <a:txBody>
                    <a:bodyPr/>
                    <a:lstStyle/>
                    <a:p>
                      <a:pPr>
                        <a:lnSpc>
                          <a:spcPct val="107000"/>
                        </a:lnSpc>
                        <a:spcAft>
                          <a:spcPts val="800"/>
                        </a:spcAft>
                      </a:pP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TitleC</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Journal name and year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Tools used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455618"/>
                  </a:ext>
                </a:extLst>
              </a:tr>
              <a:tr h="5534266">
                <a:tc>
                  <a:txBody>
                    <a:bodyPr/>
                    <a:lstStyle/>
                    <a:p>
                      <a:r>
                        <a:rPr lang="en-IN" sz="1400" kern="1200" dirty="0">
                          <a:solidFill>
                            <a:schemeClr val="dk1"/>
                          </a:solidFill>
                          <a:effectLst/>
                          <a:latin typeface="+mn-lt"/>
                          <a:ea typeface="+mn-ea"/>
                          <a:cs typeface="+mn-cs"/>
                        </a:rPr>
                        <a:t>Artificial Intelligence for Automatic Text Summarization</a:t>
                      </a:r>
                      <a:endParaRPr lang="en-IN" sz="1400" dirty="0"/>
                    </a:p>
                  </a:txBody>
                  <a:tcPr/>
                </a:tc>
                <a:tc>
                  <a:txBody>
                    <a:bodyPr/>
                    <a:lstStyle/>
                    <a:p>
                      <a:r>
                        <a:rPr lang="en-IN" sz="1400" kern="1200" dirty="0">
                          <a:solidFill>
                            <a:schemeClr val="dk1"/>
                          </a:solidFill>
                          <a:effectLst/>
                          <a:latin typeface="+mn-lt"/>
                          <a:ea typeface="+mn-ea"/>
                          <a:cs typeface="+mn-cs"/>
                        </a:rPr>
                        <a:t>2018 IEEE International Conference on Information Reuse and Integration for Data Science</a:t>
                      </a:r>
                      <a:endParaRPr lang="en-IN" sz="1400" dirty="0"/>
                    </a:p>
                  </a:txBody>
                  <a:tcPr/>
                </a:tc>
                <a:tc>
                  <a:txBody>
                    <a:bodyPr/>
                    <a:lstStyle/>
                    <a:p>
                      <a:r>
                        <a:rPr lang="en-IN" sz="1400" kern="1200" dirty="0">
                          <a:solidFill>
                            <a:schemeClr val="dk1"/>
                          </a:solidFill>
                          <a:effectLst/>
                          <a:latin typeface="+mn-lt"/>
                          <a:ea typeface="+mn-ea"/>
                          <a:cs typeface="+mn-cs"/>
                        </a:rPr>
                        <a:t>Text summarization methods such as topic and indicator representation with TF*IDF and machine learning for sentence selection. It employs various AI techniques, including statistical, machine learning, and deep learning, for generating accurate candidate titles, evaluated using ROUGE scores for performance assessment.</a:t>
                      </a:r>
                      <a:endParaRPr lang="en-IN" sz="1400" dirty="0"/>
                    </a:p>
                  </a:txBody>
                  <a:tcPr/>
                </a:tc>
                <a:tc>
                  <a:txBody>
                    <a:bodyPr/>
                    <a:lstStyle/>
                    <a:p>
                      <a:r>
                        <a:rPr lang="en-US" sz="1400" dirty="0"/>
                        <a:t>50,387 essays obtained from the WOS database spanning the years 1970 to 2017</a:t>
                      </a:r>
                      <a:endParaRPr lang="en-IN" sz="1400" dirty="0"/>
                    </a:p>
                  </a:txBody>
                  <a:tcPr/>
                </a:tc>
                <a:tc>
                  <a:txBody>
                    <a:bodyPr/>
                    <a:lstStyle/>
                    <a:p>
                      <a:r>
                        <a:rPr lang="en-US" sz="1400" dirty="0"/>
                        <a:t>LIBSVM -- A Library for Support Vector Machines</a:t>
                      </a:r>
                      <a:endParaRPr lang="en-IN" sz="1400" dirty="0"/>
                    </a:p>
                  </a:txBody>
                  <a:tcPr/>
                </a:tc>
                <a:tc>
                  <a:txBody>
                    <a:bodyPr/>
                    <a:lstStyle/>
                    <a:p>
                      <a:r>
                        <a:rPr lang="en-US" sz="1400" dirty="0"/>
                        <a:t>Provides a novel way to address the challenge of generating titles using AI.</a:t>
                      </a:r>
                    </a:p>
                    <a:p>
                      <a:endParaRPr lang="en-US" sz="1400" dirty="0"/>
                    </a:p>
                    <a:p>
                      <a:r>
                        <a:rPr lang="en-US" sz="1400" dirty="0"/>
                        <a:t>The comparison of the accuracy of different deep learning models and the evaluation of performance using ROUGE contribute to the advancement of text summarization methodologies.</a:t>
                      </a:r>
                      <a:endParaRPr lang="en-IN" sz="1400" dirty="0"/>
                    </a:p>
                  </a:txBody>
                  <a:tcPr/>
                </a:tc>
                <a:tc>
                  <a:txBody>
                    <a:bodyPr/>
                    <a:lstStyle/>
                    <a:p>
                      <a:r>
                        <a:rPr lang="en-US" sz="1400" dirty="0"/>
                        <a:t>This paper include limitations in the fluency of generated candidate titles. This could impact the overall coherence and readability of the titles produced by the models</a:t>
                      </a:r>
                      <a:endParaRPr lang="en-IN" sz="1400" dirty="0"/>
                    </a:p>
                  </a:txBody>
                  <a:tcPr/>
                </a:tc>
                <a:extLst>
                  <a:ext uri="{0D108BD9-81ED-4DB2-BD59-A6C34878D82A}">
                    <a16:rowId xmlns:a16="http://schemas.microsoft.com/office/drawing/2014/main" val="2752724620"/>
                  </a:ext>
                </a:extLst>
              </a:tr>
            </a:tbl>
          </a:graphicData>
        </a:graphic>
      </p:graphicFrame>
    </p:spTree>
    <p:extLst>
      <p:ext uri="{BB962C8B-B14F-4D97-AF65-F5344CB8AC3E}">
        <p14:creationId xmlns:p14="http://schemas.microsoft.com/office/powerpoint/2010/main" val="92923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76A74D5-78BD-6779-747F-107DFC56F629}"/>
              </a:ext>
            </a:extLst>
          </p:cNvPr>
          <p:cNvGraphicFramePr>
            <a:graphicFrameLocks noGrp="1"/>
          </p:cNvGraphicFramePr>
          <p:nvPr>
            <p:extLst>
              <p:ext uri="{D42A27DB-BD31-4B8C-83A1-F6EECF244321}">
                <p14:modId xmlns:p14="http://schemas.microsoft.com/office/powerpoint/2010/main" val="1123433324"/>
              </p:ext>
            </p:extLst>
          </p:nvPr>
        </p:nvGraphicFramePr>
        <p:xfrm>
          <a:off x="629920" y="228601"/>
          <a:ext cx="10813331" cy="6187439"/>
        </p:xfrm>
        <a:graphic>
          <a:graphicData uri="http://schemas.openxmlformats.org/drawingml/2006/table">
            <a:tbl>
              <a:tblPr firstRow="1" bandRow="1">
                <a:tableStyleId>{5C22544A-7EE6-4342-B048-85BDC9FD1C3A}</a:tableStyleId>
              </a:tblPr>
              <a:tblGrid>
                <a:gridCol w="1778664">
                  <a:extLst>
                    <a:ext uri="{9D8B030D-6E8A-4147-A177-3AD203B41FA5}">
                      <a16:colId xmlns:a16="http://schemas.microsoft.com/office/drawing/2014/main" val="3209469683"/>
                    </a:ext>
                  </a:extLst>
                </a:gridCol>
                <a:gridCol w="1395737">
                  <a:extLst>
                    <a:ext uri="{9D8B030D-6E8A-4147-A177-3AD203B41FA5}">
                      <a16:colId xmlns:a16="http://schemas.microsoft.com/office/drawing/2014/main" val="3515051293"/>
                    </a:ext>
                  </a:extLst>
                </a:gridCol>
                <a:gridCol w="1527786">
                  <a:extLst>
                    <a:ext uri="{9D8B030D-6E8A-4147-A177-3AD203B41FA5}">
                      <a16:colId xmlns:a16="http://schemas.microsoft.com/office/drawing/2014/main" val="1828490638"/>
                    </a:ext>
                  </a:extLst>
                </a:gridCol>
                <a:gridCol w="1525893">
                  <a:extLst>
                    <a:ext uri="{9D8B030D-6E8A-4147-A177-3AD203B41FA5}">
                      <a16:colId xmlns:a16="http://schemas.microsoft.com/office/drawing/2014/main" val="1277577540"/>
                    </a:ext>
                  </a:extLst>
                </a:gridCol>
                <a:gridCol w="1529679">
                  <a:extLst>
                    <a:ext uri="{9D8B030D-6E8A-4147-A177-3AD203B41FA5}">
                      <a16:colId xmlns:a16="http://schemas.microsoft.com/office/drawing/2014/main" val="3169610804"/>
                    </a:ext>
                  </a:extLst>
                </a:gridCol>
                <a:gridCol w="1508383">
                  <a:extLst>
                    <a:ext uri="{9D8B030D-6E8A-4147-A177-3AD203B41FA5}">
                      <a16:colId xmlns:a16="http://schemas.microsoft.com/office/drawing/2014/main" val="347462371"/>
                    </a:ext>
                  </a:extLst>
                </a:gridCol>
                <a:gridCol w="1547189">
                  <a:extLst>
                    <a:ext uri="{9D8B030D-6E8A-4147-A177-3AD203B41FA5}">
                      <a16:colId xmlns:a16="http://schemas.microsoft.com/office/drawing/2014/main" val="1015887424"/>
                    </a:ext>
                  </a:extLst>
                </a:gridCol>
              </a:tblGrid>
              <a:tr h="889459">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Journal name and year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Tools used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455618"/>
                  </a:ext>
                </a:extLst>
              </a:tr>
              <a:tr h="5297980">
                <a:tc>
                  <a:txBody>
                    <a:bodyPr/>
                    <a:lstStyle/>
                    <a:p>
                      <a:r>
                        <a:rPr lang="en-US" sz="1400" kern="1200" dirty="0">
                          <a:solidFill>
                            <a:schemeClr val="dk1"/>
                          </a:solidFill>
                          <a:effectLst/>
                          <a:latin typeface="+mn-lt"/>
                          <a:ea typeface="+mn-ea"/>
                          <a:cs typeface="+mn-cs"/>
                        </a:rPr>
                        <a:t>Deep Extractive Text Summarization</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 International Conference on Computational Intelligence and Data Science</a:t>
                      </a:r>
                      <a:endParaRPr lang="en-IN" sz="1400" dirty="0"/>
                    </a:p>
                    <a:p>
                      <a:r>
                        <a:rPr lang="en-IN" sz="1400" dirty="0"/>
                        <a:t>2019</a:t>
                      </a:r>
                    </a:p>
                  </a:txBody>
                  <a:tcPr/>
                </a:tc>
                <a:tc>
                  <a:txBody>
                    <a:bodyPr/>
                    <a:lstStyle/>
                    <a:p>
                      <a:r>
                        <a:rPr lang="en-US" sz="1400" b="0" i="0" kern="1200" dirty="0">
                          <a:solidFill>
                            <a:schemeClr val="dk1"/>
                          </a:solidFill>
                          <a:effectLst/>
                          <a:latin typeface="+mn-lt"/>
                          <a:ea typeface="+mn-ea"/>
                          <a:cs typeface="+mn-cs"/>
                        </a:rPr>
                        <a:t>Uses ML and statistical methods like TF*IDF and graphs for summarization, relying on human evaluation due to scarce gold standard data.</a:t>
                      </a:r>
                    </a:p>
                    <a:p>
                      <a:endParaRPr lang="en-US" sz="14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Employs neural networks to automatically extract features for summarization, needing human input for evaluation owing to dataset limitations.</a:t>
                      </a:r>
                      <a:endParaRPr lang="en-IN" sz="1100" dirty="0"/>
                    </a:p>
                  </a:txBody>
                  <a:tcPr/>
                </a:tc>
                <a:tc>
                  <a:txBody>
                    <a:bodyPr/>
                    <a:lstStyle/>
                    <a:p>
                      <a:r>
                        <a:rPr lang="en-US" sz="1400" dirty="0"/>
                        <a:t>The paper evaluates extractive text summarization techniques using the Para </a:t>
                      </a:r>
                      <a:r>
                        <a:rPr lang="en-US" sz="1400" dirty="0" err="1"/>
                        <a:t>Multiling</a:t>
                      </a:r>
                      <a:r>
                        <a:rPr lang="en-US" sz="1400" dirty="0"/>
                        <a:t> 2015 dataset, featuring 40 languages with human-generated summaries, primarily focusing on Indian languages like English, Malayalam, and Hindi.</a:t>
                      </a:r>
                      <a:endParaRPr lang="en-IN" sz="1400" dirty="0"/>
                    </a:p>
                  </a:txBody>
                  <a:tcPr/>
                </a:tc>
                <a:tc>
                  <a:txBody>
                    <a:bodyPr/>
                    <a:lstStyle/>
                    <a:p>
                      <a:r>
                        <a:rPr lang="en-IN" sz="1400" b="0" i="0" kern="1200" dirty="0">
                          <a:solidFill>
                            <a:schemeClr val="dk1"/>
                          </a:solidFill>
                          <a:effectLst/>
                          <a:latin typeface="+mn-lt"/>
                          <a:ea typeface="+mn-ea"/>
                          <a:cs typeface="+mn-cs"/>
                        </a:rPr>
                        <a:t>NLTK - Natural Language Toolkit, TensorFlow and  </a:t>
                      </a:r>
                      <a:r>
                        <a:rPr lang="en-IN" sz="1400" b="0" i="0" kern="1200" dirty="0" err="1">
                          <a:solidFill>
                            <a:schemeClr val="dk1"/>
                          </a:solidFill>
                          <a:effectLst/>
                          <a:latin typeface="+mn-lt"/>
                          <a:ea typeface="+mn-ea"/>
                          <a:cs typeface="+mn-cs"/>
                        </a:rPr>
                        <a:t>PyTorch</a:t>
                      </a:r>
                      <a:r>
                        <a:rPr lang="en-IN" sz="1400" b="0" i="0" kern="1200" dirty="0">
                          <a:solidFill>
                            <a:schemeClr val="dk1"/>
                          </a:solidFill>
                          <a:effectLst/>
                          <a:latin typeface="+mn-lt"/>
                          <a:ea typeface="+mn-ea"/>
                          <a:cs typeface="+mn-cs"/>
                        </a:rPr>
                        <a:t> </a:t>
                      </a:r>
                      <a:endParaRPr lang="en-US" sz="1400" b="0" i="0" kern="1200" dirty="0">
                        <a:solidFill>
                          <a:schemeClr val="dk1"/>
                        </a:solidFill>
                        <a:effectLst/>
                        <a:latin typeface="+mn-lt"/>
                        <a:ea typeface="+mn-ea"/>
                        <a:cs typeface="+mn-cs"/>
                      </a:endParaRPr>
                    </a:p>
                  </a:txBody>
                  <a:tcPr/>
                </a:tc>
                <a:tc>
                  <a:txBody>
                    <a:bodyPr/>
                    <a:lstStyle/>
                    <a:p>
                      <a:r>
                        <a:rPr lang="en-US" sz="1400" dirty="0"/>
                        <a:t>The paper's focus on Indian languages, comprehensive evaluation dataset, holistic coverage of methodologies, and attention to automatic feature extraction contribute significantly to advancing extractive summarization techniques, especially for diverse linguistic contexts like Indian languages.</a:t>
                      </a:r>
                      <a:endParaRPr lang="en-IN" sz="1400" dirty="0"/>
                    </a:p>
                  </a:txBody>
                  <a:tcPr/>
                </a:tc>
                <a:tc>
                  <a:txBody>
                    <a:bodyPr/>
                    <a:lstStyle/>
                    <a:p>
                      <a:r>
                        <a:rPr lang="en-US" sz="1400" dirty="0"/>
                        <a:t>The paper's drawbacks include heavy reliance on human intervention for evaluation, scarcity of gold standard datasets, oversimplification of summarization criteria, and mixed evaluation outcomes, calling for further refinement in extractive text summarization research.</a:t>
                      </a:r>
                      <a:endParaRPr lang="en-IN" sz="1400" dirty="0"/>
                    </a:p>
                  </a:txBody>
                  <a:tcPr/>
                </a:tc>
                <a:extLst>
                  <a:ext uri="{0D108BD9-81ED-4DB2-BD59-A6C34878D82A}">
                    <a16:rowId xmlns:a16="http://schemas.microsoft.com/office/drawing/2014/main" val="2752724620"/>
                  </a:ext>
                </a:extLst>
              </a:tr>
            </a:tbl>
          </a:graphicData>
        </a:graphic>
      </p:graphicFrame>
    </p:spTree>
    <p:extLst>
      <p:ext uri="{BB962C8B-B14F-4D97-AF65-F5344CB8AC3E}">
        <p14:creationId xmlns:p14="http://schemas.microsoft.com/office/powerpoint/2010/main" val="50453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80B977-D5A9-EAD5-0208-15C21E7B8AE0}"/>
              </a:ext>
            </a:extLst>
          </p:cNvPr>
          <p:cNvGraphicFramePr>
            <a:graphicFrameLocks noGrp="1"/>
          </p:cNvGraphicFramePr>
          <p:nvPr>
            <p:extLst>
              <p:ext uri="{D42A27DB-BD31-4B8C-83A1-F6EECF244321}">
                <p14:modId xmlns:p14="http://schemas.microsoft.com/office/powerpoint/2010/main" val="386926010"/>
              </p:ext>
            </p:extLst>
          </p:nvPr>
        </p:nvGraphicFramePr>
        <p:xfrm>
          <a:off x="629920" y="228601"/>
          <a:ext cx="10813331" cy="6187439"/>
        </p:xfrm>
        <a:graphic>
          <a:graphicData uri="http://schemas.openxmlformats.org/drawingml/2006/table">
            <a:tbl>
              <a:tblPr firstRow="1" bandRow="1">
                <a:tableStyleId>{5C22544A-7EE6-4342-B048-85BDC9FD1C3A}</a:tableStyleId>
              </a:tblPr>
              <a:tblGrid>
                <a:gridCol w="1778664">
                  <a:extLst>
                    <a:ext uri="{9D8B030D-6E8A-4147-A177-3AD203B41FA5}">
                      <a16:colId xmlns:a16="http://schemas.microsoft.com/office/drawing/2014/main" val="3209469683"/>
                    </a:ext>
                  </a:extLst>
                </a:gridCol>
                <a:gridCol w="1395737">
                  <a:extLst>
                    <a:ext uri="{9D8B030D-6E8A-4147-A177-3AD203B41FA5}">
                      <a16:colId xmlns:a16="http://schemas.microsoft.com/office/drawing/2014/main" val="3515051293"/>
                    </a:ext>
                  </a:extLst>
                </a:gridCol>
                <a:gridCol w="1527786">
                  <a:extLst>
                    <a:ext uri="{9D8B030D-6E8A-4147-A177-3AD203B41FA5}">
                      <a16:colId xmlns:a16="http://schemas.microsoft.com/office/drawing/2014/main" val="1828490638"/>
                    </a:ext>
                  </a:extLst>
                </a:gridCol>
                <a:gridCol w="1525893">
                  <a:extLst>
                    <a:ext uri="{9D8B030D-6E8A-4147-A177-3AD203B41FA5}">
                      <a16:colId xmlns:a16="http://schemas.microsoft.com/office/drawing/2014/main" val="1277577540"/>
                    </a:ext>
                  </a:extLst>
                </a:gridCol>
                <a:gridCol w="1529679">
                  <a:extLst>
                    <a:ext uri="{9D8B030D-6E8A-4147-A177-3AD203B41FA5}">
                      <a16:colId xmlns:a16="http://schemas.microsoft.com/office/drawing/2014/main" val="3169610804"/>
                    </a:ext>
                  </a:extLst>
                </a:gridCol>
                <a:gridCol w="1508383">
                  <a:extLst>
                    <a:ext uri="{9D8B030D-6E8A-4147-A177-3AD203B41FA5}">
                      <a16:colId xmlns:a16="http://schemas.microsoft.com/office/drawing/2014/main" val="347462371"/>
                    </a:ext>
                  </a:extLst>
                </a:gridCol>
                <a:gridCol w="1547189">
                  <a:extLst>
                    <a:ext uri="{9D8B030D-6E8A-4147-A177-3AD203B41FA5}">
                      <a16:colId xmlns:a16="http://schemas.microsoft.com/office/drawing/2014/main" val="1015887424"/>
                    </a:ext>
                  </a:extLst>
                </a:gridCol>
              </a:tblGrid>
              <a:tr h="889459">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Journal name and year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Tools used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455618"/>
                  </a:ext>
                </a:extLst>
              </a:tr>
              <a:tr h="5297980">
                <a:tc>
                  <a:txBody>
                    <a:bodyPr/>
                    <a:lstStyle/>
                    <a:p>
                      <a:r>
                        <a:rPr lang="en-US" sz="1400" kern="1200" dirty="0">
                          <a:solidFill>
                            <a:schemeClr val="dk1"/>
                          </a:solidFill>
                          <a:effectLst/>
                          <a:latin typeface="+mn-lt"/>
                          <a:ea typeface="+mn-ea"/>
                          <a:cs typeface="+mn-cs"/>
                        </a:rPr>
                        <a:t>Automatic Text Summarization Using a Machine Learning Approach</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Advances in Artificial Intelligence, 16th Brazilian Symposium on Artificial Intelligence 2020</a:t>
                      </a:r>
                      <a:endParaRPr lang="en-IN" sz="1400" dirty="0"/>
                    </a:p>
                  </a:txBody>
                  <a:tcPr/>
                </a:tc>
                <a:tc>
                  <a:txBody>
                    <a:bodyPr/>
                    <a:lstStyle/>
                    <a:p>
                      <a:r>
                        <a:rPr lang="en-US" sz="1400" b="0" i="0" kern="1200" dirty="0">
                          <a:solidFill>
                            <a:schemeClr val="dk1"/>
                          </a:solidFill>
                          <a:effectLst/>
                          <a:latin typeface="+mn-lt"/>
                          <a:ea typeface="+mn-ea"/>
                          <a:cs typeface="+mn-cs"/>
                        </a:rPr>
                        <a:t>The paper presents a trainable text summarization framework utilizing both statistical and linguistic methodologies, employing Naive Bayes and C4.5 algorithms, demonstrating superior performance with Naive Bayes, and suggesting potential advancements in text summarization algorithms.</a:t>
                      </a:r>
                      <a:endParaRPr lang="en-IN" sz="1100" dirty="0"/>
                    </a:p>
                  </a:txBody>
                  <a:tcPr/>
                </a:tc>
                <a:tc>
                  <a:txBody>
                    <a:bodyPr/>
                    <a:lstStyle/>
                    <a:p>
                      <a:r>
                        <a:rPr lang="en-US" sz="1400" dirty="0"/>
                        <a:t>The paper utilizes a subset of the TIPSTER document base, containing texts from computer-related magazines</a:t>
                      </a:r>
                      <a:endParaRPr lang="en-IN" sz="1400" dirty="0"/>
                    </a:p>
                  </a:txBody>
                  <a:tcPr/>
                </a:tc>
                <a:tc>
                  <a:txBody>
                    <a:bodyPr/>
                    <a:lstStyle/>
                    <a:p>
                      <a:r>
                        <a:rPr lang="en-US" sz="1400" dirty="0"/>
                        <a:t>TensorFlow, </a:t>
                      </a:r>
                      <a:r>
                        <a:rPr lang="en-US" sz="1400" dirty="0" err="1"/>
                        <a:t>Keraas</a:t>
                      </a:r>
                      <a:r>
                        <a:rPr lang="en-US" sz="1400" dirty="0"/>
                        <a:t>, </a:t>
                      </a:r>
                      <a:r>
                        <a:rPr lang="en-US" sz="1400" dirty="0" err="1"/>
                        <a:t>Numpy</a:t>
                      </a:r>
                      <a:r>
                        <a:rPr lang="en-US" sz="1400" dirty="0"/>
                        <a:t>,</a:t>
                      </a:r>
                    </a:p>
                    <a:p>
                      <a:r>
                        <a:rPr lang="en-US" sz="1400" dirty="0"/>
                        <a:t>Pandas.</a:t>
                      </a:r>
                      <a:endParaRPr lang="en-IN" sz="1400" dirty="0"/>
                    </a:p>
                  </a:txBody>
                  <a:tcPr/>
                </a:tc>
                <a:tc>
                  <a:txBody>
                    <a:bodyPr/>
                    <a:lstStyle/>
                    <a:p>
                      <a:r>
                        <a:rPr lang="en-US" sz="1400" dirty="0"/>
                        <a:t>The paper offers a comprehensive approach to text summarization, comparing Naive Bayes and C4.5 algorithms, demonstrating experimental rigor, and suggesting avenues for future research, contributing significantly to the field.</a:t>
                      </a:r>
                      <a:endParaRPr lang="en-IN" sz="1400" dirty="0"/>
                    </a:p>
                  </a:txBody>
                  <a:tcPr/>
                </a:tc>
                <a:tc>
                  <a:txBody>
                    <a:bodyPr/>
                    <a:lstStyle/>
                    <a:p>
                      <a:r>
                        <a:rPr lang="en-US" sz="1400" dirty="0"/>
                        <a:t>The paper's potential drawbacks include limited exploration of summarization techniques, lack of comparison with state-of-the-art methods, dependency on explicit reference summaries, simplistic evaluation metrics, and limited dataset description, which could affect the method's credibility and applicability.</a:t>
                      </a:r>
                      <a:endParaRPr lang="en-IN" sz="1400" dirty="0"/>
                    </a:p>
                  </a:txBody>
                  <a:tcPr/>
                </a:tc>
                <a:extLst>
                  <a:ext uri="{0D108BD9-81ED-4DB2-BD59-A6C34878D82A}">
                    <a16:rowId xmlns:a16="http://schemas.microsoft.com/office/drawing/2014/main" val="2752724620"/>
                  </a:ext>
                </a:extLst>
              </a:tr>
            </a:tbl>
          </a:graphicData>
        </a:graphic>
      </p:graphicFrame>
    </p:spTree>
    <p:extLst>
      <p:ext uri="{BB962C8B-B14F-4D97-AF65-F5344CB8AC3E}">
        <p14:creationId xmlns:p14="http://schemas.microsoft.com/office/powerpoint/2010/main" val="247023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91B3D0-9643-5153-F2F5-8DDE59BD721F}"/>
              </a:ext>
            </a:extLst>
          </p:cNvPr>
          <p:cNvGraphicFramePr>
            <a:graphicFrameLocks noGrp="1"/>
          </p:cNvGraphicFramePr>
          <p:nvPr>
            <p:extLst>
              <p:ext uri="{D42A27DB-BD31-4B8C-83A1-F6EECF244321}">
                <p14:modId xmlns:p14="http://schemas.microsoft.com/office/powerpoint/2010/main" val="347449918"/>
              </p:ext>
            </p:extLst>
          </p:nvPr>
        </p:nvGraphicFramePr>
        <p:xfrm>
          <a:off x="689334" y="335280"/>
          <a:ext cx="10813331" cy="6187439"/>
        </p:xfrm>
        <a:graphic>
          <a:graphicData uri="http://schemas.openxmlformats.org/drawingml/2006/table">
            <a:tbl>
              <a:tblPr firstRow="1" bandRow="1">
                <a:tableStyleId>{5C22544A-7EE6-4342-B048-85BDC9FD1C3A}</a:tableStyleId>
              </a:tblPr>
              <a:tblGrid>
                <a:gridCol w="1778664">
                  <a:extLst>
                    <a:ext uri="{9D8B030D-6E8A-4147-A177-3AD203B41FA5}">
                      <a16:colId xmlns:a16="http://schemas.microsoft.com/office/drawing/2014/main" val="3209469683"/>
                    </a:ext>
                  </a:extLst>
                </a:gridCol>
                <a:gridCol w="1395737">
                  <a:extLst>
                    <a:ext uri="{9D8B030D-6E8A-4147-A177-3AD203B41FA5}">
                      <a16:colId xmlns:a16="http://schemas.microsoft.com/office/drawing/2014/main" val="3515051293"/>
                    </a:ext>
                  </a:extLst>
                </a:gridCol>
                <a:gridCol w="1527786">
                  <a:extLst>
                    <a:ext uri="{9D8B030D-6E8A-4147-A177-3AD203B41FA5}">
                      <a16:colId xmlns:a16="http://schemas.microsoft.com/office/drawing/2014/main" val="1828490638"/>
                    </a:ext>
                  </a:extLst>
                </a:gridCol>
                <a:gridCol w="1525893">
                  <a:extLst>
                    <a:ext uri="{9D8B030D-6E8A-4147-A177-3AD203B41FA5}">
                      <a16:colId xmlns:a16="http://schemas.microsoft.com/office/drawing/2014/main" val="1277577540"/>
                    </a:ext>
                  </a:extLst>
                </a:gridCol>
                <a:gridCol w="1529679">
                  <a:extLst>
                    <a:ext uri="{9D8B030D-6E8A-4147-A177-3AD203B41FA5}">
                      <a16:colId xmlns:a16="http://schemas.microsoft.com/office/drawing/2014/main" val="3169610804"/>
                    </a:ext>
                  </a:extLst>
                </a:gridCol>
                <a:gridCol w="1508383">
                  <a:extLst>
                    <a:ext uri="{9D8B030D-6E8A-4147-A177-3AD203B41FA5}">
                      <a16:colId xmlns:a16="http://schemas.microsoft.com/office/drawing/2014/main" val="347462371"/>
                    </a:ext>
                  </a:extLst>
                </a:gridCol>
                <a:gridCol w="1547189">
                  <a:extLst>
                    <a:ext uri="{9D8B030D-6E8A-4147-A177-3AD203B41FA5}">
                      <a16:colId xmlns:a16="http://schemas.microsoft.com/office/drawing/2014/main" val="1015887424"/>
                    </a:ext>
                  </a:extLst>
                </a:gridCol>
              </a:tblGrid>
              <a:tr h="889459">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Journal name and year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Tools used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455618"/>
                  </a:ext>
                </a:extLst>
              </a:tr>
              <a:tr h="5297980">
                <a:tc>
                  <a:txBody>
                    <a:bodyPr/>
                    <a:lstStyle/>
                    <a:p>
                      <a:r>
                        <a:rPr lang="en-US" sz="1400" kern="1200" dirty="0">
                          <a:solidFill>
                            <a:schemeClr val="dk1"/>
                          </a:solidFill>
                          <a:effectLst/>
                          <a:latin typeface="+mn-lt"/>
                          <a:ea typeface="+mn-ea"/>
                          <a:cs typeface="+mn-cs"/>
                        </a:rPr>
                        <a:t>Text Summarization using Neural Networks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2019 International Conference on Advances in Computing, Communication and Control</a:t>
                      </a:r>
                      <a:endParaRPr lang="en-IN" sz="1400" dirty="0"/>
                    </a:p>
                  </a:txBody>
                  <a:tcPr/>
                </a:tc>
                <a:tc>
                  <a:txBody>
                    <a:bodyPr/>
                    <a:lstStyle/>
                    <a:p>
                      <a:r>
                        <a:rPr lang="en-US" sz="1400" b="0" i="0" kern="1200" dirty="0">
                          <a:solidFill>
                            <a:schemeClr val="dk1"/>
                          </a:solidFill>
                          <a:effectLst/>
                          <a:latin typeface="+mn-lt"/>
                          <a:ea typeface="+mn-ea"/>
                          <a:cs typeface="+mn-cs"/>
                        </a:rPr>
                        <a:t>The paper explores various methods in text summarization, including tree-based, ontology-based, rule-based, graph-based, and information item-based approaches, as well as semantic text representation models and abstractive techniques like RNNs and NLG/NLP.</a:t>
                      </a:r>
                      <a:endParaRPr lang="en-IN" sz="1100" dirty="0"/>
                    </a:p>
                  </a:txBody>
                  <a:tcPr/>
                </a:tc>
                <a:tc>
                  <a:txBody>
                    <a:bodyPr/>
                    <a:lstStyle/>
                    <a:p>
                      <a:r>
                        <a:rPr lang="en-US" sz="1400" dirty="0"/>
                        <a:t>The paper used bucketed dataset sampling to reduce padding, trained a Seq2Seq model with TensorFlow v1.1 using batch size 80, dictionary size 30,000, and embedding size 200, over 300,000 iterations, implementing fixed-size inputs through bucketing for improved results.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(NLP) and machine learning/deep learning algorithms </a:t>
                      </a:r>
                      <a:endParaRPr lang="en-IN" sz="1100" dirty="0"/>
                    </a:p>
                  </a:txBody>
                  <a:tcPr/>
                </a:tc>
                <a:tc>
                  <a:txBody>
                    <a:bodyPr/>
                    <a:lstStyle/>
                    <a:p>
                      <a:r>
                        <a:rPr lang="en-US" sz="1400" dirty="0"/>
                        <a:t>Efficient, balanced model combines extractive and abstractive methods with advanced techniques for focused, scalable text summarization, incorporating attention mechanisms for enhanced quality.</a:t>
                      </a:r>
                      <a:endParaRPr lang="en-IN" sz="1400" dirty="0"/>
                    </a:p>
                  </a:txBody>
                  <a:tcPr/>
                </a:tc>
                <a:tc>
                  <a:txBody>
                    <a:bodyPr/>
                    <a:lstStyle/>
                    <a:p>
                      <a:r>
                        <a:rPr lang="en-US" sz="1400" dirty="0"/>
                        <a:t>Challenges include complexities of abstractive summarization, human interpretation issues, reliance on advanced techniques, training dependency, scalability concerns, and potential overreliance on technology, highlighting areas for further refinement.</a:t>
                      </a:r>
                      <a:endParaRPr lang="en-IN" sz="1400" dirty="0"/>
                    </a:p>
                  </a:txBody>
                  <a:tcPr/>
                </a:tc>
                <a:extLst>
                  <a:ext uri="{0D108BD9-81ED-4DB2-BD59-A6C34878D82A}">
                    <a16:rowId xmlns:a16="http://schemas.microsoft.com/office/drawing/2014/main" val="2752724620"/>
                  </a:ext>
                </a:extLst>
              </a:tr>
            </a:tbl>
          </a:graphicData>
        </a:graphic>
      </p:graphicFrame>
    </p:spTree>
    <p:extLst>
      <p:ext uri="{BB962C8B-B14F-4D97-AF65-F5344CB8AC3E}">
        <p14:creationId xmlns:p14="http://schemas.microsoft.com/office/powerpoint/2010/main" val="333461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2BFED00-C9F4-BB37-0D83-9FF95B0F248F}"/>
              </a:ext>
            </a:extLst>
          </p:cNvPr>
          <p:cNvGraphicFramePr>
            <a:graphicFrameLocks noGrp="1"/>
          </p:cNvGraphicFramePr>
          <p:nvPr>
            <p:extLst>
              <p:ext uri="{D42A27DB-BD31-4B8C-83A1-F6EECF244321}">
                <p14:modId xmlns:p14="http://schemas.microsoft.com/office/powerpoint/2010/main" val="3116447085"/>
              </p:ext>
            </p:extLst>
          </p:nvPr>
        </p:nvGraphicFramePr>
        <p:xfrm>
          <a:off x="540980" y="58190"/>
          <a:ext cx="10813331" cy="6741619"/>
        </p:xfrm>
        <a:graphic>
          <a:graphicData uri="http://schemas.openxmlformats.org/drawingml/2006/table">
            <a:tbl>
              <a:tblPr firstRow="1" bandRow="1">
                <a:tableStyleId>{5C22544A-7EE6-4342-B048-85BDC9FD1C3A}</a:tableStyleId>
              </a:tblPr>
              <a:tblGrid>
                <a:gridCol w="1778664">
                  <a:extLst>
                    <a:ext uri="{9D8B030D-6E8A-4147-A177-3AD203B41FA5}">
                      <a16:colId xmlns:a16="http://schemas.microsoft.com/office/drawing/2014/main" val="3209469683"/>
                    </a:ext>
                  </a:extLst>
                </a:gridCol>
                <a:gridCol w="1395737">
                  <a:extLst>
                    <a:ext uri="{9D8B030D-6E8A-4147-A177-3AD203B41FA5}">
                      <a16:colId xmlns:a16="http://schemas.microsoft.com/office/drawing/2014/main" val="3515051293"/>
                    </a:ext>
                  </a:extLst>
                </a:gridCol>
                <a:gridCol w="1527786">
                  <a:extLst>
                    <a:ext uri="{9D8B030D-6E8A-4147-A177-3AD203B41FA5}">
                      <a16:colId xmlns:a16="http://schemas.microsoft.com/office/drawing/2014/main" val="1828490638"/>
                    </a:ext>
                  </a:extLst>
                </a:gridCol>
                <a:gridCol w="1525893">
                  <a:extLst>
                    <a:ext uri="{9D8B030D-6E8A-4147-A177-3AD203B41FA5}">
                      <a16:colId xmlns:a16="http://schemas.microsoft.com/office/drawing/2014/main" val="1277577540"/>
                    </a:ext>
                  </a:extLst>
                </a:gridCol>
                <a:gridCol w="1529679">
                  <a:extLst>
                    <a:ext uri="{9D8B030D-6E8A-4147-A177-3AD203B41FA5}">
                      <a16:colId xmlns:a16="http://schemas.microsoft.com/office/drawing/2014/main" val="3169610804"/>
                    </a:ext>
                  </a:extLst>
                </a:gridCol>
                <a:gridCol w="1508383">
                  <a:extLst>
                    <a:ext uri="{9D8B030D-6E8A-4147-A177-3AD203B41FA5}">
                      <a16:colId xmlns:a16="http://schemas.microsoft.com/office/drawing/2014/main" val="347462371"/>
                    </a:ext>
                  </a:extLst>
                </a:gridCol>
                <a:gridCol w="1547189">
                  <a:extLst>
                    <a:ext uri="{9D8B030D-6E8A-4147-A177-3AD203B41FA5}">
                      <a16:colId xmlns:a16="http://schemas.microsoft.com/office/drawing/2014/main" val="1015887424"/>
                    </a:ext>
                  </a:extLst>
                </a:gridCol>
              </a:tblGrid>
              <a:tr h="889459">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Journal name and year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Methodology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Tools used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3455618"/>
                  </a:ext>
                </a:extLst>
              </a:tr>
              <a:tr h="5297980">
                <a:tc>
                  <a:txBody>
                    <a:bodyPr/>
                    <a:lstStyle/>
                    <a:p>
                      <a:r>
                        <a:rPr lang="en-US" sz="1400" kern="1200" dirty="0">
                          <a:solidFill>
                            <a:schemeClr val="dk1"/>
                          </a:solidFill>
                          <a:effectLst/>
                          <a:latin typeface="+mn-lt"/>
                          <a:ea typeface="+mn-ea"/>
                          <a:cs typeface="+mn-cs"/>
                        </a:rPr>
                        <a:t>Abstractive Text Summarization Using Transformer Based Approach</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International Journal of Scientific Research in Engineering and Management 2023</a:t>
                      </a:r>
                      <a:endParaRPr lang="en-IN" sz="1400" dirty="0"/>
                    </a:p>
                  </a:txBody>
                  <a:tcPr/>
                </a:tc>
                <a:tc>
                  <a:txBody>
                    <a:bodyPr/>
                    <a:lstStyle/>
                    <a:p>
                      <a:r>
                        <a:rPr lang="en-US" sz="1400" b="0" i="0" kern="1200" dirty="0">
                          <a:solidFill>
                            <a:schemeClr val="dk1"/>
                          </a:solidFill>
                          <a:effectLst/>
                          <a:latin typeface="+mn-lt"/>
                          <a:ea typeface="+mn-ea"/>
                          <a:cs typeface="+mn-cs"/>
                        </a:rPr>
                        <a:t>The paper examines extractive and abstractive methods, transformer-based models like T5, structured and semantic approaches, and comparative evaluations for text summarization.</a:t>
                      </a:r>
                      <a:endParaRPr lang="en-IN" sz="1100" dirty="0"/>
                    </a:p>
                  </a:txBody>
                  <a:tcPr/>
                </a:tc>
                <a:tc>
                  <a:txBody>
                    <a:bodyPr/>
                    <a:lstStyle/>
                    <a:p>
                      <a:r>
                        <a:rPr lang="en-US" sz="1400" dirty="0"/>
                        <a:t>The paper utilizes the CNN </a:t>
                      </a:r>
                      <a:r>
                        <a:rPr lang="en-US" sz="1400" dirty="0" err="1"/>
                        <a:t>DailyMail</a:t>
                      </a:r>
                      <a:r>
                        <a:rPr lang="en-US" sz="1400" dirty="0"/>
                        <a:t> Dataset, consisting of 300,000+ news stories divided into training, testing, and validation sets, for training the T5 model and evaluating summarization quality using Rouge Score.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TensorFlow-based T5 model, web frameworks like Flask or Django for REST API, and database management systems for text summarization without explicitly listing all software tools.</a:t>
                      </a:r>
                      <a:endParaRPr lang="en-IN" sz="1100" dirty="0"/>
                    </a:p>
                  </a:txBody>
                  <a:tcPr/>
                </a:tc>
                <a:tc>
                  <a:txBody>
                    <a:bodyPr/>
                    <a:lstStyle/>
                    <a:p>
                      <a:r>
                        <a:rPr lang="en-US" sz="1400" dirty="0"/>
                        <a:t>The paper highlights the effectiveness of transformer-based models for abstractive summarization, rigorously evaluates performance with ROUGE scores, suggests hybrid model integration, explores diverse data sources like social media, offers future directions, and efficiently uses the CNN </a:t>
                      </a:r>
                      <a:r>
                        <a:rPr lang="en-US" sz="1400" dirty="0" err="1"/>
                        <a:t>DailyMail</a:t>
                      </a:r>
                      <a:r>
                        <a:rPr lang="en-US" sz="1400" dirty="0"/>
                        <a:t> Dataset, advancing text summarization research.</a:t>
                      </a:r>
                      <a:endParaRPr lang="en-IN" sz="1400" dirty="0"/>
                    </a:p>
                  </a:txBody>
                  <a:tcPr/>
                </a:tc>
                <a:tc>
                  <a:txBody>
                    <a:bodyPr/>
                    <a:lstStyle/>
                    <a:p>
                      <a:r>
                        <a:rPr lang="en-US" sz="1400" dirty="0"/>
                        <a:t>The paper lacks detailed software information, comprehensive dataset discussion, comparative analysis, model limitations, and future directions, limiting its replicability and impact in text summarization research.</a:t>
                      </a:r>
                      <a:endParaRPr lang="en-IN" sz="1400" dirty="0"/>
                    </a:p>
                  </a:txBody>
                  <a:tcPr/>
                </a:tc>
                <a:extLst>
                  <a:ext uri="{0D108BD9-81ED-4DB2-BD59-A6C34878D82A}">
                    <a16:rowId xmlns:a16="http://schemas.microsoft.com/office/drawing/2014/main" val="2752724620"/>
                  </a:ext>
                </a:extLst>
              </a:tr>
            </a:tbl>
          </a:graphicData>
        </a:graphic>
      </p:graphicFrame>
    </p:spTree>
    <p:extLst>
      <p:ext uri="{BB962C8B-B14F-4D97-AF65-F5344CB8AC3E}">
        <p14:creationId xmlns:p14="http://schemas.microsoft.com/office/powerpoint/2010/main" val="1626294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94</TotalTime>
  <Words>1336</Words>
  <Application>Microsoft Office PowerPoint</Application>
  <PresentationFormat>Widescreen</PresentationFormat>
  <Paragraphs>114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Times New Roman</vt:lpstr>
      <vt:lpstr>Wingdings</vt:lpstr>
      <vt:lpstr>Wood Type</vt:lpstr>
      <vt:lpstr>novelnest</vt:lpstr>
      <vt:lpstr>Team members</vt:lpstr>
      <vt:lpstr>Problem statement</vt:lpstr>
      <vt:lpstr>Literature survey </vt:lpstr>
      <vt:lpstr>PowerPoint Presentation</vt:lpstr>
      <vt:lpstr>PowerPoint Presentation</vt:lpstr>
      <vt:lpstr>PowerPoint Presentation</vt:lpstr>
      <vt:lpstr>PowerPoint Presentation</vt:lpstr>
      <vt:lpstr>PowerPoint Presentation</vt:lpstr>
      <vt:lpstr>PowerPoint Presentation</vt:lpstr>
      <vt:lpstr>Architecture flow diagram</vt:lpstr>
      <vt:lpstr>modules</vt:lpstr>
      <vt:lpstr>output</vt:lpstr>
      <vt:lpstr>output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SATHIYAMATHI V</dc:creator>
  <cp:lastModifiedBy>SATHIYAMATHI V</cp:lastModifiedBy>
  <cp:revision>5</cp:revision>
  <dcterms:created xsi:type="dcterms:W3CDTF">2024-04-22T16:09:20Z</dcterms:created>
  <dcterms:modified xsi:type="dcterms:W3CDTF">2024-04-23T14:39:54Z</dcterms:modified>
</cp:coreProperties>
</file>