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sldIdLst>
    <p:sldId id="257" r:id="rId2"/>
    <p:sldId id="256" r:id="rId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5A606-23A5-418D-A2B2-D2F1021A994D}" type="doc">
      <dgm:prSet loTypeId="urn:microsoft.com/office/officeart/2005/8/layout/chevron2" loCatId="process" qsTypeId="urn:microsoft.com/office/officeart/2005/8/quickstyle/simple1" qsCatId="simple" csTypeId="urn:microsoft.com/office/officeart/2005/8/colors/accent1_2" csCatId="accent1" phldr="1"/>
      <dgm:spPr/>
    </dgm:pt>
    <dgm:pt modelId="{7ED5E29B-6EED-4062-88D7-8DAD3FD6C5C3}">
      <dgm:prSet phldrT="[Text]" custT="1"/>
      <dgm:spPr/>
      <dgm:t>
        <a:bodyPr/>
        <a:lstStyle/>
        <a:p>
          <a:r>
            <a:rPr lang="en-GB" sz="400" b="1" i="0" dirty="0"/>
            <a:t>Choose &amp; pre-process data: </a:t>
          </a:r>
          <a:endParaRPr lang="en-GB" sz="400" dirty="0"/>
        </a:p>
      </dgm:t>
    </dgm:pt>
    <dgm:pt modelId="{3D53367A-BB6E-4C52-A698-36021CEB2908}" type="parTrans" cxnId="{93BB1227-E84E-4C6E-A8E2-CD3274D77B91}">
      <dgm:prSet/>
      <dgm:spPr/>
      <dgm:t>
        <a:bodyPr/>
        <a:lstStyle/>
        <a:p>
          <a:endParaRPr lang="en-GB"/>
        </a:p>
      </dgm:t>
    </dgm:pt>
    <dgm:pt modelId="{46371F04-14FD-4263-956A-D398A9E799E0}" type="sibTrans" cxnId="{93BB1227-E84E-4C6E-A8E2-CD3274D77B91}">
      <dgm:prSet/>
      <dgm:spPr/>
      <dgm:t>
        <a:bodyPr/>
        <a:lstStyle/>
        <a:p>
          <a:endParaRPr lang="en-GB"/>
        </a:p>
      </dgm:t>
    </dgm:pt>
    <dgm:pt modelId="{64E7A1E5-6554-4BFB-ADEC-14253934A862}">
      <dgm:prSet phldrT="[Text]" custT="1"/>
      <dgm:spPr/>
      <dgm:t>
        <a:bodyPr/>
        <a:lstStyle/>
        <a:p>
          <a:r>
            <a:rPr lang="en-GB" sz="400" b="1" i="0" dirty="0"/>
            <a:t>Identify clusters using clustering methods:</a:t>
          </a:r>
          <a:endParaRPr lang="en-GB" sz="400" dirty="0"/>
        </a:p>
      </dgm:t>
    </dgm:pt>
    <dgm:pt modelId="{F8CD24E7-7CAE-4DD8-88F7-BA98A3DD5A05}" type="parTrans" cxnId="{AC931435-D5C7-4049-A22C-F2ACB90DFED9}">
      <dgm:prSet/>
      <dgm:spPr/>
      <dgm:t>
        <a:bodyPr/>
        <a:lstStyle/>
        <a:p>
          <a:endParaRPr lang="en-GB"/>
        </a:p>
      </dgm:t>
    </dgm:pt>
    <dgm:pt modelId="{FB276A50-62B1-4EF5-B09C-AB2F7A791F94}" type="sibTrans" cxnId="{AC931435-D5C7-4049-A22C-F2ACB90DFED9}">
      <dgm:prSet/>
      <dgm:spPr/>
      <dgm:t>
        <a:bodyPr/>
        <a:lstStyle/>
        <a:p>
          <a:endParaRPr lang="en-GB"/>
        </a:p>
      </dgm:t>
    </dgm:pt>
    <dgm:pt modelId="{741A2835-59DD-4813-A0AD-C664286C8264}">
      <dgm:prSet phldrT="[Text]" custT="1"/>
      <dgm:spPr/>
      <dgm:t>
        <a:bodyPr/>
        <a:lstStyle/>
        <a:p>
          <a:r>
            <a:rPr lang="en-GB" sz="400" b="1" i="0" dirty="0"/>
            <a:t>Add cluster labels results and plot :</a:t>
          </a:r>
          <a:endParaRPr lang="en-GB" sz="400" dirty="0"/>
        </a:p>
      </dgm:t>
    </dgm:pt>
    <dgm:pt modelId="{EF8D1B08-4A52-4F82-ABCC-0970113EE31E}" type="parTrans" cxnId="{4B08FDCA-5AB0-4A8E-9365-6B06273AB783}">
      <dgm:prSet/>
      <dgm:spPr/>
      <dgm:t>
        <a:bodyPr/>
        <a:lstStyle/>
        <a:p>
          <a:endParaRPr lang="en-GB"/>
        </a:p>
      </dgm:t>
    </dgm:pt>
    <dgm:pt modelId="{C8EBD1FE-DE63-4DFD-92F4-280C2B3AB218}" type="sibTrans" cxnId="{4B08FDCA-5AB0-4A8E-9365-6B06273AB783}">
      <dgm:prSet/>
      <dgm:spPr/>
      <dgm:t>
        <a:bodyPr/>
        <a:lstStyle/>
        <a:p>
          <a:endParaRPr lang="en-GB"/>
        </a:p>
      </dgm:t>
    </dgm:pt>
    <dgm:pt modelId="{CE4DC093-2B31-4A83-A4B7-9DDB938F0247}">
      <dgm:prSet phldrT="[Text]" custT="1"/>
      <dgm:spPr/>
      <dgm:t>
        <a:bodyPr/>
        <a:lstStyle/>
        <a:p>
          <a:r>
            <a:rPr lang="en-GB" sz="400" b="1" i="0" dirty="0"/>
            <a:t>Fit model &amp; make predictions :</a:t>
          </a:r>
          <a:endParaRPr lang="en-GB" sz="400" dirty="0"/>
        </a:p>
      </dgm:t>
    </dgm:pt>
    <dgm:pt modelId="{FD817463-230F-401D-B9FB-244C1CC287C8}" type="parTrans" cxnId="{7031F246-9D57-4E32-96D2-8D1023C73C01}">
      <dgm:prSet/>
      <dgm:spPr/>
      <dgm:t>
        <a:bodyPr/>
        <a:lstStyle/>
        <a:p>
          <a:endParaRPr lang="en-GB"/>
        </a:p>
      </dgm:t>
    </dgm:pt>
    <dgm:pt modelId="{B3B88D93-9348-44CD-9BEE-AF733EBF6849}" type="sibTrans" cxnId="{7031F246-9D57-4E32-96D2-8D1023C73C01}">
      <dgm:prSet/>
      <dgm:spPr/>
      <dgm:t>
        <a:bodyPr/>
        <a:lstStyle/>
        <a:p>
          <a:endParaRPr lang="en-GB"/>
        </a:p>
      </dgm:t>
    </dgm:pt>
    <dgm:pt modelId="{C5E7ED59-010A-42B0-A47B-CA2EB797696F}">
      <dgm:prSet phldrT="[Text]" custT="1"/>
      <dgm:spPr/>
      <dgm:t>
        <a:bodyPr/>
        <a:lstStyle/>
        <a:p>
          <a:r>
            <a:rPr lang="en-GB" sz="400" b="1" i="0" dirty="0"/>
            <a:t>Plot best fitting function and confidence range:</a:t>
          </a:r>
          <a:endParaRPr lang="en-GB" sz="400" dirty="0"/>
        </a:p>
      </dgm:t>
    </dgm:pt>
    <dgm:pt modelId="{BC7BB41A-E8EC-4CA1-A181-1521258835D3}" type="parTrans" cxnId="{0CC34067-ABB9-478B-A5D2-26A9B8C9C334}">
      <dgm:prSet/>
      <dgm:spPr/>
      <dgm:t>
        <a:bodyPr/>
        <a:lstStyle/>
        <a:p>
          <a:endParaRPr lang="en-GB"/>
        </a:p>
      </dgm:t>
    </dgm:pt>
    <dgm:pt modelId="{51E5DEBD-01FF-4183-BE11-1886328DB210}" type="sibTrans" cxnId="{0CC34067-ABB9-478B-A5D2-26A9B8C9C334}">
      <dgm:prSet/>
      <dgm:spPr/>
      <dgm:t>
        <a:bodyPr/>
        <a:lstStyle/>
        <a:p>
          <a:endParaRPr lang="en-GB"/>
        </a:p>
      </dgm:t>
    </dgm:pt>
    <dgm:pt modelId="{E36FDE80-67C0-4CF8-AB95-26A1ACEA2404}">
      <dgm:prSet/>
      <dgm:spPr/>
      <dgm:t>
        <a:bodyPr/>
        <a:lstStyle/>
        <a:p>
          <a:r>
            <a:rPr lang="en-GB" b="0" i="0" dirty="0"/>
            <a:t>Select relevant data sets and variables of interest. Normalize the data to ensure that each variable is on the same scale and that no variable dominates the analysis due to its large values.</a:t>
          </a:r>
          <a:endParaRPr lang="en-GB" dirty="0"/>
        </a:p>
      </dgm:t>
    </dgm:pt>
    <dgm:pt modelId="{DAE3123E-9711-4ED2-8D09-98ECAB18309E}" type="parTrans" cxnId="{688116F9-898F-4CBF-BA85-0A889B4F8D41}">
      <dgm:prSet/>
      <dgm:spPr/>
      <dgm:t>
        <a:bodyPr/>
        <a:lstStyle/>
        <a:p>
          <a:endParaRPr lang="en-GB"/>
        </a:p>
      </dgm:t>
    </dgm:pt>
    <dgm:pt modelId="{74B2F6D9-502A-405B-B79F-1B6B2C292827}" type="sibTrans" cxnId="{688116F9-898F-4CBF-BA85-0A889B4F8D41}">
      <dgm:prSet/>
      <dgm:spPr/>
      <dgm:t>
        <a:bodyPr/>
        <a:lstStyle/>
        <a:p>
          <a:endParaRPr lang="en-GB"/>
        </a:p>
      </dgm:t>
    </dgm:pt>
    <dgm:pt modelId="{79CC60F7-60AF-435B-88E7-89C6CE85AC51}">
      <dgm:prSet/>
      <dgm:spPr/>
      <dgm:t>
        <a:bodyPr/>
        <a:lstStyle/>
        <a:p>
          <a:r>
            <a:rPr lang="en-GB" b="0" i="0" dirty="0"/>
            <a:t>Apply clustering algorithms such as k-means or hierarchical clustering to group the data points based on their similarities. These similarities are based on the distance between data points in a high-dimensional space, and the algorithm identifies groups that are tightly clustered and well separated from other groups.</a:t>
          </a:r>
          <a:endParaRPr lang="en-GB" dirty="0"/>
        </a:p>
      </dgm:t>
    </dgm:pt>
    <dgm:pt modelId="{3B299239-34A8-4596-B6C4-6B885999558E}" type="parTrans" cxnId="{4387BD12-7B2C-4DDB-9703-CC23DFDCD6E9}">
      <dgm:prSet/>
      <dgm:spPr/>
      <dgm:t>
        <a:bodyPr/>
        <a:lstStyle/>
        <a:p>
          <a:endParaRPr lang="en-GB"/>
        </a:p>
      </dgm:t>
    </dgm:pt>
    <dgm:pt modelId="{272AE9E7-5A1B-4EE3-826C-6C3EDEB758B9}" type="sibTrans" cxnId="{4387BD12-7B2C-4DDB-9703-CC23DFDCD6E9}">
      <dgm:prSet/>
      <dgm:spPr/>
      <dgm:t>
        <a:bodyPr/>
        <a:lstStyle/>
        <a:p>
          <a:endParaRPr lang="en-GB"/>
        </a:p>
      </dgm:t>
    </dgm:pt>
    <dgm:pt modelId="{B4C891CC-6BEF-4D38-AD37-6F2DAD79D6A0}">
      <dgm:prSet/>
      <dgm:spPr/>
      <dgm:t>
        <a:bodyPr/>
        <a:lstStyle/>
        <a:p>
          <a:r>
            <a:rPr lang="en-GB" b="0" i="0" dirty="0"/>
            <a:t>Once the clusters are identified, add the cluster labels as a new column to the data frames and use logical slicing to display the original values. Plot the cluster membership and cluster </a:t>
          </a:r>
          <a:r>
            <a:rPr lang="en-GB" b="0" i="0" dirty="0" err="1"/>
            <a:t>centers</a:t>
          </a:r>
          <a:r>
            <a:rPr lang="en-GB" b="0" i="0" dirty="0"/>
            <a:t> using </a:t>
          </a:r>
          <a:r>
            <a:rPr lang="en-GB" b="0" i="0" dirty="0" err="1"/>
            <a:t>Pyplot</a:t>
          </a:r>
          <a:r>
            <a:rPr lang="en-GB" b="0" i="0" dirty="0"/>
            <a:t> to visually represent the clusters.</a:t>
          </a:r>
          <a:endParaRPr lang="en-GB" dirty="0"/>
        </a:p>
      </dgm:t>
    </dgm:pt>
    <dgm:pt modelId="{679E165A-20DB-4EFD-9C44-0BA7BD10FFF8}" type="parTrans" cxnId="{37392B37-C989-4B44-8BAE-CDBA85AFFE01}">
      <dgm:prSet/>
      <dgm:spPr/>
      <dgm:t>
        <a:bodyPr/>
        <a:lstStyle/>
        <a:p>
          <a:endParaRPr lang="en-GB"/>
        </a:p>
      </dgm:t>
    </dgm:pt>
    <dgm:pt modelId="{98006DA8-9AD5-4FD0-884C-B2417C5C6755}" type="sibTrans" cxnId="{37392B37-C989-4B44-8BAE-CDBA85AFFE01}">
      <dgm:prSet/>
      <dgm:spPr/>
      <dgm:t>
        <a:bodyPr/>
        <a:lstStyle/>
        <a:p>
          <a:endParaRPr lang="en-GB"/>
        </a:p>
      </dgm:t>
    </dgm:pt>
    <dgm:pt modelId="{654D683A-B29E-4A97-B070-47817EE61296}">
      <dgm:prSet/>
      <dgm:spPr/>
      <dgm:t>
        <a:bodyPr/>
        <a:lstStyle/>
        <a:p>
          <a:r>
            <a:rPr lang="en-GB" b="0" i="0"/>
            <a:t>Using the curve_fit function, fit a simple model to the data sets. Examples of simple models include exponential growth, logistic function, or low order polynomials. Use the model to make predictions for future values, including confidence ranges.</a:t>
          </a:r>
          <a:endParaRPr lang="en-GB"/>
        </a:p>
      </dgm:t>
    </dgm:pt>
    <dgm:pt modelId="{B6DD2E0C-2EF0-401C-90F7-977549EE0528}" type="parTrans" cxnId="{A6C4E0E0-6334-4CED-95EC-C95B37B4550A}">
      <dgm:prSet/>
      <dgm:spPr/>
      <dgm:t>
        <a:bodyPr/>
        <a:lstStyle/>
        <a:p>
          <a:endParaRPr lang="en-GB"/>
        </a:p>
      </dgm:t>
    </dgm:pt>
    <dgm:pt modelId="{388E2FEA-4237-4D44-9662-4BC6F70B6B39}" type="sibTrans" cxnId="{A6C4E0E0-6334-4CED-95EC-C95B37B4550A}">
      <dgm:prSet/>
      <dgm:spPr/>
      <dgm:t>
        <a:bodyPr/>
        <a:lstStyle/>
        <a:p>
          <a:endParaRPr lang="en-GB"/>
        </a:p>
      </dgm:t>
    </dgm:pt>
    <dgm:pt modelId="{4A800D60-B2ED-4ECB-BEEA-1A05F40208ED}">
      <dgm:prSet/>
      <dgm:spPr/>
      <dgm:t>
        <a:bodyPr/>
        <a:lstStyle/>
        <a:p>
          <a:r>
            <a:rPr lang="en-GB" b="0" i="0"/>
            <a:t>Estimate the confidence range using the err_ranges function and plot the best fitting function and confidence range. This provides a clear visual representation of the trend in the data and allows for comparison of the predicted values with the actual data.</a:t>
          </a:r>
          <a:endParaRPr lang="en-GB"/>
        </a:p>
      </dgm:t>
    </dgm:pt>
    <dgm:pt modelId="{E7A04ED8-EABC-4EFB-BE5B-817A79462A93}" type="parTrans" cxnId="{08612727-2B34-47A8-82CB-FADF1912DCE2}">
      <dgm:prSet/>
      <dgm:spPr/>
      <dgm:t>
        <a:bodyPr/>
        <a:lstStyle/>
        <a:p>
          <a:endParaRPr lang="en-GB"/>
        </a:p>
      </dgm:t>
    </dgm:pt>
    <dgm:pt modelId="{244D3D8B-3FD7-4756-8903-37202982901C}" type="sibTrans" cxnId="{08612727-2B34-47A8-82CB-FADF1912DCE2}">
      <dgm:prSet/>
      <dgm:spPr/>
      <dgm:t>
        <a:bodyPr/>
        <a:lstStyle/>
        <a:p>
          <a:endParaRPr lang="en-GB"/>
        </a:p>
      </dgm:t>
    </dgm:pt>
    <dgm:pt modelId="{B281B383-E157-44B4-A847-799C24360513}" type="pres">
      <dgm:prSet presAssocID="{7595A606-23A5-418D-A2B2-D2F1021A994D}" presName="linearFlow" presStyleCnt="0">
        <dgm:presLayoutVars>
          <dgm:dir/>
          <dgm:animLvl val="lvl"/>
          <dgm:resizeHandles val="exact"/>
        </dgm:presLayoutVars>
      </dgm:prSet>
      <dgm:spPr/>
    </dgm:pt>
    <dgm:pt modelId="{EE5960DF-E895-46B6-9D05-1658E44EF5D1}" type="pres">
      <dgm:prSet presAssocID="{7ED5E29B-6EED-4062-88D7-8DAD3FD6C5C3}" presName="composite" presStyleCnt="0"/>
      <dgm:spPr/>
    </dgm:pt>
    <dgm:pt modelId="{0D9E662E-A8B3-4AA6-AF75-3E4EFF185562}" type="pres">
      <dgm:prSet presAssocID="{7ED5E29B-6EED-4062-88D7-8DAD3FD6C5C3}" presName="parentText" presStyleLbl="alignNode1" presStyleIdx="0" presStyleCnt="5">
        <dgm:presLayoutVars>
          <dgm:chMax val="1"/>
          <dgm:bulletEnabled val="1"/>
        </dgm:presLayoutVars>
      </dgm:prSet>
      <dgm:spPr/>
    </dgm:pt>
    <dgm:pt modelId="{82C8ECBB-9786-4C31-996A-DE77AE3D8DEF}" type="pres">
      <dgm:prSet presAssocID="{7ED5E29B-6EED-4062-88D7-8DAD3FD6C5C3}" presName="descendantText" presStyleLbl="alignAcc1" presStyleIdx="0" presStyleCnt="5">
        <dgm:presLayoutVars>
          <dgm:bulletEnabled val="1"/>
        </dgm:presLayoutVars>
      </dgm:prSet>
      <dgm:spPr/>
    </dgm:pt>
    <dgm:pt modelId="{8B3C9209-43D9-45E7-951A-04A63F222C16}" type="pres">
      <dgm:prSet presAssocID="{46371F04-14FD-4263-956A-D398A9E799E0}" presName="sp" presStyleCnt="0"/>
      <dgm:spPr/>
    </dgm:pt>
    <dgm:pt modelId="{3453C226-C199-4CD0-9818-5987369C99ED}" type="pres">
      <dgm:prSet presAssocID="{64E7A1E5-6554-4BFB-ADEC-14253934A862}" presName="composite" presStyleCnt="0"/>
      <dgm:spPr/>
    </dgm:pt>
    <dgm:pt modelId="{F3C4991D-C3FC-4698-ABDE-146FE775803B}" type="pres">
      <dgm:prSet presAssocID="{64E7A1E5-6554-4BFB-ADEC-14253934A862}" presName="parentText" presStyleLbl="alignNode1" presStyleIdx="1" presStyleCnt="5">
        <dgm:presLayoutVars>
          <dgm:chMax val="1"/>
          <dgm:bulletEnabled val="1"/>
        </dgm:presLayoutVars>
      </dgm:prSet>
      <dgm:spPr/>
    </dgm:pt>
    <dgm:pt modelId="{4320736C-7A35-45EC-A6FB-9A9C63C9B7FD}" type="pres">
      <dgm:prSet presAssocID="{64E7A1E5-6554-4BFB-ADEC-14253934A862}" presName="descendantText" presStyleLbl="alignAcc1" presStyleIdx="1" presStyleCnt="5" custLinFactNeighborY="25285">
        <dgm:presLayoutVars>
          <dgm:bulletEnabled val="1"/>
        </dgm:presLayoutVars>
      </dgm:prSet>
      <dgm:spPr/>
    </dgm:pt>
    <dgm:pt modelId="{D0ECEE9B-61D3-4F4C-B40E-310B09A90335}" type="pres">
      <dgm:prSet presAssocID="{FB276A50-62B1-4EF5-B09C-AB2F7A791F94}" presName="sp" presStyleCnt="0"/>
      <dgm:spPr/>
    </dgm:pt>
    <dgm:pt modelId="{81093B31-A8AA-4107-9531-489F7341ECC5}" type="pres">
      <dgm:prSet presAssocID="{741A2835-59DD-4813-A0AD-C664286C8264}" presName="composite" presStyleCnt="0"/>
      <dgm:spPr/>
    </dgm:pt>
    <dgm:pt modelId="{3F1D63DE-FAF3-4080-A2AB-99967F1DDD99}" type="pres">
      <dgm:prSet presAssocID="{741A2835-59DD-4813-A0AD-C664286C8264}" presName="parentText" presStyleLbl="alignNode1" presStyleIdx="2" presStyleCnt="5">
        <dgm:presLayoutVars>
          <dgm:chMax val="1"/>
          <dgm:bulletEnabled val="1"/>
        </dgm:presLayoutVars>
      </dgm:prSet>
      <dgm:spPr/>
    </dgm:pt>
    <dgm:pt modelId="{C8221D3A-8704-45A9-8988-DC61EF1DE831}" type="pres">
      <dgm:prSet presAssocID="{741A2835-59DD-4813-A0AD-C664286C8264}" presName="descendantText" presStyleLbl="alignAcc1" presStyleIdx="2" presStyleCnt="5">
        <dgm:presLayoutVars>
          <dgm:bulletEnabled val="1"/>
        </dgm:presLayoutVars>
      </dgm:prSet>
      <dgm:spPr/>
    </dgm:pt>
    <dgm:pt modelId="{6F5E4849-517B-487A-A2DE-AC10534A7A6D}" type="pres">
      <dgm:prSet presAssocID="{C8EBD1FE-DE63-4DFD-92F4-280C2B3AB218}" presName="sp" presStyleCnt="0"/>
      <dgm:spPr/>
    </dgm:pt>
    <dgm:pt modelId="{3E7E7284-F6A4-4557-92B6-95B26F401CEE}" type="pres">
      <dgm:prSet presAssocID="{CE4DC093-2B31-4A83-A4B7-9DDB938F0247}" presName="composite" presStyleCnt="0"/>
      <dgm:spPr/>
    </dgm:pt>
    <dgm:pt modelId="{F1B6FDC3-ECE0-40C9-BC61-1ADC280ADECE}" type="pres">
      <dgm:prSet presAssocID="{CE4DC093-2B31-4A83-A4B7-9DDB938F0247}" presName="parentText" presStyleLbl="alignNode1" presStyleIdx="3" presStyleCnt="5">
        <dgm:presLayoutVars>
          <dgm:chMax val="1"/>
          <dgm:bulletEnabled val="1"/>
        </dgm:presLayoutVars>
      </dgm:prSet>
      <dgm:spPr/>
    </dgm:pt>
    <dgm:pt modelId="{F12D8D24-1191-40AC-B5A6-5857BC9A161D}" type="pres">
      <dgm:prSet presAssocID="{CE4DC093-2B31-4A83-A4B7-9DDB938F0247}" presName="descendantText" presStyleLbl="alignAcc1" presStyleIdx="3" presStyleCnt="5">
        <dgm:presLayoutVars>
          <dgm:bulletEnabled val="1"/>
        </dgm:presLayoutVars>
      </dgm:prSet>
      <dgm:spPr/>
    </dgm:pt>
    <dgm:pt modelId="{499434B0-A77F-4A63-89DE-95D6A76E6BAD}" type="pres">
      <dgm:prSet presAssocID="{B3B88D93-9348-44CD-9BEE-AF733EBF6849}" presName="sp" presStyleCnt="0"/>
      <dgm:spPr/>
    </dgm:pt>
    <dgm:pt modelId="{5F949B1C-AAB3-44EB-9DC7-CADBB496EF21}" type="pres">
      <dgm:prSet presAssocID="{C5E7ED59-010A-42B0-A47B-CA2EB797696F}" presName="composite" presStyleCnt="0"/>
      <dgm:spPr/>
    </dgm:pt>
    <dgm:pt modelId="{183A6787-E434-4FD4-A451-B0D091D493C4}" type="pres">
      <dgm:prSet presAssocID="{C5E7ED59-010A-42B0-A47B-CA2EB797696F}" presName="parentText" presStyleLbl="alignNode1" presStyleIdx="4" presStyleCnt="5">
        <dgm:presLayoutVars>
          <dgm:chMax val="1"/>
          <dgm:bulletEnabled val="1"/>
        </dgm:presLayoutVars>
      </dgm:prSet>
      <dgm:spPr/>
    </dgm:pt>
    <dgm:pt modelId="{C9A9390E-AFB1-44AE-891C-570F8E9CC788}" type="pres">
      <dgm:prSet presAssocID="{C5E7ED59-010A-42B0-A47B-CA2EB797696F}" presName="descendantText" presStyleLbl="alignAcc1" presStyleIdx="4" presStyleCnt="5">
        <dgm:presLayoutVars>
          <dgm:bulletEnabled val="1"/>
        </dgm:presLayoutVars>
      </dgm:prSet>
      <dgm:spPr/>
    </dgm:pt>
  </dgm:ptLst>
  <dgm:cxnLst>
    <dgm:cxn modelId="{4387BD12-7B2C-4DDB-9703-CC23DFDCD6E9}" srcId="{64E7A1E5-6554-4BFB-ADEC-14253934A862}" destId="{79CC60F7-60AF-435B-88E7-89C6CE85AC51}" srcOrd="0" destOrd="0" parTransId="{3B299239-34A8-4596-B6C4-6B885999558E}" sibTransId="{272AE9E7-5A1B-4EE3-826C-6C3EDEB758B9}"/>
    <dgm:cxn modelId="{4A7EE31E-9C72-4DCF-81AA-E278B0DCEA47}" type="presOf" srcId="{4A800D60-B2ED-4ECB-BEEA-1A05F40208ED}" destId="{C9A9390E-AFB1-44AE-891C-570F8E9CC788}" srcOrd="0" destOrd="0" presId="urn:microsoft.com/office/officeart/2005/8/layout/chevron2"/>
    <dgm:cxn modelId="{6742A221-CAEA-463D-89AA-10A80BF65757}" type="presOf" srcId="{7ED5E29B-6EED-4062-88D7-8DAD3FD6C5C3}" destId="{0D9E662E-A8B3-4AA6-AF75-3E4EFF185562}" srcOrd="0" destOrd="0" presId="urn:microsoft.com/office/officeart/2005/8/layout/chevron2"/>
    <dgm:cxn modelId="{02D91A24-BE90-4BEC-B29A-1877B4EC0421}" type="presOf" srcId="{64E7A1E5-6554-4BFB-ADEC-14253934A862}" destId="{F3C4991D-C3FC-4698-ABDE-146FE775803B}" srcOrd="0" destOrd="0" presId="urn:microsoft.com/office/officeart/2005/8/layout/chevron2"/>
    <dgm:cxn modelId="{93BB1227-E84E-4C6E-A8E2-CD3274D77B91}" srcId="{7595A606-23A5-418D-A2B2-D2F1021A994D}" destId="{7ED5E29B-6EED-4062-88D7-8DAD3FD6C5C3}" srcOrd="0" destOrd="0" parTransId="{3D53367A-BB6E-4C52-A698-36021CEB2908}" sibTransId="{46371F04-14FD-4263-956A-D398A9E799E0}"/>
    <dgm:cxn modelId="{08612727-2B34-47A8-82CB-FADF1912DCE2}" srcId="{C5E7ED59-010A-42B0-A47B-CA2EB797696F}" destId="{4A800D60-B2ED-4ECB-BEEA-1A05F40208ED}" srcOrd="0" destOrd="0" parTransId="{E7A04ED8-EABC-4EFB-BE5B-817A79462A93}" sibTransId="{244D3D8B-3FD7-4756-8903-37202982901C}"/>
    <dgm:cxn modelId="{344B1034-850C-41DA-BAF6-CBC690182672}" type="presOf" srcId="{79CC60F7-60AF-435B-88E7-89C6CE85AC51}" destId="{4320736C-7A35-45EC-A6FB-9A9C63C9B7FD}" srcOrd="0" destOrd="0" presId="urn:microsoft.com/office/officeart/2005/8/layout/chevron2"/>
    <dgm:cxn modelId="{AC931435-D5C7-4049-A22C-F2ACB90DFED9}" srcId="{7595A606-23A5-418D-A2B2-D2F1021A994D}" destId="{64E7A1E5-6554-4BFB-ADEC-14253934A862}" srcOrd="1" destOrd="0" parTransId="{F8CD24E7-7CAE-4DD8-88F7-BA98A3DD5A05}" sibTransId="{FB276A50-62B1-4EF5-B09C-AB2F7A791F94}"/>
    <dgm:cxn modelId="{37392B37-C989-4B44-8BAE-CDBA85AFFE01}" srcId="{741A2835-59DD-4813-A0AD-C664286C8264}" destId="{B4C891CC-6BEF-4D38-AD37-6F2DAD79D6A0}" srcOrd="0" destOrd="0" parTransId="{679E165A-20DB-4EFD-9C44-0BA7BD10FFF8}" sibTransId="{98006DA8-9AD5-4FD0-884C-B2417C5C6755}"/>
    <dgm:cxn modelId="{1ABDC938-5E38-43A7-88A4-93DC55229885}" type="presOf" srcId="{C5E7ED59-010A-42B0-A47B-CA2EB797696F}" destId="{183A6787-E434-4FD4-A451-B0D091D493C4}" srcOrd="0" destOrd="0" presId="urn:microsoft.com/office/officeart/2005/8/layout/chevron2"/>
    <dgm:cxn modelId="{4D345A5F-3559-4AE0-8259-889C1892DE69}" type="presOf" srcId="{CE4DC093-2B31-4A83-A4B7-9DDB938F0247}" destId="{F1B6FDC3-ECE0-40C9-BC61-1ADC280ADECE}" srcOrd="0" destOrd="0" presId="urn:microsoft.com/office/officeart/2005/8/layout/chevron2"/>
    <dgm:cxn modelId="{7031F246-9D57-4E32-96D2-8D1023C73C01}" srcId="{7595A606-23A5-418D-A2B2-D2F1021A994D}" destId="{CE4DC093-2B31-4A83-A4B7-9DDB938F0247}" srcOrd="3" destOrd="0" parTransId="{FD817463-230F-401D-B9FB-244C1CC287C8}" sibTransId="{B3B88D93-9348-44CD-9BEE-AF733EBF6849}"/>
    <dgm:cxn modelId="{0CC34067-ABB9-478B-A5D2-26A9B8C9C334}" srcId="{7595A606-23A5-418D-A2B2-D2F1021A994D}" destId="{C5E7ED59-010A-42B0-A47B-CA2EB797696F}" srcOrd="4" destOrd="0" parTransId="{BC7BB41A-E8EC-4CA1-A181-1521258835D3}" sibTransId="{51E5DEBD-01FF-4183-BE11-1886328DB210}"/>
    <dgm:cxn modelId="{F7CD1569-3939-496B-A580-53225D755418}" type="presOf" srcId="{741A2835-59DD-4813-A0AD-C664286C8264}" destId="{3F1D63DE-FAF3-4080-A2AB-99967F1DDD99}" srcOrd="0" destOrd="0" presId="urn:microsoft.com/office/officeart/2005/8/layout/chevron2"/>
    <dgm:cxn modelId="{8FC5A954-75EF-479E-A992-029355DB7A98}" type="presOf" srcId="{E36FDE80-67C0-4CF8-AB95-26A1ACEA2404}" destId="{82C8ECBB-9786-4C31-996A-DE77AE3D8DEF}" srcOrd="0" destOrd="0" presId="urn:microsoft.com/office/officeart/2005/8/layout/chevron2"/>
    <dgm:cxn modelId="{0682A8B5-8E74-448A-AAC8-23A94295997D}" type="presOf" srcId="{654D683A-B29E-4A97-B070-47817EE61296}" destId="{F12D8D24-1191-40AC-B5A6-5857BC9A161D}" srcOrd="0" destOrd="0" presId="urn:microsoft.com/office/officeart/2005/8/layout/chevron2"/>
    <dgm:cxn modelId="{4B08FDCA-5AB0-4A8E-9365-6B06273AB783}" srcId="{7595A606-23A5-418D-A2B2-D2F1021A994D}" destId="{741A2835-59DD-4813-A0AD-C664286C8264}" srcOrd="2" destOrd="0" parTransId="{EF8D1B08-4A52-4F82-ABCC-0970113EE31E}" sibTransId="{C8EBD1FE-DE63-4DFD-92F4-280C2B3AB218}"/>
    <dgm:cxn modelId="{D21C7AD9-1337-4ACC-8ACE-7453F4BC17E3}" type="presOf" srcId="{7595A606-23A5-418D-A2B2-D2F1021A994D}" destId="{B281B383-E157-44B4-A847-799C24360513}" srcOrd="0" destOrd="0" presId="urn:microsoft.com/office/officeart/2005/8/layout/chevron2"/>
    <dgm:cxn modelId="{B78EA3DE-08BE-4D1A-ABBF-C06E41F00FE2}" type="presOf" srcId="{B4C891CC-6BEF-4D38-AD37-6F2DAD79D6A0}" destId="{C8221D3A-8704-45A9-8988-DC61EF1DE831}" srcOrd="0" destOrd="0" presId="urn:microsoft.com/office/officeart/2005/8/layout/chevron2"/>
    <dgm:cxn modelId="{A6C4E0E0-6334-4CED-95EC-C95B37B4550A}" srcId="{CE4DC093-2B31-4A83-A4B7-9DDB938F0247}" destId="{654D683A-B29E-4A97-B070-47817EE61296}" srcOrd="0" destOrd="0" parTransId="{B6DD2E0C-2EF0-401C-90F7-977549EE0528}" sibTransId="{388E2FEA-4237-4D44-9662-4BC6F70B6B39}"/>
    <dgm:cxn modelId="{688116F9-898F-4CBF-BA85-0A889B4F8D41}" srcId="{7ED5E29B-6EED-4062-88D7-8DAD3FD6C5C3}" destId="{E36FDE80-67C0-4CF8-AB95-26A1ACEA2404}" srcOrd="0" destOrd="0" parTransId="{DAE3123E-9711-4ED2-8D09-98ECAB18309E}" sibTransId="{74B2F6D9-502A-405B-B79F-1B6B2C292827}"/>
    <dgm:cxn modelId="{2F28DD8B-B334-4440-BEA2-CABEFB9D1D2A}" type="presParOf" srcId="{B281B383-E157-44B4-A847-799C24360513}" destId="{EE5960DF-E895-46B6-9D05-1658E44EF5D1}" srcOrd="0" destOrd="0" presId="urn:microsoft.com/office/officeart/2005/8/layout/chevron2"/>
    <dgm:cxn modelId="{54427F15-1656-4CC8-9635-94A7C6DEA153}" type="presParOf" srcId="{EE5960DF-E895-46B6-9D05-1658E44EF5D1}" destId="{0D9E662E-A8B3-4AA6-AF75-3E4EFF185562}" srcOrd="0" destOrd="0" presId="urn:microsoft.com/office/officeart/2005/8/layout/chevron2"/>
    <dgm:cxn modelId="{FC621215-EC8A-4E77-B065-4444BBD44252}" type="presParOf" srcId="{EE5960DF-E895-46B6-9D05-1658E44EF5D1}" destId="{82C8ECBB-9786-4C31-996A-DE77AE3D8DEF}" srcOrd="1" destOrd="0" presId="urn:microsoft.com/office/officeart/2005/8/layout/chevron2"/>
    <dgm:cxn modelId="{69B5C856-5037-441F-A7B0-2ABA30B6659E}" type="presParOf" srcId="{B281B383-E157-44B4-A847-799C24360513}" destId="{8B3C9209-43D9-45E7-951A-04A63F222C16}" srcOrd="1" destOrd="0" presId="urn:microsoft.com/office/officeart/2005/8/layout/chevron2"/>
    <dgm:cxn modelId="{1DF015AF-3AE8-41BD-A166-E285DD71DBB3}" type="presParOf" srcId="{B281B383-E157-44B4-A847-799C24360513}" destId="{3453C226-C199-4CD0-9818-5987369C99ED}" srcOrd="2" destOrd="0" presId="urn:microsoft.com/office/officeart/2005/8/layout/chevron2"/>
    <dgm:cxn modelId="{7BCE2565-EE1A-4401-A2C6-982C760FEE5D}" type="presParOf" srcId="{3453C226-C199-4CD0-9818-5987369C99ED}" destId="{F3C4991D-C3FC-4698-ABDE-146FE775803B}" srcOrd="0" destOrd="0" presId="urn:microsoft.com/office/officeart/2005/8/layout/chevron2"/>
    <dgm:cxn modelId="{B2160126-E226-4463-8EFE-1F56335C006E}" type="presParOf" srcId="{3453C226-C199-4CD0-9818-5987369C99ED}" destId="{4320736C-7A35-45EC-A6FB-9A9C63C9B7FD}" srcOrd="1" destOrd="0" presId="urn:microsoft.com/office/officeart/2005/8/layout/chevron2"/>
    <dgm:cxn modelId="{FB1C8213-E22A-4DFC-87E5-C8010167741C}" type="presParOf" srcId="{B281B383-E157-44B4-A847-799C24360513}" destId="{D0ECEE9B-61D3-4F4C-B40E-310B09A90335}" srcOrd="3" destOrd="0" presId="urn:microsoft.com/office/officeart/2005/8/layout/chevron2"/>
    <dgm:cxn modelId="{A1BBDB19-3822-4057-B7F2-D3C579283A35}" type="presParOf" srcId="{B281B383-E157-44B4-A847-799C24360513}" destId="{81093B31-A8AA-4107-9531-489F7341ECC5}" srcOrd="4" destOrd="0" presId="urn:microsoft.com/office/officeart/2005/8/layout/chevron2"/>
    <dgm:cxn modelId="{539CF125-EF5F-4936-BC24-19E2F94351A4}" type="presParOf" srcId="{81093B31-A8AA-4107-9531-489F7341ECC5}" destId="{3F1D63DE-FAF3-4080-A2AB-99967F1DDD99}" srcOrd="0" destOrd="0" presId="urn:microsoft.com/office/officeart/2005/8/layout/chevron2"/>
    <dgm:cxn modelId="{589F3301-BFD5-47DD-A1C3-CE13D3DE859D}" type="presParOf" srcId="{81093B31-A8AA-4107-9531-489F7341ECC5}" destId="{C8221D3A-8704-45A9-8988-DC61EF1DE831}" srcOrd="1" destOrd="0" presId="urn:microsoft.com/office/officeart/2005/8/layout/chevron2"/>
    <dgm:cxn modelId="{9C571C4F-3339-434A-BEB9-A9506BDA6CC0}" type="presParOf" srcId="{B281B383-E157-44B4-A847-799C24360513}" destId="{6F5E4849-517B-487A-A2DE-AC10534A7A6D}" srcOrd="5" destOrd="0" presId="urn:microsoft.com/office/officeart/2005/8/layout/chevron2"/>
    <dgm:cxn modelId="{B2D80099-4415-41FE-88D5-CA5091CCBB2D}" type="presParOf" srcId="{B281B383-E157-44B4-A847-799C24360513}" destId="{3E7E7284-F6A4-4557-92B6-95B26F401CEE}" srcOrd="6" destOrd="0" presId="urn:microsoft.com/office/officeart/2005/8/layout/chevron2"/>
    <dgm:cxn modelId="{7FDEFFE0-DCD7-49FF-B413-8D1B67BFE404}" type="presParOf" srcId="{3E7E7284-F6A4-4557-92B6-95B26F401CEE}" destId="{F1B6FDC3-ECE0-40C9-BC61-1ADC280ADECE}" srcOrd="0" destOrd="0" presId="urn:microsoft.com/office/officeart/2005/8/layout/chevron2"/>
    <dgm:cxn modelId="{4941EF9C-5795-45E0-974C-21D06EF35CD5}" type="presParOf" srcId="{3E7E7284-F6A4-4557-92B6-95B26F401CEE}" destId="{F12D8D24-1191-40AC-B5A6-5857BC9A161D}" srcOrd="1" destOrd="0" presId="urn:microsoft.com/office/officeart/2005/8/layout/chevron2"/>
    <dgm:cxn modelId="{93A11D66-0C3C-4822-8140-76C6CEB4170D}" type="presParOf" srcId="{B281B383-E157-44B4-A847-799C24360513}" destId="{499434B0-A77F-4A63-89DE-95D6A76E6BAD}" srcOrd="7" destOrd="0" presId="urn:microsoft.com/office/officeart/2005/8/layout/chevron2"/>
    <dgm:cxn modelId="{8AE0A1CC-ED85-4EFE-887A-A8C654B7C0F2}" type="presParOf" srcId="{B281B383-E157-44B4-A847-799C24360513}" destId="{5F949B1C-AAB3-44EB-9DC7-CADBB496EF21}" srcOrd="8" destOrd="0" presId="urn:microsoft.com/office/officeart/2005/8/layout/chevron2"/>
    <dgm:cxn modelId="{D55DBF14-1141-42B8-AC47-BD47EA81A443}" type="presParOf" srcId="{5F949B1C-AAB3-44EB-9DC7-CADBB496EF21}" destId="{183A6787-E434-4FD4-A451-B0D091D493C4}" srcOrd="0" destOrd="0" presId="urn:microsoft.com/office/officeart/2005/8/layout/chevron2"/>
    <dgm:cxn modelId="{B2285E08-039A-4B36-82B6-6448E1089136}" type="presParOf" srcId="{5F949B1C-AAB3-44EB-9DC7-CADBB496EF21}" destId="{C9A9390E-AFB1-44AE-891C-570F8E9CC78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E662E-A8B3-4AA6-AF75-3E4EFF185562}">
      <dsp:nvSpPr>
        <dsp:cNvPr id="0" name=""/>
        <dsp:cNvSpPr/>
      </dsp:nvSpPr>
      <dsp:spPr>
        <a:xfrm rot="5400000">
          <a:off x="-70460" y="72230"/>
          <a:ext cx="469736" cy="32881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GB" sz="400" b="1" i="0" kern="1200" dirty="0"/>
            <a:t>Choose &amp; pre-process data: </a:t>
          </a:r>
          <a:endParaRPr lang="en-GB" sz="400" kern="1200" dirty="0"/>
        </a:p>
      </dsp:txBody>
      <dsp:txXfrm rot="-5400000">
        <a:off x="1" y="166178"/>
        <a:ext cx="328815" cy="140921"/>
      </dsp:txXfrm>
    </dsp:sp>
    <dsp:sp modelId="{82C8ECBB-9786-4C31-996A-DE77AE3D8DEF}">
      <dsp:nvSpPr>
        <dsp:cNvPr id="0" name=""/>
        <dsp:cNvSpPr/>
      </dsp:nvSpPr>
      <dsp:spPr>
        <a:xfrm rot="5400000">
          <a:off x="1732118" y="-1401532"/>
          <a:ext cx="305489" cy="31120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r>
            <a:rPr lang="en-GB" sz="500" b="0" i="0" kern="1200" dirty="0"/>
            <a:t>Select relevant data sets and variables of interest. Normalize the data to ensure that each variable is on the same scale and that no variable dominates the analysis due to its large values.</a:t>
          </a:r>
          <a:endParaRPr lang="en-GB" sz="500" kern="1200" dirty="0"/>
        </a:p>
      </dsp:txBody>
      <dsp:txXfrm rot="-5400000">
        <a:off x="328816" y="16683"/>
        <a:ext cx="3097181" cy="275663"/>
      </dsp:txXfrm>
    </dsp:sp>
    <dsp:sp modelId="{F3C4991D-C3FC-4698-ABDE-146FE775803B}">
      <dsp:nvSpPr>
        <dsp:cNvPr id="0" name=""/>
        <dsp:cNvSpPr/>
      </dsp:nvSpPr>
      <dsp:spPr>
        <a:xfrm rot="5400000">
          <a:off x="-70460" y="401383"/>
          <a:ext cx="469736" cy="32881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GB" sz="400" b="1" i="0" kern="1200" dirty="0"/>
            <a:t>Identify clusters using clustering methods:</a:t>
          </a:r>
          <a:endParaRPr lang="en-GB" sz="400" kern="1200" dirty="0"/>
        </a:p>
      </dsp:txBody>
      <dsp:txXfrm rot="-5400000">
        <a:off x="1" y="495331"/>
        <a:ext cx="328815" cy="140921"/>
      </dsp:txXfrm>
    </dsp:sp>
    <dsp:sp modelId="{4320736C-7A35-45EC-A6FB-9A9C63C9B7FD}">
      <dsp:nvSpPr>
        <dsp:cNvPr id="0" name=""/>
        <dsp:cNvSpPr/>
      </dsp:nvSpPr>
      <dsp:spPr>
        <a:xfrm rot="5400000">
          <a:off x="1732198" y="-995257"/>
          <a:ext cx="305328" cy="31120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r>
            <a:rPr lang="en-GB" sz="500" b="0" i="0" kern="1200" dirty="0"/>
            <a:t>Apply clustering algorithms such as k-means or hierarchical clustering to group the data points based on their similarities. These similarities are based on the distance between data points in a high-dimensional space, and the algorithm identifies groups that are tightly clustered and well separated from other groups.</a:t>
          </a:r>
          <a:endParaRPr lang="en-GB" sz="500" kern="1200" dirty="0"/>
        </a:p>
      </dsp:txBody>
      <dsp:txXfrm rot="-5400000">
        <a:off x="328816" y="423030"/>
        <a:ext cx="3097189" cy="275518"/>
      </dsp:txXfrm>
    </dsp:sp>
    <dsp:sp modelId="{3F1D63DE-FAF3-4080-A2AB-99967F1DDD99}">
      <dsp:nvSpPr>
        <dsp:cNvPr id="0" name=""/>
        <dsp:cNvSpPr/>
      </dsp:nvSpPr>
      <dsp:spPr>
        <a:xfrm rot="5400000">
          <a:off x="-70460" y="730537"/>
          <a:ext cx="469736" cy="32881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GB" sz="400" b="1" i="0" kern="1200" dirty="0"/>
            <a:t>Add cluster labels results and plot :</a:t>
          </a:r>
          <a:endParaRPr lang="en-GB" sz="400" kern="1200" dirty="0"/>
        </a:p>
      </dsp:txBody>
      <dsp:txXfrm rot="-5400000">
        <a:off x="1" y="824485"/>
        <a:ext cx="328815" cy="140921"/>
      </dsp:txXfrm>
    </dsp:sp>
    <dsp:sp modelId="{C8221D3A-8704-45A9-8988-DC61EF1DE831}">
      <dsp:nvSpPr>
        <dsp:cNvPr id="0" name=""/>
        <dsp:cNvSpPr/>
      </dsp:nvSpPr>
      <dsp:spPr>
        <a:xfrm rot="5400000">
          <a:off x="1732198" y="-743306"/>
          <a:ext cx="305328" cy="31120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r>
            <a:rPr lang="en-GB" sz="500" b="0" i="0" kern="1200" dirty="0"/>
            <a:t>Once the clusters are identified, add the cluster labels as a new column to the data frames and use logical slicing to display the original values. Plot the cluster membership and cluster </a:t>
          </a:r>
          <a:r>
            <a:rPr lang="en-GB" sz="500" b="0" i="0" kern="1200" dirty="0" err="1"/>
            <a:t>centers</a:t>
          </a:r>
          <a:r>
            <a:rPr lang="en-GB" sz="500" b="0" i="0" kern="1200" dirty="0"/>
            <a:t> using </a:t>
          </a:r>
          <a:r>
            <a:rPr lang="en-GB" sz="500" b="0" i="0" kern="1200" dirty="0" err="1"/>
            <a:t>Pyplot</a:t>
          </a:r>
          <a:r>
            <a:rPr lang="en-GB" sz="500" b="0" i="0" kern="1200" dirty="0"/>
            <a:t> to visually represent the clusters.</a:t>
          </a:r>
          <a:endParaRPr lang="en-GB" sz="500" kern="1200" dirty="0"/>
        </a:p>
      </dsp:txBody>
      <dsp:txXfrm rot="-5400000">
        <a:off x="328816" y="674981"/>
        <a:ext cx="3097189" cy="275518"/>
      </dsp:txXfrm>
    </dsp:sp>
    <dsp:sp modelId="{F1B6FDC3-ECE0-40C9-BC61-1ADC280ADECE}">
      <dsp:nvSpPr>
        <dsp:cNvPr id="0" name=""/>
        <dsp:cNvSpPr/>
      </dsp:nvSpPr>
      <dsp:spPr>
        <a:xfrm rot="5400000">
          <a:off x="-70460" y="1059690"/>
          <a:ext cx="469736" cy="32881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GB" sz="400" b="1" i="0" kern="1200" dirty="0"/>
            <a:t>Fit model &amp; make predictions :</a:t>
          </a:r>
          <a:endParaRPr lang="en-GB" sz="400" kern="1200" dirty="0"/>
        </a:p>
      </dsp:txBody>
      <dsp:txXfrm rot="-5400000">
        <a:off x="1" y="1153638"/>
        <a:ext cx="328815" cy="140921"/>
      </dsp:txXfrm>
    </dsp:sp>
    <dsp:sp modelId="{F12D8D24-1191-40AC-B5A6-5857BC9A161D}">
      <dsp:nvSpPr>
        <dsp:cNvPr id="0" name=""/>
        <dsp:cNvSpPr/>
      </dsp:nvSpPr>
      <dsp:spPr>
        <a:xfrm rot="5400000">
          <a:off x="1732198" y="-414152"/>
          <a:ext cx="305328" cy="31120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r>
            <a:rPr lang="en-GB" sz="500" b="0" i="0" kern="1200"/>
            <a:t>Using the curve_fit function, fit a simple model to the data sets. Examples of simple models include exponential growth, logistic function, or low order polynomials. Use the model to make predictions for future values, including confidence ranges.</a:t>
          </a:r>
          <a:endParaRPr lang="en-GB" sz="500" kern="1200"/>
        </a:p>
      </dsp:txBody>
      <dsp:txXfrm rot="-5400000">
        <a:off x="328816" y="1004135"/>
        <a:ext cx="3097189" cy="275518"/>
      </dsp:txXfrm>
    </dsp:sp>
    <dsp:sp modelId="{183A6787-E434-4FD4-A451-B0D091D493C4}">
      <dsp:nvSpPr>
        <dsp:cNvPr id="0" name=""/>
        <dsp:cNvSpPr/>
      </dsp:nvSpPr>
      <dsp:spPr>
        <a:xfrm rot="5400000">
          <a:off x="-70460" y="1388843"/>
          <a:ext cx="469736" cy="32881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GB" sz="400" b="1" i="0" kern="1200" dirty="0"/>
            <a:t>Plot best fitting function and confidence range:</a:t>
          </a:r>
          <a:endParaRPr lang="en-GB" sz="400" kern="1200" dirty="0"/>
        </a:p>
      </dsp:txBody>
      <dsp:txXfrm rot="-5400000">
        <a:off x="1" y="1482791"/>
        <a:ext cx="328815" cy="140921"/>
      </dsp:txXfrm>
    </dsp:sp>
    <dsp:sp modelId="{C9A9390E-AFB1-44AE-891C-570F8E9CC788}">
      <dsp:nvSpPr>
        <dsp:cNvPr id="0" name=""/>
        <dsp:cNvSpPr/>
      </dsp:nvSpPr>
      <dsp:spPr>
        <a:xfrm rot="5400000">
          <a:off x="1732198" y="-84999"/>
          <a:ext cx="305328" cy="31120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r>
            <a:rPr lang="en-GB" sz="500" b="0" i="0" kern="1200"/>
            <a:t>Estimate the confidence range using the err_ranges function and plot the best fitting function and confidence range. This provides a clear visual representation of the trend in the data and allows for comparison of the predicted values with the actual data.</a:t>
          </a:r>
          <a:endParaRPr lang="en-GB" sz="500" kern="1200"/>
        </a:p>
      </dsp:txBody>
      <dsp:txXfrm rot="-5400000">
        <a:off x="328816" y="1333288"/>
        <a:ext cx="3097189" cy="2755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351473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D7C22FC-C8FD-42DA-B73C-DD541E005386}" type="datetimeFigureOut">
              <a:rPr lang="en-GB" smtClean="0"/>
              <a:t>12/05/2023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302261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2130166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0"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lumMod val="60000"/>
                    <a:lumOff val="4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
        <p:nvSpPr>
          <p:cNvPr id="11" name="TextBox 10"/>
          <p:cNvSpPr txBox="1"/>
          <p:nvPr/>
        </p:nvSpPr>
        <p:spPr>
          <a:xfrm>
            <a:off x="6997868" y="1960341"/>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229424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4162686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1317327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27867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1546264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169823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428596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52648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C22FC-C8FD-42DA-B73C-DD541E005386}" type="datetimeFigureOut">
              <a:rPr lang="en-GB" smtClean="0"/>
              <a:t>12/05/2023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238122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7C22FC-C8FD-42DA-B73C-DD541E005386}" type="datetimeFigureOut">
              <a:rPr lang="en-GB" smtClean="0"/>
              <a:t>12/05/2023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35877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235404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12827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7"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FD7C22FC-C8FD-42DA-B73C-DD541E005386}" type="datetimeFigureOut">
              <a:rPr lang="en-GB" smtClean="0"/>
              <a:t>12/05/2023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396202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D7C22FC-C8FD-42DA-B73C-DD541E005386}" type="datetimeFigureOut">
              <a:rPr lang="en-GB" smtClean="0"/>
              <a:t>12/05/2023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F701FD-40FF-46CB-9B0D-F2EF23BBCCF3}" type="slidenum">
              <a:rPr lang="en-GB" smtClean="0"/>
              <a:t>‹#›</a:t>
            </a:fld>
            <a:endParaRPr lang="en-GB"/>
          </a:p>
        </p:txBody>
      </p:sp>
    </p:spTree>
    <p:extLst>
      <p:ext uri="{BB962C8B-B14F-4D97-AF65-F5344CB8AC3E}">
        <p14:creationId xmlns:p14="http://schemas.microsoft.com/office/powerpoint/2010/main" val="214198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44"/>
          <a:stretch/>
        </p:blipFill>
        <p:spPr>
          <a:xfrm>
            <a:off x="0" y="2002264"/>
            <a:ext cx="3026752" cy="3141236"/>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FD7C22FC-C8FD-42DA-B73C-DD541E005386}" type="datetimeFigureOut">
              <a:rPr lang="en-GB" smtClean="0"/>
              <a:t>12/05/2023</a:t>
            </a:fld>
            <a:endParaRPr lang="en-GB"/>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A1F701FD-40FF-46CB-9B0D-F2EF23BBCCF3}" type="slidenum">
              <a:rPr lang="en-GB" smtClean="0"/>
              <a:t>‹#›</a:t>
            </a:fld>
            <a:endParaRPr lang="en-GB"/>
          </a:p>
        </p:txBody>
      </p:sp>
    </p:spTree>
    <p:extLst>
      <p:ext uri="{BB962C8B-B14F-4D97-AF65-F5344CB8AC3E}">
        <p14:creationId xmlns:p14="http://schemas.microsoft.com/office/powerpoint/2010/main" val="22769993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2000"/>
                <a:hueMod val="108000"/>
                <a:satMod val="164000"/>
                <a:lumMod val="69000"/>
              </a:schemeClr>
              <a:schemeClr val="bg1">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731151-418C-4F0C-BFEC-3E68137FF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11E8BB5B-4D92-1189-0900-53687EE3AC59}"/>
              </a:ext>
            </a:extLst>
          </p:cNvPr>
          <p:cNvSpPr>
            <a:spLocks noGrp="1"/>
          </p:cNvSpPr>
          <p:nvPr>
            <p:ph type="subTitle" idx="1"/>
          </p:nvPr>
        </p:nvSpPr>
        <p:spPr>
          <a:xfrm>
            <a:off x="866216" y="3583035"/>
            <a:ext cx="6619243" cy="646065"/>
          </a:xfrm>
        </p:spPr>
        <p:txBody>
          <a:bodyPr>
            <a:normAutofit/>
          </a:bodyPr>
          <a:lstStyle/>
          <a:p>
            <a:r>
              <a:rPr lang="en-US">
                <a:solidFill>
                  <a:schemeClr val="tx1"/>
                </a:solidFill>
              </a:rPr>
              <a:t>Assessment 3: Poster</a:t>
            </a:r>
            <a:endParaRPr lang="en-HK">
              <a:solidFill>
                <a:schemeClr val="tx1"/>
              </a:solidFill>
            </a:endParaRPr>
          </a:p>
        </p:txBody>
      </p:sp>
      <p:sp>
        <p:nvSpPr>
          <p:cNvPr id="4" name="Title 3">
            <a:extLst>
              <a:ext uri="{FF2B5EF4-FFF2-40B4-BE49-F238E27FC236}">
                <a16:creationId xmlns:a16="http://schemas.microsoft.com/office/drawing/2014/main" id="{3FB94772-0684-95F3-9A94-807859F439F6}"/>
              </a:ext>
            </a:extLst>
          </p:cNvPr>
          <p:cNvSpPr>
            <a:spLocks noGrp="1"/>
          </p:cNvSpPr>
          <p:nvPr>
            <p:ph type="ctrTitle"/>
          </p:nvPr>
        </p:nvSpPr>
        <p:spPr>
          <a:xfrm>
            <a:off x="866216" y="1085850"/>
            <a:ext cx="6619243" cy="2497185"/>
          </a:xfrm>
        </p:spPr>
        <p:txBody>
          <a:bodyPr>
            <a:normAutofit/>
          </a:bodyPr>
          <a:lstStyle/>
          <a:p>
            <a:r>
              <a:rPr lang="en-US" dirty="0"/>
              <a:t>7PAM2000 </a:t>
            </a:r>
            <a:r>
              <a:rPr lang="en-HK" dirty="0"/>
              <a:t>Applied Data Science 1</a:t>
            </a:r>
          </a:p>
        </p:txBody>
      </p:sp>
      <p:sp>
        <p:nvSpPr>
          <p:cNvPr id="12" name="Rectangle 11">
            <a:extLst>
              <a:ext uri="{FF2B5EF4-FFF2-40B4-BE49-F238E27FC236}">
                <a16:creationId xmlns:a16="http://schemas.microsoft.com/office/drawing/2014/main" id="{41D25EAF-C5BE-4B57-A0E1-BA35B7C83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8674514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2540" y="754970"/>
            <a:ext cx="1562672" cy="300082"/>
          </a:xfrm>
          <a:prstGeom prst="rect">
            <a:avLst/>
          </a:prstGeom>
          <a:noFill/>
        </p:spPr>
        <p:txBody>
          <a:bodyPr wrap="none" rtlCol="0">
            <a:spAutoFit/>
          </a:bodyPr>
          <a:lstStyle/>
          <a:p>
            <a:r>
              <a:rPr lang="en-GB" dirty="0"/>
              <a:t>Executive Summary</a:t>
            </a:r>
          </a:p>
        </p:txBody>
      </p:sp>
      <p:graphicFrame>
        <p:nvGraphicFramePr>
          <p:cNvPr id="2" name="Diagram 1"/>
          <p:cNvGraphicFramePr/>
          <p:nvPr>
            <p:extLst>
              <p:ext uri="{D42A27DB-BD31-4B8C-83A1-F6EECF244321}">
                <p14:modId xmlns:p14="http://schemas.microsoft.com/office/powerpoint/2010/main" val="3076784866"/>
              </p:ext>
            </p:extLst>
          </p:nvPr>
        </p:nvGraphicFramePr>
        <p:xfrm>
          <a:off x="1813577" y="1085833"/>
          <a:ext cx="3440910" cy="1789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76710" y="1021810"/>
            <a:ext cx="1061894" cy="300082"/>
          </a:xfrm>
          <a:prstGeom prst="rect">
            <a:avLst/>
          </a:prstGeom>
          <a:noFill/>
        </p:spPr>
        <p:txBody>
          <a:bodyPr wrap="none" rtlCol="0">
            <a:spAutoFit/>
          </a:bodyPr>
          <a:lstStyle/>
          <a:p>
            <a:r>
              <a:rPr lang="en-GB" dirty="0"/>
              <a:t>Introduction</a:t>
            </a:r>
          </a:p>
        </p:txBody>
      </p:sp>
      <p:sp>
        <p:nvSpPr>
          <p:cNvPr id="5" name="TextBox 4"/>
          <p:cNvSpPr txBox="1"/>
          <p:nvPr/>
        </p:nvSpPr>
        <p:spPr>
          <a:xfrm>
            <a:off x="156518" y="1396869"/>
            <a:ext cx="1491430" cy="2139047"/>
          </a:xfrm>
          <a:prstGeom prst="rect">
            <a:avLst/>
          </a:prstGeom>
          <a:noFill/>
        </p:spPr>
        <p:txBody>
          <a:bodyPr wrap="square" rtlCol="0">
            <a:spAutoFit/>
          </a:bodyPr>
          <a:lstStyle/>
          <a:p>
            <a:pPr algn="just"/>
            <a:r>
              <a:rPr lang="en-GB" sz="700" dirty="0"/>
              <a:t>The task at hand is to find interesting clusters of data and create simple models to fit data sets. To achieve this, we will pre-process the data by normalizing the variables of interest and apply clustering methods such as k-means or hierarchical clustering to identify meaningful clusters. We will then add the cluster labels as a new column to the data frames and use logical slices to display the original values. These models will be used to make predictions for future values, including confidence ranges</a:t>
            </a: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24764" y="3257240"/>
            <a:ext cx="1894132" cy="1802295"/>
          </a:xfrm>
          <a:prstGeom prst="rect">
            <a:avLst/>
          </a:prstGeom>
        </p:spPr>
      </p:pic>
      <p:sp>
        <p:nvSpPr>
          <p:cNvPr id="7" name="TextBox 6"/>
          <p:cNvSpPr txBox="1"/>
          <p:nvPr/>
        </p:nvSpPr>
        <p:spPr>
          <a:xfrm>
            <a:off x="1800324" y="2926377"/>
            <a:ext cx="977447" cy="300082"/>
          </a:xfrm>
          <a:prstGeom prst="rect">
            <a:avLst/>
          </a:prstGeom>
          <a:noFill/>
        </p:spPr>
        <p:txBody>
          <a:bodyPr wrap="none" rtlCol="0">
            <a:spAutoFit/>
          </a:bodyPr>
          <a:lstStyle/>
          <a:p>
            <a:r>
              <a:rPr lang="en-GB" dirty="0"/>
              <a:t>Correlation</a:t>
            </a:r>
          </a:p>
        </p:txBody>
      </p:sp>
      <p:sp>
        <p:nvSpPr>
          <p:cNvPr id="8" name="TextBox 7"/>
          <p:cNvSpPr txBox="1"/>
          <p:nvPr/>
        </p:nvSpPr>
        <p:spPr>
          <a:xfrm>
            <a:off x="3718652" y="3089787"/>
            <a:ext cx="1602103" cy="1815882"/>
          </a:xfrm>
          <a:prstGeom prst="rect">
            <a:avLst/>
          </a:prstGeom>
          <a:noFill/>
        </p:spPr>
        <p:txBody>
          <a:bodyPr wrap="square" rtlCol="0">
            <a:spAutoFit/>
          </a:bodyPr>
          <a:lstStyle/>
          <a:p>
            <a:pPr algn="just"/>
            <a:r>
              <a:rPr lang="en-GB" sz="700" dirty="0"/>
              <a:t>This graph here shows a correlation between multiple indicators chosen for the country ‘United Kingdom’. The chosen indicators here are ‘Electricity production from oil sources (% of total)’,</a:t>
            </a:r>
          </a:p>
          <a:p>
            <a:pPr algn="just"/>
            <a:r>
              <a:rPr lang="en-GB" sz="700" dirty="0"/>
              <a:t>‘Electricity production from nuclear sources (% of total)’,</a:t>
            </a:r>
          </a:p>
          <a:p>
            <a:pPr algn="just"/>
            <a:r>
              <a:rPr lang="en-GB" sz="700" dirty="0"/>
              <a:t>‘Electricity production from natural gas sources (% of total)’,</a:t>
            </a:r>
          </a:p>
          <a:p>
            <a:pPr algn="just"/>
            <a:r>
              <a:rPr lang="en-GB" sz="700" dirty="0"/>
              <a:t>‘Electricity production from hydroelectric sources (% of total)’,</a:t>
            </a:r>
          </a:p>
          <a:p>
            <a:pPr algn="just"/>
            <a:r>
              <a:rPr lang="en-GB" sz="700" dirty="0"/>
              <a:t>‘Electricity production from coal sources (% of total)’</a:t>
            </a:r>
          </a:p>
        </p:txBody>
      </p: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65160" y="127288"/>
            <a:ext cx="3460788" cy="1758520"/>
          </a:xfrm>
          <a:prstGeom prst="rect">
            <a:avLst/>
          </a:prstGeom>
        </p:spPr>
      </p:pic>
      <p:sp>
        <p:nvSpPr>
          <p:cNvPr id="11" name="TextBox 10"/>
          <p:cNvSpPr txBox="1"/>
          <p:nvPr/>
        </p:nvSpPr>
        <p:spPr>
          <a:xfrm>
            <a:off x="5365160" y="1962936"/>
            <a:ext cx="3633066" cy="1169551"/>
          </a:xfrm>
          <a:prstGeom prst="rect">
            <a:avLst/>
          </a:prstGeom>
          <a:noFill/>
        </p:spPr>
        <p:txBody>
          <a:bodyPr wrap="square" rtlCol="0">
            <a:spAutoFit/>
          </a:bodyPr>
          <a:lstStyle/>
          <a:p>
            <a:pPr algn="just"/>
            <a:r>
              <a:rPr lang="en-GB" sz="700" dirty="0"/>
              <a:t>This graph showcases the results of basic k-means clustering on a dataset with two features - '2000' and '2020', representing mortality rates under-5 years of age per 1,000 live births. Each point on the graph represents a data point from the dataset, and is </a:t>
            </a:r>
            <a:r>
              <a:rPr lang="en-GB" sz="700" dirty="0" err="1"/>
              <a:t>colored</a:t>
            </a:r>
            <a:r>
              <a:rPr lang="en-GB" sz="700" dirty="0"/>
              <a:t> according to its assigned cluster by the k-means algorithm. The centroids of each cluster are also plotted as separate points on the same graph, with their own markers and </a:t>
            </a:r>
            <a:r>
              <a:rPr lang="en-GB" sz="700" dirty="0" err="1"/>
              <a:t>colors</a:t>
            </a:r>
            <a:r>
              <a:rPr lang="en-GB" sz="700" dirty="0"/>
              <a:t>. </a:t>
            </a:r>
          </a:p>
          <a:p>
            <a:pPr algn="just"/>
            <a:r>
              <a:rPr lang="en-GB" sz="700" dirty="0"/>
              <a:t>The graph visually demonstrates how the k-means clustering algorithm has grouped together similar data points into distinct clusters based on their feature values. It can provide insights into how the different clusters relate to one another and how the data can be interpreted based on the clustering pattern.</a:t>
            </a:r>
          </a:p>
        </p:txBody>
      </p:sp>
      <p:sp>
        <p:nvSpPr>
          <p:cNvPr id="12" name="TextBox 11"/>
          <p:cNvSpPr txBox="1"/>
          <p:nvPr/>
        </p:nvSpPr>
        <p:spPr>
          <a:xfrm>
            <a:off x="281387" y="119541"/>
            <a:ext cx="4742307"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Mortality rate, under-5 (per 1,000 live births) Worldwide</a:t>
            </a:r>
          </a:p>
        </p:txBody>
      </p:sp>
      <p:sp>
        <p:nvSpPr>
          <p:cNvPr id="13" name="TextBox 12"/>
          <p:cNvSpPr txBox="1"/>
          <p:nvPr/>
        </p:nvSpPr>
        <p:spPr>
          <a:xfrm>
            <a:off x="194726" y="3759201"/>
            <a:ext cx="955711" cy="300082"/>
          </a:xfrm>
          <a:prstGeom prst="rect">
            <a:avLst/>
          </a:prstGeom>
          <a:noFill/>
        </p:spPr>
        <p:txBody>
          <a:bodyPr wrap="none" rtlCol="0">
            <a:spAutoFit/>
          </a:bodyPr>
          <a:lstStyle/>
          <a:p>
            <a:r>
              <a:rPr lang="en-GB" dirty="0"/>
              <a:t>Conclusion</a:t>
            </a:r>
          </a:p>
        </p:txBody>
      </p:sp>
      <p:sp>
        <p:nvSpPr>
          <p:cNvPr id="14" name="TextBox 13"/>
          <p:cNvSpPr txBox="1"/>
          <p:nvPr/>
        </p:nvSpPr>
        <p:spPr>
          <a:xfrm>
            <a:off x="194726" y="4059283"/>
            <a:ext cx="1491430" cy="630942"/>
          </a:xfrm>
          <a:prstGeom prst="rect">
            <a:avLst/>
          </a:prstGeom>
          <a:noFill/>
        </p:spPr>
        <p:txBody>
          <a:bodyPr wrap="square" rtlCol="0">
            <a:spAutoFit/>
          </a:bodyPr>
          <a:lstStyle/>
          <a:p>
            <a:pPr algn="just"/>
            <a:r>
              <a:rPr lang="en-GB" sz="700" dirty="0"/>
              <a:t>Overall, this approach will allow us to gain insights into interesting clusters of data and make predictions for future values.</a:t>
            </a:r>
          </a:p>
        </p:txBody>
      </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73131" y="3549234"/>
            <a:ext cx="1955603" cy="1479545"/>
          </a:xfrm>
          <a:prstGeom prst="rect">
            <a:avLst/>
          </a:prstGeom>
        </p:spPr>
      </p:pic>
      <p:sp>
        <p:nvSpPr>
          <p:cNvPr id="16" name="TextBox 15"/>
          <p:cNvSpPr txBox="1"/>
          <p:nvPr/>
        </p:nvSpPr>
        <p:spPr>
          <a:xfrm>
            <a:off x="5492827" y="3209616"/>
            <a:ext cx="1430713" cy="300082"/>
          </a:xfrm>
          <a:prstGeom prst="rect">
            <a:avLst/>
          </a:prstGeom>
          <a:noFill/>
        </p:spPr>
        <p:txBody>
          <a:bodyPr wrap="none" rtlCol="0">
            <a:spAutoFit/>
          </a:bodyPr>
          <a:lstStyle/>
          <a:p>
            <a:r>
              <a:rPr lang="en-GB" dirty="0"/>
              <a:t>Confidence Curve</a:t>
            </a:r>
          </a:p>
        </p:txBody>
      </p:sp>
      <p:sp>
        <p:nvSpPr>
          <p:cNvPr id="17" name="TextBox 16"/>
          <p:cNvSpPr txBox="1"/>
          <p:nvPr/>
        </p:nvSpPr>
        <p:spPr>
          <a:xfrm>
            <a:off x="7481743" y="3459119"/>
            <a:ext cx="1602103" cy="1384995"/>
          </a:xfrm>
          <a:prstGeom prst="rect">
            <a:avLst/>
          </a:prstGeom>
          <a:noFill/>
        </p:spPr>
        <p:txBody>
          <a:bodyPr wrap="square" rtlCol="0">
            <a:spAutoFit/>
          </a:bodyPr>
          <a:lstStyle/>
          <a:p>
            <a:pPr algn="just"/>
            <a:r>
              <a:rPr lang="en-GB" sz="700" dirty="0"/>
              <a:t>The graph shows noisy data generated by an exponential growth process plotted against time, along with a fitted exponential growth curve and its associated confidence interval. The graph helps to assess the goodness of fit of the model, understand its predictive ability, and quantify the uncertainty associated with the model parameters. </a:t>
            </a:r>
          </a:p>
        </p:txBody>
      </p:sp>
    </p:spTree>
    <p:extLst>
      <p:ext uri="{BB962C8B-B14F-4D97-AF65-F5344CB8AC3E}">
        <p14:creationId xmlns:p14="http://schemas.microsoft.com/office/powerpoint/2010/main" val="2579443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0</TotalTime>
  <Words>651</Words>
  <Application>Microsoft Office PowerPoint</Application>
  <PresentationFormat>On-screen Show (16:9)</PresentationFormat>
  <Paragraphs>28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7PAM2000 Applied Data Science 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2023-05-11T20:01:42Z</dcterms:created>
  <dcterms:modified xsi:type="dcterms:W3CDTF">2023-05-11T20:01:47Z</dcterms:modified>
</cp:coreProperties>
</file>