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cea3449e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cea3449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cea3449e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cea3449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cea3449e8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cea3449e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cea3449e8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cea3449e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cea3449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acea3449e8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cea3449e8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cea3449e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cea3449e8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cea3449e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cea3449e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cea3449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cea3449e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acea3449e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95" name="Google Shape;9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15.png"/><Relationship Id="rId7"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hyperlink" Target="https://youtu.be/7VTYBKf9Cqk" TargetMode="External"/><Relationship Id="rId5" Type="http://schemas.openxmlformats.org/officeDocument/2006/relationships/hyperlink" Target="http://circuitdigest.com/microcontroller-projects/digital-thermometer-using-lm35-8051" TargetMode="External"/><Relationship Id="rId6" Type="http://schemas.openxmlformats.org/officeDocument/2006/relationships/hyperlink" Target="https://www.electronicshub.org/arduino-based-digital-thermomet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3" name="Google Shape;103;p16"/>
          <p:cNvPicPr preferRelativeResize="0"/>
          <p:nvPr/>
        </p:nvPicPr>
        <p:blipFill rotWithShape="1">
          <a:blip r:embed="rId3">
            <a:alphaModFix/>
          </a:blip>
          <a:srcRect b="9082" l="23302" r="-9" t="0"/>
          <a:stretch/>
        </p:blipFill>
        <p:spPr>
          <a:xfrm>
            <a:off x="0" y="0"/>
            <a:ext cx="12192000" cy="6858000"/>
          </a:xfrm>
          <a:prstGeom prst="rect">
            <a:avLst/>
          </a:prstGeom>
          <a:noFill/>
          <a:ln>
            <a:noFill/>
          </a:ln>
        </p:spPr>
      </p:pic>
      <p:sp>
        <p:nvSpPr>
          <p:cNvPr id="104" name="Google Shape;104;p16"/>
          <p:cNvSpPr/>
          <p:nvPr/>
        </p:nvSpPr>
        <p:spPr>
          <a:xfrm>
            <a:off x="0" y="0"/>
            <a:ext cx="12192000"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16"/>
          <p:cNvSpPr txBox="1"/>
          <p:nvPr>
            <p:ph type="ctrTitle"/>
          </p:nvPr>
        </p:nvSpPr>
        <p:spPr>
          <a:xfrm>
            <a:off x="422850" y="1513613"/>
            <a:ext cx="11346300" cy="1433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320"/>
              <a:buFont typeface="Courier New"/>
              <a:buNone/>
            </a:pPr>
            <a:r>
              <a:rPr b="1" lang="en-GB" sz="4420">
                <a:latin typeface="Times New Roman"/>
                <a:ea typeface="Times New Roman"/>
                <a:cs typeface="Times New Roman"/>
                <a:sym typeface="Times New Roman"/>
              </a:rPr>
              <a:t>DIGITAL THERMOMETER USING 8051 and ARDUINO UNO</a:t>
            </a:r>
            <a:endParaRPr b="1" sz="4420">
              <a:latin typeface="Times New Roman"/>
              <a:ea typeface="Times New Roman"/>
              <a:cs typeface="Times New Roman"/>
              <a:sym typeface="Times New Roman"/>
            </a:endParaRPr>
          </a:p>
        </p:txBody>
      </p:sp>
      <p:sp>
        <p:nvSpPr>
          <p:cNvPr id="106" name="Google Shape;106;p16"/>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 name="Google Shape;107;p16"/>
          <p:cNvSpPr/>
          <p:nvPr/>
        </p:nvSpPr>
        <p:spPr>
          <a:xfrm>
            <a:off x="481029" y="4546920"/>
            <a:ext cx="39776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 name="Google Shape;108;p16"/>
          <p:cNvSpPr txBox="1"/>
          <p:nvPr/>
        </p:nvSpPr>
        <p:spPr>
          <a:xfrm>
            <a:off x="419275" y="3782642"/>
            <a:ext cx="3134100" cy="196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2400" u="none" cap="none" strike="noStrike">
                <a:solidFill>
                  <a:schemeClr val="dk1"/>
                </a:solidFill>
                <a:latin typeface="Times New Roman"/>
                <a:ea typeface="Times New Roman"/>
                <a:cs typeface="Times New Roman"/>
                <a:sym typeface="Times New Roman"/>
              </a:rPr>
              <a:t>SUBMITTED TO</a:t>
            </a:r>
            <a:r>
              <a:rPr b="1" lang="en-GB" sz="2400">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Mr.</a:t>
            </a:r>
            <a:r>
              <a:rPr b="1" lang="en-GB" sz="2400">
                <a:solidFill>
                  <a:schemeClr val="dk1"/>
                </a:solidFill>
                <a:latin typeface="Times New Roman"/>
                <a:ea typeface="Times New Roman"/>
                <a:cs typeface="Times New Roman"/>
                <a:sym typeface="Times New Roman"/>
              </a:rPr>
              <a:t>Abhinav Karan</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Assistant</a:t>
            </a:r>
            <a:r>
              <a:rPr b="1" lang="en-GB" sz="2400">
                <a:solidFill>
                  <a:schemeClr val="dk1"/>
                </a:solidFill>
                <a:latin typeface="Times New Roman"/>
                <a:ea typeface="Times New Roman"/>
                <a:cs typeface="Times New Roman"/>
                <a:sym typeface="Times New Roman"/>
              </a:rPr>
              <a:t> Professor</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Dept. of ECE,</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SOE-DSU</a:t>
            </a:r>
            <a:endParaRPr b="1" sz="2400">
              <a:solidFill>
                <a:schemeClr val="dk1"/>
              </a:solidFill>
              <a:latin typeface="Times New Roman"/>
              <a:ea typeface="Times New Roman"/>
              <a:cs typeface="Times New Roman"/>
              <a:sym typeface="Times New Roman"/>
            </a:endParaRPr>
          </a:p>
        </p:txBody>
      </p:sp>
      <p:sp>
        <p:nvSpPr>
          <p:cNvPr id="109" name="Google Shape;109;p16"/>
          <p:cNvSpPr txBox="1"/>
          <p:nvPr/>
        </p:nvSpPr>
        <p:spPr>
          <a:xfrm>
            <a:off x="6409225" y="3688350"/>
            <a:ext cx="5514900" cy="23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SUBMITTED BY:</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GB" sz="2400">
                <a:latin typeface="Times New Roman"/>
                <a:ea typeface="Times New Roman"/>
                <a:cs typeface="Times New Roman"/>
                <a:sym typeface="Times New Roman"/>
              </a:rPr>
              <a:t>Abhiram M V-ENG18EC0002</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GB" sz="2400">
                <a:latin typeface="Times New Roman"/>
                <a:ea typeface="Times New Roman"/>
                <a:cs typeface="Times New Roman"/>
                <a:sym typeface="Times New Roman"/>
              </a:rPr>
              <a:t>Amit Jamshetty-ENG18EC0009</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GB" sz="2400">
                <a:latin typeface="Times New Roman"/>
                <a:ea typeface="Times New Roman"/>
                <a:cs typeface="Times New Roman"/>
                <a:sym typeface="Times New Roman"/>
              </a:rPr>
              <a:t>B H Bhargav-ENG18EC0017</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GB" sz="2400">
                <a:latin typeface="Times New Roman"/>
                <a:ea typeface="Times New Roman"/>
                <a:cs typeface="Times New Roman"/>
                <a:sym typeface="Times New Roman"/>
              </a:rPr>
              <a:t>Manoj G Sonny-ENG18EC0060</a:t>
            </a:r>
            <a:endParaRPr b="1" sz="2400">
              <a:latin typeface="Times New Roman"/>
              <a:ea typeface="Times New Roman"/>
              <a:cs typeface="Times New Roman"/>
              <a:sym typeface="Times New Roman"/>
            </a:endParaRPr>
          </a:p>
        </p:txBody>
      </p:sp>
      <p:pic>
        <p:nvPicPr>
          <p:cNvPr id="110" name="Google Shape;110;p16"/>
          <p:cNvPicPr preferRelativeResize="0"/>
          <p:nvPr/>
        </p:nvPicPr>
        <p:blipFill>
          <a:blip r:embed="rId4">
            <a:alphaModFix/>
          </a:blip>
          <a:stretch>
            <a:fillRect/>
          </a:stretch>
        </p:blipFill>
        <p:spPr>
          <a:xfrm>
            <a:off x="4412401" y="246375"/>
            <a:ext cx="3269273" cy="115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838200" y="1681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GB" sz="6000">
                <a:latin typeface="Times New Roman"/>
                <a:ea typeface="Times New Roman"/>
                <a:cs typeface="Times New Roman"/>
                <a:sym typeface="Times New Roman"/>
              </a:rPr>
              <a:t>CODE (Continued)</a:t>
            </a:r>
            <a:endParaRPr b="1" sz="6000">
              <a:latin typeface="Times New Roman"/>
              <a:ea typeface="Times New Roman"/>
              <a:cs typeface="Times New Roman"/>
              <a:sym typeface="Times New Roman"/>
            </a:endParaRPr>
          </a:p>
        </p:txBody>
      </p:sp>
      <p:sp>
        <p:nvSpPr>
          <p:cNvPr id="242" name="Google Shape;242;p2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43" name="Google Shape;243;p25"/>
          <p:cNvPicPr preferRelativeResize="0"/>
          <p:nvPr/>
        </p:nvPicPr>
        <p:blipFill>
          <a:blip r:embed="rId3">
            <a:alphaModFix/>
          </a:blip>
          <a:stretch>
            <a:fillRect/>
          </a:stretch>
        </p:blipFill>
        <p:spPr>
          <a:xfrm>
            <a:off x="838200" y="1825613"/>
            <a:ext cx="4991100" cy="4600575"/>
          </a:xfrm>
          <a:prstGeom prst="rect">
            <a:avLst/>
          </a:prstGeom>
          <a:noFill/>
          <a:ln>
            <a:noFill/>
          </a:ln>
        </p:spPr>
      </p:pic>
      <p:pic>
        <p:nvPicPr>
          <p:cNvPr id="244" name="Google Shape;244;p25"/>
          <p:cNvPicPr preferRelativeResize="0"/>
          <p:nvPr/>
        </p:nvPicPr>
        <p:blipFill>
          <a:blip r:embed="rId4">
            <a:alphaModFix/>
          </a:blip>
          <a:stretch>
            <a:fillRect/>
          </a:stretch>
        </p:blipFill>
        <p:spPr>
          <a:xfrm>
            <a:off x="6088050" y="1825625"/>
            <a:ext cx="4376050" cy="2514596"/>
          </a:xfrm>
          <a:prstGeom prst="rect">
            <a:avLst/>
          </a:prstGeom>
          <a:noFill/>
          <a:ln>
            <a:noFill/>
          </a:ln>
        </p:spPr>
      </p:pic>
      <p:sp>
        <p:nvSpPr>
          <p:cNvPr id="245" name="Google Shape;245;p25"/>
          <p:cNvSpPr/>
          <p:nvPr/>
        </p:nvSpPr>
        <p:spPr>
          <a:xfrm>
            <a:off x="838196" y="134961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680425" y="179250"/>
            <a:ext cx="11264400" cy="118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WORKING OF DIGITAL THERMOMETER USING 8051</a:t>
            </a:r>
            <a:endParaRPr b="1">
              <a:latin typeface="Times New Roman"/>
              <a:ea typeface="Times New Roman"/>
              <a:cs typeface="Times New Roman"/>
              <a:sym typeface="Times New Roman"/>
            </a:endParaRPr>
          </a:p>
        </p:txBody>
      </p:sp>
      <p:sp>
        <p:nvSpPr>
          <p:cNvPr id="251" name="Google Shape;251;p26"/>
          <p:cNvSpPr txBox="1"/>
          <p:nvPr>
            <p:ph idx="1" type="body"/>
          </p:nvPr>
        </p:nvSpPr>
        <p:spPr>
          <a:xfrm>
            <a:off x="838200" y="1360050"/>
            <a:ext cx="10515600" cy="5247300"/>
          </a:xfrm>
          <a:prstGeom prst="rect">
            <a:avLst/>
          </a:prstGeom>
        </p:spPr>
        <p:txBody>
          <a:bodyPr anchorCtr="0" anchor="t" bIns="45700" lIns="91425" spcFirstLastPara="1" rIns="91425" wrap="square" tIns="45700">
            <a:noAutofit/>
          </a:bodyPr>
          <a:lstStyle/>
          <a:p>
            <a:pPr indent="-330200" lvl="0" marL="457200" rtl="0" algn="just">
              <a:spcBef>
                <a:spcPts val="1000"/>
              </a:spcBef>
              <a:spcAft>
                <a:spcPts val="0"/>
              </a:spcAft>
              <a:buSzPts val="1600"/>
              <a:buFont typeface="Times New Roman"/>
              <a:buChar char="●"/>
            </a:pPr>
            <a:r>
              <a:rPr lang="en-GB" sz="2600">
                <a:latin typeface="Times New Roman"/>
                <a:ea typeface="Times New Roman"/>
                <a:cs typeface="Times New Roman"/>
                <a:sym typeface="Times New Roman"/>
              </a:rPr>
              <a:t>It consists of LM35,8051 Microcontroller,ADC 0804,16X2 Alphanumeric LCD.</a:t>
            </a:r>
            <a:endParaRPr sz="2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GB" sz="2600">
                <a:latin typeface="Times New Roman"/>
                <a:ea typeface="Times New Roman"/>
                <a:cs typeface="Times New Roman"/>
                <a:sym typeface="Times New Roman"/>
              </a:rPr>
              <a:t>8051 consists of 40 pins,ADC 0804 contains 20 pins and LCD has 14 pins.</a:t>
            </a:r>
            <a:endParaRPr sz="2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GB" sz="2600">
                <a:latin typeface="Times New Roman"/>
                <a:ea typeface="Times New Roman"/>
                <a:cs typeface="Times New Roman"/>
                <a:sym typeface="Times New Roman"/>
              </a:rPr>
              <a:t>Resistors,POT,crystal oscillator and capacitors of required values are used. The circuit connections are made.</a:t>
            </a:r>
            <a:endParaRPr sz="2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GB" sz="2600">
                <a:latin typeface="Times New Roman"/>
                <a:ea typeface="Times New Roman"/>
                <a:cs typeface="Times New Roman"/>
                <a:sym typeface="Times New Roman"/>
              </a:rPr>
              <a:t>The 8051 microcontroller performs the required operation upon adding the code to it</a:t>
            </a:r>
            <a:endParaRPr sz="2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GB" sz="2600">
                <a:latin typeface="Times New Roman"/>
                <a:ea typeface="Times New Roman"/>
                <a:cs typeface="Times New Roman"/>
                <a:sym typeface="Times New Roman"/>
              </a:rPr>
              <a:t>The code is written using C programming with </a:t>
            </a:r>
            <a:r>
              <a:rPr b="1" lang="en-GB" sz="2600">
                <a:latin typeface="Times New Roman"/>
                <a:ea typeface="Times New Roman"/>
                <a:cs typeface="Times New Roman"/>
                <a:sym typeface="Times New Roman"/>
              </a:rPr>
              <a:t>Keil uvision</a:t>
            </a:r>
            <a:r>
              <a:rPr lang="en-GB" sz="2600">
                <a:latin typeface="Times New Roman"/>
                <a:ea typeface="Times New Roman"/>
                <a:cs typeface="Times New Roman"/>
                <a:sym typeface="Times New Roman"/>
              </a:rPr>
              <a:t> and it is further converted into hex file to use in the circuit constructed in </a:t>
            </a:r>
            <a:r>
              <a:rPr b="1" lang="en-GB" sz="2600">
                <a:latin typeface="Times New Roman"/>
                <a:ea typeface="Times New Roman"/>
                <a:cs typeface="Times New Roman"/>
                <a:sym typeface="Times New Roman"/>
              </a:rPr>
              <a:t>Proteus</a:t>
            </a:r>
            <a:r>
              <a:rPr lang="en-GB"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GB" sz="2600">
                <a:latin typeface="Times New Roman"/>
                <a:ea typeface="Times New Roman"/>
                <a:cs typeface="Times New Roman"/>
                <a:sym typeface="Times New Roman"/>
              </a:rPr>
              <a:t>Here ADC0804 converts the temperature in Analog form to digital form and provides the output in the 16X2 LCD.</a:t>
            </a:r>
            <a:endParaRPr sz="2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GB" sz="2600">
                <a:latin typeface="Times New Roman"/>
                <a:ea typeface="Times New Roman"/>
                <a:cs typeface="Times New Roman"/>
                <a:sym typeface="Times New Roman"/>
              </a:rPr>
              <a:t>The LCD will be able to display the </a:t>
            </a:r>
            <a:r>
              <a:rPr lang="en-GB" sz="2600">
                <a:latin typeface="Times New Roman"/>
                <a:ea typeface="Times New Roman"/>
                <a:cs typeface="Times New Roman"/>
                <a:sym typeface="Times New Roman"/>
              </a:rPr>
              <a:t>precise</a:t>
            </a:r>
            <a:r>
              <a:rPr lang="en-GB" sz="2600">
                <a:latin typeface="Times New Roman"/>
                <a:ea typeface="Times New Roman"/>
                <a:cs typeface="Times New Roman"/>
                <a:sym typeface="Times New Roman"/>
              </a:rPr>
              <a:t> output upon </a:t>
            </a:r>
            <a:r>
              <a:rPr lang="en-GB" sz="2600">
                <a:latin typeface="Times New Roman"/>
                <a:ea typeface="Times New Roman"/>
                <a:cs typeface="Times New Roman"/>
                <a:sym typeface="Times New Roman"/>
              </a:rPr>
              <a:t>conversion</a:t>
            </a:r>
            <a:r>
              <a:rPr lang="en-GB"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WORKING SIMULATION</a:t>
            </a:r>
            <a:endParaRPr b="1">
              <a:latin typeface="Times New Roman"/>
              <a:ea typeface="Times New Roman"/>
              <a:cs typeface="Times New Roman"/>
              <a:sym typeface="Times New Roman"/>
            </a:endParaRPr>
          </a:p>
        </p:txBody>
      </p:sp>
      <p:pic>
        <p:nvPicPr>
          <p:cNvPr id="257" name="Google Shape;257;p27"/>
          <p:cNvPicPr preferRelativeResize="0"/>
          <p:nvPr/>
        </p:nvPicPr>
        <p:blipFill rotWithShape="1">
          <a:blip r:embed="rId3">
            <a:alphaModFix/>
          </a:blip>
          <a:srcRect b="0" l="1000" r="-999" t="0"/>
          <a:stretch/>
        </p:blipFill>
        <p:spPr>
          <a:xfrm>
            <a:off x="1408013" y="1053825"/>
            <a:ext cx="8982075" cy="542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DIGITAL THERMOMETER USING ARDUINO UNO</a:t>
            </a:r>
            <a:endParaRPr b="1">
              <a:latin typeface="Times New Roman"/>
              <a:ea typeface="Times New Roman"/>
              <a:cs typeface="Times New Roman"/>
              <a:sym typeface="Times New Roman"/>
            </a:endParaRPr>
          </a:p>
        </p:txBody>
      </p:sp>
      <p:sp>
        <p:nvSpPr>
          <p:cNvPr id="263" name="Google Shape;263;p2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41300" lvl="0" marL="228600" rtl="0" algn="just">
              <a:spcBef>
                <a:spcPts val="1000"/>
              </a:spcBef>
              <a:spcAft>
                <a:spcPts val="0"/>
              </a:spcAft>
              <a:buSzPts val="2600"/>
              <a:buFont typeface="Times New Roman"/>
              <a:buChar char="•"/>
            </a:pPr>
            <a:r>
              <a:rPr lang="en-GB" sz="2600">
                <a:latin typeface="Times New Roman"/>
                <a:ea typeface="Times New Roman"/>
                <a:cs typeface="Times New Roman"/>
                <a:sym typeface="Times New Roman"/>
              </a:rPr>
              <a:t>In this project, an Arduino based digital thermometer is designed that can be used to monitor the temperature of room.</a:t>
            </a:r>
            <a:endParaRPr sz="2600">
              <a:latin typeface="Times New Roman"/>
              <a:ea typeface="Times New Roman"/>
              <a:cs typeface="Times New Roman"/>
              <a:sym typeface="Times New Roman"/>
            </a:endParaRPr>
          </a:p>
          <a:p>
            <a:pPr indent="-241300" lvl="0" marL="228600" rtl="0" algn="just">
              <a:spcBef>
                <a:spcPts val="1000"/>
              </a:spcBef>
              <a:spcAft>
                <a:spcPts val="0"/>
              </a:spcAft>
              <a:buSzPts val="2600"/>
              <a:buFont typeface="Times New Roman"/>
              <a:buChar char="•"/>
            </a:pPr>
            <a:r>
              <a:rPr lang="en-GB" sz="2600">
                <a:latin typeface="Times New Roman"/>
                <a:ea typeface="Times New Roman"/>
                <a:cs typeface="Times New Roman"/>
                <a:sym typeface="Times New Roman"/>
              </a:rPr>
              <a:t>Arduino is an open source development board through which many of the projects can be done.</a:t>
            </a:r>
            <a:endParaRPr sz="2600">
              <a:latin typeface="Times New Roman"/>
              <a:ea typeface="Times New Roman"/>
              <a:cs typeface="Times New Roman"/>
              <a:sym typeface="Times New Roman"/>
            </a:endParaRPr>
          </a:p>
          <a:p>
            <a:pPr indent="-241300" lvl="0" marL="228600" rtl="0" algn="just">
              <a:spcBef>
                <a:spcPts val="1000"/>
              </a:spcBef>
              <a:spcAft>
                <a:spcPts val="0"/>
              </a:spcAft>
              <a:buSzPts val="2600"/>
              <a:buFont typeface="Times New Roman"/>
              <a:buChar char="•"/>
            </a:pPr>
            <a:r>
              <a:rPr lang="en-GB" sz="2600">
                <a:latin typeface="Times New Roman"/>
                <a:ea typeface="Times New Roman"/>
                <a:cs typeface="Times New Roman"/>
                <a:sym typeface="Times New Roman"/>
              </a:rPr>
              <a:t>This project uses arduino UNO,16X2 Alphanumeric LCD display and LM35 temperature sensor.</a:t>
            </a:r>
            <a:endParaRPr sz="2600">
              <a:latin typeface="Times New Roman"/>
              <a:ea typeface="Times New Roman"/>
              <a:cs typeface="Times New Roman"/>
              <a:sym typeface="Times New Roman"/>
            </a:endParaRPr>
          </a:p>
          <a:p>
            <a:pPr indent="0" lvl="0" marL="0" rtl="0" algn="just">
              <a:spcBef>
                <a:spcPts val="100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29"/>
          <p:cNvSpPr/>
          <p:nvPr/>
        </p:nvSpPr>
        <p:spPr>
          <a:xfrm>
            <a:off x="0"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69" name="Google Shape;269;p29"/>
          <p:cNvGrpSpPr/>
          <p:nvPr/>
        </p:nvGrpSpPr>
        <p:grpSpPr>
          <a:xfrm>
            <a:off x="-417513" y="0"/>
            <a:ext cx="12584115" cy="6853238"/>
            <a:chOff x="-417513" y="0"/>
            <a:chExt cx="12584115" cy="6853238"/>
          </a:xfrm>
        </p:grpSpPr>
        <p:sp>
          <p:nvSpPr>
            <p:cNvPr id="270" name="Google Shape;270;p29"/>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1" name="Google Shape;271;p2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2" name="Google Shape;272;p2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3" name="Google Shape;273;p29"/>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4" name="Google Shape;274;p2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5" name="Google Shape;275;p2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6" name="Google Shape;276;p29"/>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7" name="Google Shape;277;p2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8" name="Google Shape;278;p2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9" name="Google Shape;279;p29"/>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0" name="Google Shape;280;p2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1" name="Google Shape;281;p29"/>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2" name="Google Shape;282;p2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3" name="Google Shape;283;p29"/>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4" name="Google Shape;284;p2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5" name="Google Shape;285;p29"/>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6" name="Google Shape;286;p29"/>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7" name="Google Shape;287;p29"/>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8" name="Google Shape;288;p2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9" name="Google Shape;289;p2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0" name="Google Shape;290;p2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291" name="Google Shape;291;p29"/>
          <p:cNvSpPr txBox="1"/>
          <p:nvPr>
            <p:ph type="title"/>
          </p:nvPr>
        </p:nvSpPr>
        <p:spPr>
          <a:xfrm>
            <a:off x="396573" y="320675"/>
            <a:ext cx="114075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en-GB">
                <a:latin typeface="Times New Roman"/>
                <a:ea typeface="Times New Roman"/>
                <a:cs typeface="Times New Roman"/>
                <a:sym typeface="Times New Roman"/>
              </a:rPr>
              <a:t>COMPONENTS USED FOR DIGITAL THERMOMETER USING ARDUINO</a:t>
            </a:r>
            <a:endParaRPr b="1">
              <a:latin typeface="Times New Roman"/>
              <a:ea typeface="Times New Roman"/>
              <a:cs typeface="Times New Roman"/>
              <a:sym typeface="Times New Roman"/>
            </a:endParaRPr>
          </a:p>
        </p:txBody>
      </p:sp>
      <p:grpSp>
        <p:nvGrpSpPr>
          <p:cNvPr id="292" name="Google Shape;292;p29"/>
          <p:cNvGrpSpPr/>
          <p:nvPr/>
        </p:nvGrpSpPr>
        <p:grpSpPr>
          <a:xfrm>
            <a:off x="753057" y="1828969"/>
            <a:ext cx="10694482" cy="4344626"/>
            <a:chOff x="356483" y="3344"/>
            <a:chExt cx="10694482" cy="4344626"/>
          </a:xfrm>
        </p:grpSpPr>
        <p:sp>
          <p:nvSpPr>
            <p:cNvPr id="293" name="Google Shape;293;p29"/>
            <p:cNvSpPr/>
            <p:nvPr/>
          </p:nvSpPr>
          <p:spPr>
            <a:xfrm>
              <a:off x="356483" y="3344"/>
              <a:ext cx="3342000" cy="2005200"/>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txBox="1"/>
            <p:nvPr/>
          </p:nvSpPr>
          <p:spPr>
            <a:xfrm>
              <a:off x="356483" y="3344"/>
              <a:ext cx="3342000" cy="2005200"/>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Calibri"/>
                <a:buNone/>
              </a:pPr>
              <a:r>
                <a:rPr lang="en-GB" sz="4000">
                  <a:solidFill>
                    <a:schemeClr val="lt1"/>
                  </a:solidFill>
                  <a:latin typeface="Calibri"/>
                  <a:ea typeface="Calibri"/>
                  <a:cs typeface="Calibri"/>
                  <a:sym typeface="Calibri"/>
                </a:rPr>
                <a:t>ARDUINO UNO</a:t>
              </a:r>
              <a:endParaRPr sz="4000">
                <a:solidFill>
                  <a:schemeClr val="lt1"/>
                </a:solidFill>
                <a:latin typeface="Calibri"/>
                <a:ea typeface="Calibri"/>
                <a:cs typeface="Calibri"/>
                <a:sym typeface="Calibri"/>
              </a:endParaRPr>
            </a:p>
          </p:txBody>
        </p:sp>
        <p:sp>
          <p:nvSpPr>
            <p:cNvPr id="295" name="Google Shape;295;p29"/>
            <p:cNvSpPr/>
            <p:nvPr/>
          </p:nvSpPr>
          <p:spPr>
            <a:xfrm>
              <a:off x="4032724" y="3344"/>
              <a:ext cx="3342000" cy="2005200"/>
            </a:xfrm>
            <a:prstGeom prst="rect">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txBox="1"/>
            <p:nvPr/>
          </p:nvSpPr>
          <p:spPr>
            <a:xfrm>
              <a:off x="4032724" y="3344"/>
              <a:ext cx="3342000" cy="2005200"/>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Calibri"/>
                <a:buNone/>
              </a:pPr>
              <a:r>
                <a:rPr lang="en-GB" sz="4000">
                  <a:solidFill>
                    <a:schemeClr val="lt1"/>
                  </a:solidFill>
                  <a:latin typeface="Calibri"/>
                  <a:ea typeface="Calibri"/>
                  <a:cs typeface="Calibri"/>
                  <a:sym typeface="Calibri"/>
                </a:rPr>
                <a:t>POT(Variable resistor)</a:t>
              </a:r>
              <a:endParaRPr sz="4000">
                <a:solidFill>
                  <a:schemeClr val="lt1"/>
                </a:solidFill>
                <a:latin typeface="Calibri"/>
                <a:ea typeface="Calibri"/>
                <a:cs typeface="Calibri"/>
                <a:sym typeface="Calibri"/>
              </a:endParaRPr>
            </a:p>
          </p:txBody>
        </p:sp>
        <p:sp>
          <p:nvSpPr>
            <p:cNvPr id="297" name="Google Shape;297;p29"/>
            <p:cNvSpPr/>
            <p:nvPr/>
          </p:nvSpPr>
          <p:spPr>
            <a:xfrm>
              <a:off x="7708965" y="3344"/>
              <a:ext cx="3342000" cy="2005200"/>
            </a:xfrm>
            <a:prstGeom prst="rect">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txBox="1"/>
            <p:nvPr/>
          </p:nvSpPr>
          <p:spPr>
            <a:xfrm>
              <a:off x="7708965" y="3344"/>
              <a:ext cx="3342000" cy="2005200"/>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Calibri"/>
                <a:buNone/>
              </a:pPr>
              <a:r>
                <a:rPr lang="en-GB" sz="4000">
                  <a:solidFill>
                    <a:schemeClr val="lt1"/>
                  </a:solidFill>
                  <a:latin typeface="Calibri"/>
                  <a:ea typeface="Calibri"/>
                  <a:cs typeface="Calibri"/>
                  <a:sym typeface="Calibri"/>
                </a:rPr>
                <a:t>16*2 LCD display</a:t>
              </a:r>
              <a:endParaRPr sz="4000">
                <a:solidFill>
                  <a:schemeClr val="lt1"/>
                </a:solidFill>
                <a:latin typeface="Calibri"/>
                <a:ea typeface="Calibri"/>
                <a:cs typeface="Calibri"/>
                <a:sym typeface="Calibri"/>
              </a:endParaRPr>
            </a:p>
          </p:txBody>
        </p:sp>
        <p:sp>
          <p:nvSpPr>
            <p:cNvPr id="299" name="Google Shape;299;p29"/>
            <p:cNvSpPr/>
            <p:nvPr/>
          </p:nvSpPr>
          <p:spPr>
            <a:xfrm>
              <a:off x="4032724" y="2342770"/>
              <a:ext cx="3342000" cy="2005200"/>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txBox="1"/>
            <p:nvPr/>
          </p:nvSpPr>
          <p:spPr>
            <a:xfrm>
              <a:off x="4032724" y="2342770"/>
              <a:ext cx="3342000" cy="2005200"/>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Calibri"/>
                <a:buNone/>
              </a:pPr>
              <a:r>
                <a:rPr lang="en-GB" sz="4000">
                  <a:solidFill>
                    <a:schemeClr val="lt1"/>
                  </a:solidFill>
                  <a:latin typeface="Calibri"/>
                  <a:ea typeface="Calibri"/>
                  <a:cs typeface="Calibri"/>
                  <a:sym typeface="Calibri"/>
                </a:rPr>
                <a:t>LM35 sensor</a:t>
              </a:r>
              <a:endParaRPr sz="4000">
                <a:solidFill>
                  <a:schemeClr val="lt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30"/>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6" name="Google Shape;306;p30"/>
          <p:cNvGrpSpPr/>
          <p:nvPr/>
        </p:nvGrpSpPr>
        <p:grpSpPr>
          <a:xfrm>
            <a:off x="4" y="1216597"/>
            <a:ext cx="731521" cy="673460"/>
            <a:chOff x="3940602" y="308034"/>
            <a:chExt cx="2116791" cy="3428999"/>
          </a:xfrm>
        </p:grpSpPr>
        <p:sp>
          <p:nvSpPr>
            <p:cNvPr id="307" name="Google Shape;307;p30"/>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30"/>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30"/>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10" name="Google Shape;310;p30"/>
          <p:cNvSpPr/>
          <p:nvPr/>
        </p:nvSpPr>
        <p:spPr>
          <a:xfrm>
            <a:off x="642250" y="267900"/>
            <a:ext cx="10907400" cy="94860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30"/>
          <p:cNvSpPr txBox="1"/>
          <p:nvPr>
            <p:ph type="title"/>
          </p:nvPr>
        </p:nvSpPr>
        <p:spPr>
          <a:xfrm>
            <a:off x="1005175" y="27400"/>
            <a:ext cx="9942600" cy="1189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onsolas"/>
              <a:buNone/>
            </a:pPr>
            <a:r>
              <a:rPr b="1" lang="en-GB" sz="4800">
                <a:latin typeface="Times New Roman"/>
                <a:ea typeface="Times New Roman"/>
                <a:cs typeface="Times New Roman"/>
                <a:sym typeface="Times New Roman"/>
              </a:rPr>
              <a:t>CIRCUIT DESIGN</a:t>
            </a:r>
            <a:endParaRPr b="1" sz="4800">
              <a:latin typeface="Times New Roman"/>
              <a:ea typeface="Times New Roman"/>
              <a:cs typeface="Times New Roman"/>
              <a:sym typeface="Times New Roman"/>
            </a:endParaRPr>
          </a:p>
        </p:txBody>
      </p:sp>
      <p:sp>
        <p:nvSpPr>
          <p:cNvPr id="312" name="Google Shape;312;p30"/>
          <p:cNvSpPr txBox="1"/>
          <p:nvPr>
            <p:ph idx="1" type="body"/>
          </p:nvPr>
        </p:nvSpPr>
        <p:spPr>
          <a:xfrm>
            <a:off x="731275" y="1513575"/>
            <a:ext cx="10490400" cy="4971600"/>
          </a:xfrm>
          <a:prstGeom prst="rect">
            <a:avLst/>
          </a:prstGeom>
          <a:noFill/>
          <a:ln>
            <a:noFill/>
          </a:ln>
        </p:spPr>
        <p:txBody>
          <a:bodyPr anchorCtr="0" anchor="ctr" bIns="45700" lIns="91425" spcFirstLastPara="1" rIns="91425" wrap="square" tIns="45700">
            <a:noAutofit/>
          </a:bodyPr>
          <a:lstStyle/>
          <a:p>
            <a:pPr indent="-241300" lvl="0" marL="228600" rtl="0" algn="just">
              <a:lnSpc>
                <a:spcPct val="90000"/>
              </a:lnSpc>
              <a:spcBef>
                <a:spcPts val="0"/>
              </a:spcBef>
              <a:spcAft>
                <a:spcPts val="0"/>
              </a:spcAft>
              <a:buClr>
                <a:schemeClr val="dk1"/>
              </a:buClr>
              <a:buSzPts val="2600"/>
              <a:buFont typeface="Times New Roman"/>
              <a:buChar char="•"/>
            </a:pPr>
            <a:r>
              <a:rPr lang="en-GB" sz="2600">
                <a:latin typeface="Times New Roman"/>
                <a:ea typeface="Times New Roman"/>
                <a:cs typeface="Times New Roman"/>
                <a:sym typeface="Times New Roman"/>
              </a:rPr>
              <a:t>LM35 is the temperature sensor used in this project. The output of the sensor is directly proportional to the temperature but in analogue form. Hence, the output of LM35 i.e. pin 2 is connected to analog input A0 of Arduino.</a:t>
            </a:r>
            <a:endParaRPr sz="2600">
              <a:latin typeface="Times New Roman"/>
              <a:ea typeface="Times New Roman"/>
              <a:cs typeface="Times New Roman"/>
              <a:sym typeface="Times New Roman"/>
            </a:endParaRPr>
          </a:p>
          <a:p>
            <a:pPr indent="-241300" lvl="0" marL="228600" rtl="0" algn="just">
              <a:lnSpc>
                <a:spcPct val="90000"/>
              </a:lnSpc>
              <a:spcBef>
                <a:spcPts val="1000"/>
              </a:spcBef>
              <a:spcAft>
                <a:spcPts val="0"/>
              </a:spcAft>
              <a:buClr>
                <a:schemeClr val="dk1"/>
              </a:buClr>
              <a:buSzPts val="2600"/>
              <a:buFont typeface="Times New Roman"/>
              <a:buChar char="•"/>
            </a:pPr>
            <a:r>
              <a:rPr lang="en-GB" sz="2600">
                <a:latin typeface="Times New Roman"/>
                <a:ea typeface="Times New Roman"/>
                <a:cs typeface="Times New Roman"/>
                <a:sym typeface="Times New Roman"/>
              </a:rPr>
              <a:t>As it is a digital thermometer, we need to convert the analogue values to digital and display the result on a display like LCD. We used a 16X2 LCD in this project. Pins 1 and 2 of LCD are connected to ground and supply respectively.</a:t>
            </a:r>
            <a:endParaRPr sz="2600">
              <a:latin typeface="Times New Roman"/>
              <a:ea typeface="Times New Roman"/>
              <a:cs typeface="Times New Roman"/>
              <a:sym typeface="Times New Roman"/>
            </a:endParaRPr>
          </a:p>
          <a:p>
            <a:pPr indent="-241300" lvl="0" marL="228600" rtl="0" algn="just">
              <a:lnSpc>
                <a:spcPct val="90000"/>
              </a:lnSpc>
              <a:spcBef>
                <a:spcPts val="1000"/>
              </a:spcBef>
              <a:spcAft>
                <a:spcPts val="0"/>
              </a:spcAft>
              <a:buClr>
                <a:schemeClr val="dk1"/>
              </a:buClr>
              <a:buSzPts val="2600"/>
              <a:buFont typeface="Times New Roman"/>
              <a:buChar char="•"/>
            </a:pPr>
            <a:r>
              <a:rPr lang="en-GB" sz="2600">
                <a:latin typeface="Times New Roman"/>
                <a:ea typeface="Times New Roman"/>
                <a:cs typeface="Times New Roman"/>
                <a:sym typeface="Times New Roman"/>
              </a:rPr>
              <a:t>In order to control the contrast of the display, Pin 3 of LCD is connected to the wiper of a 10 KΩ POT. The other terminals of POT are connected to supply and ground. Pins 15 and 16 of LCD are used to turn the backlight of the LCD.</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400"/>
              <a:buNone/>
            </a:pPr>
            <a:r>
              <a:t/>
            </a:r>
            <a:endParaRPr sz="2400"/>
          </a:p>
        </p:txBody>
      </p:sp>
      <p:cxnSp>
        <p:nvCxnSpPr>
          <p:cNvPr id="313" name="Google Shape;313;p30"/>
          <p:cNvCxnSpPr/>
          <p:nvPr/>
        </p:nvCxnSpPr>
        <p:spPr>
          <a:xfrm rot="10800000">
            <a:off x="838200" y="6485313"/>
            <a:ext cx="105156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590900" y="365125"/>
            <a:ext cx="112809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CIRCUIT DIAGRAM FOR DIGITAL THERMOMETER USING ARDUINO UNO</a:t>
            </a:r>
            <a:endParaRPr b="1">
              <a:latin typeface="Times New Roman"/>
              <a:ea typeface="Times New Roman"/>
              <a:cs typeface="Times New Roman"/>
              <a:sym typeface="Times New Roman"/>
            </a:endParaRPr>
          </a:p>
        </p:txBody>
      </p:sp>
      <p:pic>
        <p:nvPicPr>
          <p:cNvPr id="319" name="Google Shape;319;p31"/>
          <p:cNvPicPr preferRelativeResize="0"/>
          <p:nvPr/>
        </p:nvPicPr>
        <p:blipFill>
          <a:blip r:embed="rId3">
            <a:alphaModFix/>
          </a:blip>
          <a:stretch>
            <a:fillRect/>
          </a:stretch>
        </p:blipFill>
        <p:spPr>
          <a:xfrm>
            <a:off x="838200" y="1886275"/>
            <a:ext cx="979170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3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32"/>
          <p:cNvSpPr txBox="1"/>
          <p:nvPr>
            <p:ph type="title"/>
          </p:nvPr>
        </p:nvSpPr>
        <p:spPr>
          <a:xfrm>
            <a:off x="929788" y="0"/>
            <a:ext cx="4583700" cy="991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600"/>
              <a:buFont typeface="Calibri"/>
              <a:buNone/>
            </a:pPr>
            <a:r>
              <a:rPr b="1" lang="en-GB" sz="6600"/>
              <a:t>CODE</a:t>
            </a:r>
            <a:endParaRPr/>
          </a:p>
        </p:txBody>
      </p:sp>
      <p:sp>
        <p:nvSpPr>
          <p:cNvPr id="326" name="Google Shape;326;p32"/>
          <p:cNvSpPr/>
          <p:nvPr/>
        </p:nvSpPr>
        <p:spPr>
          <a:xfrm>
            <a:off x="1547496" y="97321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7" name="Google Shape;327;p32"/>
          <p:cNvPicPr preferRelativeResize="0"/>
          <p:nvPr/>
        </p:nvPicPr>
        <p:blipFill>
          <a:blip r:embed="rId3">
            <a:alphaModFix/>
          </a:blip>
          <a:stretch>
            <a:fillRect/>
          </a:stretch>
        </p:blipFill>
        <p:spPr>
          <a:xfrm>
            <a:off x="832475" y="1080650"/>
            <a:ext cx="4958600" cy="5519400"/>
          </a:xfrm>
          <a:prstGeom prst="rect">
            <a:avLst/>
          </a:prstGeom>
          <a:noFill/>
          <a:ln>
            <a:noFill/>
          </a:ln>
        </p:spPr>
      </p:pic>
      <p:pic>
        <p:nvPicPr>
          <p:cNvPr id="328" name="Google Shape;328;p32"/>
          <p:cNvPicPr preferRelativeResize="0"/>
          <p:nvPr/>
        </p:nvPicPr>
        <p:blipFill>
          <a:blip r:embed="rId4">
            <a:alphaModFix/>
          </a:blip>
          <a:stretch>
            <a:fillRect/>
          </a:stretch>
        </p:blipFill>
        <p:spPr>
          <a:xfrm>
            <a:off x="6148475" y="1080650"/>
            <a:ext cx="4881625" cy="3145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33"/>
          <p:cNvSpPr/>
          <p:nvPr/>
        </p:nvSpPr>
        <p:spPr>
          <a:xfrm>
            <a:off x="0" y="0"/>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33"/>
          <p:cNvSpPr txBox="1"/>
          <p:nvPr>
            <p:ph type="title"/>
          </p:nvPr>
        </p:nvSpPr>
        <p:spPr>
          <a:xfrm>
            <a:off x="533625" y="122071"/>
            <a:ext cx="4560600" cy="594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GB">
                <a:latin typeface="Times New Roman"/>
                <a:ea typeface="Times New Roman"/>
                <a:cs typeface="Times New Roman"/>
                <a:sym typeface="Times New Roman"/>
              </a:rPr>
              <a:t>WORKING</a:t>
            </a:r>
            <a:endParaRPr>
              <a:latin typeface="Times New Roman"/>
              <a:ea typeface="Times New Roman"/>
              <a:cs typeface="Times New Roman"/>
              <a:sym typeface="Times New Roman"/>
            </a:endParaRPr>
          </a:p>
        </p:txBody>
      </p:sp>
      <p:grpSp>
        <p:nvGrpSpPr>
          <p:cNvPr id="335" name="Google Shape;335;p33"/>
          <p:cNvGrpSpPr/>
          <p:nvPr/>
        </p:nvGrpSpPr>
        <p:grpSpPr>
          <a:xfrm>
            <a:off x="0" y="1083484"/>
            <a:ext cx="355196" cy="673460"/>
            <a:chOff x="0" y="823811"/>
            <a:chExt cx="355196" cy="673460"/>
          </a:xfrm>
        </p:grpSpPr>
        <p:sp>
          <p:nvSpPr>
            <p:cNvPr id="336" name="Google Shape;336;p33"/>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33"/>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8" name="Google Shape;338;p33"/>
          <p:cNvSpPr/>
          <p:nvPr/>
        </p:nvSpPr>
        <p:spPr>
          <a:xfrm flipH="1">
            <a:off x="665085" y="2090569"/>
            <a:ext cx="429768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33"/>
          <p:cNvSpPr txBox="1"/>
          <p:nvPr>
            <p:ph idx="1" type="body"/>
          </p:nvPr>
        </p:nvSpPr>
        <p:spPr>
          <a:xfrm>
            <a:off x="194050" y="832525"/>
            <a:ext cx="5834400" cy="5197200"/>
          </a:xfrm>
          <a:prstGeom prst="rect">
            <a:avLst/>
          </a:prstGeom>
          <a:noFill/>
          <a:ln>
            <a:noFill/>
          </a:ln>
        </p:spPr>
        <p:txBody>
          <a:bodyPr anchorCtr="0" anchor="ctr" bIns="45700" lIns="91425" spcFirstLastPara="1" rIns="91425" wrap="square" tIns="45700">
            <a:noAutofit/>
          </a:bodyPr>
          <a:lstStyle/>
          <a:p>
            <a:pPr indent="-247650" lvl="0" marL="228600" rtl="0" algn="just">
              <a:lnSpc>
                <a:spcPct val="90000"/>
              </a:lnSpc>
              <a:spcBef>
                <a:spcPts val="0"/>
              </a:spcBef>
              <a:spcAft>
                <a:spcPts val="0"/>
              </a:spcAft>
              <a:buClr>
                <a:schemeClr val="dk1"/>
              </a:buClr>
              <a:buSzPts val="2000"/>
              <a:buFont typeface="Times New Roman"/>
              <a:buChar char="•"/>
            </a:pPr>
            <a:r>
              <a:rPr lang="en-GB" sz="2000">
                <a:latin typeface="Times New Roman"/>
                <a:ea typeface="Times New Roman"/>
                <a:cs typeface="Times New Roman"/>
                <a:sym typeface="Times New Roman"/>
              </a:rPr>
              <a:t>A high precision digital thermometer is designed in this project. It is constructed with simple components like Arduino, LM35 temperature sensor and an LCD display. The working of the circuit is very simple and is explained below.</a:t>
            </a:r>
            <a:endParaRPr sz="2000">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GB" sz="2000">
                <a:latin typeface="Times New Roman"/>
                <a:ea typeface="Times New Roman"/>
                <a:cs typeface="Times New Roman"/>
                <a:sym typeface="Times New Roman"/>
              </a:rPr>
              <a:t>The temperature sensor i.e. LM35 continuously monitors the room temperature and gives an analogue equivalent voltage which is directly proportional to the temperature.</a:t>
            </a:r>
            <a:endParaRPr sz="2000">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GB" sz="2000">
                <a:latin typeface="Times New Roman"/>
                <a:ea typeface="Times New Roman"/>
                <a:cs typeface="Times New Roman"/>
                <a:sym typeface="Times New Roman"/>
              </a:rPr>
              <a:t>This analogue data is given to Arduino through A0. As per the code written, the Arduino converts this analogue voltage value to digital temperature readings. This value is displayed on the LCD.</a:t>
            </a:r>
            <a:endParaRPr sz="2000">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GB" sz="2000">
                <a:latin typeface="Times New Roman"/>
                <a:ea typeface="Times New Roman"/>
                <a:cs typeface="Times New Roman"/>
                <a:sym typeface="Times New Roman"/>
              </a:rPr>
              <a:t>The rate of change of temperature capture can be programmed in the code. The output displayed on the LCD is an accurate reading of room temperature in centigrade.</a:t>
            </a:r>
            <a:endParaRPr sz="2000">
              <a:latin typeface="Times New Roman"/>
              <a:ea typeface="Times New Roman"/>
              <a:cs typeface="Times New Roman"/>
              <a:sym typeface="Times New Roman"/>
            </a:endParaRPr>
          </a:p>
        </p:txBody>
      </p:sp>
      <p:sp>
        <p:nvSpPr>
          <p:cNvPr id="340" name="Google Shape;340;p33"/>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ircuit board on a table&#10;&#10;Description automatically generated" id="341" name="Google Shape;341;p33"/>
          <p:cNvPicPr preferRelativeResize="0"/>
          <p:nvPr/>
        </p:nvPicPr>
        <p:blipFill rotWithShape="1">
          <a:blip r:embed="rId3">
            <a:alphaModFix/>
          </a:blip>
          <a:srcRect b="0" l="3056" r="2021" t="0"/>
          <a:stretch/>
        </p:blipFill>
        <p:spPr>
          <a:xfrm>
            <a:off x="6356625" y="1046575"/>
            <a:ext cx="5192749" cy="4764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WORKING SIMULATION IN PROTEUS</a:t>
            </a:r>
            <a:endParaRPr b="1">
              <a:latin typeface="Times New Roman"/>
              <a:ea typeface="Times New Roman"/>
              <a:cs typeface="Times New Roman"/>
              <a:sym typeface="Times New Roman"/>
            </a:endParaRPr>
          </a:p>
        </p:txBody>
      </p:sp>
      <p:pic>
        <p:nvPicPr>
          <p:cNvPr id="347" name="Google Shape;347;p34"/>
          <p:cNvPicPr preferRelativeResize="0"/>
          <p:nvPr/>
        </p:nvPicPr>
        <p:blipFill>
          <a:blip r:embed="rId3">
            <a:alphaModFix/>
          </a:blip>
          <a:stretch>
            <a:fillRect/>
          </a:stretch>
        </p:blipFill>
        <p:spPr>
          <a:xfrm>
            <a:off x="1143000" y="1800950"/>
            <a:ext cx="10210800" cy="440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17"/>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6" name="Google Shape;116;p17"/>
          <p:cNvPicPr preferRelativeResize="0"/>
          <p:nvPr/>
        </p:nvPicPr>
        <p:blipFill rotWithShape="1">
          <a:blip r:embed="rId3">
            <a:alphaModFix amt="35000"/>
          </a:blip>
          <a:srcRect b="-1" l="5170" r="3274" t="0"/>
          <a:stretch/>
        </p:blipFill>
        <p:spPr>
          <a:xfrm>
            <a:off x="20" y="1"/>
            <a:ext cx="12191980" cy="6857999"/>
          </a:xfrm>
          <a:prstGeom prst="rect">
            <a:avLst/>
          </a:prstGeom>
          <a:noFill/>
          <a:ln>
            <a:noFill/>
          </a:ln>
        </p:spPr>
      </p:pic>
      <p:sp>
        <p:nvSpPr>
          <p:cNvPr id="117" name="Google Shape;117;p17"/>
          <p:cNvSpPr txBox="1"/>
          <p:nvPr>
            <p:ph type="title"/>
          </p:nvPr>
        </p:nvSpPr>
        <p:spPr>
          <a:xfrm>
            <a:off x="838200" y="20440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400"/>
              <a:buFont typeface="Times New Roman"/>
              <a:buNone/>
            </a:pPr>
            <a:r>
              <a:rPr b="1" lang="en-GB" u="sng">
                <a:solidFill>
                  <a:srgbClr val="FFFFFF"/>
                </a:solidFill>
                <a:latin typeface="Times New Roman"/>
                <a:ea typeface="Times New Roman"/>
                <a:cs typeface="Times New Roman"/>
                <a:sym typeface="Times New Roman"/>
              </a:rPr>
              <a:t>TABLE OF CONTENTS</a:t>
            </a:r>
            <a:endParaRPr/>
          </a:p>
        </p:txBody>
      </p:sp>
      <p:grpSp>
        <p:nvGrpSpPr>
          <p:cNvPr id="118" name="Google Shape;118;p17"/>
          <p:cNvGrpSpPr/>
          <p:nvPr/>
        </p:nvGrpSpPr>
        <p:grpSpPr>
          <a:xfrm>
            <a:off x="1929336" y="1826436"/>
            <a:ext cx="8557444" cy="4910008"/>
            <a:chOff x="1640224" y="811"/>
            <a:chExt cx="8557444" cy="4910008"/>
          </a:xfrm>
        </p:grpSpPr>
        <p:sp>
          <p:nvSpPr>
            <p:cNvPr id="119" name="Google Shape;119;p17"/>
            <p:cNvSpPr/>
            <p:nvPr/>
          </p:nvSpPr>
          <p:spPr>
            <a:xfrm rot="5400000">
              <a:off x="1238167" y="1114963"/>
              <a:ext cx="1746464" cy="210428"/>
            </a:xfrm>
            <a:prstGeom prst="rect">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1640224" y="811"/>
              <a:ext cx="2338099" cy="1402859"/>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nvSpPr>
          <p:spPr>
            <a:xfrm>
              <a:off x="1681312" y="41899"/>
              <a:ext cx="2255923" cy="132068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en-GB" sz="1800">
                  <a:solidFill>
                    <a:schemeClr val="lt1"/>
                  </a:solidFill>
                  <a:latin typeface="Times New Roman"/>
                  <a:ea typeface="Times New Roman"/>
                  <a:cs typeface="Times New Roman"/>
                  <a:sym typeface="Times New Roman"/>
                </a:rPr>
                <a:t>1.INTRODUCTION</a:t>
              </a:r>
              <a:endParaRPr sz="1800">
                <a:solidFill>
                  <a:schemeClr val="lt1"/>
                </a:solidFill>
                <a:latin typeface="Times New Roman"/>
                <a:ea typeface="Times New Roman"/>
                <a:cs typeface="Times New Roman"/>
                <a:sym typeface="Times New Roman"/>
              </a:endParaRPr>
            </a:p>
          </p:txBody>
        </p:sp>
        <p:sp>
          <p:nvSpPr>
            <p:cNvPr id="122" name="Google Shape;122;p17"/>
            <p:cNvSpPr/>
            <p:nvPr/>
          </p:nvSpPr>
          <p:spPr>
            <a:xfrm rot="5400000">
              <a:off x="1238167" y="2868538"/>
              <a:ext cx="1746464" cy="210428"/>
            </a:xfrm>
            <a:prstGeom prst="rect">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1640224" y="1754386"/>
              <a:ext cx="2338099" cy="140285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1681312" y="1795474"/>
              <a:ext cx="2255923" cy="132068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en-GB" sz="1800">
                  <a:solidFill>
                    <a:schemeClr val="lt1"/>
                  </a:solidFill>
                  <a:latin typeface="Times New Roman"/>
                  <a:ea typeface="Times New Roman"/>
                  <a:cs typeface="Times New Roman"/>
                  <a:sym typeface="Times New Roman"/>
                </a:rPr>
                <a:t>2.COMPONENETS  DESCRIPTIO</a:t>
              </a:r>
              <a:r>
                <a:rPr lang="en-GB" sz="1800">
                  <a:solidFill>
                    <a:schemeClr val="lt1"/>
                  </a:solidFill>
                  <a:latin typeface="Calibri"/>
                  <a:ea typeface="Calibri"/>
                  <a:cs typeface="Calibri"/>
                  <a:sym typeface="Calibri"/>
                </a:rPr>
                <a:t>N</a:t>
              </a:r>
              <a:endParaRPr sz="1800">
                <a:solidFill>
                  <a:schemeClr val="lt1"/>
                </a:solidFill>
                <a:latin typeface="Calibri"/>
                <a:ea typeface="Calibri"/>
                <a:cs typeface="Calibri"/>
                <a:sym typeface="Calibri"/>
              </a:endParaRPr>
            </a:p>
          </p:txBody>
        </p:sp>
        <p:sp>
          <p:nvSpPr>
            <p:cNvPr id="125" name="Google Shape;125;p17"/>
            <p:cNvSpPr/>
            <p:nvPr/>
          </p:nvSpPr>
          <p:spPr>
            <a:xfrm>
              <a:off x="2114954" y="3745325"/>
              <a:ext cx="3102561" cy="210428"/>
            </a:xfrm>
            <a:prstGeom prst="rect">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1640224" y="3507960"/>
              <a:ext cx="2338099" cy="1402859"/>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txBox="1"/>
            <p:nvPr/>
          </p:nvSpPr>
          <p:spPr>
            <a:xfrm>
              <a:off x="1681312" y="3549048"/>
              <a:ext cx="2255923" cy="132068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en-GB" sz="1800">
                  <a:solidFill>
                    <a:schemeClr val="lt1"/>
                  </a:solidFill>
                  <a:latin typeface="Times New Roman"/>
                  <a:ea typeface="Times New Roman"/>
                  <a:cs typeface="Times New Roman"/>
                  <a:sym typeface="Times New Roman"/>
                </a:rPr>
                <a:t>3.CIRCUIT DIAGRAM</a:t>
              </a:r>
              <a:endParaRPr sz="1800">
                <a:solidFill>
                  <a:schemeClr val="lt1"/>
                </a:solidFill>
                <a:latin typeface="Times New Roman"/>
                <a:ea typeface="Times New Roman"/>
                <a:cs typeface="Times New Roman"/>
                <a:sym typeface="Times New Roman"/>
              </a:endParaRPr>
            </a:p>
          </p:txBody>
        </p:sp>
        <p:sp>
          <p:nvSpPr>
            <p:cNvPr id="128" name="Google Shape;128;p17"/>
            <p:cNvSpPr/>
            <p:nvPr/>
          </p:nvSpPr>
          <p:spPr>
            <a:xfrm rot="-5400000">
              <a:off x="4347839" y="2868538"/>
              <a:ext cx="1746464" cy="210428"/>
            </a:xfrm>
            <a:prstGeom prst="rect">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4749896" y="3507960"/>
              <a:ext cx="2338099" cy="1402859"/>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nvSpPr>
          <p:spPr>
            <a:xfrm>
              <a:off x="4790984" y="3549048"/>
              <a:ext cx="2255923" cy="132068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en-GB" sz="1800">
                  <a:solidFill>
                    <a:schemeClr val="lt1"/>
                  </a:solidFill>
                  <a:latin typeface="Times New Roman"/>
                  <a:ea typeface="Times New Roman"/>
                  <a:cs typeface="Times New Roman"/>
                  <a:sym typeface="Times New Roman"/>
                </a:rPr>
                <a:t>4. WORKING</a:t>
              </a:r>
              <a:endParaRPr sz="1800">
                <a:solidFill>
                  <a:schemeClr val="lt1"/>
                </a:solidFill>
                <a:latin typeface="Times New Roman"/>
                <a:ea typeface="Times New Roman"/>
                <a:cs typeface="Times New Roman"/>
                <a:sym typeface="Times New Roman"/>
              </a:endParaRPr>
            </a:p>
          </p:txBody>
        </p:sp>
        <p:sp>
          <p:nvSpPr>
            <p:cNvPr id="131" name="Google Shape;131;p17"/>
            <p:cNvSpPr/>
            <p:nvPr/>
          </p:nvSpPr>
          <p:spPr>
            <a:xfrm rot="-5400000">
              <a:off x="4347839" y="1114963"/>
              <a:ext cx="1746464" cy="210428"/>
            </a:xfrm>
            <a:prstGeom prst="rect">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4749896" y="1754386"/>
              <a:ext cx="2338099" cy="1402859"/>
            </a:xfrm>
            <a:prstGeom prst="roundRect">
              <a:avLst>
                <a:gd fmla="val 10000" name="adj"/>
              </a:avLst>
            </a:prstGeom>
            <a:gradFill>
              <a:gsLst>
                <a:gs pos="0">
                  <a:srgbClr val="7FB75F"/>
                </a:gs>
                <a:gs pos="50000">
                  <a:srgbClr val="6EB141"/>
                </a:gs>
                <a:gs pos="100000">
                  <a:srgbClr val="5FA1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4790984" y="1795474"/>
              <a:ext cx="2255923" cy="132068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en-GB" sz="1800">
                  <a:solidFill>
                    <a:schemeClr val="lt1"/>
                  </a:solidFill>
                  <a:latin typeface="Calibri"/>
                  <a:ea typeface="Calibri"/>
                  <a:cs typeface="Calibri"/>
                  <a:sym typeface="Calibri"/>
                </a:rPr>
                <a:t>5.CODE</a:t>
              </a:r>
              <a:endParaRPr sz="1800">
                <a:solidFill>
                  <a:schemeClr val="lt1"/>
                </a:solidFill>
                <a:latin typeface="Calibri"/>
                <a:ea typeface="Calibri"/>
                <a:cs typeface="Calibri"/>
                <a:sym typeface="Calibri"/>
              </a:endParaRPr>
            </a:p>
          </p:txBody>
        </p:sp>
        <p:sp>
          <p:nvSpPr>
            <p:cNvPr id="134" name="Google Shape;134;p17"/>
            <p:cNvSpPr/>
            <p:nvPr/>
          </p:nvSpPr>
          <p:spPr>
            <a:xfrm>
              <a:off x="5224627" y="238176"/>
              <a:ext cx="3102561" cy="210428"/>
            </a:xfrm>
            <a:prstGeom prst="rect">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4749896" y="811"/>
              <a:ext cx="2338099" cy="1402859"/>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nvSpPr>
          <p:spPr>
            <a:xfrm>
              <a:off x="4790984" y="41899"/>
              <a:ext cx="2255923" cy="132068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en-GB" sz="1800">
                  <a:solidFill>
                    <a:schemeClr val="lt1"/>
                  </a:solidFill>
                  <a:latin typeface="Times New Roman"/>
                  <a:ea typeface="Times New Roman"/>
                  <a:cs typeface="Times New Roman"/>
                  <a:sym typeface="Times New Roman"/>
                </a:rPr>
                <a:t>6.IMPORTANT POINTS</a:t>
              </a:r>
              <a:endParaRPr sz="1800">
                <a:solidFill>
                  <a:schemeClr val="lt1"/>
                </a:solidFill>
                <a:latin typeface="Times New Roman"/>
                <a:ea typeface="Times New Roman"/>
                <a:cs typeface="Times New Roman"/>
                <a:sym typeface="Times New Roman"/>
              </a:endParaRPr>
            </a:p>
          </p:txBody>
        </p:sp>
        <p:sp>
          <p:nvSpPr>
            <p:cNvPr id="137" name="Google Shape;137;p17"/>
            <p:cNvSpPr/>
            <p:nvPr/>
          </p:nvSpPr>
          <p:spPr>
            <a:xfrm rot="5400000">
              <a:off x="7457512" y="1114963"/>
              <a:ext cx="1746464" cy="210428"/>
            </a:xfrm>
            <a:prstGeom prst="rect">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7859569" y="811"/>
              <a:ext cx="2338099" cy="140285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nvSpPr>
          <p:spPr>
            <a:xfrm>
              <a:off x="7900657" y="41899"/>
              <a:ext cx="2256000" cy="1320600"/>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en-GB" sz="1800">
                  <a:solidFill>
                    <a:schemeClr val="lt1"/>
                  </a:solidFill>
                  <a:latin typeface="Times New Roman"/>
                  <a:ea typeface="Times New Roman"/>
                  <a:cs typeface="Times New Roman"/>
                  <a:sym typeface="Times New Roman"/>
                </a:rPr>
                <a:t>7.APPLICATIONS</a:t>
              </a:r>
              <a:endParaRPr sz="1800">
                <a:solidFill>
                  <a:schemeClr val="lt1"/>
                </a:solidFill>
                <a:latin typeface="Times New Roman"/>
                <a:ea typeface="Times New Roman"/>
                <a:cs typeface="Times New Roman"/>
                <a:sym typeface="Times New Roman"/>
              </a:endParaRPr>
            </a:p>
          </p:txBody>
        </p:sp>
        <p:sp>
          <p:nvSpPr>
            <p:cNvPr id="140" name="Google Shape;140;p17"/>
            <p:cNvSpPr/>
            <p:nvPr/>
          </p:nvSpPr>
          <p:spPr>
            <a:xfrm rot="5400000">
              <a:off x="7457512" y="2868538"/>
              <a:ext cx="1746464" cy="210428"/>
            </a:xfrm>
            <a:prstGeom prst="rect">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7859569" y="1754386"/>
              <a:ext cx="2338099" cy="1402859"/>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nvSpPr>
          <p:spPr>
            <a:xfrm>
              <a:off x="7900657" y="1795474"/>
              <a:ext cx="2255923" cy="132068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en-GB" sz="1800">
                  <a:solidFill>
                    <a:schemeClr val="lt1"/>
                  </a:solidFill>
                  <a:latin typeface="Times New Roman"/>
                  <a:ea typeface="Times New Roman"/>
                  <a:cs typeface="Times New Roman"/>
                  <a:sym typeface="Times New Roman"/>
                </a:rPr>
                <a:t>8.CONCLUSION</a:t>
              </a:r>
              <a:endParaRPr sz="1800">
                <a:solidFill>
                  <a:schemeClr val="lt1"/>
                </a:solidFill>
                <a:latin typeface="Times New Roman"/>
                <a:ea typeface="Times New Roman"/>
                <a:cs typeface="Times New Roman"/>
                <a:sym typeface="Times New Roman"/>
              </a:endParaRPr>
            </a:p>
          </p:txBody>
        </p:sp>
        <p:sp>
          <p:nvSpPr>
            <p:cNvPr id="143" name="Google Shape;143;p17"/>
            <p:cNvSpPr/>
            <p:nvPr/>
          </p:nvSpPr>
          <p:spPr>
            <a:xfrm>
              <a:off x="7859569" y="3507960"/>
              <a:ext cx="2338099" cy="1402859"/>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a:off x="7900657" y="3549048"/>
              <a:ext cx="2255923" cy="132068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en-GB" sz="1800">
                  <a:solidFill>
                    <a:schemeClr val="lt1"/>
                  </a:solidFill>
                  <a:latin typeface="Times New Roman"/>
                  <a:ea typeface="Times New Roman"/>
                  <a:cs typeface="Times New Roman"/>
                  <a:sym typeface="Times New Roman"/>
                </a:rPr>
                <a:t>9.REFERENCES</a:t>
              </a:r>
              <a:endParaRPr sz="18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35"/>
          <p:cNvSpPr/>
          <p:nvPr/>
        </p:nvSpPr>
        <p:spPr>
          <a:xfrm>
            <a:off x="0" y="-10391"/>
            <a:ext cx="12192000" cy="19430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35"/>
          <p:cNvSpPr txBox="1"/>
          <p:nvPr>
            <p:ph type="title"/>
          </p:nvPr>
        </p:nvSpPr>
        <p:spPr>
          <a:xfrm>
            <a:off x="391378" y="320675"/>
            <a:ext cx="11407487"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alibri"/>
              <a:buNone/>
            </a:pPr>
            <a:r>
              <a:rPr b="1" lang="en-GB" sz="5400" u="sng">
                <a:solidFill>
                  <a:schemeClr val="lt1"/>
                </a:solidFill>
              </a:rPr>
              <a:t>NOTE POINTS</a:t>
            </a:r>
            <a:endParaRPr u="sng">
              <a:solidFill>
                <a:schemeClr val="lt1"/>
              </a:solidFill>
            </a:endParaRPr>
          </a:p>
        </p:txBody>
      </p:sp>
      <p:grpSp>
        <p:nvGrpSpPr>
          <p:cNvPr id="354" name="Google Shape;354;p35"/>
          <p:cNvGrpSpPr/>
          <p:nvPr/>
        </p:nvGrpSpPr>
        <p:grpSpPr>
          <a:xfrm>
            <a:off x="120090" y="2342495"/>
            <a:ext cx="12012657" cy="4031917"/>
            <a:chOff x="62756" y="929072"/>
            <a:chExt cx="12012657" cy="2889849"/>
          </a:xfrm>
        </p:grpSpPr>
        <p:sp>
          <p:nvSpPr>
            <p:cNvPr id="355" name="Google Shape;355;p35"/>
            <p:cNvSpPr/>
            <p:nvPr/>
          </p:nvSpPr>
          <p:spPr>
            <a:xfrm>
              <a:off x="62756" y="929072"/>
              <a:ext cx="1041344" cy="10413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281438" y="1147755"/>
              <a:ext cx="603980" cy="60398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1327246" y="929072"/>
              <a:ext cx="2454598" cy="10413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txBox="1"/>
            <p:nvPr/>
          </p:nvSpPr>
          <p:spPr>
            <a:xfrm>
              <a:off x="1327246" y="929072"/>
              <a:ext cx="2454598" cy="1041344"/>
            </a:xfrm>
            <a:prstGeom prst="rect">
              <a:avLst/>
            </a:prstGeom>
            <a:noFill/>
            <a:ln>
              <a:noFill/>
            </a:ln>
          </p:spPr>
          <p:txBody>
            <a:bodyPr anchorCtr="0" anchor="ctr" bIns="0" lIns="0" spcFirstLastPara="1" rIns="0" wrap="square" tIns="0">
              <a:noAutofit/>
            </a:bodyPr>
            <a:lstStyle/>
            <a:p>
              <a:pPr indent="0" lvl="0" marL="0" marR="0" rtl="0" algn="just">
                <a:lnSpc>
                  <a:spcPct val="90000"/>
                </a:lnSpc>
                <a:spcBef>
                  <a:spcPts val="0"/>
                </a:spcBef>
                <a:spcAft>
                  <a:spcPts val="0"/>
                </a:spcAft>
                <a:buClr>
                  <a:schemeClr val="dk1"/>
                </a:buClr>
                <a:buSzPts val="1100"/>
                <a:buFont typeface="Calibri"/>
                <a:buNone/>
              </a:pPr>
              <a:r>
                <a:rPr lang="en-GB" sz="1600">
                  <a:solidFill>
                    <a:schemeClr val="dk1"/>
                  </a:solidFill>
                  <a:latin typeface="Times New Roman"/>
                  <a:ea typeface="Times New Roman"/>
                  <a:cs typeface="Times New Roman"/>
                  <a:sym typeface="Times New Roman"/>
                </a:rPr>
                <a:t>This project can be used to monitor temperature of a room with in a range of -55</a:t>
              </a:r>
              <a:r>
                <a:rPr baseline="30000" lang="en-GB" sz="1600">
                  <a:solidFill>
                    <a:schemeClr val="dk1"/>
                  </a:solidFill>
                  <a:latin typeface="Times New Roman"/>
                  <a:ea typeface="Times New Roman"/>
                  <a:cs typeface="Times New Roman"/>
                  <a:sym typeface="Times New Roman"/>
                </a:rPr>
                <a:t>0</a:t>
              </a:r>
              <a:r>
                <a:rPr lang="en-GB" sz="1600">
                  <a:solidFill>
                    <a:schemeClr val="dk1"/>
                  </a:solidFill>
                  <a:latin typeface="Times New Roman"/>
                  <a:ea typeface="Times New Roman"/>
                  <a:cs typeface="Times New Roman"/>
                  <a:sym typeface="Times New Roman"/>
                </a:rPr>
                <a:t>C to +150</a:t>
              </a:r>
              <a:r>
                <a:rPr baseline="30000" lang="en-GB" sz="1600">
                  <a:solidFill>
                    <a:schemeClr val="dk1"/>
                  </a:solidFill>
                  <a:latin typeface="Times New Roman"/>
                  <a:ea typeface="Times New Roman"/>
                  <a:cs typeface="Times New Roman"/>
                  <a:sym typeface="Times New Roman"/>
                </a:rPr>
                <a:t>0</a:t>
              </a:r>
              <a:r>
                <a:rPr lang="en-GB" sz="1600">
                  <a:solidFill>
                    <a:schemeClr val="dk1"/>
                  </a:solidFill>
                  <a:latin typeface="Times New Roman"/>
                  <a:ea typeface="Times New Roman"/>
                  <a:cs typeface="Times New Roman"/>
                  <a:sym typeface="Times New Roman"/>
                </a:rPr>
                <a:t>C with very accurate readings.</a:t>
              </a:r>
              <a:endParaRPr sz="1600">
                <a:solidFill>
                  <a:schemeClr val="dk1"/>
                </a:solidFill>
                <a:latin typeface="Times New Roman"/>
                <a:ea typeface="Times New Roman"/>
                <a:cs typeface="Times New Roman"/>
                <a:sym typeface="Times New Roman"/>
              </a:endParaRPr>
            </a:p>
          </p:txBody>
        </p:sp>
        <p:sp>
          <p:nvSpPr>
            <p:cNvPr id="359" name="Google Shape;359;p35"/>
            <p:cNvSpPr/>
            <p:nvPr/>
          </p:nvSpPr>
          <p:spPr>
            <a:xfrm>
              <a:off x="4209540" y="929072"/>
              <a:ext cx="1041344" cy="10413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4428223" y="1147755"/>
              <a:ext cx="603980" cy="60398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5474031" y="929072"/>
              <a:ext cx="2454598" cy="10413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txBox="1"/>
            <p:nvPr/>
          </p:nvSpPr>
          <p:spPr>
            <a:xfrm>
              <a:off x="5474023" y="929088"/>
              <a:ext cx="2454600" cy="16965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lang="en-GB" sz="1500">
                  <a:solidFill>
                    <a:schemeClr val="dk1"/>
                  </a:solidFill>
                  <a:latin typeface="Times New Roman"/>
                  <a:ea typeface="Times New Roman"/>
                  <a:cs typeface="Times New Roman"/>
                  <a:sym typeface="Times New Roman"/>
                </a:rPr>
                <a:t>The temperature sensor used (LM35) is a precision centigrade temperature sensor. If the readings of the temperature are required in Fahrenheit, then either Fahrenheit temperature sensor (LM35) can be used or simply modify the code for converting Centigrade to Fahrenheit.</a:t>
              </a:r>
              <a:endParaRPr sz="1500">
                <a:solidFill>
                  <a:schemeClr val="dk1"/>
                </a:solidFill>
                <a:latin typeface="Times New Roman"/>
                <a:ea typeface="Times New Roman"/>
                <a:cs typeface="Times New Roman"/>
                <a:sym typeface="Times New Roman"/>
              </a:endParaRPr>
            </a:p>
          </p:txBody>
        </p:sp>
        <p:sp>
          <p:nvSpPr>
            <p:cNvPr id="363" name="Google Shape;363;p35"/>
            <p:cNvSpPr/>
            <p:nvPr/>
          </p:nvSpPr>
          <p:spPr>
            <a:xfrm>
              <a:off x="8356325" y="929072"/>
              <a:ext cx="1041344" cy="10413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8575007" y="1147755"/>
              <a:ext cx="603980" cy="60398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9620815" y="929072"/>
              <a:ext cx="2454598" cy="10413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txBox="1"/>
            <p:nvPr/>
          </p:nvSpPr>
          <p:spPr>
            <a:xfrm>
              <a:off x="9620815" y="929072"/>
              <a:ext cx="2454598" cy="1041344"/>
            </a:xfrm>
            <a:prstGeom prst="rect">
              <a:avLst/>
            </a:prstGeom>
            <a:noFill/>
            <a:ln>
              <a:noFill/>
            </a:ln>
          </p:spPr>
          <p:txBody>
            <a:bodyPr anchorCtr="0" anchor="ctr" bIns="0" lIns="0" spcFirstLastPara="1" rIns="0" wrap="square" tIns="0">
              <a:noAutofit/>
            </a:bodyPr>
            <a:lstStyle/>
            <a:p>
              <a:pPr indent="0" lvl="0" marL="0" marR="0" rtl="0" algn="just">
                <a:lnSpc>
                  <a:spcPct val="90000"/>
                </a:lnSpc>
                <a:spcBef>
                  <a:spcPts val="0"/>
                </a:spcBef>
                <a:spcAft>
                  <a:spcPts val="0"/>
                </a:spcAft>
                <a:buClr>
                  <a:schemeClr val="dk1"/>
                </a:buClr>
                <a:buSzPts val="1100"/>
                <a:buFont typeface="Calibri"/>
                <a:buNone/>
              </a:pPr>
              <a:r>
                <a:rPr lang="en-GB" sz="1600">
                  <a:solidFill>
                    <a:schemeClr val="dk1"/>
                  </a:solidFill>
                  <a:latin typeface="Calibri"/>
                  <a:ea typeface="Calibri"/>
                  <a:cs typeface="Calibri"/>
                  <a:sym typeface="Calibri"/>
                </a:rPr>
                <a:t>T</a:t>
              </a:r>
              <a:r>
                <a:rPr lang="en-GB" sz="1600">
                  <a:solidFill>
                    <a:schemeClr val="dk1"/>
                  </a:solidFill>
                  <a:latin typeface="Times New Roman"/>
                  <a:ea typeface="Times New Roman"/>
                  <a:cs typeface="Times New Roman"/>
                  <a:sym typeface="Times New Roman"/>
                </a:rPr>
                <a:t>he thermometer can be powered by a 9V battery making it a portable device that can be easily moved between different rooms or locations.</a:t>
              </a:r>
              <a:endParaRPr sz="1600">
                <a:solidFill>
                  <a:schemeClr val="dk1"/>
                </a:solidFill>
                <a:latin typeface="Times New Roman"/>
                <a:ea typeface="Times New Roman"/>
                <a:cs typeface="Times New Roman"/>
                <a:sym typeface="Times New Roman"/>
              </a:endParaRPr>
            </a:p>
          </p:txBody>
        </p:sp>
        <p:sp>
          <p:nvSpPr>
            <p:cNvPr id="367" name="Google Shape;367;p35"/>
            <p:cNvSpPr/>
            <p:nvPr/>
          </p:nvSpPr>
          <p:spPr>
            <a:xfrm>
              <a:off x="62756" y="2777577"/>
              <a:ext cx="1041344" cy="10413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281438" y="2996259"/>
              <a:ext cx="603980" cy="60398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1327246" y="2777577"/>
              <a:ext cx="2454598" cy="10413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txBox="1"/>
            <p:nvPr/>
          </p:nvSpPr>
          <p:spPr>
            <a:xfrm>
              <a:off x="1327246" y="2777577"/>
              <a:ext cx="2454598" cy="104134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lang="en-GB" sz="1600">
                  <a:solidFill>
                    <a:schemeClr val="dk1"/>
                  </a:solidFill>
                  <a:latin typeface="Times New Roman"/>
                  <a:ea typeface="Times New Roman"/>
                  <a:cs typeface="Times New Roman"/>
                  <a:sym typeface="Times New Roman"/>
                </a:rPr>
                <a:t>Can be used in transportation vehicles to determine the icing conditions of the road.</a:t>
              </a:r>
              <a:endParaRPr sz="1600">
                <a:solidFill>
                  <a:schemeClr val="dk1"/>
                </a:solidFill>
                <a:latin typeface="Times New Roman"/>
                <a:ea typeface="Times New Roman"/>
                <a:cs typeface="Times New Roman"/>
                <a:sym typeface="Times New Roman"/>
              </a:endParaRPr>
            </a:p>
          </p:txBody>
        </p:sp>
        <p:sp>
          <p:nvSpPr>
            <p:cNvPr id="371" name="Google Shape;371;p35"/>
            <p:cNvSpPr/>
            <p:nvPr/>
          </p:nvSpPr>
          <p:spPr>
            <a:xfrm>
              <a:off x="4209540" y="2777577"/>
              <a:ext cx="1041344" cy="10413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4428223" y="2996259"/>
              <a:ext cx="603980" cy="60398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5474031" y="2777577"/>
              <a:ext cx="2454598" cy="10413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txBox="1"/>
            <p:nvPr/>
          </p:nvSpPr>
          <p:spPr>
            <a:xfrm>
              <a:off x="5474031" y="2777577"/>
              <a:ext cx="2454598" cy="104134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lang="en-GB" sz="1600">
                  <a:solidFill>
                    <a:schemeClr val="dk1"/>
                  </a:solidFill>
                  <a:latin typeface="Times New Roman"/>
                  <a:ea typeface="Times New Roman"/>
                  <a:cs typeface="Times New Roman"/>
                  <a:sym typeface="Times New Roman"/>
                </a:rPr>
                <a:t>Based on the readings of the thermometer, the air conditioning systems, heating and cooling systems can be controlled either manually or automatically.</a:t>
              </a:r>
              <a:endParaRPr sz="16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36"/>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b="1" lang="en-GB" sz="4800">
                <a:latin typeface="Times New Roman"/>
                <a:ea typeface="Times New Roman"/>
                <a:cs typeface="Times New Roman"/>
                <a:sym typeface="Times New Roman"/>
              </a:rPr>
              <a:t>APPLICATIONS</a:t>
            </a:r>
            <a:endParaRPr sz="4800">
              <a:latin typeface="Times New Roman"/>
              <a:ea typeface="Times New Roman"/>
              <a:cs typeface="Times New Roman"/>
              <a:sym typeface="Times New Roman"/>
            </a:endParaRPr>
          </a:p>
        </p:txBody>
      </p:sp>
      <p:sp>
        <p:nvSpPr>
          <p:cNvPr id="381" name="Google Shape;381;p36"/>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36"/>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36"/>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36"/>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5" name="Google Shape;385;p36"/>
          <p:cNvGrpSpPr/>
          <p:nvPr/>
        </p:nvGrpSpPr>
        <p:grpSpPr>
          <a:xfrm>
            <a:off x="838200" y="1826156"/>
            <a:ext cx="10515600" cy="4350274"/>
            <a:chOff x="0" y="531"/>
            <a:chExt cx="10515600" cy="4350274"/>
          </a:xfrm>
        </p:grpSpPr>
        <p:sp>
          <p:nvSpPr>
            <p:cNvPr id="386" name="Google Shape;386;p36"/>
            <p:cNvSpPr/>
            <p:nvPr/>
          </p:nvSpPr>
          <p:spPr>
            <a:xfrm>
              <a:off x="0" y="531"/>
              <a:ext cx="10515600" cy="1242935"/>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375988" y="280191"/>
              <a:ext cx="683614" cy="68361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1435590" y="531"/>
              <a:ext cx="908000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txBox="1"/>
            <p:nvPr/>
          </p:nvSpPr>
          <p:spPr>
            <a:xfrm>
              <a:off x="1435590" y="531"/>
              <a:ext cx="9080009"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90000"/>
                </a:lnSpc>
                <a:spcBef>
                  <a:spcPts val="0"/>
                </a:spcBef>
                <a:spcAft>
                  <a:spcPts val="0"/>
                </a:spcAft>
                <a:buClr>
                  <a:schemeClr val="dk1"/>
                </a:buClr>
                <a:buSzPts val="2200"/>
                <a:buFont typeface="Calibri"/>
                <a:buNone/>
              </a:pPr>
              <a:r>
                <a:rPr lang="en-GB" sz="2200">
                  <a:solidFill>
                    <a:schemeClr val="dk1"/>
                  </a:solidFill>
                  <a:latin typeface="Times New Roman"/>
                  <a:ea typeface="Times New Roman"/>
                  <a:cs typeface="Times New Roman"/>
                  <a:sym typeface="Times New Roman"/>
                </a:rPr>
                <a:t>Temperature monitoring system in industries as well as in fire alarm systems where high rise in temperature results in fire or damage to equipments. </a:t>
              </a:r>
              <a:endParaRPr sz="2200">
                <a:solidFill>
                  <a:schemeClr val="dk1"/>
                </a:solidFill>
                <a:latin typeface="Times New Roman"/>
                <a:ea typeface="Times New Roman"/>
                <a:cs typeface="Times New Roman"/>
                <a:sym typeface="Times New Roman"/>
              </a:endParaRPr>
            </a:p>
          </p:txBody>
        </p:sp>
        <p:sp>
          <p:nvSpPr>
            <p:cNvPr id="390" name="Google Shape;390;p36"/>
            <p:cNvSpPr/>
            <p:nvPr/>
          </p:nvSpPr>
          <p:spPr>
            <a:xfrm>
              <a:off x="0" y="1554201"/>
              <a:ext cx="10515600" cy="1242935"/>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375988" y="1833861"/>
              <a:ext cx="683614" cy="68361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1435590" y="1554201"/>
              <a:ext cx="908000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txBox="1"/>
            <p:nvPr/>
          </p:nvSpPr>
          <p:spPr>
            <a:xfrm>
              <a:off x="1435590" y="1554201"/>
              <a:ext cx="9080009"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90000"/>
                </a:lnSpc>
                <a:spcBef>
                  <a:spcPts val="0"/>
                </a:spcBef>
                <a:spcAft>
                  <a:spcPts val="0"/>
                </a:spcAft>
                <a:buClr>
                  <a:schemeClr val="dk1"/>
                </a:buClr>
                <a:buSzPts val="2200"/>
                <a:buFont typeface="Calibri"/>
                <a:buNone/>
              </a:pPr>
              <a:r>
                <a:rPr lang="en-GB" sz="2200">
                  <a:solidFill>
                    <a:schemeClr val="dk1"/>
                  </a:solidFill>
                  <a:latin typeface="Times New Roman"/>
                  <a:ea typeface="Times New Roman"/>
                  <a:cs typeface="Times New Roman"/>
                  <a:sym typeface="Times New Roman"/>
                </a:rPr>
                <a:t>Monitor the ambient temperature and record the rise or fall in temperature.</a:t>
              </a:r>
              <a:endParaRPr sz="2200">
                <a:solidFill>
                  <a:schemeClr val="dk1"/>
                </a:solidFill>
                <a:latin typeface="Times New Roman"/>
                <a:ea typeface="Times New Roman"/>
                <a:cs typeface="Times New Roman"/>
                <a:sym typeface="Times New Roman"/>
              </a:endParaRPr>
            </a:p>
          </p:txBody>
        </p:sp>
        <p:sp>
          <p:nvSpPr>
            <p:cNvPr id="394" name="Google Shape;394;p36"/>
            <p:cNvSpPr/>
            <p:nvPr/>
          </p:nvSpPr>
          <p:spPr>
            <a:xfrm>
              <a:off x="0" y="3107870"/>
              <a:ext cx="10515600" cy="1242935"/>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375988" y="3387531"/>
              <a:ext cx="683614" cy="68361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1435590" y="3107870"/>
              <a:ext cx="908000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txBox="1"/>
            <p:nvPr/>
          </p:nvSpPr>
          <p:spPr>
            <a:xfrm>
              <a:off x="1435590" y="3107870"/>
              <a:ext cx="9080009"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90000"/>
                </a:lnSpc>
                <a:spcBef>
                  <a:spcPts val="0"/>
                </a:spcBef>
                <a:spcAft>
                  <a:spcPts val="0"/>
                </a:spcAft>
                <a:buClr>
                  <a:schemeClr val="dk1"/>
                </a:buClr>
                <a:buSzPts val="2200"/>
                <a:buFont typeface="Calibri"/>
                <a:buNone/>
              </a:pPr>
              <a:r>
                <a:rPr lang="en-GB" sz="2200">
                  <a:solidFill>
                    <a:schemeClr val="dk1"/>
                  </a:solidFill>
                  <a:latin typeface="Times New Roman"/>
                  <a:ea typeface="Times New Roman"/>
                  <a:cs typeface="Times New Roman"/>
                  <a:sym typeface="Times New Roman"/>
                </a:rPr>
                <a:t>This controller can accept a variety of inputs to measure different variables such as temperature transducer, strain gauges, load cells, flow, pressure, level, speed, time, by way of suitable interfacing and programming.</a:t>
              </a:r>
              <a:endParaRPr sz="22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37"/>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37"/>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37"/>
          <p:cNvSpPr txBox="1"/>
          <p:nvPr>
            <p:ph type="title"/>
          </p:nvPr>
        </p:nvSpPr>
        <p:spPr>
          <a:xfrm>
            <a:off x="1285240" y="623270"/>
            <a:ext cx="8074800" cy="161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7200"/>
              <a:buFont typeface="Calibri"/>
              <a:buNone/>
            </a:pPr>
            <a:r>
              <a:rPr b="1" lang="en-GB" sz="5400">
                <a:latin typeface="Times New Roman"/>
                <a:ea typeface="Times New Roman"/>
                <a:cs typeface="Times New Roman"/>
                <a:sym typeface="Times New Roman"/>
              </a:rPr>
              <a:t>CONCLUSION -</a:t>
            </a:r>
            <a:endParaRPr b="1" sz="5400">
              <a:latin typeface="Times New Roman"/>
              <a:ea typeface="Times New Roman"/>
              <a:cs typeface="Times New Roman"/>
              <a:sym typeface="Times New Roman"/>
            </a:endParaRPr>
          </a:p>
        </p:txBody>
      </p:sp>
      <p:sp>
        <p:nvSpPr>
          <p:cNvPr id="406" name="Google Shape;406;p37"/>
          <p:cNvSpPr txBox="1"/>
          <p:nvPr>
            <p:ph idx="1" type="body"/>
          </p:nvPr>
        </p:nvSpPr>
        <p:spPr>
          <a:xfrm>
            <a:off x="1125150" y="2241775"/>
            <a:ext cx="9751200" cy="3200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lang="en-GB">
                <a:latin typeface="Times New Roman"/>
                <a:ea typeface="Times New Roman"/>
                <a:cs typeface="Times New Roman"/>
                <a:sym typeface="Times New Roman"/>
              </a:rPr>
              <a:t>Digital Thermometer using 8051 microcontroller and ARDUINO UNO is constructed. The system consists of a combination of hardware and software. The system has relatively fast response and high accuracy. The overall system is also quite simple to implement and relatively cheap.</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400"/>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38"/>
          <p:cNvSpPr txBox="1"/>
          <p:nvPr>
            <p:ph type="title"/>
          </p:nvPr>
        </p:nvSpPr>
        <p:spPr>
          <a:xfrm>
            <a:off x="1913468" y="365125"/>
            <a:ext cx="944033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GB" sz="5400">
                <a:latin typeface="Times New Roman"/>
                <a:ea typeface="Times New Roman"/>
                <a:cs typeface="Times New Roman"/>
                <a:sym typeface="Times New Roman"/>
              </a:rPr>
              <a:t>REFERENCES</a:t>
            </a:r>
            <a:endParaRPr sz="5400">
              <a:latin typeface="Times New Roman"/>
              <a:ea typeface="Times New Roman"/>
              <a:cs typeface="Times New Roman"/>
              <a:sym typeface="Times New Roman"/>
            </a:endParaRPr>
          </a:p>
        </p:txBody>
      </p:sp>
      <p:sp>
        <p:nvSpPr>
          <p:cNvPr id="412" name="Google Shape;412;p38"/>
          <p:cNvSpPr/>
          <p:nvPr/>
        </p:nvSpPr>
        <p:spPr>
          <a:xfrm>
            <a:off x="0" y="0"/>
            <a:ext cx="126124" cy="6858000"/>
          </a:xfrm>
          <a:prstGeom prst="rect">
            <a:avLst/>
          </a:prstGeom>
          <a:solidFill>
            <a:srgbClr val="447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ustomer Review" id="413" name="Google Shape;413;p38"/>
          <p:cNvPicPr preferRelativeResize="0"/>
          <p:nvPr/>
        </p:nvPicPr>
        <p:blipFill rotWithShape="1">
          <a:blip r:embed="rId3">
            <a:alphaModFix/>
          </a:blip>
          <a:srcRect b="0" l="0" r="0" t="0"/>
          <a:stretch/>
        </p:blipFill>
        <p:spPr>
          <a:xfrm>
            <a:off x="838200" y="570706"/>
            <a:ext cx="914400" cy="914400"/>
          </a:xfrm>
          <a:prstGeom prst="rect">
            <a:avLst/>
          </a:prstGeom>
          <a:noFill/>
          <a:ln>
            <a:noFill/>
          </a:ln>
        </p:spPr>
      </p:pic>
      <p:sp>
        <p:nvSpPr>
          <p:cNvPr id="414" name="Google Shape;414;p38"/>
          <p:cNvSpPr txBox="1"/>
          <p:nvPr>
            <p:ph idx="1" type="body"/>
          </p:nvPr>
        </p:nvSpPr>
        <p:spPr>
          <a:xfrm>
            <a:off x="549175" y="1825625"/>
            <a:ext cx="11130600" cy="4697400"/>
          </a:xfrm>
          <a:prstGeom prst="rect">
            <a:avLst/>
          </a:prstGeom>
          <a:noFill/>
          <a:ln>
            <a:noFill/>
          </a:ln>
        </p:spPr>
        <p:txBody>
          <a:bodyPr anchorCtr="0" anchor="t" bIns="45700" lIns="91425" spcFirstLastPara="1" rIns="91425" wrap="square" tIns="45700">
            <a:noAutofit/>
          </a:bodyPr>
          <a:lstStyle/>
          <a:p>
            <a:pPr indent="-222250" lvl="0" marL="228600" rtl="0" algn="l">
              <a:lnSpc>
                <a:spcPct val="90000"/>
              </a:lnSpc>
              <a:spcBef>
                <a:spcPts val="1000"/>
              </a:spcBef>
              <a:spcAft>
                <a:spcPts val="0"/>
              </a:spcAft>
              <a:buClr>
                <a:schemeClr val="dk1"/>
              </a:buClr>
              <a:buSzPts val="3100"/>
              <a:buChar char="•"/>
            </a:pPr>
            <a:r>
              <a:rPr lang="en-GB" sz="3100" u="sng">
                <a:solidFill>
                  <a:schemeClr val="hlink"/>
                </a:solidFill>
                <a:hlinkClick r:id="rId4"/>
              </a:rPr>
              <a:t>https://youtu.be/7VTYBKf9Cqk</a:t>
            </a:r>
            <a:endParaRPr sz="3100"/>
          </a:p>
          <a:p>
            <a:pPr indent="-222250" lvl="0" marL="228600" rtl="0" algn="l">
              <a:lnSpc>
                <a:spcPct val="90000"/>
              </a:lnSpc>
              <a:spcBef>
                <a:spcPts val="1000"/>
              </a:spcBef>
              <a:spcAft>
                <a:spcPts val="0"/>
              </a:spcAft>
              <a:buSzPts val="3100"/>
              <a:buChar char="•"/>
            </a:pPr>
            <a:r>
              <a:rPr lang="en-GB" sz="3100" u="sng">
                <a:solidFill>
                  <a:schemeClr val="hlink"/>
                </a:solidFill>
                <a:hlinkClick r:id="rId5"/>
              </a:rPr>
              <a:t>http://circuitdigest.com/microcontroller-projects/digital-thermometer-using-lm35-8051</a:t>
            </a:r>
            <a:endParaRPr sz="3100"/>
          </a:p>
          <a:p>
            <a:pPr indent="-222250" lvl="0" marL="228600" rtl="0" algn="l">
              <a:lnSpc>
                <a:spcPct val="90000"/>
              </a:lnSpc>
              <a:spcBef>
                <a:spcPts val="1000"/>
              </a:spcBef>
              <a:spcAft>
                <a:spcPts val="0"/>
              </a:spcAft>
              <a:buSzPts val="3100"/>
              <a:buChar char="•"/>
            </a:pPr>
            <a:r>
              <a:rPr lang="en-GB" sz="3100" u="sng">
                <a:solidFill>
                  <a:schemeClr val="hlink"/>
                </a:solidFill>
                <a:hlinkClick r:id="rId6"/>
              </a:rPr>
              <a:t>https://www.electronicshub.org/arduino-based-digital-thermometer/</a:t>
            </a:r>
            <a:endParaRPr sz="3100"/>
          </a:p>
          <a:p>
            <a:pPr indent="-222250" lvl="0" marL="228600" rtl="0" algn="l">
              <a:lnSpc>
                <a:spcPct val="90000"/>
              </a:lnSpc>
              <a:spcBef>
                <a:spcPts val="1000"/>
              </a:spcBef>
              <a:spcAft>
                <a:spcPts val="0"/>
              </a:spcAft>
              <a:buSzPts val="3100"/>
              <a:buChar char="•"/>
            </a:pPr>
            <a:r>
              <a:t/>
            </a:r>
            <a:endParaRPr sz="3100"/>
          </a:p>
          <a:p>
            <a:pPr indent="0" lvl="0" marL="228600" rtl="0" algn="l">
              <a:lnSpc>
                <a:spcPct val="90000"/>
              </a:lnSpc>
              <a:spcBef>
                <a:spcPts val="1000"/>
              </a:spcBef>
              <a:spcAft>
                <a:spcPts val="0"/>
              </a:spcAft>
              <a:buNone/>
            </a:pPr>
            <a:r>
              <a:t/>
            </a:r>
            <a:endParaRPr sz="3100"/>
          </a:p>
          <a:p>
            <a:pPr indent="0" lvl="0" marL="228600" rtl="0" algn="l">
              <a:lnSpc>
                <a:spcPct val="90000"/>
              </a:lnSpc>
              <a:spcBef>
                <a:spcPts val="1000"/>
              </a:spcBef>
              <a:spcAft>
                <a:spcPts val="0"/>
              </a:spcAft>
              <a:buNone/>
            </a:pPr>
            <a:r>
              <a:t/>
            </a:r>
            <a:endParaRPr sz="3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8" name="Shape 418"/>
        <p:cNvGrpSpPr/>
        <p:nvPr/>
      </p:nvGrpSpPr>
      <p:grpSpPr>
        <a:xfrm>
          <a:off x="0" y="0"/>
          <a:ext cx="0" cy="0"/>
          <a:chOff x="0" y="0"/>
          <a:chExt cx="0" cy="0"/>
        </a:xfrm>
      </p:grpSpPr>
      <p:sp>
        <p:nvSpPr>
          <p:cNvPr id="419" name="Google Shape;419;p3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20" name="Google Shape;420;p39"/>
          <p:cNvPicPr preferRelativeResize="0"/>
          <p:nvPr/>
        </p:nvPicPr>
        <p:blipFill rotWithShape="1">
          <a:blip r:embed="rId3">
            <a:alphaModFix amt="40000"/>
          </a:blip>
          <a:srcRect b="6639" l="0" r="0" t="0"/>
          <a:stretch/>
        </p:blipFill>
        <p:spPr>
          <a:xfrm>
            <a:off x="2" y="10"/>
            <a:ext cx="12191997" cy="6857990"/>
          </a:xfrm>
          <a:prstGeom prst="rect">
            <a:avLst/>
          </a:prstGeom>
          <a:noFill/>
          <a:ln>
            <a:noFill/>
          </a:ln>
        </p:spPr>
      </p:pic>
      <p:sp>
        <p:nvSpPr>
          <p:cNvPr id="421" name="Google Shape;421;p39"/>
          <p:cNvSpPr txBox="1"/>
          <p:nvPr>
            <p:ph type="title"/>
          </p:nvPr>
        </p:nvSpPr>
        <p:spPr>
          <a:xfrm>
            <a:off x="2590991" y="1680291"/>
            <a:ext cx="7010018" cy="22882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Calibri"/>
              <a:buNone/>
            </a:pPr>
            <a:r>
              <a:rPr lang="en-GB" sz="7200">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422" name="Google Shape;422;p39"/>
          <p:cNvSpPr/>
          <p:nvPr/>
        </p:nvSpPr>
        <p:spPr>
          <a:xfrm>
            <a:off x="790870" y="2245586"/>
            <a:ext cx="1262906" cy="1108260"/>
          </a:xfrm>
          <a:custGeom>
            <a:rect b="b" l="l" r="r" t="t"/>
            <a:pathLst>
              <a:path extrusionOk="0" h="968" w="1099">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39"/>
          <p:cNvSpPr/>
          <p:nvPr/>
        </p:nvSpPr>
        <p:spPr>
          <a:xfrm>
            <a:off x="933975" y="911082"/>
            <a:ext cx="2048530" cy="1797684"/>
          </a:xfrm>
          <a:custGeom>
            <a:rect b="b" l="l" r="r" t="t"/>
            <a:pathLst>
              <a:path extrusionOk="0" h="968" w="1099">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cap="flat" cmpd="sng" w="63500">
            <a:solidFill>
              <a:schemeClr val="lt1">
                <a:alpha val="6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39"/>
          <p:cNvSpPr/>
          <p:nvPr/>
        </p:nvSpPr>
        <p:spPr>
          <a:xfrm>
            <a:off x="1362936" y="1825453"/>
            <a:ext cx="799094" cy="701243"/>
          </a:xfrm>
          <a:custGeom>
            <a:rect b="b" l="l" r="r" t="t"/>
            <a:pathLst>
              <a:path extrusionOk="0" h="968" w="1099">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lt1">
              <a:alpha val="6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18"/>
          <p:cNvSpPr/>
          <p:nvPr/>
        </p:nvSpPr>
        <p:spPr>
          <a:xfrm>
            <a:off x="0" y="0"/>
            <a:ext cx="12192000" cy="6858000"/>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50" name="Google Shape;150;p18"/>
          <p:cNvGrpSpPr/>
          <p:nvPr/>
        </p:nvGrpSpPr>
        <p:grpSpPr>
          <a:xfrm>
            <a:off x="0" y="0"/>
            <a:ext cx="7467600" cy="6858000"/>
            <a:chOff x="7467600" y="0"/>
            <a:chExt cx="4724400" cy="6858000"/>
          </a:xfrm>
        </p:grpSpPr>
        <p:sp>
          <p:nvSpPr>
            <p:cNvPr id="151" name="Google Shape;151;p18"/>
            <p:cNvSpPr/>
            <p:nvPr/>
          </p:nvSpPr>
          <p:spPr>
            <a:xfrm>
              <a:off x="7467600" y="0"/>
              <a:ext cx="4724400" cy="6858000"/>
            </a:xfrm>
            <a:prstGeom prst="rect">
              <a:avLst/>
            </a:prstGeom>
            <a:solidFill>
              <a:schemeClr val="accent5">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 name="Google Shape;152;p18"/>
            <p:cNvSpPr/>
            <p:nvPr/>
          </p:nvSpPr>
          <p:spPr>
            <a:xfrm>
              <a:off x="7467600" y="0"/>
              <a:ext cx="4724400" cy="6858000"/>
            </a:xfrm>
            <a:prstGeom prst="rect">
              <a:avLst/>
            </a:prstGeom>
            <a:solidFill>
              <a:srgbClr val="E1EFD8">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53" name="Google Shape;153;p18"/>
          <p:cNvSpPr/>
          <p:nvPr/>
        </p:nvSpPr>
        <p:spPr>
          <a:xfrm>
            <a:off x="-1" y="0"/>
            <a:ext cx="7369701" cy="6858000"/>
          </a:xfrm>
          <a:custGeom>
            <a:rect b="b" l="l" r="r" t="t"/>
            <a:pathLst>
              <a:path extrusionOk="0" h="6858000" w="7369701">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4" name="Google Shape;154;p18"/>
          <p:cNvSpPr/>
          <p:nvPr/>
        </p:nvSpPr>
        <p:spPr>
          <a:xfrm>
            <a:off x="457200" y="990600"/>
            <a:ext cx="11734800" cy="4876800"/>
          </a:xfrm>
          <a:prstGeom prst="rect">
            <a:avLst/>
          </a:prstGeom>
          <a:solidFill>
            <a:schemeClr val="lt1"/>
          </a:solidFill>
          <a:ln>
            <a:noFill/>
          </a:ln>
          <a:effectLst>
            <a:outerShdw blurRad="317500" rotWithShape="0" algn="ctr">
              <a:schemeClr val="dk1">
                <a:alpha val="2470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5" name="Google Shape;155;p18"/>
          <p:cNvSpPr txBox="1"/>
          <p:nvPr>
            <p:ph type="title"/>
          </p:nvPr>
        </p:nvSpPr>
        <p:spPr>
          <a:xfrm>
            <a:off x="4637650" y="992850"/>
            <a:ext cx="4351800" cy="797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GB" sz="4000" u="sng">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pic>
        <p:nvPicPr>
          <p:cNvPr descr="Thermometer" id="156" name="Google Shape;156;p18"/>
          <p:cNvPicPr preferRelativeResize="0"/>
          <p:nvPr/>
        </p:nvPicPr>
        <p:blipFill rotWithShape="1">
          <a:blip r:embed="rId3">
            <a:alphaModFix/>
          </a:blip>
          <a:srcRect b="0" l="0" r="0" t="0"/>
          <a:stretch/>
        </p:blipFill>
        <p:spPr>
          <a:xfrm>
            <a:off x="457200" y="1609165"/>
            <a:ext cx="3180230" cy="3505200"/>
          </a:xfrm>
          <a:prstGeom prst="rect">
            <a:avLst/>
          </a:prstGeom>
          <a:noFill/>
          <a:ln>
            <a:noFill/>
          </a:ln>
        </p:spPr>
      </p:pic>
      <p:sp>
        <p:nvSpPr>
          <p:cNvPr id="157" name="Google Shape;157;p18"/>
          <p:cNvSpPr txBox="1"/>
          <p:nvPr>
            <p:ph idx="1" type="body"/>
          </p:nvPr>
        </p:nvSpPr>
        <p:spPr>
          <a:xfrm>
            <a:off x="3529854" y="1789896"/>
            <a:ext cx="8350622" cy="3940792"/>
          </a:xfrm>
          <a:prstGeom prst="rect">
            <a:avLst/>
          </a:prstGeom>
          <a:noFill/>
          <a:ln>
            <a:noFill/>
          </a:ln>
        </p:spPr>
        <p:txBody>
          <a:bodyPr anchorCtr="0" anchor="t" bIns="45700" lIns="91425" spcFirstLastPara="1" rIns="91425" wrap="square" tIns="45700">
            <a:noAutofit/>
          </a:bodyPr>
          <a:lstStyle/>
          <a:p>
            <a:pPr indent="-241300" lvl="0" marL="228600" rtl="0" algn="just">
              <a:lnSpc>
                <a:spcPct val="90000"/>
              </a:lnSpc>
              <a:spcBef>
                <a:spcPts val="0"/>
              </a:spcBef>
              <a:spcAft>
                <a:spcPts val="0"/>
              </a:spcAft>
              <a:buClr>
                <a:schemeClr val="dk1"/>
              </a:buClr>
              <a:buSzPts val="2600"/>
              <a:buFont typeface="Times New Roman"/>
              <a:buChar char="•"/>
            </a:pPr>
            <a:r>
              <a:rPr lang="en-GB" sz="2600">
                <a:solidFill>
                  <a:schemeClr val="dk1"/>
                </a:solidFill>
                <a:latin typeface="Times New Roman"/>
                <a:ea typeface="Times New Roman"/>
                <a:cs typeface="Times New Roman"/>
                <a:sym typeface="Times New Roman"/>
              </a:rPr>
              <a:t>Thermometer is a temperature measuring instrument. There are different principles that can be used to measure the temperature like thermal expansion of solids or liquids, pressure of gas, measurement of infrared energy etc.</a:t>
            </a:r>
            <a:endParaRPr sz="26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2600">
              <a:solidFill>
                <a:srgbClr val="000000"/>
              </a:solidFill>
              <a:latin typeface="Times New Roman"/>
              <a:ea typeface="Times New Roman"/>
              <a:cs typeface="Times New Roman"/>
              <a:sym typeface="Times New Roman"/>
            </a:endParaRPr>
          </a:p>
          <a:p>
            <a:pPr indent="-241300" lvl="0" marL="228600" rtl="0" algn="just">
              <a:lnSpc>
                <a:spcPct val="90000"/>
              </a:lnSpc>
              <a:spcBef>
                <a:spcPts val="1000"/>
              </a:spcBef>
              <a:spcAft>
                <a:spcPts val="0"/>
              </a:spcAft>
              <a:buClr>
                <a:schemeClr val="dk1"/>
              </a:buClr>
              <a:buSzPts val="2600"/>
              <a:buFont typeface="Times New Roman"/>
              <a:buChar char="•"/>
            </a:pPr>
            <a:r>
              <a:rPr lang="en-GB" sz="2600">
                <a:latin typeface="Times New Roman"/>
                <a:ea typeface="Times New Roman"/>
                <a:cs typeface="Times New Roman"/>
                <a:sym typeface="Times New Roman"/>
              </a:rPr>
              <a:t>Based on the principle used, the construction and functioning of the thermometer can change but ultimately it ends up measuring the temperature. Thermometers are used in industries, weather studies, medicinal field and scientific research.</a:t>
            </a:r>
            <a:endParaRPr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19"/>
          <p:cNvSpPr txBox="1"/>
          <p:nvPr>
            <p:ph idx="1" type="body"/>
          </p:nvPr>
        </p:nvSpPr>
        <p:spPr>
          <a:xfrm>
            <a:off x="654672" y="1009776"/>
            <a:ext cx="10882655" cy="5761099"/>
          </a:xfrm>
          <a:prstGeom prst="rect">
            <a:avLst/>
          </a:prstGeom>
          <a:noFill/>
          <a:ln>
            <a:noFill/>
          </a:ln>
        </p:spPr>
        <p:txBody>
          <a:bodyPr anchorCtr="0" anchor="t" bIns="45700" lIns="91425" spcFirstLastPara="1" rIns="91425" wrap="square" tIns="45700">
            <a:noAutofit/>
          </a:bodyPr>
          <a:lstStyle/>
          <a:p>
            <a:pPr indent="-241300" lvl="0" marL="228600" rtl="0" algn="just">
              <a:lnSpc>
                <a:spcPct val="90000"/>
              </a:lnSpc>
              <a:spcBef>
                <a:spcPts val="0"/>
              </a:spcBef>
              <a:spcAft>
                <a:spcPts val="0"/>
              </a:spcAft>
              <a:buClr>
                <a:schemeClr val="dk1"/>
              </a:buClr>
              <a:buSzPts val="2600"/>
              <a:buFont typeface="Times New Roman"/>
              <a:buChar char="•"/>
            </a:pPr>
            <a:r>
              <a:rPr lang="en-GB" sz="2600">
                <a:latin typeface="Times New Roman"/>
                <a:ea typeface="Times New Roman"/>
                <a:cs typeface="Times New Roman"/>
                <a:sym typeface="Times New Roman"/>
              </a:rPr>
              <a:t>Measuring temperature is an important part of many applications. Maintaining precise temperatures in storage rooms, laboratories, incubators, etc. is of high priority.</a:t>
            </a:r>
            <a:endParaRPr sz="2600">
              <a:latin typeface="Times New Roman"/>
              <a:ea typeface="Times New Roman"/>
              <a:cs typeface="Times New Roman"/>
              <a:sym typeface="Times New Roman"/>
            </a:endParaRPr>
          </a:p>
          <a:p>
            <a:pPr indent="-241300" lvl="0" marL="228600" rtl="0" algn="just">
              <a:lnSpc>
                <a:spcPct val="90000"/>
              </a:lnSpc>
              <a:spcBef>
                <a:spcPts val="1000"/>
              </a:spcBef>
              <a:spcAft>
                <a:spcPts val="0"/>
              </a:spcAft>
              <a:buClr>
                <a:schemeClr val="dk1"/>
              </a:buClr>
              <a:buSzPts val="2600"/>
              <a:buFont typeface="Times New Roman"/>
              <a:buChar char="•"/>
            </a:pPr>
            <a:r>
              <a:rPr lang="en-GB" sz="2600">
                <a:latin typeface="Times New Roman"/>
                <a:ea typeface="Times New Roman"/>
                <a:cs typeface="Times New Roman"/>
                <a:sym typeface="Times New Roman"/>
              </a:rPr>
              <a:t>For all the above mentioned and many more applications, thermometers are often used to measure the temperature.</a:t>
            </a:r>
            <a:endParaRPr sz="2600">
              <a:latin typeface="Times New Roman"/>
              <a:ea typeface="Times New Roman"/>
              <a:cs typeface="Times New Roman"/>
              <a:sym typeface="Times New Roman"/>
            </a:endParaRPr>
          </a:p>
          <a:p>
            <a:pPr indent="-241300" lvl="0" marL="228600" rtl="0" algn="just">
              <a:lnSpc>
                <a:spcPct val="90000"/>
              </a:lnSpc>
              <a:spcBef>
                <a:spcPts val="1000"/>
              </a:spcBef>
              <a:spcAft>
                <a:spcPts val="0"/>
              </a:spcAft>
              <a:buClr>
                <a:schemeClr val="dk1"/>
              </a:buClr>
              <a:buSzPts val="2600"/>
              <a:buFont typeface="Times New Roman"/>
              <a:buChar char="•"/>
            </a:pPr>
            <a:r>
              <a:rPr lang="en-GB" sz="2600">
                <a:latin typeface="Times New Roman"/>
                <a:ea typeface="Times New Roman"/>
                <a:cs typeface="Times New Roman"/>
                <a:sym typeface="Times New Roman"/>
              </a:rPr>
              <a:t>There are different types of thermometers available for different purposes. The most commonly found thermometer is a medical or clinical thermometer, which is a mercury in glass type thermometer.</a:t>
            </a:r>
            <a:endParaRPr sz="2600">
              <a:latin typeface="Times New Roman"/>
              <a:ea typeface="Times New Roman"/>
              <a:cs typeface="Times New Roman"/>
              <a:sym typeface="Times New Roman"/>
            </a:endParaRPr>
          </a:p>
          <a:p>
            <a:pPr indent="-241300" lvl="0" marL="228600" rtl="0" algn="just">
              <a:lnSpc>
                <a:spcPct val="90000"/>
              </a:lnSpc>
              <a:spcBef>
                <a:spcPts val="1000"/>
              </a:spcBef>
              <a:spcAft>
                <a:spcPts val="0"/>
              </a:spcAft>
              <a:buClr>
                <a:schemeClr val="dk1"/>
              </a:buClr>
              <a:buSzPts val="2600"/>
              <a:buFont typeface="Times New Roman"/>
              <a:buChar char="•"/>
            </a:pPr>
            <a:r>
              <a:rPr lang="en-GB" sz="2600">
                <a:latin typeface="Times New Roman"/>
                <a:ea typeface="Times New Roman"/>
                <a:cs typeface="Times New Roman"/>
                <a:sym typeface="Times New Roman"/>
              </a:rPr>
              <a:t>They are used to measure the temperature of human body and is an example of an analogue thermometer. Now a days, the use of digital thermometers is increasing as they are accurate and safe to use.</a:t>
            </a:r>
            <a:endParaRPr sz="2600">
              <a:latin typeface="Times New Roman"/>
              <a:ea typeface="Times New Roman"/>
              <a:cs typeface="Times New Roman"/>
              <a:sym typeface="Times New Roman"/>
            </a:endParaRPr>
          </a:p>
          <a:p>
            <a:pPr indent="0" lvl="0" marL="228600" rtl="0" algn="just">
              <a:lnSpc>
                <a:spcPct val="90000"/>
              </a:lnSpc>
              <a:spcBef>
                <a:spcPts val="1000"/>
              </a:spcBef>
              <a:spcAft>
                <a:spcPts val="0"/>
              </a:spcAft>
              <a:buNone/>
            </a:pPr>
            <a:r>
              <a:t/>
            </a:r>
            <a:endParaRPr sz="2600">
              <a:latin typeface="Times New Roman"/>
              <a:ea typeface="Times New Roman"/>
              <a:cs typeface="Times New Roman"/>
              <a:sym typeface="Times New Roman"/>
            </a:endParaRPr>
          </a:p>
        </p:txBody>
      </p:sp>
      <p:sp>
        <p:nvSpPr>
          <p:cNvPr id="164" name="Google Shape;164;p19"/>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9"/>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19"/>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19"/>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0"/>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73" name="Google Shape;173;p20"/>
          <p:cNvGrpSpPr/>
          <p:nvPr/>
        </p:nvGrpSpPr>
        <p:grpSpPr>
          <a:xfrm>
            <a:off x="-417513" y="0"/>
            <a:ext cx="12584114" cy="6853238"/>
            <a:chOff x="-417513" y="0"/>
            <a:chExt cx="12584114" cy="6853238"/>
          </a:xfrm>
        </p:grpSpPr>
        <p:sp>
          <p:nvSpPr>
            <p:cNvPr id="174" name="Google Shape;174;p2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5" name="Google Shape;175;p2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6" name="Google Shape;176;p2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7" name="Google Shape;177;p2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8" name="Google Shape;178;p2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9" name="Google Shape;179;p2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0" name="Google Shape;180;p2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1" name="Google Shape;181;p2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2" name="Google Shape;182;p2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3" name="Google Shape;183;p2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4" name="Google Shape;184;p2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5" name="Google Shape;185;p2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6" name="Google Shape;186;p2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7" name="Google Shape;187;p2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8" name="Google Shape;188;p2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9" name="Google Shape;189;p2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0" name="Google Shape;190;p2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1" name="Google Shape;191;p2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2" name="Google Shape;192;p2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3" name="Google Shape;193;p2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4" name="Google Shape;194;p2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195" name="Google Shape;195;p20"/>
          <p:cNvSpPr txBox="1"/>
          <p:nvPr>
            <p:ph type="title"/>
          </p:nvPr>
        </p:nvSpPr>
        <p:spPr>
          <a:xfrm>
            <a:off x="396573" y="320675"/>
            <a:ext cx="11407487"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en-GB">
                <a:latin typeface="Times New Roman"/>
                <a:ea typeface="Times New Roman"/>
                <a:cs typeface="Times New Roman"/>
                <a:sym typeface="Times New Roman"/>
              </a:rPr>
              <a:t>COMPONENTS USED FOR DIGITAL THERMOMETER USING 8051</a:t>
            </a:r>
            <a:endParaRPr b="1">
              <a:latin typeface="Times New Roman"/>
              <a:ea typeface="Times New Roman"/>
              <a:cs typeface="Times New Roman"/>
              <a:sym typeface="Times New Roman"/>
            </a:endParaRPr>
          </a:p>
        </p:txBody>
      </p:sp>
      <p:grpSp>
        <p:nvGrpSpPr>
          <p:cNvPr id="196" name="Google Shape;196;p20"/>
          <p:cNvGrpSpPr/>
          <p:nvPr/>
        </p:nvGrpSpPr>
        <p:grpSpPr>
          <a:xfrm>
            <a:off x="753057" y="1828969"/>
            <a:ext cx="10694519" cy="4344648"/>
            <a:chOff x="356483" y="3344"/>
            <a:chExt cx="10694519" cy="4344648"/>
          </a:xfrm>
        </p:grpSpPr>
        <p:sp>
          <p:nvSpPr>
            <p:cNvPr id="197" name="Google Shape;197;p20"/>
            <p:cNvSpPr/>
            <p:nvPr/>
          </p:nvSpPr>
          <p:spPr>
            <a:xfrm>
              <a:off x="356483" y="3344"/>
              <a:ext cx="3342037" cy="2005222"/>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nvSpPr>
          <p:spPr>
            <a:xfrm>
              <a:off x="356483" y="3344"/>
              <a:ext cx="3342037" cy="2005222"/>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Calibri"/>
                <a:buNone/>
              </a:pPr>
              <a:r>
                <a:rPr lang="en-GB" sz="4000">
                  <a:solidFill>
                    <a:schemeClr val="lt1"/>
                  </a:solidFill>
                  <a:latin typeface="Calibri"/>
                  <a:ea typeface="Calibri"/>
                  <a:cs typeface="Calibri"/>
                  <a:sym typeface="Calibri"/>
                </a:rPr>
                <a:t>8051 development board</a:t>
              </a:r>
              <a:endParaRPr sz="4000">
                <a:solidFill>
                  <a:schemeClr val="lt1"/>
                </a:solidFill>
                <a:latin typeface="Calibri"/>
                <a:ea typeface="Calibri"/>
                <a:cs typeface="Calibri"/>
                <a:sym typeface="Calibri"/>
              </a:endParaRPr>
            </a:p>
          </p:txBody>
        </p:sp>
        <p:sp>
          <p:nvSpPr>
            <p:cNvPr id="199" name="Google Shape;199;p20"/>
            <p:cNvSpPr/>
            <p:nvPr/>
          </p:nvSpPr>
          <p:spPr>
            <a:xfrm>
              <a:off x="4032724" y="3344"/>
              <a:ext cx="3342037" cy="2005222"/>
            </a:xfrm>
            <a:prstGeom prst="rect">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txBox="1"/>
            <p:nvPr/>
          </p:nvSpPr>
          <p:spPr>
            <a:xfrm>
              <a:off x="4032724" y="3344"/>
              <a:ext cx="3342037" cy="2005222"/>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Calibri"/>
                <a:buNone/>
              </a:pPr>
              <a:r>
                <a:rPr lang="en-GB" sz="4000">
                  <a:solidFill>
                    <a:schemeClr val="lt1"/>
                  </a:solidFill>
                  <a:latin typeface="Calibri"/>
                  <a:ea typeface="Calibri"/>
                  <a:cs typeface="Calibri"/>
                  <a:sym typeface="Calibri"/>
                </a:rPr>
                <a:t>ADC0804 board</a:t>
              </a:r>
              <a:endParaRPr sz="4000">
                <a:solidFill>
                  <a:schemeClr val="lt1"/>
                </a:solidFill>
                <a:latin typeface="Calibri"/>
                <a:ea typeface="Calibri"/>
                <a:cs typeface="Calibri"/>
                <a:sym typeface="Calibri"/>
              </a:endParaRPr>
            </a:p>
          </p:txBody>
        </p:sp>
        <p:sp>
          <p:nvSpPr>
            <p:cNvPr id="201" name="Google Shape;201;p20"/>
            <p:cNvSpPr/>
            <p:nvPr/>
          </p:nvSpPr>
          <p:spPr>
            <a:xfrm>
              <a:off x="7708965" y="3344"/>
              <a:ext cx="3342037" cy="2005222"/>
            </a:xfrm>
            <a:prstGeom prst="rect">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nvSpPr>
          <p:spPr>
            <a:xfrm>
              <a:off x="7708965" y="3344"/>
              <a:ext cx="3342037" cy="2005222"/>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Calibri"/>
                <a:buNone/>
              </a:pPr>
              <a:r>
                <a:rPr lang="en-GB" sz="4000">
                  <a:solidFill>
                    <a:schemeClr val="lt1"/>
                  </a:solidFill>
                  <a:latin typeface="Calibri"/>
                  <a:ea typeface="Calibri"/>
                  <a:cs typeface="Calibri"/>
                  <a:sym typeface="Calibri"/>
                </a:rPr>
                <a:t>16*2 LCD display</a:t>
              </a:r>
              <a:endParaRPr sz="4000">
                <a:solidFill>
                  <a:schemeClr val="lt1"/>
                </a:solidFill>
                <a:latin typeface="Calibri"/>
                <a:ea typeface="Calibri"/>
                <a:cs typeface="Calibri"/>
                <a:sym typeface="Calibri"/>
              </a:endParaRPr>
            </a:p>
          </p:txBody>
        </p:sp>
        <p:sp>
          <p:nvSpPr>
            <p:cNvPr id="203" name="Google Shape;203;p20"/>
            <p:cNvSpPr/>
            <p:nvPr/>
          </p:nvSpPr>
          <p:spPr>
            <a:xfrm>
              <a:off x="4032724" y="2342770"/>
              <a:ext cx="3342037" cy="2005222"/>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4032724" y="2342770"/>
              <a:ext cx="3342037" cy="2005222"/>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Calibri"/>
                <a:buNone/>
              </a:pPr>
              <a:r>
                <a:rPr lang="en-GB" sz="4000">
                  <a:solidFill>
                    <a:schemeClr val="lt1"/>
                  </a:solidFill>
                  <a:latin typeface="Calibri"/>
                  <a:ea typeface="Calibri"/>
                  <a:cs typeface="Calibri"/>
                  <a:sym typeface="Calibri"/>
                </a:rPr>
                <a:t>LM35 sensor</a:t>
              </a:r>
              <a:endParaRPr sz="4000">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1"/>
          <p:cNvSpPr/>
          <p:nvPr/>
        </p:nvSpPr>
        <p:spPr>
          <a:xfrm>
            <a:off x="327546" y="321732"/>
            <a:ext cx="7058307" cy="1964266"/>
          </a:xfrm>
          <a:prstGeom prst="rect">
            <a:avLst/>
          </a:prstGeom>
          <a:solidFill>
            <a:schemeClr val="accent5">
              <a:alpha val="9490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21"/>
          <p:cNvSpPr txBox="1"/>
          <p:nvPr>
            <p:ph type="title"/>
          </p:nvPr>
        </p:nvSpPr>
        <p:spPr>
          <a:xfrm>
            <a:off x="524256" y="491260"/>
            <a:ext cx="6594189" cy="16252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b="1" lang="en-GB">
                <a:solidFill>
                  <a:srgbClr val="FFFFFF"/>
                </a:solidFill>
                <a:latin typeface="Times New Roman"/>
                <a:ea typeface="Times New Roman"/>
                <a:cs typeface="Times New Roman"/>
                <a:sym typeface="Times New Roman"/>
              </a:rPr>
              <a:t>COMPONENTS DESCRIPTION</a:t>
            </a:r>
            <a:endParaRPr>
              <a:solidFill>
                <a:srgbClr val="FFFFFF"/>
              </a:solidFill>
              <a:latin typeface="Times New Roman"/>
              <a:ea typeface="Times New Roman"/>
              <a:cs typeface="Times New Roman"/>
              <a:sym typeface="Times New Roman"/>
            </a:endParaRPr>
          </a:p>
        </p:txBody>
      </p:sp>
      <p:pic>
        <p:nvPicPr>
          <p:cNvPr descr="Diagram&#10;&#10;Description automatically generated" id="211" name="Google Shape;211;p21"/>
          <p:cNvPicPr preferRelativeResize="0"/>
          <p:nvPr/>
        </p:nvPicPr>
        <p:blipFill rotWithShape="1">
          <a:blip r:embed="rId3">
            <a:alphaModFix/>
          </a:blip>
          <a:srcRect b="1" l="0" r="9615" t="0"/>
          <a:stretch/>
        </p:blipFill>
        <p:spPr>
          <a:xfrm>
            <a:off x="327547" y="2667814"/>
            <a:ext cx="7058306" cy="3744079"/>
          </a:xfrm>
          <a:prstGeom prst="rect">
            <a:avLst/>
          </a:prstGeom>
          <a:noFill/>
          <a:ln>
            <a:noFill/>
          </a:ln>
        </p:spPr>
      </p:pic>
      <p:sp>
        <p:nvSpPr>
          <p:cNvPr id="212" name="Google Shape;212;p21"/>
          <p:cNvSpPr/>
          <p:nvPr/>
        </p:nvSpPr>
        <p:spPr>
          <a:xfrm>
            <a:off x="7556975" y="321732"/>
            <a:ext cx="4313293" cy="6214534"/>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 name="Google Shape;213;p21"/>
          <p:cNvSpPr txBox="1"/>
          <p:nvPr>
            <p:ph idx="1" type="body"/>
          </p:nvPr>
        </p:nvSpPr>
        <p:spPr>
          <a:xfrm>
            <a:off x="7556975" y="803675"/>
            <a:ext cx="4313400" cy="539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400"/>
              <a:buNone/>
            </a:pPr>
            <a:r>
              <a:t/>
            </a:r>
            <a:endParaRPr b="1" sz="2400">
              <a:solidFill>
                <a:srgbClr val="FFFFFF"/>
              </a:solidFill>
            </a:endParaRPr>
          </a:p>
          <a:p>
            <a:pPr indent="0" lvl="0" marL="0" rtl="0" algn="just">
              <a:lnSpc>
                <a:spcPct val="90000"/>
              </a:lnSpc>
              <a:spcBef>
                <a:spcPts val="0"/>
              </a:spcBef>
              <a:spcAft>
                <a:spcPts val="0"/>
              </a:spcAft>
              <a:buClr>
                <a:srgbClr val="FFFFFF"/>
              </a:buClr>
              <a:buSzPts val="2400"/>
              <a:buNone/>
            </a:pPr>
            <a:r>
              <a:rPr b="1" lang="en-GB" sz="2600">
                <a:solidFill>
                  <a:srgbClr val="FFFFFF"/>
                </a:solidFill>
                <a:latin typeface="Times New Roman"/>
                <a:ea typeface="Times New Roman"/>
                <a:cs typeface="Times New Roman"/>
                <a:sym typeface="Times New Roman"/>
              </a:rPr>
              <a:t>1.8051 development board-</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FFFF"/>
              </a:buClr>
              <a:buSzPts val="2400"/>
              <a:buNone/>
            </a:pPr>
            <a:r>
              <a:rPr lang="en-GB" sz="2600">
                <a:solidFill>
                  <a:srgbClr val="FFFFFF"/>
                </a:solidFill>
                <a:latin typeface="Times New Roman"/>
                <a:ea typeface="Times New Roman"/>
                <a:cs typeface="Times New Roman"/>
                <a:sym typeface="Times New Roman"/>
              </a:rPr>
              <a:t>8051 Microcontroller is a 8 bit microcontroller which has 128 bytes of on chip RAM , 4K bytes of on chip ROM, two timers, one serial</a:t>
            </a:r>
            <a:r>
              <a:rPr lang="en-GB" sz="2600">
                <a:solidFill>
                  <a:srgbClr val="FFFFFF"/>
                </a:solidFill>
                <a:latin typeface="Times New Roman"/>
                <a:ea typeface="Times New Roman"/>
                <a:cs typeface="Times New Roman"/>
                <a:sym typeface="Times New Roman"/>
              </a:rPr>
              <a:t> </a:t>
            </a:r>
            <a:r>
              <a:rPr lang="en-GB" sz="2600">
                <a:solidFill>
                  <a:srgbClr val="FFFFFF"/>
                </a:solidFill>
                <a:latin typeface="Times New Roman"/>
                <a:ea typeface="Times New Roman"/>
                <a:cs typeface="Times New Roman"/>
                <a:sym typeface="Times New Roman"/>
              </a:rPr>
              <a:t>port and four 8 bit ports. </a:t>
            </a:r>
            <a:endParaRPr sz="2600">
              <a:solidFill>
                <a:srgbClr val="FFFFFF"/>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FFFF"/>
              </a:buClr>
              <a:buSzPts val="2400"/>
              <a:buNone/>
            </a:pPr>
            <a:r>
              <a:rPr lang="en-GB" sz="2600">
                <a:solidFill>
                  <a:srgbClr val="FFFFFF"/>
                </a:solidFill>
                <a:latin typeface="Times New Roman"/>
                <a:ea typeface="Times New Roman"/>
                <a:cs typeface="Times New Roman"/>
                <a:sym typeface="Times New Roman"/>
              </a:rPr>
              <a:t>8052 microcontroller is an extension of microcontroller. The table below shows the comparison of 8051 family members.</a:t>
            </a:r>
            <a:endParaRPr sz="26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22"/>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2"/>
          <p:cNvSpPr/>
          <p:nvPr/>
        </p:nvSpPr>
        <p:spPr>
          <a:xfrm flipH="1" rot="-5400000">
            <a:off x="555710" y="2183223"/>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2"/>
          <p:cNvSpPr txBox="1"/>
          <p:nvPr>
            <p:ph idx="1" type="body"/>
          </p:nvPr>
        </p:nvSpPr>
        <p:spPr>
          <a:xfrm>
            <a:off x="815775" y="0"/>
            <a:ext cx="10829400" cy="6768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200"/>
              <a:buNone/>
            </a:pPr>
            <a:r>
              <a:rPr b="1" lang="en-GB" sz="2600">
                <a:latin typeface="Times New Roman"/>
                <a:ea typeface="Times New Roman"/>
                <a:cs typeface="Times New Roman"/>
                <a:sym typeface="Times New Roman"/>
              </a:rPr>
              <a:t>2. 16x2 LCD -</a:t>
            </a:r>
            <a:endParaRPr b="1"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rPr lang="en-GB" sz="2600">
                <a:latin typeface="Times New Roman"/>
                <a:ea typeface="Times New Roman"/>
                <a:cs typeface="Times New Roman"/>
                <a:sym typeface="Times New Roman"/>
              </a:rPr>
              <a:t>16x2 LCD is a widely used display for embedded applications.There are two very important registers inside the LCD. They are data register and command register. Command register is used to send commands such as clear display, cursor at home etc., data register is used to send data which is to be displayed on 16*2 LCD.</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rPr b="1" lang="en-GB" sz="2600">
                <a:latin typeface="Times New Roman"/>
                <a:ea typeface="Times New Roman"/>
                <a:cs typeface="Times New Roman"/>
                <a:sym typeface="Times New Roman"/>
              </a:rPr>
              <a:t>3. ADC0804 IC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rPr lang="en-GB" sz="2600">
                <a:latin typeface="Times New Roman"/>
                <a:ea typeface="Times New Roman"/>
                <a:cs typeface="Times New Roman"/>
                <a:sym typeface="Times New Roman"/>
              </a:rPr>
              <a:t>The </a:t>
            </a:r>
            <a:r>
              <a:rPr b="1" lang="en-GB" sz="2600">
                <a:latin typeface="Times New Roman"/>
                <a:ea typeface="Times New Roman"/>
                <a:cs typeface="Times New Roman"/>
                <a:sym typeface="Times New Roman"/>
              </a:rPr>
              <a:t>ADC0804 IC </a:t>
            </a:r>
            <a:r>
              <a:rPr lang="en-GB" sz="2600">
                <a:latin typeface="Times New Roman"/>
                <a:ea typeface="Times New Roman"/>
                <a:cs typeface="Times New Roman"/>
                <a:sym typeface="Times New Roman"/>
              </a:rPr>
              <a:t>is an 8-bit parallel ADC in the family of the ADC0800 series from National Semiconductor. It works with +5 volts and has a resolution of 8 bits.  The step size and Vin range varies for different values of Vref/2. The table below shows the relation between Vref/2 and Vin range.</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rPr b="1" lang="en-GB" sz="2600"/>
              <a:t>4. LM35 Temperature Sensor -</a:t>
            </a:r>
            <a:endParaRPr b="1" sz="2600"/>
          </a:p>
          <a:p>
            <a:pPr indent="0" lvl="0" marL="0" rtl="0" algn="just">
              <a:lnSpc>
                <a:spcPct val="90000"/>
              </a:lnSpc>
              <a:spcBef>
                <a:spcPts val="1000"/>
              </a:spcBef>
              <a:spcAft>
                <a:spcPts val="0"/>
              </a:spcAft>
              <a:buClr>
                <a:schemeClr val="dk1"/>
              </a:buClr>
              <a:buSzPts val="2200"/>
              <a:buNone/>
            </a:pPr>
            <a:r>
              <a:rPr lang="en-GB" sz="2600">
                <a:latin typeface="Times New Roman"/>
                <a:ea typeface="Times New Roman"/>
                <a:cs typeface="Times New Roman"/>
                <a:sym typeface="Times New Roman"/>
              </a:rPr>
              <a:t>The LM35 is a temperature sensor whose output voltage is linearly proportional to Celsius temperature. The LM35 comes already calibrated hence requires no external calibration. It </a:t>
            </a:r>
            <a:r>
              <a:rPr lang="en-GB" sz="2600">
                <a:latin typeface="Times New Roman"/>
                <a:ea typeface="Times New Roman"/>
                <a:cs typeface="Times New Roman"/>
                <a:sym typeface="Times New Roman"/>
              </a:rPr>
              <a:t>outputs</a:t>
            </a:r>
            <a:r>
              <a:rPr lang="en-GB" sz="2600">
                <a:latin typeface="Times New Roman"/>
                <a:ea typeface="Times New Roman"/>
                <a:cs typeface="Times New Roman"/>
                <a:sym typeface="Times New Roman"/>
              </a:rPr>
              <a:t> 10mV for each degree of Celsius temperature.</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838200" y="0"/>
            <a:ext cx="10515600" cy="1031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CIRCUIT DIAGRAM USING PROTEUS</a:t>
            </a:r>
            <a:endParaRPr b="1">
              <a:latin typeface="Times New Roman"/>
              <a:ea typeface="Times New Roman"/>
              <a:cs typeface="Times New Roman"/>
              <a:sym typeface="Times New Roman"/>
            </a:endParaRPr>
          </a:p>
        </p:txBody>
      </p:sp>
      <p:pic>
        <p:nvPicPr>
          <p:cNvPr id="227" name="Google Shape;227;p23"/>
          <p:cNvPicPr preferRelativeResize="0"/>
          <p:nvPr/>
        </p:nvPicPr>
        <p:blipFill>
          <a:blip r:embed="rId3">
            <a:alphaModFix/>
          </a:blip>
          <a:stretch>
            <a:fillRect/>
          </a:stretch>
        </p:blipFill>
        <p:spPr>
          <a:xfrm>
            <a:off x="1152250" y="1031400"/>
            <a:ext cx="9887500" cy="557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2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24"/>
          <p:cNvSpPr txBox="1"/>
          <p:nvPr>
            <p:ph type="title"/>
          </p:nvPr>
        </p:nvSpPr>
        <p:spPr>
          <a:xfrm>
            <a:off x="911888" y="0"/>
            <a:ext cx="4583700" cy="991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600"/>
              <a:buFont typeface="Calibri"/>
              <a:buNone/>
            </a:pPr>
            <a:r>
              <a:rPr b="1" lang="en-GB" sz="6000">
                <a:latin typeface="Times New Roman"/>
                <a:ea typeface="Times New Roman"/>
                <a:cs typeface="Times New Roman"/>
                <a:sym typeface="Times New Roman"/>
              </a:rPr>
              <a:t>CODE</a:t>
            </a:r>
            <a:endParaRPr sz="3800">
              <a:latin typeface="Times New Roman"/>
              <a:ea typeface="Times New Roman"/>
              <a:cs typeface="Times New Roman"/>
              <a:sym typeface="Times New Roman"/>
            </a:endParaRPr>
          </a:p>
        </p:txBody>
      </p:sp>
      <p:sp>
        <p:nvSpPr>
          <p:cNvPr id="234" name="Google Shape;234;p24"/>
          <p:cNvSpPr/>
          <p:nvPr/>
        </p:nvSpPr>
        <p:spPr>
          <a:xfrm>
            <a:off x="813371" y="991492"/>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5" name="Google Shape;235;p24"/>
          <p:cNvPicPr preferRelativeResize="0"/>
          <p:nvPr/>
        </p:nvPicPr>
        <p:blipFill>
          <a:blip r:embed="rId3">
            <a:alphaModFix/>
          </a:blip>
          <a:stretch>
            <a:fillRect/>
          </a:stretch>
        </p:blipFill>
        <p:spPr>
          <a:xfrm>
            <a:off x="106250" y="1146000"/>
            <a:ext cx="5945976" cy="5174825"/>
          </a:xfrm>
          <a:prstGeom prst="rect">
            <a:avLst/>
          </a:prstGeom>
          <a:noFill/>
          <a:ln>
            <a:noFill/>
          </a:ln>
        </p:spPr>
      </p:pic>
      <p:pic>
        <p:nvPicPr>
          <p:cNvPr id="236" name="Google Shape;236;p24"/>
          <p:cNvPicPr preferRelativeResize="0"/>
          <p:nvPr/>
        </p:nvPicPr>
        <p:blipFill>
          <a:blip r:embed="rId4">
            <a:alphaModFix/>
          </a:blip>
          <a:stretch>
            <a:fillRect/>
          </a:stretch>
        </p:blipFill>
        <p:spPr>
          <a:xfrm>
            <a:off x="6177575" y="1146000"/>
            <a:ext cx="5676199" cy="517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