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8"/>
  </p:notesMasterIdLst>
  <p:sldIdLst>
    <p:sldId id="256" r:id="rId2"/>
    <p:sldId id="284" r:id="rId3"/>
    <p:sldId id="285" r:id="rId4"/>
    <p:sldId id="286" r:id="rId5"/>
    <p:sldId id="287" r:id="rId6"/>
    <p:sldId id="292" r:id="rId7"/>
    <p:sldId id="316" r:id="rId8"/>
    <p:sldId id="296" r:id="rId9"/>
    <p:sldId id="297" r:id="rId10"/>
    <p:sldId id="303" r:id="rId11"/>
    <p:sldId id="293" r:id="rId12"/>
    <p:sldId id="300" r:id="rId13"/>
    <p:sldId id="294" r:id="rId14"/>
    <p:sldId id="298" r:id="rId15"/>
    <p:sldId id="301" r:id="rId16"/>
    <p:sldId id="302" r:id="rId17"/>
    <p:sldId id="318" r:id="rId18"/>
    <p:sldId id="283" r:id="rId19"/>
    <p:sldId id="295" r:id="rId20"/>
    <p:sldId id="307" r:id="rId21"/>
    <p:sldId id="291" r:id="rId22"/>
    <p:sldId id="288" r:id="rId23"/>
    <p:sldId id="289" r:id="rId24"/>
    <p:sldId id="290" r:id="rId25"/>
    <p:sldId id="299" r:id="rId26"/>
    <p:sldId id="317" r:id="rId27"/>
    <p:sldId id="306" r:id="rId28"/>
    <p:sldId id="304" r:id="rId29"/>
    <p:sldId id="308" r:id="rId30"/>
    <p:sldId id="310" r:id="rId31"/>
    <p:sldId id="309" r:id="rId32"/>
    <p:sldId id="312" r:id="rId33"/>
    <p:sldId id="313" r:id="rId34"/>
    <p:sldId id="319" r:id="rId35"/>
    <p:sldId id="315" r:id="rId36"/>
    <p:sldId id="314"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5256">
          <p15:clr>
            <a:srgbClr val="A4A3A4"/>
          </p15:clr>
        </p15:guide>
        <p15:guide id="3" orient="horz" pos="1616">
          <p15:clr>
            <a:srgbClr val="A4A3A4"/>
          </p15:clr>
        </p15:guide>
        <p15:guide id="4" pos="3910">
          <p15:clr>
            <a:srgbClr val="A4A3A4"/>
          </p15:clr>
        </p15:guide>
        <p15:guide id="5" pos="2957">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9" roundtripDataSignature="AMtx7miFAPDMIAikDB9lx+UZp1IdKGArB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9F5B07-D0B2-467E-B7BD-0528E7D2EBBC}">
  <a:tblStyle styleId="{F09F5B07-D0B2-467E-B7BD-0528E7D2EBB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0"/>
    <p:restoredTop sz="60534"/>
  </p:normalViewPr>
  <p:slideViewPr>
    <p:cSldViewPr snapToGrid="0">
      <p:cViewPr varScale="1">
        <p:scale>
          <a:sx n="96" d="100"/>
          <a:sy n="96" d="100"/>
        </p:scale>
        <p:origin x="2016" y="168"/>
      </p:cViewPr>
      <p:guideLst>
        <p:guide orient="horz" pos="1620"/>
        <p:guide pos="5256"/>
        <p:guide orient="horz" pos="1616"/>
        <p:guide pos="3910"/>
        <p:guide pos="29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131FC5-B360-FF4E-A412-BB2165C61E73}" type="doc">
      <dgm:prSet loTypeId="urn:microsoft.com/office/officeart/2005/8/layout/process1" loCatId="" qsTypeId="urn:microsoft.com/office/officeart/2005/8/quickstyle/simple1" qsCatId="simple" csTypeId="urn:microsoft.com/office/officeart/2005/8/colors/colorful3" csCatId="colorful" phldr="1"/>
      <dgm:spPr/>
    </dgm:pt>
    <dgm:pt modelId="{333E822D-6F6D-C741-9457-40473CB4B299}">
      <dgm:prSet phldrT="[Text]"/>
      <dgm:spPr/>
      <dgm:t>
        <a:bodyPr/>
        <a:lstStyle/>
        <a:p>
          <a:r>
            <a:rPr lang="en-IN" dirty="0" err="1"/>
            <a:t>React.createElement</a:t>
          </a:r>
          <a:r>
            <a:rPr lang="en-IN" dirty="0"/>
            <a:t>(Login, { foo: ..., bar: ... });</a:t>
          </a:r>
          <a:endParaRPr lang="en-US" dirty="0"/>
        </a:p>
      </dgm:t>
    </dgm:pt>
    <dgm:pt modelId="{1DB2B892-0E70-6149-B312-12418BE59F98}" type="sibTrans" cxnId="{CA6ADC63-2E26-734E-A257-D1A94D03C752}">
      <dgm:prSet/>
      <dgm:spPr/>
      <dgm:t>
        <a:bodyPr/>
        <a:lstStyle/>
        <a:p>
          <a:endParaRPr lang="en-US"/>
        </a:p>
      </dgm:t>
    </dgm:pt>
    <dgm:pt modelId="{BABA31AB-9D2A-7D46-BC92-31555F5E10CF}" type="parTrans" cxnId="{CA6ADC63-2E26-734E-A257-D1A94D03C752}">
      <dgm:prSet/>
      <dgm:spPr/>
      <dgm:t>
        <a:bodyPr/>
        <a:lstStyle/>
        <a:p>
          <a:endParaRPr lang="en-US"/>
        </a:p>
      </dgm:t>
    </dgm:pt>
    <dgm:pt modelId="{F2D22D64-0784-9E4C-AEF9-5E6FBBCA167E}">
      <dgm:prSet phldrT="[Text]"/>
      <dgm:spPr/>
      <dgm:t>
        <a:bodyPr/>
        <a:lstStyle/>
        <a:p>
          <a:r>
            <a:rPr lang="en-IN" dirty="0">
              <a:solidFill>
                <a:schemeClr val="tx1"/>
              </a:solidFill>
            </a:rPr>
            <a:t>&lt;Login foo={...} bar={...} /&gt;</a:t>
          </a:r>
          <a:endParaRPr lang="en-US" dirty="0">
            <a:solidFill>
              <a:schemeClr val="tx1"/>
            </a:solidFill>
          </a:endParaRPr>
        </a:p>
      </dgm:t>
    </dgm:pt>
    <dgm:pt modelId="{99532BE8-E810-8D45-99F2-FF8C06A3EDB1}" type="sibTrans" cxnId="{CD3A6DB7-DA00-A44C-997B-84D5C7CB9F75}">
      <dgm:prSet/>
      <dgm:spPr/>
      <dgm:t>
        <a:bodyPr/>
        <a:lstStyle/>
        <a:p>
          <a:endParaRPr lang="en-US"/>
        </a:p>
      </dgm:t>
    </dgm:pt>
    <dgm:pt modelId="{6AA409AB-C255-C846-8052-E662CB6791E4}" type="parTrans" cxnId="{CD3A6DB7-DA00-A44C-997B-84D5C7CB9F75}">
      <dgm:prSet/>
      <dgm:spPr/>
      <dgm:t>
        <a:bodyPr/>
        <a:lstStyle/>
        <a:p>
          <a:endParaRPr lang="en-US"/>
        </a:p>
      </dgm:t>
    </dgm:pt>
    <dgm:pt modelId="{30931542-F24D-B24D-B092-D910C2394371}" type="pres">
      <dgm:prSet presAssocID="{4D131FC5-B360-FF4E-A412-BB2165C61E73}" presName="Name0" presStyleCnt="0">
        <dgm:presLayoutVars>
          <dgm:dir/>
          <dgm:resizeHandles val="exact"/>
        </dgm:presLayoutVars>
      </dgm:prSet>
      <dgm:spPr/>
    </dgm:pt>
    <dgm:pt modelId="{4A3E59FB-1F92-3F41-8A54-5C0A2DFE3500}" type="pres">
      <dgm:prSet presAssocID="{F2D22D64-0784-9E4C-AEF9-5E6FBBCA167E}" presName="node" presStyleLbl="node1" presStyleIdx="0" presStyleCnt="2">
        <dgm:presLayoutVars>
          <dgm:bulletEnabled val="1"/>
        </dgm:presLayoutVars>
      </dgm:prSet>
      <dgm:spPr/>
    </dgm:pt>
    <dgm:pt modelId="{65F941DC-208A-604C-B413-9EE2427EB539}" type="pres">
      <dgm:prSet presAssocID="{99532BE8-E810-8D45-99F2-FF8C06A3EDB1}" presName="sibTrans" presStyleLbl="sibTrans2D1" presStyleIdx="0" presStyleCnt="1"/>
      <dgm:spPr/>
    </dgm:pt>
    <dgm:pt modelId="{6A8AE6FF-0E57-A440-8621-97948F179147}" type="pres">
      <dgm:prSet presAssocID="{99532BE8-E810-8D45-99F2-FF8C06A3EDB1}" presName="connectorText" presStyleLbl="sibTrans2D1" presStyleIdx="0" presStyleCnt="1"/>
      <dgm:spPr/>
    </dgm:pt>
    <dgm:pt modelId="{57EA7060-2AFB-5B46-9C57-871087985873}" type="pres">
      <dgm:prSet presAssocID="{333E822D-6F6D-C741-9457-40473CB4B299}" presName="node" presStyleLbl="node1" presStyleIdx="1" presStyleCnt="2">
        <dgm:presLayoutVars>
          <dgm:bulletEnabled val="1"/>
        </dgm:presLayoutVars>
      </dgm:prSet>
      <dgm:spPr/>
    </dgm:pt>
  </dgm:ptLst>
  <dgm:cxnLst>
    <dgm:cxn modelId="{F1654203-6A22-1D44-B7F4-624DAE175FA5}" type="presOf" srcId="{F2D22D64-0784-9E4C-AEF9-5E6FBBCA167E}" destId="{4A3E59FB-1F92-3F41-8A54-5C0A2DFE3500}" srcOrd="0" destOrd="0" presId="urn:microsoft.com/office/officeart/2005/8/layout/process1"/>
    <dgm:cxn modelId="{CE5C285D-DA44-5D4B-89C9-2EE6C0F2D028}" type="presOf" srcId="{99532BE8-E810-8D45-99F2-FF8C06A3EDB1}" destId="{65F941DC-208A-604C-B413-9EE2427EB539}" srcOrd="0" destOrd="0" presId="urn:microsoft.com/office/officeart/2005/8/layout/process1"/>
    <dgm:cxn modelId="{CA6ADC63-2E26-734E-A257-D1A94D03C752}" srcId="{4D131FC5-B360-FF4E-A412-BB2165C61E73}" destId="{333E822D-6F6D-C741-9457-40473CB4B299}" srcOrd="1" destOrd="0" parTransId="{BABA31AB-9D2A-7D46-BC92-31555F5E10CF}" sibTransId="{1DB2B892-0E70-6149-B312-12418BE59F98}"/>
    <dgm:cxn modelId="{1E1FD267-ADB0-0942-A46D-8D5457D51AC3}" type="presOf" srcId="{4D131FC5-B360-FF4E-A412-BB2165C61E73}" destId="{30931542-F24D-B24D-B092-D910C2394371}" srcOrd="0" destOrd="0" presId="urn:microsoft.com/office/officeart/2005/8/layout/process1"/>
    <dgm:cxn modelId="{34950F85-00C9-7C47-B793-05192EA830FD}" type="presOf" srcId="{99532BE8-E810-8D45-99F2-FF8C06A3EDB1}" destId="{6A8AE6FF-0E57-A440-8621-97948F179147}" srcOrd="1" destOrd="0" presId="urn:microsoft.com/office/officeart/2005/8/layout/process1"/>
    <dgm:cxn modelId="{CD3A6DB7-DA00-A44C-997B-84D5C7CB9F75}" srcId="{4D131FC5-B360-FF4E-A412-BB2165C61E73}" destId="{F2D22D64-0784-9E4C-AEF9-5E6FBBCA167E}" srcOrd="0" destOrd="0" parTransId="{6AA409AB-C255-C846-8052-E662CB6791E4}" sibTransId="{99532BE8-E810-8D45-99F2-FF8C06A3EDB1}"/>
    <dgm:cxn modelId="{91B8EEE7-4C91-804A-9737-A09BEF185971}" type="presOf" srcId="{333E822D-6F6D-C741-9457-40473CB4B299}" destId="{57EA7060-2AFB-5B46-9C57-871087985873}" srcOrd="0" destOrd="0" presId="urn:microsoft.com/office/officeart/2005/8/layout/process1"/>
    <dgm:cxn modelId="{CBBD3132-54ED-3347-8B54-E9EA053C1375}" type="presParOf" srcId="{30931542-F24D-B24D-B092-D910C2394371}" destId="{4A3E59FB-1F92-3F41-8A54-5C0A2DFE3500}" srcOrd="0" destOrd="0" presId="urn:microsoft.com/office/officeart/2005/8/layout/process1"/>
    <dgm:cxn modelId="{B00682CA-7A43-FD46-B256-A1B0D76B5B06}" type="presParOf" srcId="{30931542-F24D-B24D-B092-D910C2394371}" destId="{65F941DC-208A-604C-B413-9EE2427EB539}" srcOrd="1" destOrd="0" presId="urn:microsoft.com/office/officeart/2005/8/layout/process1"/>
    <dgm:cxn modelId="{A2354003-2E49-8847-B712-8ACF31DC7A82}" type="presParOf" srcId="{65F941DC-208A-604C-B413-9EE2427EB539}" destId="{6A8AE6FF-0E57-A440-8621-97948F179147}" srcOrd="0" destOrd="0" presId="urn:microsoft.com/office/officeart/2005/8/layout/process1"/>
    <dgm:cxn modelId="{712A18D1-FF07-7C4D-8EA3-9CA68D289862}" type="presParOf" srcId="{30931542-F24D-B24D-B092-D910C2394371}" destId="{57EA7060-2AFB-5B46-9C57-871087985873}"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20FB32-180D-6348-A3CF-5226094CC842}" type="doc">
      <dgm:prSet loTypeId="urn:microsoft.com/office/officeart/2005/8/layout/process4" loCatId="" qsTypeId="urn:microsoft.com/office/officeart/2005/8/quickstyle/simple1" qsCatId="simple" csTypeId="urn:microsoft.com/office/officeart/2005/8/colors/colorful1" csCatId="colorful" phldr="1"/>
      <dgm:spPr/>
      <dgm:t>
        <a:bodyPr/>
        <a:lstStyle/>
        <a:p>
          <a:endParaRPr lang="en-US"/>
        </a:p>
      </dgm:t>
    </dgm:pt>
    <dgm:pt modelId="{8B7A143E-85F9-2940-AD0E-5579630FEF6A}">
      <dgm:prSet phldrT="[Text]"/>
      <dgm:spPr/>
      <dgm:t>
        <a:bodyPr/>
        <a:lstStyle/>
        <a:p>
          <a:pPr>
            <a:buFont typeface="Wingdings" pitchFamily="2" charset="2"/>
            <a:buChar char="Ø"/>
          </a:pPr>
          <a:r>
            <a:rPr lang="en-IN" dirty="0" err="1"/>
            <a:t>npm</a:t>
          </a:r>
          <a:r>
            <a:rPr lang="en-IN" dirty="0"/>
            <a:t> install -g create-react-app. Or   yarn global add create-react-app</a:t>
          </a:r>
          <a:endParaRPr lang="en-US" dirty="0"/>
        </a:p>
      </dgm:t>
    </dgm:pt>
    <dgm:pt modelId="{317E222E-A7C8-FA41-BC6B-BFFB6DFBF50C}" type="parTrans" cxnId="{76EF5983-2C56-9F49-A5CD-3CD51716088F}">
      <dgm:prSet/>
      <dgm:spPr/>
      <dgm:t>
        <a:bodyPr/>
        <a:lstStyle/>
        <a:p>
          <a:endParaRPr lang="en-US"/>
        </a:p>
      </dgm:t>
    </dgm:pt>
    <dgm:pt modelId="{00872612-10C6-1747-957F-C5D138C2E033}" type="sibTrans" cxnId="{76EF5983-2C56-9F49-A5CD-3CD51716088F}">
      <dgm:prSet/>
      <dgm:spPr/>
      <dgm:t>
        <a:bodyPr/>
        <a:lstStyle/>
        <a:p>
          <a:endParaRPr lang="en-US"/>
        </a:p>
      </dgm:t>
    </dgm:pt>
    <dgm:pt modelId="{AAC73844-AD9B-9143-8826-63E88A4411C1}">
      <dgm:prSet phldrT="[Text]"/>
      <dgm:spPr/>
      <dgm:t>
        <a:bodyPr/>
        <a:lstStyle/>
        <a:p>
          <a:r>
            <a:rPr lang="en-IN" dirty="0">
              <a:solidFill>
                <a:schemeClr val="tx1"/>
              </a:solidFill>
            </a:rPr>
            <a:t>create-react-app --version</a:t>
          </a:r>
          <a:endParaRPr lang="en-US" dirty="0">
            <a:solidFill>
              <a:schemeClr val="tx1"/>
            </a:solidFill>
          </a:endParaRPr>
        </a:p>
      </dgm:t>
    </dgm:pt>
    <dgm:pt modelId="{9B82380C-64B3-8F46-9CB9-3D843FFC14EA}" type="parTrans" cxnId="{A286A532-54F3-324E-86EC-09EA7D364BCE}">
      <dgm:prSet/>
      <dgm:spPr/>
      <dgm:t>
        <a:bodyPr/>
        <a:lstStyle/>
        <a:p>
          <a:endParaRPr lang="en-US"/>
        </a:p>
      </dgm:t>
    </dgm:pt>
    <dgm:pt modelId="{72B14BF1-0C7B-6947-AA7C-9B35114983AD}" type="sibTrans" cxnId="{A286A532-54F3-324E-86EC-09EA7D364BCE}">
      <dgm:prSet/>
      <dgm:spPr/>
      <dgm:t>
        <a:bodyPr/>
        <a:lstStyle/>
        <a:p>
          <a:endParaRPr lang="en-US"/>
        </a:p>
      </dgm:t>
    </dgm:pt>
    <dgm:pt modelId="{E7C83F19-58D9-7445-9316-4B3D5FB92649}">
      <dgm:prSet phldrT="[Text]"/>
      <dgm:spPr/>
      <dgm:t>
        <a:bodyPr/>
        <a:lstStyle/>
        <a:p>
          <a:pPr>
            <a:buNone/>
          </a:pPr>
          <a:r>
            <a:rPr lang="en-IN" dirty="0">
              <a:solidFill>
                <a:schemeClr val="tx1"/>
              </a:solidFill>
            </a:rPr>
            <a:t>create-react-app hello-world</a:t>
          </a:r>
          <a:endParaRPr lang="en-US" dirty="0">
            <a:solidFill>
              <a:schemeClr val="tx1"/>
            </a:solidFill>
          </a:endParaRPr>
        </a:p>
      </dgm:t>
    </dgm:pt>
    <dgm:pt modelId="{06116D65-DA19-D64B-8187-1F9F073575DB}" type="parTrans" cxnId="{7DA7504E-6B7D-0142-8D42-F200544CF9BC}">
      <dgm:prSet/>
      <dgm:spPr/>
      <dgm:t>
        <a:bodyPr/>
        <a:lstStyle/>
        <a:p>
          <a:endParaRPr lang="en-US"/>
        </a:p>
      </dgm:t>
    </dgm:pt>
    <dgm:pt modelId="{899A6B87-BC8E-6C4A-A691-810F78ABCA89}" type="sibTrans" cxnId="{7DA7504E-6B7D-0142-8D42-F200544CF9BC}">
      <dgm:prSet/>
      <dgm:spPr/>
      <dgm:t>
        <a:bodyPr/>
        <a:lstStyle/>
        <a:p>
          <a:endParaRPr lang="en-US"/>
        </a:p>
      </dgm:t>
    </dgm:pt>
    <dgm:pt modelId="{D9A39912-9D4E-DD49-8ABF-BD1AA9142B9B}" type="pres">
      <dgm:prSet presAssocID="{5120FB32-180D-6348-A3CF-5226094CC842}" presName="Name0" presStyleCnt="0">
        <dgm:presLayoutVars>
          <dgm:dir/>
          <dgm:animLvl val="lvl"/>
          <dgm:resizeHandles val="exact"/>
        </dgm:presLayoutVars>
      </dgm:prSet>
      <dgm:spPr/>
    </dgm:pt>
    <dgm:pt modelId="{824A7F95-7DDB-334A-8392-0221886CD28B}" type="pres">
      <dgm:prSet presAssocID="{E7C83F19-58D9-7445-9316-4B3D5FB92649}" presName="boxAndChildren" presStyleCnt="0"/>
      <dgm:spPr/>
    </dgm:pt>
    <dgm:pt modelId="{BB5CF8F3-F982-FD42-8C46-1653F367D1F4}" type="pres">
      <dgm:prSet presAssocID="{E7C83F19-58D9-7445-9316-4B3D5FB92649}" presName="parentTextBox" presStyleLbl="node1" presStyleIdx="0" presStyleCnt="3"/>
      <dgm:spPr/>
    </dgm:pt>
    <dgm:pt modelId="{DF4986D5-3F60-3749-A7D7-33885C21FAA4}" type="pres">
      <dgm:prSet presAssocID="{72B14BF1-0C7B-6947-AA7C-9B35114983AD}" presName="sp" presStyleCnt="0"/>
      <dgm:spPr/>
    </dgm:pt>
    <dgm:pt modelId="{37393FBB-9873-B84E-A372-82955B4A88C6}" type="pres">
      <dgm:prSet presAssocID="{AAC73844-AD9B-9143-8826-63E88A4411C1}" presName="arrowAndChildren" presStyleCnt="0"/>
      <dgm:spPr/>
    </dgm:pt>
    <dgm:pt modelId="{0F190E3E-EC53-AC45-B181-F8FC50E5C1F3}" type="pres">
      <dgm:prSet presAssocID="{AAC73844-AD9B-9143-8826-63E88A4411C1}" presName="parentTextArrow" presStyleLbl="node1" presStyleIdx="1" presStyleCnt="3"/>
      <dgm:spPr/>
    </dgm:pt>
    <dgm:pt modelId="{2710067A-26CA-7C48-B91A-F580CF8386B1}" type="pres">
      <dgm:prSet presAssocID="{00872612-10C6-1747-957F-C5D138C2E033}" presName="sp" presStyleCnt="0"/>
      <dgm:spPr/>
    </dgm:pt>
    <dgm:pt modelId="{70380521-F3D4-004E-91C3-7F7EAB7B6762}" type="pres">
      <dgm:prSet presAssocID="{8B7A143E-85F9-2940-AD0E-5579630FEF6A}" presName="arrowAndChildren" presStyleCnt="0"/>
      <dgm:spPr/>
    </dgm:pt>
    <dgm:pt modelId="{B47B8E0C-D1BA-274C-BBAE-639C6819C0E6}" type="pres">
      <dgm:prSet presAssocID="{8B7A143E-85F9-2940-AD0E-5579630FEF6A}" presName="parentTextArrow" presStyleLbl="node1" presStyleIdx="2" presStyleCnt="3" custLinFactY="-61110" custLinFactNeighborX="1907" custLinFactNeighborY="-100000"/>
      <dgm:spPr/>
    </dgm:pt>
  </dgm:ptLst>
  <dgm:cxnLst>
    <dgm:cxn modelId="{A286A532-54F3-324E-86EC-09EA7D364BCE}" srcId="{5120FB32-180D-6348-A3CF-5226094CC842}" destId="{AAC73844-AD9B-9143-8826-63E88A4411C1}" srcOrd="1" destOrd="0" parTransId="{9B82380C-64B3-8F46-9CB9-3D843FFC14EA}" sibTransId="{72B14BF1-0C7B-6947-AA7C-9B35114983AD}"/>
    <dgm:cxn modelId="{7DA7504E-6B7D-0142-8D42-F200544CF9BC}" srcId="{5120FB32-180D-6348-A3CF-5226094CC842}" destId="{E7C83F19-58D9-7445-9316-4B3D5FB92649}" srcOrd="2" destOrd="0" parTransId="{06116D65-DA19-D64B-8187-1F9F073575DB}" sibTransId="{899A6B87-BC8E-6C4A-A691-810F78ABCA89}"/>
    <dgm:cxn modelId="{43306079-CE0A-154F-A179-92007EEAEDC3}" type="presOf" srcId="{5120FB32-180D-6348-A3CF-5226094CC842}" destId="{D9A39912-9D4E-DD49-8ABF-BD1AA9142B9B}" srcOrd="0" destOrd="0" presId="urn:microsoft.com/office/officeart/2005/8/layout/process4"/>
    <dgm:cxn modelId="{76EF5983-2C56-9F49-A5CD-3CD51716088F}" srcId="{5120FB32-180D-6348-A3CF-5226094CC842}" destId="{8B7A143E-85F9-2940-AD0E-5579630FEF6A}" srcOrd="0" destOrd="0" parTransId="{317E222E-A7C8-FA41-BC6B-BFFB6DFBF50C}" sibTransId="{00872612-10C6-1747-957F-C5D138C2E033}"/>
    <dgm:cxn modelId="{0049E693-1D65-B84E-93F4-15973EEE5268}" type="presOf" srcId="{E7C83F19-58D9-7445-9316-4B3D5FB92649}" destId="{BB5CF8F3-F982-FD42-8C46-1653F367D1F4}" srcOrd="0" destOrd="0" presId="urn:microsoft.com/office/officeart/2005/8/layout/process4"/>
    <dgm:cxn modelId="{ED4A8CA5-D4E4-7648-9C43-B8B4D0079E89}" type="presOf" srcId="{AAC73844-AD9B-9143-8826-63E88A4411C1}" destId="{0F190E3E-EC53-AC45-B181-F8FC50E5C1F3}" srcOrd="0" destOrd="0" presId="urn:microsoft.com/office/officeart/2005/8/layout/process4"/>
    <dgm:cxn modelId="{B7C4D5ED-6382-9548-8EF6-FC0AEB7D27A2}" type="presOf" srcId="{8B7A143E-85F9-2940-AD0E-5579630FEF6A}" destId="{B47B8E0C-D1BA-274C-BBAE-639C6819C0E6}" srcOrd="0" destOrd="0" presId="urn:microsoft.com/office/officeart/2005/8/layout/process4"/>
    <dgm:cxn modelId="{5DA6BCE4-5CCD-424F-94E0-CD5ECA0EE25D}" type="presParOf" srcId="{D9A39912-9D4E-DD49-8ABF-BD1AA9142B9B}" destId="{824A7F95-7DDB-334A-8392-0221886CD28B}" srcOrd="0" destOrd="0" presId="urn:microsoft.com/office/officeart/2005/8/layout/process4"/>
    <dgm:cxn modelId="{BA33785D-8F10-014A-B114-BD4A06F901E1}" type="presParOf" srcId="{824A7F95-7DDB-334A-8392-0221886CD28B}" destId="{BB5CF8F3-F982-FD42-8C46-1653F367D1F4}" srcOrd="0" destOrd="0" presId="urn:microsoft.com/office/officeart/2005/8/layout/process4"/>
    <dgm:cxn modelId="{337E4EB1-ED65-1843-B95E-3C93F9C10646}" type="presParOf" srcId="{D9A39912-9D4E-DD49-8ABF-BD1AA9142B9B}" destId="{DF4986D5-3F60-3749-A7D7-33885C21FAA4}" srcOrd="1" destOrd="0" presId="urn:microsoft.com/office/officeart/2005/8/layout/process4"/>
    <dgm:cxn modelId="{337045BF-158C-0647-8A22-C505C161EC00}" type="presParOf" srcId="{D9A39912-9D4E-DD49-8ABF-BD1AA9142B9B}" destId="{37393FBB-9873-B84E-A372-82955B4A88C6}" srcOrd="2" destOrd="0" presId="urn:microsoft.com/office/officeart/2005/8/layout/process4"/>
    <dgm:cxn modelId="{AACDDCDD-6D58-8448-8F76-05A2FD79FF57}" type="presParOf" srcId="{37393FBB-9873-B84E-A372-82955B4A88C6}" destId="{0F190E3E-EC53-AC45-B181-F8FC50E5C1F3}" srcOrd="0" destOrd="0" presId="urn:microsoft.com/office/officeart/2005/8/layout/process4"/>
    <dgm:cxn modelId="{F20939FA-08FE-B049-A33C-8E91D63F45D9}" type="presParOf" srcId="{D9A39912-9D4E-DD49-8ABF-BD1AA9142B9B}" destId="{2710067A-26CA-7C48-B91A-F580CF8386B1}" srcOrd="3" destOrd="0" presId="urn:microsoft.com/office/officeart/2005/8/layout/process4"/>
    <dgm:cxn modelId="{60E28616-0845-AA46-BD16-487E1CB99B84}" type="presParOf" srcId="{D9A39912-9D4E-DD49-8ABF-BD1AA9142B9B}" destId="{70380521-F3D4-004E-91C3-7F7EAB7B6762}" srcOrd="4" destOrd="0" presId="urn:microsoft.com/office/officeart/2005/8/layout/process4"/>
    <dgm:cxn modelId="{36B53E39-685F-0743-9E5F-EC049CA360F5}" type="presParOf" srcId="{70380521-F3D4-004E-91C3-7F7EAB7B6762}" destId="{B47B8E0C-D1BA-274C-BBAE-639C6819C0E6}"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F7F0E3-9494-204E-9FC9-F2E3A3B63D35}" type="doc">
      <dgm:prSet loTypeId="urn:microsoft.com/office/officeart/2005/8/layout/process1" loCatId="" qsTypeId="urn:microsoft.com/office/officeart/2005/8/quickstyle/simple1" qsCatId="simple" csTypeId="urn:microsoft.com/office/officeart/2005/8/colors/colorful1" csCatId="colorful" phldr="1"/>
      <dgm:spPr/>
    </dgm:pt>
    <dgm:pt modelId="{F00583D1-2382-2842-A9EF-5E21D3AF5E6B}">
      <dgm:prSet phldrT="[Text]" custT="1"/>
      <dgm:spPr/>
      <dgm:t>
        <a:bodyPr/>
        <a:lstStyle/>
        <a:p>
          <a:pPr>
            <a:buNone/>
          </a:pPr>
          <a:r>
            <a:rPr lang="en-IN" sz="1800" b="1" dirty="0">
              <a:solidFill>
                <a:schemeClr val="tx1"/>
              </a:solidFill>
              <a:latin typeface="Calibri" panose="020F0502020204030204" pitchFamily="34" charset="0"/>
              <a:cs typeface="Calibri" panose="020F0502020204030204" pitchFamily="34" charset="0"/>
            </a:rPr>
            <a:t>let</a:t>
          </a:r>
          <a:r>
            <a:rPr lang="en-IN" sz="1800" dirty="0">
              <a:solidFill>
                <a:schemeClr val="tx1"/>
              </a:solidFill>
              <a:latin typeface="Calibri" panose="020F0502020204030204" pitchFamily="34" charset="0"/>
              <a:cs typeface="Calibri" panose="020F0502020204030204" pitchFamily="34" charset="0"/>
            </a:rPr>
            <a:t> </a:t>
          </a:r>
          <a:r>
            <a:rPr lang="en-IN" sz="1800" dirty="0" err="1">
              <a:solidFill>
                <a:schemeClr val="tx1"/>
              </a:solidFill>
              <a:latin typeface="Calibri" panose="020F0502020204030204" pitchFamily="34" charset="0"/>
              <a:cs typeface="Calibri" panose="020F0502020204030204" pitchFamily="34" charset="0"/>
            </a:rPr>
            <a:t>myFunc</a:t>
          </a:r>
          <a:r>
            <a:rPr lang="en-IN" sz="1800" dirty="0">
              <a:solidFill>
                <a:schemeClr val="tx1"/>
              </a:solidFill>
              <a:latin typeface="Calibri" panose="020F0502020204030204" pitchFamily="34" charset="0"/>
              <a:cs typeface="Calibri" panose="020F0502020204030204" pitchFamily="34" charset="0"/>
            </a:rPr>
            <a:t> = () =&gt; {  </a:t>
          </a:r>
        </a:p>
        <a:p>
          <a:pPr>
            <a:buNone/>
          </a:pPr>
          <a:r>
            <a:rPr lang="en-IN" sz="1800" dirty="0">
              <a:solidFill>
                <a:schemeClr val="tx1"/>
              </a:solidFill>
              <a:latin typeface="Calibri" panose="020F0502020204030204" pitchFamily="34" charset="0"/>
              <a:cs typeface="Calibri" panose="020F0502020204030204" pitchFamily="34" charset="0"/>
            </a:rPr>
            <a:t> </a:t>
          </a:r>
          <a:r>
            <a:rPr lang="en-IN" sz="1800" dirty="0" err="1">
              <a:solidFill>
                <a:schemeClr val="tx1"/>
              </a:solidFill>
              <a:latin typeface="Calibri" panose="020F0502020204030204" pitchFamily="34" charset="0"/>
              <a:cs typeface="Calibri" panose="020F0502020204030204" pitchFamily="34" charset="0"/>
            </a:rPr>
            <a:t>console.log</a:t>
          </a:r>
          <a:r>
            <a:rPr lang="en-IN" sz="1800" dirty="0">
              <a:solidFill>
                <a:schemeClr val="tx1"/>
              </a:solidFill>
              <a:latin typeface="Calibri" panose="020F0502020204030204" pitchFamily="34" charset="0"/>
              <a:cs typeface="Calibri" panose="020F0502020204030204" pitchFamily="34" charset="0"/>
            </a:rPr>
            <a:t>("ES6 is awesome!"); </a:t>
          </a:r>
        </a:p>
        <a:p>
          <a:pPr>
            <a:buNone/>
          </a:pPr>
          <a:r>
            <a:rPr lang="en-IN" sz="1800" dirty="0">
              <a:solidFill>
                <a:schemeClr val="tx1"/>
              </a:solidFill>
              <a:latin typeface="Calibri" panose="020F0502020204030204" pitchFamily="34" charset="0"/>
              <a:cs typeface="Calibri" panose="020F0502020204030204" pitchFamily="34" charset="0"/>
            </a:rPr>
            <a:t>};</a:t>
          </a:r>
          <a:endParaRPr lang="en-US" sz="1800" dirty="0">
            <a:solidFill>
              <a:schemeClr val="tx1"/>
            </a:solidFill>
            <a:latin typeface="Calibri" panose="020F0502020204030204" pitchFamily="34" charset="0"/>
            <a:cs typeface="Calibri" panose="020F0502020204030204" pitchFamily="34" charset="0"/>
          </a:endParaRPr>
        </a:p>
      </dgm:t>
    </dgm:pt>
    <dgm:pt modelId="{7FC66325-E634-2145-ACBA-E52461990506}" type="parTrans" cxnId="{6D631B07-8814-E849-8477-B5F15E7CE59C}">
      <dgm:prSet/>
      <dgm:spPr/>
      <dgm:t>
        <a:bodyPr/>
        <a:lstStyle/>
        <a:p>
          <a:endParaRPr lang="en-US"/>
        </a:p>
      </dgm:t>
    </dgm:pt>
    <dgm:pt modelId="{DF70781B-3C0A-3846-80DC-7808FA5C1C52}" type="sibTrans" cxnId="{6D631B07-8814-E849-8477-B5F15E7CE59C}">
      <dgm:prSet/>
      <dgm:spPr/>
      <dgm:t>
        <a:bodyPr/>
        <a:lstStyle/>
        <a:p>
          <a:endParaRPr lang="en-US"/>
        </a:p>
      </dgm:t>
    </dgm:pt>
    <dgm:pt modelId="{81690948-88D7-9345-B633-092EF5E53DE9}">
      <dgm:prSet phldrT="[Text]" custT="1"/>
      <dgm:spPr/>
      <dgm:t>
        <a:bodyPr/>
        <a:lstStyle/>
        <a:p>
          <a:pPr>
            <a:buNone/>
          </a:pPr>
          <a:r>
            <a:rPr lang="en-IN" sz="1800" b="1" dirty="0" err="1">
              <a:solidFill>
                <a:schemeClr val="tx1"/>
              </a:solidFill>
              <a:latin typeface="Calibri" panose="020F0502020204030204" pitchFamily="34" charset="0"/>
              <a:cs typeface="Calibri" panose="020F0502020204030204" pitchFamily="34" charset="0"/>
            </a:rPr>
            <a:t>var</a:t>
          </a:r>
          <a:r>
            <a:rPr lang="en-IN" sz="1800" dirty="0">
              <a:solidFill>
                <a:schemeClr val="tx1"/>
              </a:solidFill>
              <a:latin typeface="Calibri" panose="020F0502020204030204" pitchFamily="34" charset="0"/>
              <a:cs typeface="Calibri" panose="020F0502020204030204" pitchFamily="34" charset="0"/>
            </a:rPr>
            <a:t> </a:t>
          </a:r>
          <a:r>
            <a:rPr lang="en-IN" sz="1800" dirty="0" err="1">
              <a:solidFill>
                <a:schemeClr val="tx1"/>
              </a:solidFill>
              <a:latin typeface="Calibri" panose="020F0502020204030204" pitchFamily="34" charset="0"/>
              <a:cs typeface="Calibri" panose="020F0502020204030204" pitchFamily="34" charset="0"/>
            </a:rPr>
            <a:t>myFunc</a:t>
          </a:r>
          <a:r>
            <a:rPr lang="en-IN" sz="1800" dirty="0">
              <a:solidFill>
                <a:schemeClr val="tx1"/>
              </a:solidFill>
              <a:latin typeface="Calibri" panose="020F0502020204030204" pitchFamily="34" charset="0"/>
              <a:cs typeface="Calibri" panose="020F0502020204030204" pitchFamily="34" charset="0"/>
            </a:rPr>
            <a:t> = </a:t>
          </a:r>
          <a:r>
            <a:rPr lang="en-IN" sz="1800" b="1" dirty="0">
              <a:solidFill>
                <a:schemeClr val="tx1"/>
              </a:solidFill>
              <a:latin typeface="Calibri" panose="020F0502020204030204" pitchFamily="34" charset="0"/>
              <a:cs typeface="Calibri" panose="020F0502020204030204" pitchFamily="34" charset="0"/>
            </a:rPr>
            <a:t>function</a:t>
          </a:r>
          <a:r>
            <a:rPr lang="en-IN" sz="1800" dirty="0">
              <a:solidFill>
                <a:schemeClr val="tx1"/>
              </a:solidFill>
              <a:latin typeface="Calibri" panose="020F0502020204030204" pitchFamily="34" charset="0"/>
              <a:cs typeface="Calibri" panose="020F0502020204030204" pitchFamily="34" charset="0"/>
            </a:rPr>
            <a:t>() { </a:t>
          </a:r>
          <a:r>
            <a:rPr lang="en-IN" sz="1800" dirty="0" err="1">
              <a:solidFill>
                <a:schemeClr val="tx1"/>
              </a:solidFill>
              <a:latin typeface="Calibri" panose="020F0502020204030204" pitchFamily="34" charset="0"/>
              <a:cs typeface="Calibri" panose="020F0502020204030204" pitchFamily="34" charset="0"/>
            </a:rPr>
            <a:t>console.log</a:t>
          </a:r>
          <a:r>
            <a:rPr lang="en-IN" sz="1800" dirty="0">
              <a:solidFill>
                <a:schemeClr val="tx1"/>
              </a:solidFill>
              <a:latin typeface="Calibri" panose="020F0502020204030204" pitchFamily="34" charset="0"/>
              <a:cs typeface="Calibri" panose="020F0502020204030204" pitchFamily="34" charset="0"/>
            </a:rPr>
            <a:t>("ES6 is awesome!"); };</a:t>
          </a:r>
          <a:endParaRPr lang="en-US" sz="1800" dirty="0">
            <a:solidFill>
              <a:schemeClr val="tx1"/>
            </a:solidFill>
            <a:latin typeface="Calibri" panose="020F0502020204030204" pitchFamily="34" charset="0"/>
            <a:cs typeface="Calibri" panose="020F0502020204030204" pitchFamily="34" charset="0"/>
          </a:endParaRPr>
        </a:p>
      </dgm:t>
    </dgm:pt>
    <dgm:pt modelId="{77D7F984-C4CA-9546-AD2B-E90AEE397E12}" type="parTrans" cxnId="{054D214A-A63D-9E48-B151-B3FC0CE9E06D}">
      <dgm:prSet/>
      <dgm:spPr/>
      <dgm:t>
        <a:bodyPr/>
        <a:lstStyle/>
        <a:p>
          <a:endParaRPr lang="en-US"/>
        </a:p>
      </dgm:t>
    </dgm:pt>
    <dgm:pt modelId="{21C9C3CA-BE9F-3E46-808B-D7430C7733CA}" type="sibTrans" cxnId="{054D214A-A63D-9E48-B151-B3FC0CE9E06D}">
      <dgm:prSet/>
      <dgm:spPr/>
      <dgm:t>
        <a:bodyPr/>
        <a:lstStyle/>
        <a:p>
          <a:endParaRPr lang="en-US"/>
        </a:p>
      </dgm:t>
    </dgm:pt>
    <dgm:pt modelId="{7E6B62B9-46C7-C546-B4A1-2857426C45C0}" type="pres">
      <dgm:prSet presAssocID="{F8F7F0E3-9494-204E-9FC9-F2E3A3B63D35}" presName="Name0" presStyleCnt="0">
        <dgm:presLayoutVars>
          <dgm:dir/>
          <dgm:resizeHandles val="exact"/>
        </dgm:presLayoutVars>
      </dgm:prSet>
      <dgm:spPr/>
    </dgm:pt>
    <dgm:pt modelId="{A379EE2B-181C-8346-9C35-980D6E573592}" type="pres">
      <dgm:prSet presAssocID="{F00583D1-2382-2842-A9EF-5E21D3AF5E6B}" presName="node" presStyleLbl="node1" presStyleIdx="0" presStyleCnt="2">
        <dgm:presLayoutVars>
          <dgm:bulletEnabled val="1"/>
        </dgm:presLayoutVars>
      </dgm:prSet>
      <dgm:spPr/>
    </dgm:pt>
    <dgm:pt modelId="{3E4FF30A-E91B-5C4D-92CE-7A51FA1C35C2}" type="pres">
      <dgm:prSet presAssocID="{DF70781B-3C0A-3846-80DC-7808FA5C1C52}" presName="sibTrans" presStyleLbl="sibTrans2D1" presStyleIdx="0" presStyleCnt="1"/>
      <dgm:spPr/>
    </dgm:pt>
    <dgm:pt modelId="{EA22EC0A-742B-EE46-8C4C-76FCB429E5C8}" type="pres">
      <dgm:prSet presAssocID="{DF70781B-3C0A-3846-80DC-7808FA5C1C52}" presName="connectorText" presStyleLbl="sibTrans2D1" presStyleIdx="0" presStyleCnt="1"/>
      <dgm:spPr/>
    </dgm:pt>
    <dgm:pt modelId="{5C52D5B1-D67F-E648-87EC-6AC3BDFF9F7E}" type="pres">
      <dgm:prSet presAssocID="{81690948-88D7-9345-B633-092EF5E53DE9}" presName="node" presStyleLbl="node1" presStyleIdx="1" presStyleCnt="2">
        <dgm:presLayoutVars>
          <dgm:bulletEnabled val="1"/>
        </dgm:presLayoutVars>
      </dgm:prSet>
      <dgm:spPr/>
    </dgm:pt>
  </dgm:ptLst>
  <dgm:cxnLst>
    <dgm:cxn modelId="{BD31C903-9868-8C4A-86B1-08C502A06BA9}" type="presOf" srcId="{81690948-88D7-9345-B633-092EF5E53DE9}" destId="{5C52D5B1-D67F-E648-87EC-6AC3BDFF9F7E}" srcOrd="0" destOrd="0" presId="urn:microsoft.com/office/officeart/2005/8/layout/process1"/>
    <dgm:cxn modelId="{6D631B07-8814-E849-8477-B5F15E7CE59C}" srcId="{F8F7F0E3-9494-204E-9FC9-F2E3A3B63D35}" destId="{F00583D1-2382-2842-A9EF-5E21D3AF5E6B}" srcOrd="0" destOrd="0" parTransId="{7FC66325-E634-2145-ACBA-E52461990506}" sibTransId="{DF70781B-3C0A-3846-80DC-7808FA5C1C52}"/>
    <dgm:cxn modelId="{693A7C15-A415-B34B-A252-D823CB69F7EC}" type="presOf" srcId="{F8F7F0E3-9494-204E-9FC9-F2E3A3B63D35}" destId="{7E6B62B9-46C7-C546-B4A1-2857426C45C0}" srcOrd="0" destOrd="0" presId="urn:microsoft.com/office/officeart/2005/8/layout/process1"/>
    <dgm:cxn modelId="{29B20D2E-E07F-1C42-86E1-426D6D6FC82B}" type="presOf" srcId="{DF70781B-3C0A-3846-80DC-7808FA5C1C52}" destId="{EA22EC0A-742B-EE46-8C4C-76FCB429E5C8}" srcOrd="1" destOrd="0" presId="urn:microsoft.com/office/officeart/2005/8/layout/process1"/>
    <dgm:cxn modelId="{054D214A-A63D-9E48-B151-B3FC0CE9E06D}" srcId="{F8F7F0E3-9494-204E-9FC9-F2E3A3B63D35}" destId="{81690948-88D7-9345-B633-092EF5E53DE9}" srcOrd="1" destOrd="0" parTransId="{77D7F984-C4CA-9546-AD2B-E90AEE397E12}" sibTransId="{21C9C3CA-BE9F-3E46-808B-D7430C7733CA}"/>
    <dgm:cxn modelId="{69552B64-3831-8549-87B6-6BCDB6E72779}" type="presOf" srcId="{F00583D1-2382-2842-A9EF-5E21D3AF5E6B}" destId="{A379EE2B-181C-8346-9C35-980D6E573592}" srcOrd="0" destOrd="0" presId="urn:microsoft.com/office/officeart/2005/8/layout/process1"/>
    <dgm:cxn modelId="{43E52093-17DC-C444-A569-6E5FE0AB800F}" type="presOf" srcId="{DF70781B-3C0A-3846-80DC-7808FA5C1C52}" destId="{3E4FF30A-E91B-5C4D-92CE-7A51FA1C35C2}" srcOrd="0" destOrd="0" presId="urn:microsoft.com/office/officeart/2005/8/layout/process1"/>
    <dgm:cxn modelId="{BC491ECE-EDD4-3C48-9D60-20745F852397}" type="presParOf" srcId="{7E6B62B9-46C7-C546-B4A1-2857426C45C0}" destId="{A379EE2B-181C-8346-9C35-980D6E573592}" srcOrd="0" destOrd="0" presId="urn:microsoft.com/office/officeart/2005/8/layout/process1"/>
    <dgm:cxn modelId="{61EDE001-4C42-4D4A-B8B9-C1F15F5A7017}" type="presParOf" srcId="{7E6B62B9-46C7-C546-B4A1-2857426C45C0}" destId="{3E4FF30A-E91B-5C4D-92CE-7A51FA1C35C2}" srcOrd="1" destOrd="0" presId="urn:microsoft.com/office/officeart/2005/8/layout/process1"/>
    <dgm:cxn modelId="{E36969C5-E083-984B-957E-D2A1CB07CCF9}" type="presParOf" srcId="{3E4FF30A-E91B-5C4D-92CE-7A51FA1C35C2}" destId="{EA22EC0A-742B-EE46-8C4C-76FCB429E5C8}" srcOrd="0" destOrd="0" presId="urn:microsoft.com/office/officeart/2005/8/layout/process1"/>
    <dgm:cxn modelId="{4BBF9326-F17C-B940-9A54-2038EEBE0C4B}" type="presParOf" srcId="{7E6B62B9-46C7-C546-B4A1-2857426C45C0}" destId="{5C52D5B1-D67F-E648-87EC-6AC3BDFF9F7E}"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3E59FB-1F92-3F41-8A54-5C0A2DFE3500}">
      <dsp:nvSpPr>
        <dsp:cNvPr id="0" name=""/>
        <dsp:cNvSpPr/>
      </dsp:nvSpPr>
      <dsp:spPr>
        <a:xfrm>
          <a:off x="1717" y="258250"/>
          <a:ext cx="3662371" cy="219742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solidFill>
                <a:schemeClr val="tx1"/>
              </a:solidFill>
            </a:rPr>
            <a:t>&lt;Login foo={...} bar={...} /&gt;</a:t>
          </a:r>
          <a:endParaRPr lang="en-US" sz="2100" kern="1200" dirty="0">
            <a:solidFill>
              <a:schemeClr val="tx1"/>
            </a:solidFill>
          </a:endParaRPr>
        </a:p>
      </dsp:txBody>
      <dsp:txXfrm>
        <a:off x="66077" y="322610"/>
        <a:ext cx="3533651" cy="2068702"/>
      </dsp:txXfrm>
    </dsp:sp>
    <dsp:sp modelId="{65F941DC-208A-604C-B413-9EE2427EB539}">
      <dsp:nvSpPr>
        <dsp:cNvPr id="0" name=""/>
        <dsp:cNvSpPr/>
      </dsp:nvSpPr>
      <dsp:spPr>
        <a:xfrm>
          <a:off x="4030325" y="902827"/>
          <a:ext cx="776422" cy="90826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030325" y="1084481"/>
        <a:ext cx="543495" cy="544960"/>
      </dsp:txXfrm>
    </dsp:sp>
    <dsp:sp modelId="{57EA7060-2AFB-5B46-9C57-871087985873}">
      <dsp:nvSpPr>
        <dsp:cNvPr id="0" name=""/>
        <dsp:cNvSpPr/>
      </dsp:nvSpPr>
      <dsp:spPr>
        <a:xfrm>
          <a:off x="5129037" y="258250"/>
          <a:ext cx="3662371" cy="2197422"/>
        </a:xfrm>
        <a:prstGeom prst="roundRect">
          <a:avLst>
            <a:gd name="adj" fmla="val 10000"/>
          </a:avLst>
        </a:prstGeom>
        <a:solidFill>
          <a:schemeClr val="accent3">
            <a:hueOff val="-4391186"/>
            <a:satOff val="32642"/>
            <a:lumOff val="-5274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err="1"/>
            <a:t>React.createElement</a:t>
          </a:r>
          <a:r>
            <a:rPr lang="en-IN" sz="2100" kern="1200" dirty="0"/>
            <a:t>(Login, { foo: ..., bar: ... });</a:t>
          </a:r>
          <a:endParaRPr lang="en-US" sz="2100" kern="1200" dirty="0"/>
        </a:p>
      </dsp:txBody>
      <dsp:txXfrm>
        <a:off x="5193397" y="322610"/>
        <a:ext cx="3533651" cy="2068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CF8F3-F982-FD42-8C46-1653F367D1F4}">
      <dsp:nvSpPr>
        <dsp:cNvPr id="0" name=""/>
        <dsp:cNvSpPr/>
      </dsp:nvSpPr>
      <dsp:spPr>
        <a:xfrm>
          <a:off x="0" y="1529593"/>
          <a:ext cx="6096000" cy="50204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tx1"/>
              </a:solidFill>
            </a:rPr>
            <a:t>create-react-app hello-world</a:t>
          </a:r>
          <a:endParaRPr lang="en-US" sz="1500" kern="1200" dirty="0">
            <a:solidFill>
              <a:schemeClr val="tx1"/>
            </a:solidFill>
          </a:endParaRPr>
        </a:p>
      </dsp:txBody>
      <dsp:txXfrm>
        <a:off x="0" y="1529593"/>
        <a:ext cx="6096000" cy="502046"/>
      </dsp:txXfrm>
    </dsp:sp>
    <dsp:sp modelId="{0F190E3E-EC53-AC45-B181-F8FC50E5C1F3}">
      <dsp:nvSpPr>
        <dsp:cNvPr id="0" name=""/>
        <dsp:cNvSpPr/>
      </dsp:nvSpPr>
      <dsp:spPr>
        <a:xfrm rot="10800000">
          <a:off x="0" y="764976"/>
          <a:ext cx="6096000" cy="772148"/>
        </a:xfrm>
        <a:prstGeom prst="upArrowCallou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tx1"/>
              </a:solidFill>
            </a:rPr>
            <a:t>create-react-app --version</a:t>
          </a:r>
          <a:endParaRPr lang="en-US" sz="1500" kern="1200" dirty="0">
            <a:solidFill>
              <a:schemeClr val="tx1"/>
            </a:solidFill>
          </a:endParaRPr>
        </a:p>
      </dsp:txBody>
      <dsp:txXfrm rot="10800000">
        <a:off x="0" y="764976"/>
        <a:ext cx="6096000" cy="501719"/>
      </dsp:txXfrm>
    </dsp:sp>
    <dsp:sp modelId="{B47B8E0C-D1BA-274C-BBAE-639C6819C0E6}">
      <dsp:nvSpPr>
        <dsp:cNvPr id="0" name=""/>
        <dsp:cNvSpPr/>
      </dsp:nvSpPr>
      <dsp:spPr>
        <a:xfrm rot="10800000">
          <a:off x="0" y="0"/>
          <a:ext cx="6096000" cy="772148"/>
        </a:xfrm>
        <a:prstGeom prst="upArrowCallou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Font typeface="Wingdings" pitchFamily="2" charset="2"/>
            <a:buNone/>
          </a:pPr>
          <a:r>
            <a:rPr lang="en-IN" sz="1500" kern="1200" dirty="0" err="1"/>
            <a:t>npm</a:t>
          </a:r>
          <a:r>
            <a:rPr lang="en-IN" sz="1500" kern="1200" dirty="0"/>
            <a:t> install -g create-react-app. Or   yarn global add create-react-app</a:t>
          </a:r>
          <a:endParaRPr lang="en-US" sz="1500" kern="1200" dirty="0"/>
        </a:p>
      </dsp:txBody>
      <dsp:txXfrm rot="10800000">
        <a:off x="0" y="0"/>
        <a:ext cx="6096000" cy="5017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9EE2B-181C-8346-9C35-980D6E573592}">
      <dsp:nvSpPr>
        <dsp:cNvPr id="0" name=""/>
        <dsp:cNvSpPr/>
      </dsp:nvSpPr>
      <dsp:spPr>
        <a:xfrm>
          <a:off x="1600" y="806019"/>
          <a:ext cx="3413452" cy="204807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tx1"/>
              </a:solidFill>
              <a:latin typeface="Calibri" panose="020F0502020204030204" pitchFamily="34" charset="0"/>
              <a:cs typeface="Calibri" panose="020F0502020204030204" pitchFamily="34" charset="0"/>
            </a:rPr>
            <a:t>let</a:t>
          </a:r>
          <a:r>
            <a:rPr lang="en-IN" sz="1800" kern="1200" dirty="0">
              <a:solidFill>
                <a:schemeClr val="tx1"/>
              </a:solidFill>
              <a:latin typeface="Calibri" panose="020F0502020204030204" pitchFamily="34" charset="0"/>
              <a:cs typeface="Calibri" panose="020F0502020204030204" pitchFamily="34" charset="0"/>
            </a:rPr>
            <a:t> </a:t>
          </a:r>
          <a:r>
            <a:rPr lang="en-IN" sz="1800" kern="1200" dirty="0" err="1">
              <a:solidFill>
                <a:schemeClr val="tx1"/>
              </a:solidFill>
              <a:latin typeface="Calibri" panose="020F0502020204030204" pitchFamily="34" charset="0"/>
              <a:cs typeface="Calibri" panose="020F0502020204030204" pitchFamily="34" charset="0"/>
            </a:rPr>
            <a:t>myFunc</a:t>
          </a:r>
          <a:r>
            <a:rPr lang="en-IN" sz="1800" kern="1200" dirty="0">
              <a:solidFill>
                <a:schemeClr val="tx1"/>
              </a:solidFill>
              <a:latin typeface="Calibri" panose="020F0502020204030204" pitchFamily="34" charset="0"/>
              <a:cs typeface="Calibri" panose="020F0502020204030204" pitchFamily="34" charset="0"/>
            </a:rPr>
            <a:t> = () =&gt; {  </a:t>
          </a:r>
        </a:p>
        <a:p>
          <a:pPr marL="0" lvl="0" indent="0" algn="ctr" defTabSz="800100">
            <a:lnSpc>
              <a:spcPct val="90000"/>
            </a:lnSpc>
            <a:spcBef>
              <a:spcPct val="0"/>
            </a:spcBef>
            <a:spcAft>
              <a:spcPct val="35000"/>
            </a:spcAft>
            <a:buNone/>
          </a:pPr>
          <a:r>
            <a:rPr lang="en-IN" sz="1800" kern="1200" dirty="0">
              <a:solidFill>
                <a:schemeClr val="tx1"/>
              </a:solidFill>
              <a:latin typeface="Calibri" panose="020F0502020204030204" pitchFamily="34" charset="0"/>
              <a:cs typeface="Calibri" panose="020F0502020204030204" pitchFamily="34" charset="0"/>
            </a:rPr>
            <a:t> </a:t>
          </a:r>
          <a:r>
            <a:rPr lang="en-IN" sz="1800" kern="1200" dirty="0" err="1">
              <a:solidFill>
                <a:schemeClr val="tx1"/>
              </a:solidFill>
              <a:latin typeface="Calibri" panose="020F0502020204030204" pitchFamily="34" charset="0"/>
              <a:cs typeface="Calibri" panose="020F0502020204030204" pitchFamily="34" charset="0"/>
            </a:rPr>
            <a:t>console.log</a:t>
          </a:r>
          <a:r>
            <a:rPr lang="en-IN" sz="1800" kern="1200" dirty="0">
              <a:solidFill>
                <a:schemeClr val="tx1"/>
              </a:solidFill>
              <a:latin typeface="Calibri" panose="020F0502020204030204" pitchFamily="34" charset="0"/>
              <a:cs typeface="Calibri" panose="020F0502020204030204" pitchFamily="34" charset="0"/>
            </a:rPr>
            <a:t>("ES6 is awesome!"); </a:t>
          </a:r>
        </a:p>
        <a:p>
          <a:pPr marL="0" lvl="0" indent="0" algn="ctr" defTabSz="800100">
            <a:lnSpc>
              <a:spcPct val="90000"/>
            </a:lnSpc>
            <a:spcBef>
              <a:spcPct val="0"/>
            </a:spcBef>
            <a:spcAft>
              <a:spcPct val="35000"/>
            </a:spcAft>
            <a:buNone/>
          </a:pPr>
          <a:r>
            <a:rPr lang="en-IN" sz="1800" kern="1200" dirty="0">
              <a:solidFill>
                <a:schemeClr val="tx1"/>
              </a:solidFill>
              <a:latin typeface="Calibri" panose="020F0502020204030204" pitchFamily="34" charset="0"/>
              <a:cs typeface="Calibri" panose="020F0502020204030204" pitchFamily="34" charset="0"/>
            </a:rPr>
            <a:t>};</a:t>
          </a:r>
          <a:endParaRPr lang="en-US" sz="1800" kern="1200" dirty="0">
            <a:solidFill>
              <a:schemeClr val="tx1"/>
            </a:solidFill>
            <a:latin typeface="Calibri" panose="020F0502020204030204" pitchFamily="34" charset="0"/>
            <a:cs typeface="Calibri" panose="020F0502020204030204" pitchFamily="34" charset="0"/>
          </a:endParaRPr>
        </a:p>
      </dsp:txBody>
      <dsp:txXfrm>
        <a:off x="61586" y="866005"/>
        <a:ext cx="3293480" cy="1928099"/>
      </dsp:txXfrm>
    </dsp:sp>
    <dsp:sp modelId="{3E4FF30A-E91B-5C4D-92CE-7A51FA1C35C2}">
      <dsp:nvSpPr>
        <dsp:cNvPr id="0" name=""/>
        <dsp:cNvSpPr/>
      </dsp:nvSpPr>
      <dsp:spPr>
        <a:xfrm>
          <a:off x="3756398" y="1406786"/>
          <a:ext cx="723651" cy="84653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89100">
            <a:lnSpc>
              <a:spcPct val="90000"/>
            </a:lnSpc>
            <a:spcBef>
              <a:spcPct val="0"/>
            </a:spcBef>
            <a:spcAft>
              <a:spcPct val="35000"/>
            </a:spcAft>
            <a:buNone/>
          </a:pPr>
          <a:endParaRPr lang="en-US" sz="3800" kern="1200"/>
        </a:p>
      </dsp:txBody>
      <dsp:txXfrm>
        <a:off x="3756398" y="1576093"/>
        <a:ext cx="506556" cy="507922"/>
      </dsp:txXfrm>
    </dsp:sp>
    <dsp:sp modelId="{5C52D5B1-D67F-E648-87EC-6AC3BDFF9F7E}">
      <dsp:nvSpPr>
        <dsp:cNvPr id="0" name=""/>
        <dsp:cNvSpPr/>
      </dsp:nvSpPr>
      <dsp:spPr>
        <a:xfrm>
          <a:off x="4780434" y="806019"/>
          <a:ext cx="3413452" cy="204807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err="1">
              <a:solidFill>
                <a:schemeClr val="tx1"/>
              </a:solidFill>
              <a:latin typeface="Calibri" panose="020F0502020204030204" pitchFamily="34" charset="0"/>
              <a:cs typeface="Calibri" panose="020F0502020204030204" pitchFamily="34" charset="0"/>
            </a:rPr>
            <a:t>var</a:t>
          </a:r>
          <a:r>
            <a:rPr lang="en-IN" sz="1800" kern="1200" dirty="0">
              <a:solidFill>
                <a:schemeClr val="tx1"/>
              </a:solidFill>
              <a:latin typeface="Calibri" panose="020F0502020204030204" pitchFamily="34" charset="0"/>
              <a:cs typeface="Calibri" panose="020F0502020204030204" pitchFamily="34" charset="0"/>
            </a:rPr>
            <a:t> </a:t>
          </a:r>
          <a:r>
            <a:rPr lang="en-IN" sz="1800" kern="1200" dirty="0" err="1">
              <a:solidFill>
                <a:schemeClr val="tx1"/>
              </a:solidFill>
              <a:latin typeface="Calibri" panose="020F0502020204030204" pitchFamily="34" charset="0"/>
              <a:cs typeface="Calibri" panose="020F0502020204030204" pitchFamily="34" charset="0"/>
            </a:rPr>
            <a:t>myFunc</a:t>
          </a:r>
          <a:r>
            <a:rPr lang="en-IN" sz="1800" kern="1200" dirty="0">
              <a:solidFill>
                <a:schemeClr val="tx1"/>
              </a:solidFill>
              <a:latin typeface="Calibri" panose="020F0502020204030204" pitchFamily="34" charset="0"/>
              <a:cs typeface="Calibri" panose="020F0502020204030204" pitchFamily="34" charset="0"/>
            </a:rPr>
            <a:t> = </a:t>
          </a:r>
          <a:r>
            <a:rPr lang="en-IN" sz="1800" b="1" kern="1200" dirty="0">
              <a:solidFill>
                <a:schemeClr val="tx1"/>
              </a:solidFill>
              <a:latin typeface="Calibri" panose="020F0502020204030204" pitchFamily="34" charset="0"/>
              <a:cs typeface="Calibri" panose="020F0502020204030204" pitchFamily="34" charset="0"/>
            </a:rPr>
            <a:t>function</a:t>
          </a:r>
          <a:r>
            <a:rPr lang="en-IN" sz="1800" kern="1200" dirty="0">
              <a:solidFill>
                <a:schemeClr val="tx1"/>
              </a:solidFill>
              <a:latin typeface="Calibri" panose="020F0502020204030204" pitchFamily="34" charset="0"/>
              <a:cs typeface="Calibri" panose="020F0502020204030204" pitchFamily="34" charset="0"/>
            </a:rPr>
            <a:t>() { </a:t>
          </a:r>
          <a:r>
            <a:rPr lang="en-IN" sz="1800" kern="1200" dirty="0" err="1">
              <a:solidFill>
                <a:schemeClr val="tx1"/>
              </a:solidFill>
              <a:latin typeface="Calibri" panose="020F0502020204030204" pitchFamily="34" charset="0"/>
              <a:cs typeface="Calibri" panose="020F0502020204030204" pitchFamily="34" charset="0"/>
            </a:rPr>
            <a:t>console.log</a:t>
          </a:r>
          <a:r>
            <a:rPr lang="en-IN" sz="1800" kern="1200" dirty="0">
              <a:solidFill>
                <a:schemeClr val="tx1"/>
              </a:solidFill>
              <a:latin typeface="Calibri" panose="020F0502020204030204" pitchFamily="34" charset="0"/>
              <a:cs typeface="Calibri" panose="020F0502020204030204" pitchFamily="34" charset="0"/>
            </a:rPr>
            <a:t>("ES6 is awesome!"); };</a:t>
          </a:r>
          <a:endParaRPr lang="en-US" sz="1800" kern="1200" dirty="0">
            <a:solidFill>
              <a:schemeClr val="tx1"/>
            </a:solidFill>
            <a:latin typeface="Calibri" panose="020F0502020204030204" pitchFamily="34" charset="0"/>
            <a:cs typeface="Calibri" panose="020F0502020204030204" pitchFamily="34" charset="0"/>
          </a:endParaRPr>
        </a:p>
      </dsp:txBody>
      <dsp:txXfrm>
        <a:off x="4840420" y="866005"/>
        <a:ext cx="3293480" cy="192809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30"/>
              </a:spcBef>
              <a:spcAft>
                <a:spcPts val="0"/>
              </a:spcAft>
              <a:buSzPts val="1400"/>
              <a:buNone/>
              <a:defRPr sz="1100" b="0" i="0" u="none" strike="noStrike" cap="none">
                <a:solidFill>
                  <a:schemeClr val="dk1"/>
                </a:solidFill>
                <a:latin typeface="Calibri"/>
                <a:ea typeface="Calibri"/>
                <a:cs typeface="Calibri"/>
                <a:sym typeface="Calibri"/>
              </a:defRPr>
            </a:lvl1pPr>
            <a:lvl2pPr marL="914400" marR="0" lvl="1" indent="-228600" algn="l" rtl="0">
              <a:spcBef>
                <a:spcPts val="330"/>
              </a:spcBef>
              <a:spcAft>
                <a:spcPts val="0"/>
              </a:spcAft>
              <a:buSzPts val="1400"/>
              <a:buNone/>
              <a:defRPr sz="1100" b="0" i="0" u="none" strike="noStrike" cap="none">
                <a:solidFill>
                  <a:schemeClr val="dk1"/>
                </a:solidFill>
                <a:latin typeface="Calibri"/>
                <a:ea typeface="Calibri"/>
                <a:cs typeface="Calibri"/>
                <a:sym typeface="Calibri"/>
              </a:defRPr>
            </a:lvl2pPr>
            <a:lvl3pPr marL="1371600" marR="0" lvl="2" indent="-228600" algn="l" rtl="0">
              <a:spcBef>
                <a:spcPts val="330"/>
              </a:spcBef>
              <a:spcAft>
                <a:spcPts val="0"/>
              </a:spcAft>
              <a:buSzPts val="1400"/>
              <a:buNone/>
              <a:defRPr sz="1100" b="0" i="0" u="none" strike="noStrike" cap="none">
                <a:solidFill>
                  <a:schemeClr val="dk1"/>
                </a:solidFill>
                <a:latin typeface="Calibri"/>
                <a:ea typeface="Calibri"/>
                <a:cs typeface="Calibri"/>
                <a:sym typeface="Calibri"/>
              </a:defRPr>
            </a:lvl3pPr>
            <a:lvl4pPr marL="1828800" marR="0" lvl="3" indent="-228600" algn="l" rtl="0">
              <a:spcBef>
                <a:spcPts val="330"/>
              </a:spcBef>
              <a:spcAft>
                <a:spcPts val="0"/>
              </a:spcAft>
              <a:buSzPts val="1400"/>
              <a:buNone/>
              <a:defRPr sz="1100" b="0" i="0" u="none" strike="noStrike" cap="none">
                <a:solidFill>
                  <a:schemeClr val="dk1"/>
                </a:solidFill>
                <a:latin typeface="Calibri"/>
                <a:ea typeface="Calibri"/>
                <a:cs typeface="Calibri"/>
                <a:sym typeface="Calibri"/>
              </a:defRPr>
            </a:lvl4pPr>
            <a:lvl5pPr marL="2286000" marR="0" lvl="4" indent="-228600" algn="l" rtl="0">
              <a:spcBef>
                <a:spcPts val="330"/>
              </a:spcBef>
              <a:spcAft>
                <a:spcPts val="0"/>
              </a:spcAft>
              <a:buSzPts val="1400"/>
              <a:buNone/>
              <a:defRPr sz="11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1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1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1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1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elopers.google.com/web/fundamentals/performance/critical-rendering-path/render-tree-constructio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 name="Google Shape;6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63" name="Google Shape;6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10</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92435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11</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69088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IN" dirty="0"/>
              <a:t>The view is a result of the application state. State can only change when actions happen. When actions happen, the state is updated.</a:t>
            </a:r>
          </a:p>
          <a:p>
            <a:pPr>
              <a:buFont typeface="Arial" panose="020B0604020202020204" pitchFamily="34" charset="0"/>
              <a:buChar char="•"/>
            </a:pPr>
            <a:endParaRPr lang="en-IN" dirty="0"/>
          </a:p>
          <a:p>
            <a:pPr>
              <a:buFont typeface="Arial" panose="020B0604020202020204" pitchFamily="34" charset="0"/>
              <a:buChar char="•"/>
            </a:pPr>
            <a:r>
              <a:rPr lang="en-IN" dirty="0"/>
              <a:t>Changing state on a Component will never affect its parent, or its siblings, or any other Component in the application: just its children.</a:t>
            </a:r>
          </a:p>
          <a:p>
            <a:pPr>
              <a:buFont typeface="Arial" panose="020B0604020202020204" pitchFamily="34" charset="0"/>
              <a:buChar char="•"/>
            </a:pPr>
            <a:endParaRPr lang="en-IN" dirty="0"/>
          </a:p>
          <a:p>
            <a:pPr>
              <a:buFont typeface="Arial" panose="020B0604020202020204" pitchFamily="34" charset="0"/>
              <a:buChar char="•"/>
            </a:pPr>
            <a:r>
              <a:rPr lang="en-IN" dirty="0"/>
              <a:t>This is the reason that the state is often moved up in the Component tree, so that it can be shared between components that need to access it.</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12</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34109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a:t>Now an interesting question</a:t>
            </a:r>
          </a:p>
          <a:p>
            <a:endParaRPr lang="en-US" dirty="0"/>
          </a:p>
          <a:p>
            <a:r>
              <a:rPr lang="en-US" dirty="0"/>
              <a:t>So react is same for web based react, react native and react test renderer</a:t>
            </a:r>
          </a:p>
          <a:p>
            <a:r>
              <a:rPr lang="en-US" dirty="0"/>
              <a:t>In the case of web based react app it updates </a:t>
            </a:r>
            <a:r>
              <a:rPr lang="en-US" dirty="0" err="1"/>
              <a:t>dom</a:t>
            </a:r>
            <a:endParaRPr lang="en-US" dirty="0"/>
          </a:p>
          <a:p>
            <a:r>
              <a:rPr lang="en-US" dirty="0"/>
              <a:t>When it comes to react native it updates android or </a:t>
            </a:r>
            <a:r>
              <a:rPr lang="en-US" dirty="0" err="1"/>
              <a:t>ios</a:t>
            </a:r>
            <a:r>
              <a:rPr lang="en-US" dirty="0"/>
              <a:t> views</a:t>
            </a:r>
          </a:p>
          <a:p>
            <a:r>
              <a:rPr lang="en-IN" sz="1100" b="0" i="0" u="none" strike="noStrike" cap="none" dirty="0">
                <a:solidFill>
                  <a:schemeClr val="dk1"/>
                </a:solidFill>
                <a:effectLst/>
                <a:latin typeface="Calibri"/>
                <a:ea typeface="Calibri"/>
                <a:cs typeface="Calibri"/>
                <a:sym typeface="Calibri"/>
              </a:rPr>
              <a:t>How do you think </a:t>
            </a:r>
            <a:r>
              <a:rPr lang="en-IN" sz="1100" b="1" i="0" u="none" strike="noStrike" cap="none" dirty="0" err="1">
                <a:solidFill>
                  <a:schemeClr val="dk1"/>
                </a:solidFill>
                <a:effectLst/>
                <a:latin typeface="Calibri"/>
                <a:ea typeface="Calibri"/>
                <a:cs typeface="Calibri"/>
                <a:sym typeface="Calibri"/>
              </a:rPr>
              <a:t>React.Component</a:t>
            </a:r>
            <a:r>
              <a:rPr lang="en-IN" sz="1100" b="1" i="0" u="none" strike="noStrike" cap="none" dirty="0">
                <a:solidFill>
                  <a:schemeClr val="dk1"/>
                </a:solidFill>
                <a:effectLst/>
                <a:latin typeface="Calibri"/>
                <a:ea typeface="Calibri"/>
                <a:cs typeface="Calibri"/>
                <a:sym typeface="Calibri"/>
              </a:rPr>
              <a:t> delegates handling state updates to the platform-specific code ?</a:t>
            </a:r>
          </a:p>
          <a:p>
            <a:endParaRPr lang="en-IN" sz="1100" b="1" i="0" u="none" strike="noStrike" cap="none" dirty="0">
              <a:solidFill>
                <a:schemeClr val="dk1"/>
              </a:solidFill>
              <a:effectLst/>
              <a:latin typeface="Calibri"/>
              <a:ea typeface="Calibri"/>
              <a:cs typeface="Calibri"/>
              <a:sym typeface="Calibri"/>
            </a:endParaRPr>
          </a:p>
          <a:p>
            <a:endParaRPr lang="en-IN" sz="1100" b="1" i="0" u="none" strike="noStrike" cap="none" dirty="0">
              <a:solidFill>
                <a:schemeClr val="dk1"/>
              </a:solidFill>
              <a:effectLst/>
              <a:latin typeface="Calibri"/>
              <a:ea typeface="Calibri"/>
              <a:cs typeface="Calibri"/>
              <a:sym typeface="Calibri"/>
            </a:endParaRPr>
          </a:p>
          <a:p>
            <a:endParaRPr lang="en-IN" sz="1100" b="1" i="0" u="none" strike="noStrike" cap="none" dirty="0">
              <a:solidFill>
                <a:schemeClr val="dk1"/>
              </a:solidFill>
              <a:effectLst/>
              <a:latin typeface="Calibri"/>
              <a:ea typeface="Calibri"/>
              <a:cs typeface="Calibri"/>
              <a:sym typeface="Calibri"/>
            </a:endParaRPr>
          </a:p>
          <a:p>
            <a:r>
              <a:rPr lang="en-IN" sz="1100" b="1" i="0" u="none" strike="noStrike" cap="none" dirty="0">
                <a:solidFill>
                  <a:schemeClr val="dk1"/>
                </a:solidFill>
                <a:effectLst/>
                <a:latin typeface="Calibri"/>
                <a:cs typeface="Calibri"/>
                <a:sym typeface="Calibri"/>
              </a:rPr>
              <a:t>If asked for explanation:</a:t>
            </a:r>
          </a:p>
          <a:p>
            <a:endParaRPr lang="en-IN" sz="1100" b="1" i="0" u="none" strike="noStrike" cap="none" dirty="0">
              <a:solidFill>
                <a:schemeClr val="dk1"/>
              </a:solidFill>
              <a:effectLst/>
              <a:latin typeface="Calibri"/>
              <a:cs typeface="Calibri"/>
              <a:sym typeface="Calibri"/>
            </a:endParaRPr>
          </a:p>
          <a:p>
            <a:r>
              <a:rPr lang="en-IN" sz="1100" b="0" i="0" u="none" strike="noStrike" cap="none" dirty="0">
                <a:solidFill>
                  <a:schemeClr val="dk1"/>
                </a:solidFill>
                <a:effectLst/>
                <a:latin typeface="Calibri"/>
                <a:ea typeface="Calibri"/>
                <a:cs typeface="Calibri"/>
                <a:sym typeface="Calibri"/>
              </a:rPr>
              <a:t>All </a:t>
            </a:r>
            <a:r>
              <a:rPr lang="en-IN" sz="1100" b="0" i="0" u="none" strike="noStrike" cap="none" dirty="0" err="1">
                <a:solidFill>
                  <a:schemeClr val="dk1"/>
                </a:solidFill>
                <a:effectLst/>
                <a:latin typeface="Calibri"/>
                <a:ea typeface="Calibri"/>
                <a:cs typeface="Calibri"/>
                <a:sym typeface="Calibri"/>
              </a:rPr>
              <a:t>react’s</a:t>
            </a:r>
            <a:r>
              <a:rPr lang="en-IN" sz="1100" b="0" i="0" u="none" strike="noStrike" cap="none" dirty="0">
                <a:solidFill>
                  <a:schemeClr val="dk1"/>
                </a:solidFill>
                <a:effectLst/>
                <a:latin typeface="Calibri"/>
                <a:ea typeface="Calibri"/>
                <a:cs typeface="Calibri"/>
                <a:sym typeface="Calibri"/>
              </a:rPr>
              <a:t> exports, such as </a:t>
            </a:r>
            <a:r>
              <a:rPr lang="en-IN" dirty="0" err="1"/>
              <a:t>React.Component</a:t>
            </a:r>
            <a:r>
              <a:rPr lang="en-IN" sz="1100" b="0" i="0" u="none" strike="noStrike" cap="none" dirty="0">
                <a:solidFill>
                  <a:schemeClr val="dk1"/>
                </a:solidFill>
                <a:effectLst/>
                <a:latin typeface="Calibri"/>
                <a:ea typeface="Calibri"/>
                <a:cs typeface="Calibri"/>
                <a:sym typeface="Calibri"/>
              </a:rPr>
              <a:t>, </a:t>
            </a:r>
            <a:r>
              <a:rPr lang="en-IN" dirty="0" err="1"/>
              <a:t>React.createElement</a:t>
            </a:r>
            <a:r>
              <a:rPr lang="en-IN" sz="1100" b="0" i="0" u="none" strike="noStrike" cap="none" dirty="0">
                <a:solidFill>
                  <a:schemeClr val="dk1"/>
                </a:solidFill>
                <a:effectLst/>
                <a:latin typeface="Calibri"/>
                <a:ea typeface="Calibri"/>
                <a:cs typeface="Calibri"/>
                <a:sym typeface="Calibri"/>
              </a:rPr>
              <a:t>, </a:t>
            </a:r>
            <a:r>
              <a:rPr lang="en-IN" dirty="0" err="1"/>
              <a:t>React.Children</a:t>
            </a:r>
            <a:r>
              <a:rPr lang="en-IN" sz="1100" b="0" i="0" u="none" strike="noStrike" cap="none" dirty="0">
                <a:solidFill>
                  <a:schemeClr val="dk1"/>
                </a:solidFill>
                <a:effectLst/>
                <a:latin typeface="Calibri"/>
                <a:ea typeface="Calibri"/>
                <a:cs typeface="Calibri"/>
                <a:sym typeface="Calibri"/>
              </a:rPr>
              <a:t> utilities and Hooks are independent of the target platform. </a:t>
            </a:r>
            <a:endParaRPr lang="en-US" dirty="0"/>
          </a:p>
          <a:p>
            <a:endParaRPr lang="en-US" dirty="0"/>
          </a:p>
          <a:p>
            <a:r>
              <a:rPr lang="en-IN" sz="1100" b="0" i="0" u="none" strike="noStrike" cap="none" dirty="0">
                <a:solidFill>
                  <a:schemeClr val="dk1"/>
                </a:solidFill>
                <a:effectLst/>
                <a:latin typeface="Calibri"/>
                <a:ea typeface="Calibri"/>
                <a:cs typeface="Calibri"/>
                <a:sym typeface="Calibri"/>
              </a:rPr>
              <a:t>In contrast, the renderer packages expose platform-specific APIs like </a:t>
            </a:r>
            <a:r>
              <a:rPr lang="en-IN" dirty="0" err="1"/>
              <a:t>ReactDOM.render</a:t>
            </a:r>
            <a:r>
              <a:rPr lang="en-IN" dirty="0"/>
              <a:t>()</a:t>
            </a:r>
            <a:r>
              <a:rPr lang="en-IN" sz="1100" b="0" i="0" u="none" strike="noStrike" cap="none" dirty="0">
                <a:solidFill>
                  <a:schemeClr val="dk1"/>
                </a:solidFill>
                <a:effectLst/>
                <a:latin typeface="Calibri"/>
                <a:ea typeface="Calibri"/>
                <a:cs typeface="Calibri"/>
                <a:sym typeface="Calibri"/>
              </a:rPr>
              <a:t> that let you mount a React hierarchy into a DOM node. </a:t>
            </a:r>
          </a:p>
          <a:p>
            <a:endParaRPr lang="en-IN" sz="1100" b="0" i="0" u="none" strike="noStrike" cap="none" dirty="0">
              <a:solidFill>
                <a:schemeClr val="dk1"/>
              </a:solidFill>
              <a:effectLst/>
              <a:latin typeface="Calibri"/>
              <a:cs typeface="Calibri"/>
              <a:sym typeface="Calibri"/>
            </a:endParaRPr>
          </a:p>
          <a:p>
            <a:r>
              <a:rPr lang="en-IN" sz="1100" b="0" i="0" u="none" strike="noStrike" cap="none" dirty="0">
                <a:solidFill>
                  <a:schemeClr val="dk1"/>
                </a:solidFill>
                <a:effectLst/>
                <a:latin typeface="Calibri"/>
                <a:ea typeface="Calibri"/>
                <a:cs typeface="Calibri"/>
                <a:sym typeface="Calibri"/>
              </a:rPr>
              <a:t>Many renderers include a copy of the same code — we call it the “reconciler”</a:t>
            </a:r>
          </a:p>
          <a:p>
            <a:endParaRPr lang="en-IN" sz="1100" b="0" i="0" u="none" strike="noStrike" cap="none" dirty="0">
              <a:solidFill>
                <a:schemeClr val="dk1"/>
              </a:solidFill>
              <a:effectLst/>
              <a:latin typeface="Calibri"/>
              <a:cs typeface="Calibri"/>
              <a:sym typeface="Calibri"/>
            </a:endParaRPr>
          </a:p>
          <a:p>
            <a:r>
              <a:rPr lang="en-IN" sz="1100" b="0" i="0" u="none" strike="noStrike" cap="none" dirty="0">
                <a:solidFill>
                  <a:schemeClr val="dk1"/>
                </a:solidFill>
                <a:effectLst/>
                <a:latin typeface="Calibri"/>
                <a:cs typeface="Calibri"/>
                <a:sym typeface="Calibri"/>
              </a:rPr>
              <a:t>As </a:t>
            </a:r>
            <a:r>
              <a:rPr lang="en-IN" sz="1100" b="0" i="0" u="none" strike="noStrike" cap="none" dirty="0">
                <a:solidFill>
                  <a:schemeClr val="dk1"/>
                </a:solidFill>
                <a:effectLst/>
                <a:latin typeface="Calibri"/>
                <a:ea typeface="Calibri"/>
                <a:cs typeface="Calibri"/>
                <a:sym typeface="Calibri"/>
              </a:rPr>
              <a:t>the vast majority of React users only needs one renderer at a time, such as </a:t>
            </a:r>
            <a:r>
              <a:rPr lang="en-IN" dirty="0"/>
              <a:t>react-</a:t>
            </a:r>
            <a:r>
              <a:rPr lang="en-IN" dirty="0" err="1"/>
              <a:t>dom</a:t>
            </a:r>
            <a:r>
              <a:rPr lang="en-IN" dirty="0"/>
              <a:t>, a build step </a:t>
            </a:r>
            <a:r>
              <a:rPr lang="en-IN" dirty="0" err="1"/>
              <a:t>smushes</a:t>
            </a:r>
            <a:r>
              <a:rPr lang="en-IN" dirty="0"/>
              <a:t> the renderer code into one single bundle for better performance</a:t>
            </a:r>
          </a:p>
          <a:p>
            <a:endParaRPr lang="en-IN" dirty="0"/>
          </a:p>
          <a:p>
            <a:r>
              <a:rPr lang="en-IN" sz="1100" b="0" i="0" u="none" strike="noStrike" cap="none" dirty="0">
                <a:solidFill>
                  <a:schemeClr val="dk1"/>
                </a:solidFill>
                <a:effectLst/>
                <a:latin typeface="Calibri"/>
                <a:ea typeface="Calibri"/>
                <a:cs typeface="Calibri"/>
                <a:sym typeface="Calibri"/>
              </a:rPr>
              <a:t>The takeaway here is that the </a:t>
            </a:r>
            <a:r>
              <a:rPr lang="en-IN" dirty="0"/>
              <a:t>react</a:t>
            </a:r>
            <a:r>
              <a:rPr lang="en-IN" sz="1100" b="0" i="0" u="none" strike="noStrike" cap="none" dirty="0">
                <a:solidFill>
                  <a:schemeClr val="dk1"/>
                </a:solidFill>
                <a:effectLst/>
                <a:latin typeface="Calibri"/>
                <a:ea typeface="Calibri"/>
                <a:cs typeface="Calibri"/>
                <a:sym typeface="Calibri"/>
              </a:rPr>
              <a:t> package only lets you </a:t>
            </a:r>
            <a:r>
              <a:rPr lang="en-IN" sz="1100" b="0" i="1" u="none" strike="noStrike" cap="none" dirty="0">
                <a:solidFill>
                  <a:schemeClr val="dk1"/>
                </a:solidFill>
                <a:effectLst/>
                <a:latin typeface="Calibri"/>
                <a:ea typeface="Calibri"/>
                <a:cs typeface="Calibri"/>
                <a:sym typeface="Calibri"/>
              </a:rPr>
              <a:t>use</a:t>
            </a:r>
            <a:r>
              <a:rPr lang="en-IN" sz="1100" b="0" i="0" u="none" strike="noStrike" cap="none" dirty="0">
                <a:solidFill>
                  <a:schemeClr val="dk1"/>
                </a:solidFill>
                <a:effectLst/>
                <a:latin typeface="Calibri"/>
                <a:ea typeface="Calibri"/>
                <a:cs typeface="Calibri"/>
                <a:sym typeface="Calibri"/>
              </a:rPr>
              <a:t> React features but doesn’t know anything about </a:t>
            </a:r>
            <a:r>
              <a:rPr lang="en-IN" sz="1100" b="0" i="1" u="none" strike="noStrike" cap="none" dirty="0">
                <a:solidFill>
                  <a:schemeClr val="dk1"/>
                </a:solidFill>
                <a:effectLst/>
                <a:latin typeface="Calibri"/>
                <a:ea typeface="Calibri"/>
                <a:cs typeface="Calibri"/>
                <a:sym typeface="Calibri"/>
              </a:rPr>
              <a:t>how</a:t>
            </a:r>
            <a:r>
              <a:rPr lang="en-IN" sz="1100" b="0" i="0" u="none" strike="noStrike" cap="none" dirty="0">
                <a:solidFill>
                  <a:schemeClr val="dk1"/>
                </a:solidFill>
                <a:effectLst/>
                <a:latin typeface="Calibri"/>
                <a:ea typeface="Calibri"/>
                <a:cs typeface="Calibri"/>
                <a:sym typeface="Calibri"/>
              </a:rPr>
              <a:t> they’re implemented. The renderer packages (</a:t>
            </a:r>
            <a:r>
              <a:rPr lang="en-IN" dirty="0"/>
              <a:t>react-</a:t>
            </a:r>
            <a:r>
              <a:rPr lang="en-IN" dirty="0" err="1"/>
              <a:t>dom</a:t>
            </a:r>
            <a:r>
              <a:rPr lang="en-IN" sz="1100" b="0" i="0" u="none" strike="noStrike" cap="none" dirty="0">
                <a:solidFill>
                  <a:schemeClr val="dk1"/>
                </a:solidFill>
                <a:effectLst/>
                <a:latin typeface="Calibri"/>
                <a:ea typeface="Calibri"/>
                <a:cs typeface="Calibri"/>
                <a:sym typeface="Calibri"/>
              </a:rPr>
              <a:t>, </a:t>
            </a:r>
            <a:r>
              <a:rPr lang="en-IN" dirty="0"/>
              <a:t>react-native</a:t>
            </a:r>
            <a:r>
              <a:rPr lang="en-IN" sz="1100" b="0" i="0" u="none" strike="noStrike" cap="none" dirty="0">
                <a:solidFill>
                  <a:schemeClr val="dk1"/>
                </a:solidFill>
                <a:effectLst/>
                <a:latin typeface="Calibri"/>
                <a:ea typeface="Calibri"/>
                <a:cs typeface="Calibri"/>
                <a:sym typeface="Calibri"/>
              </a:rPr>
              <a:t>, etc) provide the implementation of React features and platform-specific logic. Some of that code is shared (“reconciler”) but that’s an implementation detail of individual renderers.</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13</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44540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endParaRPr lang="en-US" dirty="0"/>
          </a:p>
          <a:p>
            <a:pPr marL="457200" marR="0" lvl="0" indent="-228600" algn="l" defTabSz="914400" rtl="0" eaLnBrk="1" fontAlgn="auto" latinLnBrk="0" hangingPunct="1">
              <a:lnSpc>
                <a:spcPct val="100000"/>
              </a:lnSpc>
              <a:spcBef>
                <a:spcPts val="330"/>
              </a:spcBef>
              <a:spcAft>
                <a:spcPts val="0"/>
              </a:spcAft>
              <a:buClr>
                <a:srgbClr val="000000"/>
              </a:buClr>
              <a:buSzPts val="1400"/>
              <a:buFont typeface="Arial"/>
              <a:buNone/>
              <a:tabLst/>
              <a:defRPr/>
            </a:pPr>
            <a:r>
              <a:rPr lang="en-IN" b="1" dirty="0"/>
              <a:t>Constructor:</a:t>
            </a:r>
          </a:p>
          <a:p>
            <a:pPr marL="457200" marR="0" lvl="0" indent="-228600" algn="l" defTabSz="914400" rtl="0" eaLnBrk="1" fontAlgn="auto" latinLnBrk="0" hangingPunct="1">
              <a:lnSpc>
                <a:spcPct val="100000"/>
              </a:lnSpc>
              <a:spcBef>
                <a:spcPts val="330"/>
              </a:spcBef>
              <a:spcAft>
                <a:spcPts val="0"/>
              </a:spcAft>
              <a:buClr>
                <a:srgbClr val="000000"/>
              </a:buClr>
              <a:buSzPts val="1400"/>
              <a:buFont typeface="Arial"/>
              <a:buNone/>
              <a:tabLst/>
              <a:defRPr/>
            </a:pPr>
            <a:endParaRPr lang="en-IN" b="1" dirty="0"/>
          </a:p>
          <a:p>
            <a:pPr marL="457200" marR="0" lvl="0" indent="-228600" algn="l" defTabSz="914400" rtl="0" eaLnBrk="1" fontAlgn="auto" latinLnBrk="0" hangingPunct="1">
              <a:lnSpc>
                <a:spcPct val="100000"/>
              </a:lnSpc>
              <a:spcBef>
                <a:spcPts val="330"/>
              </a:spcBef>
              <a:spcAft>
                <a:spcPts val="0"/>
              </a:spcAft>
              <a:buClr>
                <a:srgbClr val="000000"/>
              </a:buClr>
              <a:buSzPts val="1400"/>
              <a:buFont typeface="Arial" panose="020B0604020202020204" pitchFamily="34" charset="0"/>
              <a:buChar char="•"/>
              <a:tabLst/>
              <a:defRPr/>
            </a:pPr>
            <a:r>
              <a:rPr lang="en-IN" sz="1100" b="0" i="0" u="none" strike="noStrike" cap="none" dirty="0">
                <a:solidFill>
                  <a:schemeClr val="dk1"/>
                </a:solidFill>
                <a:effectLst/>
                <a:latin typeface="Calibri"/>
                <a:ea typeface="Calibri"/>
                <a:cs typeface="Calibri"/>
                <a:sym typeface="Calibri"/>
              </a:rPr>
              <a:t>The first thing that gets called is your component constructor, </a:t>
            </a:r>
            <a:r>
              <a:rPr lang="en-IN" sz="1100" b="0" i="1" u="none" strike="noStrike" cap="none" dirty="0">
                <a:solidFill>
                  <a:schemeClr val="dk1"/>
                </a:solidFill>
                <a:effectLst/>
                <a:latin typeface="Calibri"/>
                <a:ea typeface="Calibri"/>
                <a:cs typeface="Calibri"/>
                <a:sym typeface="Calibri"/>
              </a:rPr>
              <a:t>if </a:t>
            </a:r>
            <a:r>
              <a:rPr lang="en-IN" sz="1100" b="0" i="0" u="none" strike="noStrike" cap="none" dirty="0">
                <a:solidFill>
                  <a:schemeClr val="dk1"/>
                </a:solidFill>
                <a:effectLst/>
                <a:latin typeface="Calibri"/>
                <a:ea typeface="Calibri"/>
                <a:cs typeface="Calibri"/>
                <a:sym typeface="Calibri"/>
              </a:rPr>
              <a:t>your component is a class component</a:t>
            </a:r>
          </a:p>
          <a:p>
            <a:pPr marL="457200" marR="0" lvl="0" indent="-228600" algn="l" defTabSz="914400" rtl="0" eaLnBrk="1" fontAlgn="auto" latinLnBrk="0" hangingPunct="1">
              <a:lnSpc>
                <a:spcPct val="100000"/>
              </a:lnSpc>
              <a:spcBef>
                <a:spcPts val="330"/>
              </a:spcBef>
              <a:spcAft>
                <a:spcPts val="0"/>
              </a:spcAft>
              <a:buClr>
                <a:srgbClr val="000000"/>
              </a:buClr>
              <a:buSzPts val="1400"/>
              <a:buFont typeface="Arial" panose="020B0604020202020204" pitchFamily="34" charset="0"/>
              <a:buChar char="•"/>
              <a:tabLst/>
              <a:defRPr/>
            </a:pPr>
            <a:r>
              <a:rPr lang="en-IN" sz="1100" b="0" i="0" u="none" strike="noStrike" cap="none" dirty="0">
                <a:solidFill>
                  <a:schemeClr val="dk1"/>
                </a:solidFill>
                <a:effectLst/>
                <a:latin typeface="Calibri"/>
                <a:ea typeface="Calibri"/>
                <a:cs typeface="Calibri"/>
                <a:sym typeface="Calibri"/>
              </a:rPr>
              <a:t>This does not apply to functional components.</a:t>
            </a:r>
            <a:endParaRPr lang="en-IN" dirty="0"/>
          </a:p>
          <a:p>
            <a:pPr marL="457200" marR="0" lvl="0" indent="-228600" algn="l" defTabSz="914400" rtl="0" eaLnBrk="1" fontAlgn="auto" latinLnBrk="0" hangingPunct="1">
              <a:lnSpc>
                <a:spcPct val="100000"/>
              </a:lnSpc>
              <a:spcBef>
                <a:spcPts val="330"/>
              </a:spcBef>
              <a:spcAft>
                <a:spcPts val="0"/>
              </a:spcAft>
              <a:buClr>
                <a:srgbClr val="000000"/>
              </a:buClr>
              <a:buSzPts val="1400"/>
              <a:buFont typeface="Arial" panose="020B0604020202020204" pitchFamily="34" charset="0"/>
              <a:buChar char="•"/>
              <a:tabLst/>
              <a:defRPr/>
            </a:pPr>
            <a:r>
              <a:rPr lang="en-IN" sz="1100" b="0" i="0" u="none" strike="noStrike" cap="none" dirty="0">
                <a:solidFill>
                  <a:schemeClr val="dk1"/>
                </a:solidFill>
                <a:effectLst/>
                <a:latin typeface="Calibri"/>
                <a:ea typeface="Calibri"/>
                <a:cs typeface="Calibri"/>
                <a:sym typeface="Calibri"/>
              </a:rPr>
              <a:t>The constructor gets called with the component props.</a:t>
            </a:r>
          </a:p>
          <a:p>
            <a:pPr marL="457200" marR="0" lvl="0" indent="-228600" algn="l" defTabSz="914400" rtl="0" eaLnBrk="1" fontAlgn="auto" latinLnBrk="0" hangingPunct="1">
              <a:lnSpc>
                <a:spcPct val="100000"/>
              </a:lnSpc>
              <a:spcBef>
                <a:spcPts val="330"/>
              </a:spcBef>
              <a:spcAft>
                <a:spcPts val="0"/>
              </a:spcAft>
              <a:buClr>
                <a:srgbClr val="000000"/>
              </a:buClr>
              <a:buSzPts val="1400"/>
              <a:buFont typeface="Arial" panose="020B0604020202020204" pitchFamily="34" charset="0"/>
              <a:buChar char="•"/>
              <a:tabLst/>
              <a:defRPr/>
            </a:pPr>
            <a:r>
              <a:rPr lang="en-IN" sz="1100" b="0" i="0" u="none" strike="noStrike" cap="none" dirty="0">
                <a:solidFill>
                  <a:schemeClr val="dk1"/>
                </a:solidFill>
                <a:effectLst/>
                <a:latin typeface="Calibri"/>
                <a:ea typeface="Calibri"/>
                <a:cs typeface="Calibri"/>
                <a:sym typeface="Calibri"/>
              </a:rPr>
              <a:t> </a:t>
            </a:r>
            <a:r>
              <a:rPr lang="en-IN" sz="1100" b="1" i="0" u="none" strike="noStrike" cap="none" dirty="0">
                <a:solidFill>
                  <a:schemeClr val="dk1"/>
                </a:solidFill>
                <a:effectLst/>
                <a:latin typeface="Calibri"/>
                <a:ea typeface="Calibri"/>
                <a:cs typeface="Calibri"/>
                <a:sym typeface="Calibri"/>
              </a:rPr>
              <a:t>You must call </a:t>
            </a:r>
            <a:r>
              <a:rPr lang="en-IN" b="1" dirty="0">
                <a:effectLst/>
              </a:rPr>
              <a:t>super </a:t>
            </a:r>
            <a:r>
              <a:rPr lang="en-IN" sz="1100" b="1" i="0" u="none" strike="noStrike" cap="none" dirty="0">
                <a:solidFill>
                  <a:schemeClr val="dk1"/>
                </a:solidFill>
                <a:effectLst/>
                <a:latin typeface="Calibri"/>
                <a:ea typeface="Calibri"/>
                <a:cs typeface="Calibri"/>
                <a:sym typeface="Calibri"/>
              </a:rPr>
              <a:t>and pass in the props. Because the parent class instance should be updated with the props before the child is accessing this in the constructor.</a:t>
            </a:r>
          </a:p>
          <a:p>
            <a:pPr marL="457200" marR="0" lvl="0" indent="-228600" algn="l" defTabSz="914400" rtl="0" eaLnBrk="1" fontAlgn="auto" latinLnBrk="0" hangingPunct="1">
              <a:lnSpc>
                <a:spcPct val="100000"/>
              </a:lnSpc>
              <a:spcBef>
                <a:spcPts val="330"/>
              </a:spcBef>
              <a:spcAft>
                <a:spcPts val="0"/>
              </a:spcAft>
              <a:buClr>
                <a:srgbClr val="000000"/>
              </a:buClr>
              <a:buSzPts val="1400"/>
              <a:buFont typeface="Arial" panose="020B0604020202020204" pitchFamily="34" charset="0"/>
              <a:buChar char="•"/>
              <a:tabLst/>
              <a:defRPr/>
            </a:pPr>
            <a:r>
              <a:rPr lang="en-IN" sz="1100" b="1" i="0" u="none" strike="noStrike" cap="none" dirty="0">
                <a:solidFill>
                  <a:schemeClr val="dk1"/>
                </a:solidFill>
                <a:effectLst/>
                <a:latin typeface="Calibri"/>
                <a:ea typeface="Calibri"/>
                <a:cs typeface="Calibri"/>
                <a:sym typeface="Calibri"/>
              </a:rPr>
              <a:t>This can be overcome using public fields</a:t>
            </a:r>
            <a:br>
              <a:rPr lang="en-IN" sz="1100" b="1" i="0" u="none" strike="noStrike" cap="none" dirty="0">
                <a:solidFill>
                  <a:schemeClr val="dk1"/>
                </a:solidFill>
                <a:effectLst/>
                <a:latin typeface="Calibri"/>
                <a:ea typeface="Calibri"/>
                <a:cs typeface="Calibri"/>
                <a:sym typeface="Calibri"/>
              </a:rPr>
            </a:br>
            <a:endParaRPr lang="en-IN" sz="1100" b="1" i="0" u="none" strike="noStrike" cap="none" dirty="0">
              <a:solidFill>
                <a:schemeClr val="dk1"/>
              </a:solidFill>
              <a:effectLst/>
              <a:latin typeface="Calibri"/>
              <a:ea typeface="Calibri"/>
              <a:cs typeface="Calibri"/>
              <a:sym typeface="Calibri"/>
            </a:endParaRPr>
          </a:p>
          <a:p>
            <a:pPr marL="228600" marR="0" lvl="0" indent="0" algn="l" defTabSz="914400" rtl="0" eaLnBrk="1" fontAlgn="auto" latinLnBrk="0" hangingPunct="1">
              <a:lnSpc>
                <a:spcPct val="100000"/>
              </a:lnSpc>
              <a:spcBef>
                <a:spcPts val="330"/>
              </a:spcBef>
              <a:spcAft>
                <a:spcPts val="0"/>
              </a:spcAft>
              <a:buClr>
                <a:srgbClr val="000000"/>
              </a:buClr>
              <a:buSzPts val="1400"/>
              <a:buFont typeface="Arial" panose="020B0604020202020204" pitchFamily="34" charset="0"/>
              <a:buNone/>
              <a:tabLst/>
              <a:defRPr/>
            </a:pPr>
            <a:r>
              <a:rPr lang="en-IN" sz="1100" b="1" i="0" u="none" strike="noStrike" cap="none" dirty="0" err="1">
                <a:solidFill>
                  <a:schemeClr val="dk1"/>
                </a:solidFill>
                <a:effectLst/>
                <a:latin typeface="Calibri"/>
                <a:cs typeface="Calibri"/>
                <a:sym typeface="Calibri"/>
              </a:rPr>
              <a:t>getDerivedStateFromProps</a:t>
            </a:r>
            <a:endParaRPr lang="en-IN" sz="1100" b="1" i="0" u="none" strike="noStrike" cap="none" dirty="0">
              <a:solidFill>
                <a:schemeClr val="dk1"/>
              </a:solidFill>
              <a:effectLst/>
              <a:latin typeface="Calibri"/>
              <a:cs typeface="Calibri"/>
              <a:sym typeface="Calibri"/>
            </a:endParaRPr>
          </a:p>
          <a:p>
            <a:pPr marL="228600" marR="0" lvl="0" indent="0" algn="l" defTabSz="914400" rtl="0" eaLnBrk="1" fontAlgn="auto" latinLnBrk="0" hangingPunct="1">
              <a:lnSpc>
                <a:spcPct val="100000"/>
              </a:lnSpc>
              <a:spcBef>
                <a:spcPts val="330"/>
              </a:spcBef>
              <a:spcAft>
                <a:spcPts val="0"/>
              </a:spcAft>
              <a:buClr>
                <a:srgbClr val="000000"/>
              </a:buClr>
              <a:buSzPts val="1400"/>
              <a:buFont typeface="Arial" panose="020B0604020202020204" pitchFamily="34" charset="0"/>
              <a:buNone/>
              <a:tabLst/>
              <a:defRPr/>
            </a:pPr>
            <a:endParaRPr lang="en-IN" sz="1100" b="1" i="0" u="none" strike="noStrike" cap="none" dirty="0">
              <a:solidFill>
                <a:schemeClr val="dk1"/>
              </a:solidFill>
              <a:effectLst/>
              <a:latin typeface="Calibri"/>
              <a:cs typeface="Calibri"/>
              <a:sym typeface="Calibri"/>
            </a:endParaRPr>
          </a:p>
          <a:p>
            <a:pPr marL="400050" marR="0" lvl="0" indent="-171450" algn="l" defTabSz="914400" rtl="0" eaLnBrk="1" fontAlgn="auto" latinLnBrk="0" hangingPunct="1">
              <a:lnSpc>
                <a:spcPct val="100000"/>
              </a:lnSpc>
              <a:spcBef>
                <a:spcPts val="330"/>
              </a:spcBef>
              <a:spcAft>
                <a:spcPts val="0"/>
              </a:spcAft>
              <a:buClr>
                <a:srgbClr val="000000"/>
              </a:buClr>
              <a:buSzPts val="1400"/>
              <a:buFont typeface="Arial" panose="020B0604020202020204" pitchFamily="34" charset="0"/>
              <a:buChar char="•"/>
              <a:tabLst/>
              <a:defRPr/>
            </a:pPr>
            <a:r>
              <a:rPr lang="en-IN" sz="1100" b="0" i="0" u="none" strike="noStrike" cap="none" dirty="0">
                <a:solidFill>
                  <a:schemeClr val="dk1"/>
                </a:solidFill>
                <a:effectLst/>
                <a:latin typeface="Calibri"/>
                <a:ea typeface="Calibri"/>
                <a:cs typeface="Calibri"/>
                <a:sym typeface="Calibri"/>
              </a:rPr>
              <a:t>When mounting, </a:t>
            </a:r>
            <a:r>
              <a:rPr lang="en-IN" dirty="0" err="1"/>
              <a:t>getDerivedStateFromProps</a:t>
            </a:r>
            <a:r>
              <a:rPr lang="en-IN" sz="1100" b="0" i="0" u="none" strike="noStrike" cap="none" dirty="0">
                <a:solidFill>
                  <a:schemeClr val="dk1"/>
                </a:solidFill>
                <a:effectLst/>
                <a:latin typeface="Calibri"/>
                <a:ea typeface="Calibri"/>
                <a:cs typeface="Calibri"/>
                <a:sym typeface="Calibri"/>
              </a:rPr>
              <a:t> is the last method called before rendering.</a:t>
            </a:r>
          </a:p>
          <a:p>
            <a:pPr marL="400050" marR="0" lvl="0" indent="-171450" algn="l" defTabSz="914400" rtl="0" eaLnBrk="1" fontAlgn="auto" latinLnBrk="0" hangingPunct="1">
              <a:lnSpc>
                <a:spcPct val="100000"/>
              </a:lnSpc>
              <a:spcBef>
                <a:spcPts val="330"/>
              </a:spcBef>
              <a:spcAft>
                <a:spcPts val="0"/>
              </a:spcAft>
              <a:buClr>
                <a:srgbClr val="000000"/>
              </a:buClr>
              <a:buSzPts val="1400"/>
              <a:buFont typeface="Arial" panose="020B0604020202020204" pitchFamily="34" charset="0"/>
              <a:buChar char="•"/>
              <a:tabLst/>
              <a:defRPr/>
            </a:pPr>
            <a:r>
              <a:rPr lang="en-IN" sz="1100" b="0" i="0" u="none" strike="noStrike" cap="none" dirty="0">
                <a:solidFill>
                  <a:schemeClr val="dk1"/>
                </a:solidFill>
                <a:effectLst/>
                <a:latin typeface="Calibri"/>
                <a:ea typeface="Calibri"/>
                <a:cs typeface="Calibri"/>
                <a:sym typeface="Calibri"/>
              </a:rPr>
              <a:t>You can use it to set state according to the initial props.</a:t>
            </a:r>
          </a:p>
          <a:p>
            <a:pPr marL="400050" marR="0" lvl="0" indent="-171450" algn="l" defTabSz="914400" rtl="0" eaLnBrk="1" fontAlgn="auto" latinLnBrk="0" hangingPunct="1">
              <a:lnSpc>
                <a:spcPct val="100000"/>
              </a:lnSpc>
              <a:spcBef>
                <a:spcPts val="330"/>
              </a:spcBef>
              <a:spcAft>
                <a:spcPts val="0"/>
              </a:spcAft>
              <a:buClr>
                <a:srgbClr val="000000"/>
              </a:buClr>
              <a:buSzPts val="1400"/>
              <a:buFont typeface="Arial" panose="020B0604020202020204" pitchFamily="34" charset="0"/>
              <a:buChar char="•"/>
              <a:tabLst/>
              <a:defRPr/>
            </a:pPr>
            <a:r>
              <a:rPr lang="en-IN" sz="1100" b="0" i="0" u="none" strike="noStrike" cap="none" dirty="0">
                <a:solidFill>
                  <a:schemeClr val="dk1"/>
                </a:solidFill>
                <a:effectLst/>
                <a:latin typeface="Calibri"/>
                <a:ea typeface="Calibri"/>
                <a:cs typeface="Calibri"/>
                <a:sym typeface="Calibri"/>
              </a:rPr>
              <a:t>The advantage of </a:t>
            </a:r>
            <a:r>
              <a:rPr lang="en-IN" dirty="0" err="1"/>
              <a:t>getDerivedStateFromProps</a:t>
            </a:r>
            <a:r>
              <a:rPr lang="en-IN" sz="1100" b="0" i="0" u="none" strike="noStrike" cap="none" dirty="0">
                <a:solidFill>
                  <a:schemeClr val="dk1"/>
                </a:solidFill>
                <a:effectLst/>
                <a:latin typeface="Calibri"/>
                <a:ea typeface="Calibri"/>
                <a:cs typeface="Calibri"/>
                <a:sym typeface="Calibri"/>
              </a:rPr>
              <a:t> is that it is more intuitive—it’s </a:t>
            </a:r>
            <a:r>
              <a:rPr lang="en-IN" sz="1100" b="0" i="1" u="none" strike="noStrike" cap="none" dirty="0">
                <a:solidFill>
                  <a:schemeClr val="dk1"/>
                </a:solidFill>
                <a:effectLst/>
                <a:latin typeface="Calibri"/>
                <a:ea typeface="Calibri"/>
                <a:cs typeface="Calibri"/>
                <a:sym typeface="Calibri"/>
              </a:rPr>
              <a:t>only </a:t>
            </a:r>
            <a:r>
              <a:rPr lang="en-IN" sz="1100" b="0" i="0" u="none" strike="noStrike" cap="none" dirty="0">
                <a:solidFill>
                  <a:schemeClr val="dk1"/>
                </a:solidFill>
                <a:effectLst/>
                <a:latin typeface="Calibri"/>
                <a:ea typeface="Calibri"/>
                <a:cs typeface="Calibri"/>
                <a:sym typeface="Calibri"/>
              </a:rPr>
              <a:t>meant for setting state, whereas a constructor has multiple uses.</a:t>
            </a:r>
          </a:p>
          <a:p>
            <a:pPr marL="400050" marR="0" lvl="0" indent="-171450" algn="l" defTabSz="914400" rtl="0" eaLnBrk="1" fontAlgn="auto" latinLnBrk="0" hangingPunct="1">
              <a:lnSpc>
                <a:spcPct val="100000"/>
              </a:lnSpc>
              <a:spcBef>
                <a:spcPts val="330"/>
              </a:spcBef>
              <a:spcAft>
                <a:spcPts val="0"/>
              </a:spcAft>
              <a:buClr>
                <a:srgbClr val="000000"/>
              </a:buClr>
              <a:buSzPts val="1400"/>
              <a:buFont typeface="Arial" panose="020B0604020202020204" pitchFamily="34" charset="0"/>
              <a:buChar char="•"/>
              <a:tabLst/>
              <a:defRPr/>
            </a:pPr>
            <a:r>
              <a:rPr lang="en-IN" sz="1100" b="0" i="0" u="none" strike="noStrike" cap="none" dirty="0">
                <a:solidFill>
                  <a:schemeClr val="dk1"/>
                </a:solidFill>
                <a:effectLst/>
                <a:latin typeface="Calibri"/>
                <a:cs typeface="Calibri"/>
                <a:sym typeface="Calibri"/>
              </a:rPr>
              <a:t>Show some code</a:t>
            </a:r>
          </a:p>
          <a:p>
            <a:pPr marL="228600" marR="0" lvl="0" indent="0" algn="l" defTabSz="914400" rtl="0" eaLnBrk="1" fontAlgn="auto" latinLnBrk="0" hangingPunct="1">
              <a:lnSpc>
                <a:spcPct val="100000"/>
              </a:lnSpc>
              <a:spcBef>
                <a:spcPts val="330"/>
              </a:spcBef>
              <a:spcAft>
                <a:spcPts val="0"/>
              </a:spcAft>
              <a:buClr>
                <a:srgbClr val="000000"/>
              </a:buClr>
              <a:buSzPts val="1400"/>
              <a:buFont typeface="Arial" panose="020B0604020202020204" pitchFamily="34" charset="0"/>
              <a:buNone/>
              <a:tabLst/>
              <a:defRPr/>
            </a:pPr>
            <a:endParaRPr lang="en-IN" sz="1100" b="0" i="0" u="none" strike="noStrike" cap="none" dirty="0">
              <a:solidFill>
                <a:schemeClr val="dk1"/>
              </a:solidFill>
              <a:effectLst/>
              <a:latin typeface="Calibri"/>
              <a:cs typeface="Calibri"/>
              <a:sym typeface="Calibri"/>
            </a:endParaRPr>
          </a:p>
          <a:p>
            <a:pPr marL="228600" marR="0" lvl="0" indent="0" algn="l" defTabSz="914400" rtl="0" eaLnBrk="1" fontAlgn="auto" latinLnBrk="0" hangingPunct="1">
              <a:lnSpc>
                <a:spcPct val="100000"/>
              </a:lnSpc>
              <a:spcBef>
                <a:spcPts val="330"/>
              </a:spcBef>
              <a:spcAft>
                <a:spcPts val="0"/>
              </a:spcAft>
              <a:buClr>
                <a:srgbClr val="000000"/>
              </a:buClr>
              <a:buSzPts val="1400"/>
              <a:buFont typeface="Arial" panose="020B0604020202020204" pitchFamily="34" charset="0"/>
              <a:buNone/>
              <a:tabLst/>
              <a:defRPr/>
            </a:pPr>
            <a:r>
              <a:rPr lang="en-IN" sz="1100" b="1" i="0" u="none" strike="noStrike" cap="none" dirty="0" err="1">
                <a:solidFill>
                  <a:schemeClr val="dk1"/>
                </a:solidFill>
                <a:effectLst/>
                <a:latin typeface="Calibri"/>
                <a:cs typeface="Calibri"/>
                <a:sym typeface="Calibri"/>
              </a:rPr>
              <a:t>componentDidmount</a:t>
            </a:r>
            <a:endParaRPr lang="en-IN" sz="1100" b="1" i="0" u="none" strike="noStrike" cap="none" dirty="0">
              <a:solidFill>
                <a:schemeClr val="dk1"/>
              </a:solidFill>
              <a:effectLst/>
              <a:latin typeface="Calibri"/>
              <a:cs typeface="Calibri"/>
              <a:sym typeface="Calibri"/>
            </a:endParaRPr>
          </a:p>
          <a:p>
            <a:pPr marL="228600" marR="0" lvl="0" indent="0" algn="l" defTabSz="914400" rtl="0" eaLnBrk="1" fontAlgn="auto" latinLnBrk="0" hangingPunct="1">
              <a:lnSpc>
                <a:spcPct val="100000"/>
              </a:lnSpc>
              <a:spcBef>
                <a:spcPts val="330"/>
              </a:spcBef>
              <a:spcAft>
                <a:spcPts val="0"/>
              </a:spcAft>
              <a:buClr>
                <a:srgbClr val="000000"/>
              </a:buClr>
              <a:buSzPts val="1400"/>
              <a:buFont typeface="Arial" panose="020B0604020202020204" pitchFamily="34" charset="0"/>
              <a:buNone/>
              <a:tabLst/>
              <a:defRPr/>
            </a:pPr>
            <a:endParaRPr lang="en-IN" sz="1100" b="1" i="0" u="none" strike="noStrike" cap="none" dirty="0">
              <a:solidFill>
                <a:schemeClr val="dk1"/>
              </a:solidFill>
              <a:effectLst/>
              <a:latin typeface="Calibri"/>
              <a:cs typeface="Calibri"/>
              <a:sym typeface="Calibri"/>
            </a:endParaRPr>
          </a:p>
          <a:p>
            <a:pPr>
              <a:buFont typeface="Arial" panose="020B0604020202020204" pitchFamily="34" charset="0"/>
              <a:buChar char="•"/>
            </a:pPr>
            <a:r>
              <a:rPr lang="en-IN" sz="1100" b="0" i="0" u="none" strike="noStrike" cap="none" dirty="0">
                <a:solidFill>
                  <a:schemeClr val="dk1"/>
                </a:solidFill>
                <a:effectLst/>
                <a:latin typeface="Calibri"/>
                <a:ea typeface="Calibri"/>
                <a:cs typeface="Calibri"/>
                <a:sym typeface="Calibri"/>
              </a:rPr>
              <a:t>After we’ve rendered our component for the first time, this method is called.</a:t>
            </a:r>
          </a:p>
          <a:p>
            <a:pPr>
              <a:buFont typeface="Arial" panose="020B0604020202020204" pitchFamily="34" charset="0"/>
              <a:buChar char="•"/>
            </a:pPr>
            <a:r>
              <a:rPr lang="en-IN" sz="1100" b="0" i="1" u="none" strike="noStrike" cap="none" dirty="0">
                <a:solidFill>
                  <a:schemeClr val="dk1"/>
                </a:solidFill>
                <a:effectLst/>
                <a:latin typeface="Calibri"/>
                <a:ea typeface="Calibri"/>
                <a:cs typeface="Calibri"/>
                <a:sym typeface="Calibri"/>
              </a:rPr>
              <a:t>You can’t guarantee the AJAX request won’t resolve before the component mounts. If it did, that would mean that you’d be trying to </a:t>
            </a:r>
            <a:r>
              <a:rPr lang="en-IN" sz="1100" b="0" i="1" u="none" strike="noStrike" cap="none" dirty="0" err="1">
                <a:solidFill>
                  <a:schemeClr val="dk1"/>
                </a:solidFill>
                <a:effectLst/>
                <a:latin typeface="Calibri"/>
                <a:ea typeface="Calibri"/>
                <a:cs typeface="Calibri"/>
                <a:sym typeface="Calibri"/>
              </a:rPr>
              <a:t>setState</a:t>
            </a:r>
            <a:r>
              <a:rPr lang="en-IN" sz="1100" b="0" i="1" u="none" strike="noStrike" cap="none" dirty="0">
                <a:solidFill>
                  <a:schemeClr val="dk1"/>
                </a:solidFill>
                <a:effectLst/>
                <a:latin typeface="Calibri"/>
                <a:ea typeface="Calibri"/>
                <a:cs typeface="Calibri"/>
                <a:sym typeface="Calibri"/>
              </a:rPr>
              <a:t> on an unmounted component, which not only won’t work, but React will yell at you for. Doing AJAX in </a:t>
            </a:r>
            <a:r>
              <a:rPr lang="en-IN" sz="1100" b="0" i="1" u="none" strike="noStrike" cap="none" dirty="0" err="1">
                <a:solidFill>
                  <a:schemeClr val="dk1"/>
                </a:solidFill>
                <a:effectLst/>
                <a:latin typeface="Calibri"/>
                <a:ea typeface="Calibri"/>
                <a:cs typeface="Calibri"/>
                <a:sym typeface="Calibri"/>
              </a:rPr>
              <a:t>componentDidMount</a:t>
            </a:r>
            <a:r>
              <a:rPr lang="en-IN" sz="1100" b="0" i="1" u="none" strike="noStrike" cap="none" dirty="0">
                <a:solidFill>
                  <a:schemeClr val="dk1"/>
                </a:solidFill>
                <a:effectLst/>
                <a:latin typeface="Calibri"/>
                <a:ea typeface="Calibri"/>
                <a:cs typeface="Calibri"/>
                <a:sym typeface="Calibri"/>
              </a:rPr>
              <a:t> will guarantee that there’s a component to update.</a:t>
            </a:r>
          </a:p>
          <a:p>
            <a:pPr marL="228600" indent="0">
              <a:buFont typeface="Arial" panose="020B0604020202020204" pitchFamily="34" charset="0"/>
              <a:buNone/>
            </a:pPr>
            <a:endParaRPr lang="en-IN" sz="1100" b="0" i="1" u="none" strike="noStrike" cap="none" dirty="0">
              <a:solidFill>
                <a:schemeClr val="dk1"/>
              </a:solidFill>
              <a:effectLst/>
              <a:latin typeface="Calibri"/>
              <a:ea typeface="Calibri"/>
              <a:cs typeface="Calibri"/>
              <a:sym typeface="Calibri"/>
            </a:endParaRPr>
          </a:p>
          <a:p>
            <a:pPr marL="228600" indent="0">
              <a:buFont typeface="Arial" panose="020B0604020202020204" pitchFamily="34" charset="0"/>
              <a:buNone/>
            </a:pPr>
            <a:r>
              <a:rPr lang="en-IN" sz="1100" b="1" i="1" u="none" strike="noStrike" cap="none" dirty="0" err="1">
                <a:solidFill>
                  <a:schemeClr val="dk1"/>
                </a:solidFill>
                <a:effectLst/>
                <a:latin typeface="Calibri"/>
                <a:ea typeface="Calibri"/>
                <a:cs typeface="Calibri"/>
                <a:sym typeface="Calibri"/>
              </a:rPr>
              <a:t>shouldComponentUpdate</a:t>
            </a:r>
            <a:r>
              <a:rPr lang="en-IN" sz="1100" b="0" i="1" u="none" strike="noStrike" cap="none" dirty="0">
                <a:solidFill>
                  <a:schemeClr val="dk1"/>
                </a:solidFill>
                <a:effectLst/>
                <a:latin typeface="Calibri"/>
                <a:ea typeface="Calibri"/>
                <a:cs typeface="Calibri"/>
                <a:sym typeface="Calibri"/>
              </a:rPr>
              <a:t>:</a:t>
            </a:r>
          </a:p>
          <a:p>
            <a:pPr marL="228600" indent="0">
              <a:buFont typeface="Arial" panose="020B0604020202020204" pitchFamily="34" charset="0"/>
              <a:buNone/>
            </a:pPr>
            <a:endParaRPr lang="en-IN" sz="1100" b="0" i="1" u="none" strike="noStrike" cap="none" dirty="0">
              <a:solidFill>
                <a:schemeClr val="dk1"/>
              </a:solidFill>
              <a:effectLst/>
              <a:latin typeface="Calibri"/>
              <a:ea typeface="Calibri"/>
              <a:cs typeface="Calibri"/>
              <a:sym typeface="Calibri"/>
            </a:endParaRPr>
          </a:p>
          <a:p>
            <a:pPr>
              <a:buFont typeface="Arial" panose="020B0604020202020204" pitchFamily="34" charset="0"/>
              <a:buChar char="•"/>
            </a:pPr>
            <a:r>
              <a:rPr lang="en-IN" sz="1100" b="0" i="0" u="none" strike="noStrike" cap="none" dirty="0">
                <a:solidFill>
                  <a:schemeClr val="dk1"/>
                </a:solidFill>
                <a:effectLst/>
                <a:latin typeface="Calibri"/>
                <a:ea typeface="Calibri"/>
                <a:cs typeface="Calibri"/>
                <a:sym typeface="Calibri"/>
              </a:rPr>
              <a:t>We have new props. Typical React dogma says that when a component receives new props, or new state, it should update.</a:t>
            </a:r>
          </a:p>
          <a:p>
            <a:pPr>
              <a:buFont typeface="Arial" panose="020B0604020202020204" pitchFamily="34" charset="0"/>
              <a:buChar char="•"/>
            </a:pPr>
            <a:r>
              <a:rPr lang="en-IN" sz="1100" b="0" i="0" u="none" strike="noStrike" cap="none" dirty="0">
                <a:solidFill>
                  <a:schemeClr val="dk1"/>
                </a:solidFill>
                <a:effectLst/>
                <a:latin typeface="Calibri"/>
                <a:ea typeface="Calibri"/>
                <a:cs typeface="Calibri"/>
                <a:sym typeface="Calibri"/>
              </a:rPr>
              <a:t>But our component is a little bit anxious and is going to ask permission first.</a:t>
            </a:r>
          </a:p>
          <a:p>
            <a:pPr>
              <a:buFont typeface="Arial" panose="020B0604020202020204" pitchFamily="34" charset="0"/>
              <a:buChar char="•"/>
            </a:pPr>
            <a:r>
              <a:rPr lang="en-IN" sz="1100" b="0" i="0" u="none" strike="noStrike" cap="none" dirty="0">
                <a:solidFill>
                  <a:schemeClr val="dk1"/>
                </a:solidFill>
                <a:effectLst/>
                <a:latin typeface="Calibri"/>
                <a:ea typeface="Calibri"/>
                <a:cs typeface="Calibri"/>
                <a:sym typeface="Calibri"/>
              </a:rPr>
              <a:t>Here’s what we get — a </a:t>
            </a:r>
            <a:r>
              <a:rPr lang="en-IN" sz="1100" b="0" i="0" u="none" strike="noStrike" cap="none" dirty="0" err="1">
                <a:solidFill>
                  <a:schemeClr val="dk1"/>
                </a:solidFill>
                <a:effectLst/>
                <a:latin typeface="Calibri"/>
                <a:ea typeface="Calibri"/>
                <a:cs typeface="Calibri"/>
                <a:sym typeface="Calibri"/>
              </a:rPr>
              <a:t>shouldComponentUpdate</a:t>
            </a:r>
            <a:r>
              <a:rPr lang="en-IN" sz="1100" b="0" i="0" u="none" strike="noStrike" cap="none" dirty="0">
                <a:solidFill>
                  <a:schemeClr val="dk1"/>
                </a:solidFill>
                <a:effectLst/>
                <a:latin typeface="Calibri"/>
                <a:ea typeface="Calibri"/>
                <a:cs typeface="Calibri"/>
                <a:sym typeface="Calibri"/>
              </a:rPr>
              <a:t> method, called with </a:t>
            </a:r>
            <a:r>
              <a:rPr lang="en-IN" sz="1100" b="0" i="0" u="none" strike="noStrike" cap="none" dirty="0" err="1">
                <a:solidFill>
                  <a:schemeClr val="dk1"/>
                </a:solidFill>
                <a:effectLst/>
                <a:latin typeface="Calibri"/>
                <a:ea typeface="Calibri"/>
                <a:cs typeface="Calibri"/>
                <a:sym typeface="Calibri"/>
              </a:rPr>
              <a:t>nextProps</a:t>
            </a:r>
            <a:r>
              <a:rPr lang="en-IN" sz="1100" b="0" i="0" u="none" strike="noStrike" cap="none" dirty="0">
                <a:solidFill>
                  <a:schemeClr val="dk1"/>
                </a:solidFill>
                <a:effectLst/>
                <a:latin typeface="Calibri"/>
                <a:ea typeface="Calibri"/>
                <a:cs typeface="Calibri"/>
                <a:sym typeface="Calibri"/>
              </a:rPr>
              <a:t> as the first argument, and </a:t>
            </a:r>
            <a:r>
              <a:rPr lang="en-IN" sz="1100" b="0" i="0" u="none" strike="noStrike" cap="none" dirty="0" err="1">
                <a:solidFill>
                  <a:schemeClr val="dk1"/>
                </a:solidFill>
                <a:effectLst/>
                <a:latin typeface="Calibri"/>
                <a:ea typeface="Calibri"/>
                <a:cs typeface="Calibri"/>
                <a:sym typeface="Calibri"/>
              </a:rPr>
              <a:t>nextState</a:t>
            </a:r>
            <a:r>
              <a:rPr lang="en-IN" sz="1100" b="0" i="0" u="none" strike="noStrike" cap="none" dirty="0">
                <a:solidFill>
                  <a:schemeClr val="dk1"/>
                </a:solidFill>
                <a:effectLst/>
                <a:latin typeface="Calibri"/>
                <a:ea typeface="Calibri"/>
                <a:cs typeface="Calibri"/>
                <a:sym typeface="Calibri"/>
              </a:rPr>
              <a:t> is the second.</a:t>
            </a:r>
          </a:p>
          <a:p>
            <a:pPr>
              <a:buFont typeface="Arial" panose="020B0604020202020204" pitchFamily="34" charset="0"/>
              <a:buChar char="•"/>
            </a:pPr>
            <a:r>
              <a:rPr lang="en-IN" dirty="0" err="1"/>
              <a:t>shouldComponentUpdate</a:t>
            </a:r>
            <a:r>
              <a:rPr lang="en-IN" sz="1100" b="0" i="0" u="none" strike="noStrike" cap="none" dirty="0">
                <a:solidFill>
                  <a:schemeClr val="dk1"/>
                </a:solidFill>
                <a:effectLst/>
                <a:latin typeface="Calibri"/>
                <a:ea typeface="Calibri"/>
                <a:cs typeface="Calibri"/>
                <a:sym typeface="Calibri"/>
              </a:rPr>
              <a:t> should always return a </a:t>
            </a:r>
            <a:r>
              <a:rPr lang="en-IN" sz="1100" b="0" i="0" u="none" strike="noStrike" cap="none" dirty="0" err="1">
                <a:solidFill>
                  <a:schemeClr val="dk1"/>
                </a:solidFill>
                <a:effectLst/>
                <a:latin typeface="Calibri"/>
                <a:ea typeface="Calibri"/>
                <a:cs typeface="Calibri"/>
                <a:sym typeface="Calibri"/>
              </a:rPr>
              <a:t>boolean</a:t>
            </a:r>
            <a:r>
              <a:rPr lang="en-IN" sz="1100" b="0" i="0" u="none" strike="noStrike" cap="none" dirty="0">
                <a:solidFill>
                  <a:schemeClr val="dk1"/>
                </a:solidFill>
                <a:effectLst/>
                <a:latin typeface="Calibri"/>
                <a:ea typeface="Calibri"/>
                <a:cs typeface="Calibri"/>
                <a:sym typeface="Calibri"/>
              </a:rPr>
              <a:t> — an answer to the question, “should I re-render?” Yes, little component, you should. The default is that it always returns true.</a:t>
            </a:r>
          </a:p>
          <a:p>
            <a:pPr>
              <a:buFont typeface="Arial" panose="020B0604020202020204" pitchFamily="34" charset="0"/>
              <a:buChar char="•"/>
            </a:pPr>
            <a:r>
              <a:rPr lang="en-IN" sz="1100" b="0" i="0" u="none" strike="noStrike" cap="none" dirty="0">
                <a:solidFill>
                  <a:schemeClr val="dk1"/>
                </a:solidFill>
                <a:effectLst/>
                <a:latin typeface="Calibri"/>
                <a:ea typeface="Calibri"/>
                <a:cs typeface="Calibri"/>
                <a:sym typeface="Calibri"/>
              </a:rPr>
              <a:t>The is an excellent place to do some performance tweaks to you application to reject unnecessary updates</a:t>
            </a:r>
          </a:p>
          <a:p>
            <a:pPr marL="228600" indent="0">
              <a:buFont typeface="Arial" panose="020B0604020202020204" pitchFamily="34" charset="0"/>
              <a:buNone/>
            </a:pPr>
            <a:endParaRPr lang="en-IN" sz="1100" b="0" i="0" u="none" strike="noStrike" cap="none" dirty="0">
              <a:solidFill>
                <a:schemeClr val="dk1"/>
              </a:solidFill>
              <a:effectLst/>
              <a:latin typeface="Calibri"/>
              <a:ea typeface="Calibri"/>
              <a:cs typeface="Calibri"/>
              <a:sym typeface="Calibri"/>
            </a:endParaRPr>
          </a:p>
          <a:p>
            <a:pPr marL="228600" indent="0">
              <a:buFont typeface="Arial" panose="020B0604020202020204" pitchFamily="34" charset="0"/>
              <a:buNone/>
            </a:pPr>
            <a:r>
              <a:rPr lang="en-IN" sz="1100" b="1" i="0" u="none" strike="noStrike" cap="none" dirty="0" err="1">
                <a:solidFill>
                  <a:schemeClr val="dk1"/>
                </a:solidFill>
                <a:effectLst/>
                <a:latin typeface="Calibri"/>
                <a:ea typeface="Calibri"/>
                <a:cs typeface="Calibri"/>
                <a:sym typeface="Calibri"/>
              </a:rPr>
              <a:t>getSnapshotBeforeUpdate</a:t>
            </a:r>
            <a:endParaRPr lang="en-IN" sz="1100" b="1" i="0" u="none" strike="noStrike" cap="none" dirty="0">
              <a:solidFill>
                <a:schemeClr val="dk1"/>
              </a:solidFill>
              <a:effectLst/>
              <a:latin typeface="Calibri"/>
              <a:ea typeface="Calibri"/>
              <a:cs typeface="Calibri"/>
              <a:sym typeface="Calibri"/>
            </a:endParaRPr>
          </a:p>
          <a:p>
            <a:pPr marL="228600" indent="0">
              <a:buFont typeface="Arial" panose="020B0604020202020204" pitchFamily="34" charset="0"/>
              <a:buNone/>
            </a:pPr>
            <a:endParaRPr lang="en-IN" sz="1100" b="0" i="0" u="none" strike="noStrike" cap="none" dirty="0">
              <a:solidFill>
                <a:schemeClr val="dk1"/>
              </a:solidFill>
              <a:effectLst/>
              <a:latin typeface="Calibri"/>
              <a:ea typeface="Calibri"/>
              <a:cs typeface="Calibri"/>
              <a:sym typeface="Calibri"/>
            </a:endParaRPr>
          </a:p>
          <a:p>
            <a:pPr marL="400050" indent="-171450">
              <a:buFont typeface="Arial" panose="020B0604020202020204" pitchFamily="34" charset="0"/>
              <a:buChar char="•"/>
            </a:pPr>
            <a:r>
              <a:rPr lang="en-IN" sz="1100" b="0" i="0" u="none" strike="noStrike" cap="none" dirty="0">
                <a:solidFill>
                  <a:schemeClr val="dk1"/>
                </a:solidFill>
                <a:effectLst/>
                <a:latin typeface="Calibri"/>
                <a:ea typeface="Calibri"/>
                <a:cs typeface="Calibri"/>
                <a:sym typeface="Calibri"/>
              </a:rPr>
              <a:t>Note it’s called between </a:t>
            </a:r>
            <a:r>
              <a:rPr lang="en-IN" dirty="0"/>
              <a:t>render</a:t>
            </a:r>
            <a:r>
              <a:rPr lang="en-IN" sz="1100" b="0" i="0" u="none" strike="noStrike" cap="none" dirty="0">
                <a:solidFill>
                  <a:schemeClr val="dk1"/>
                </a:solidFill>
                <a:effectLst/>
                <a:latin typeface="Calibri"/>
                <a:ea typeface="Calibri"/>
                <a:cs typeface="Calibri"/>
                <a:sym typeface="Calibri"/>
              </a:rPr>
              <a:t> and the updated component actually being propagated to the DOM. It exists as a last-chance-look at your component with its previous props and state.</a:t>
            </a:r>
          </a:p>
          <a:p>
            <a:pPr marL="400050" indent="-171450">
              <a:buFont typeface="Arial" panose="020B0604020202020204" pitchFamily="34" charset="0"/>
              <a:buChar char="•"/>
            </a:pPr>
            <a:r>
              <a:rPr lang="en-IN" sz="1100" b="0" i="0" u="none" strike="noStrike" cap="none" dirty="0">
                <a:solidFill>
                  <a:schemeClr val="dk1"/>
                </a:solidFill>
                <a:effectLst/>
                <a:latin typeface="Calibri"/>
                <a:ea typeface="Calibri"/>
                <a:cs typeface="Calibri"/>
                <a:sym typeface="Calibri"/>
              </a:rPr>
              <a:t> Well, there may be a delay between calling </a:t>
            </a:r>
            <a:r>
              <a:rPr lang="en-IN" dirty="0"/>
              <a:t>render</a:t>
            </a:r>
            <a:r>
              <a:rPr lang="en-IN" sz="1100" b="0" i="0" u="none" strike="noStrike" cap="none" dirty="0">
                <a:solidFill>
                  <a:schemeClr val="dk1"/>
                </a:solidFill>
                <a:effectLst/>
                <a:latin typeface="Calibri"/>
                <a:ea typeface="Calibri"/>
                <a:cs typeface="Calibri"/>
                <a:sym typeface="Calibri"/>
              </a:rPr>
              <a:t> and having your changes appear. If you need to know what the DOM is </a:t>
            </a:r>
            <a:r>
              <a:rPr lang="en-IN" sz="1100" b="0" i="1" u="none" strike="noStrike" cap="none" dirty="0">
                <a:solidFill>
                  <a:schemeClr val="dk1"/>
                </a:solidFill>
                <a:effectLst/>
                <a:latin typeface="Calibri"/>
                <a:ea typeface="Calibri"/>
                <a:cs typeface="Calibri"/>
                <a:sym typeface="Calibri"/>
              </a:rPr>
              <a:t>exactly </a:t>
            </a:r>
            <a:r>
              <a:rPr lang="en-IN" sz="1100" b="0" i="0" u="none" strike="noStrike" cap="none" dirty="0">
                <a:solidFill>
                  <a:schemeClr val="dk1"/>
                </a:solidFill>
                <a:effectLst/>
                <a:latin typeface="Calibri"/>
                <a:ea typeface="Calibri"/>
                <a:cs typeface="Calibri"/>
                <a:sym typeface="Calibri"/>
              </a:rPr>
              <a:t>at the time of integrating the result of the latest </a:t>
            </a:r>
            <a:r>
              <a:rPr lang="en-IN" dirty="0"/>
              <a:t>render</a:t>
            </a:r>
            <a:r>
              <a:rPr lang="en-IN" sz="1100" b="0" i="0" u="none" strike="noStrike" cap="none" dirty="0">
                <a:solidFill>
                  <a:schemeClr val="dk1"/>
                </a:solidFill>
                <a:effectLst/>
                <a:latin typeface="Calibri"/>
                <a:ea typeface="Calibri"/>
                <a:cs typeface="Calibri"/>
                <a:sym typeface="Calibri"/>
              </a:rPr>
              <a:t> call, here’s where you can find out.</a:t>
            </a:r>
          </a:p>
          <a:p>
            <a:pPr marL="228600" indent="0">
              <a:buFont typeface="Arial" panose="020B0604020202020204" pitchFamily="34" charset="0"/>
              <a:buNone/>
            </a:pPr>
            <a:endParaRPr lang="en-IN" sz="1100" b="0" i="0" u="none" strike="noStrike" cap="none" dirty="0">
              <a:solidFill>
                <a:schemeClr val="dk1"/>
              </a:solidFill>
              <a:effectLst/>
              <a:latin typeface="Calibri"/>
              <a:ea typeface="Calibri"/>
              <a:cs typeface="Calibri"/>
              <a:sym typeface="Calibri"/>
            </a:endParaRPr>
          </a:p>
          <a:p>
            <a:pPr marL="228600" indent="0">
              <a:buFont typeface="Arial" panose="020B0604020202020204" pitchFamily="34" charset="0"/>
              <a:buNone/>
            </a:pPr>
            <a:r>
              <a:rPr lang="en-IN" sz="1100" b="1" i="0" u="none" strike="noStrike" cap="none" dirty="0" err="1">
                <a:solidFill>
                  <a:schemeClr val="dk1"/>
                </a:solidFill>
                <a:effectLst/>
                <a:latin typeface="Calibri"/>
                <a:ea typeface="Calibri"/>
                <a:cs typeface="Calibri"/>
                <a:sym typeface="Calibri"/>
              </a:rPr>
              <a:t>componentDidUpdate</a:t>
            </a:r>
            <a:endParaRPr lang="en-IN" sz="1100" b="1" i="0" u="none" strike="noStrike" cap="none" dirty="0">
              <a:solidFill>
                <a:schemeClr val="dk1"/>
              </a:solidFill>
              <a:effectLst/>
              <a:latin typeface="Calibri"/>
              <a:ea typeface="Calibri"/>
              <a:cs typeface="Calibri"/>
              <a:sym typeface="Calibri"/>
            </a:endParaRPr>
          </a:p>
          <a:p>
            <a:pPr marL="228600" indent="0">
              <a:buFont typeface="Arial" panose="020B0604020202020204" pitchFamily="34" charset="0"/>
              <a:buNone/>
            </a:pPr>
            <a:endParaRPr lang="en-IN" sz="1100" b="0" i="0" u="none" strike="noStrike" cap="none" dirty="0">
              <a:solidFill>
                <a:schemeClr val="dk1"/>
              </a:solidFill>
              <a:effectLst/>
              <a:latin typeface="Calibri"/>
              <a:ea typeface="Calibri"/>
              <a:cs typeface="Calibri"/>
              <a:sym typeface="Calibri"/>
            </a:endParaRPr>
          </a:p>
          <a:p>
            <a:pPr marL="400050" indent="-171450">
              <a:buFont typeface="Arial" panose="020B0604020202020204" pitchFamily="34" charset="0"/>
              <a:buChar char="•"/>
            </a:pPr>
            <a:r>
              <a:rPr lang="en-IN" sz="1100" b="0" i="0" u="none" strike="noStrike" cap="none" dirty="0">
                <a:solidFill>
                  <a:schemeClr val="dk1"/>
                </a:solidFill>
                <a:effectLst/>
                <a:latin typeface="Calibri"/>
                <a:ea typeface="Calibri"/>
                <a:cs typeface="Calibri"/>
                <a:sym typeface="Calibri"/>
              </a:rPr>
              <a:t>In </a:t>
            </a:r>
            <a:r>
              <a:rPr lang="en-IN" dirty="0" err="1"/>
              <a:t>componentDidUpdate</a:t>
            </a:r>
            <a:r>
              <a:rPr lang="en-IN" sz="1100" b="0" i="0" u="none" strike="noStrike" cap="none" dirty="0">
                <a:solidFill>
                  <a:schemeClr val="dk1"/>
                </a:solidFill>
                <a:effectLst/>
                <a:latin typeface="Calibri"/>
                <a:ea typeface="Calibri"/>
                <a:cs typeface="Calibri"/>
                <a:sym typeface="Calibri"/>
              </a:rPr>
              <a:t>, we have access to three things: the previous props, the previous state, and whatever value we returned from </a:t>
            </a:r>
            <a:r>
              <a:rPr lang="en-IN" dirty="0" err="1"/>
              <a:t>getSnapshotBeforeUpdate</a:t>
            </a:r>
            <a:r>
              <a:rPr lang="en-IN" sz="1100" b="0" i="0" u="none" strike="noStrike" cap="none" dirty="0">
                <a:solidFill>
                  <a:schemeClr val="dk1"/>
                </a:solidFill>
                <a:effectLst/>
                <a:latin typeface="Calibri"/>
                <a:ea typeface="Calibri"/>
                <a:cs typeface="Calibri"/>
                <a:sym typeface="Calibri"/>
              </a:rPr>
              <a:t>.</a:t>
            </a:r>
          </a:p>
          <a:p>
            <a:pPr marL="228600" indent="0">
              <a:buFont typeface="Arial" panose="020B0604020202020204" pitchFamily="34" charset="0"/>
              <a:buNone/>
            </a:pPr>
            <a:endParaRPr lang="en-IN" sz="1100" b="0" i="0" u="none" strike="noStrike" cap="none" dirty="0">
              <a:solidFill>
                <a:schemeClr val="dk1"/>
              </a:solidFill>
              <a:effectLst/>
              <a:latin typeface="Calibri"/>
              <a:ea typeface="Calibri"/>
              <a:cs typeface="Calibri"/>
              <a:sym typeface="Calibri"/>
            </a:endParaRPr>
          </a:p>
          <a:p>
            <a:pPr marL="228600" indent="0">
              <a:buFont typeface="Arial" panose="020B0604020202020204" pitchFamily="34" charset="0"/>
              <a:buNone/>
            </a:pPr>
            <a:r>
              <a:rPr lang="en-IN" sz="1100" b="1" i="0" u="none" strike="noStrike" cap="none" dirty="0" err="1">
                <a:solidFill>
                  <a:schemeClr val="dk1"/>
                </a:solidFill>
                <a:effectLst/>
                <a:latin typeface="Calibri"/>
                <a:ea typeface="Calibri"/>
                <a:cs typeface="Calibri"/>
                <a:sym typeface="Calibri"/>
              </a:rPr>
              <a:t>getDerivedStateFromError</a:t>
            </a:r>
            <a:endParaRPr lang="en-IN" sz="1100" b="1" i="0" u="none" strike="noStrike" cap="none" dirty="0">
              <a:solidFill>
                <a:schemeClr val="dk1"/>
              </a:solidFill>
              <a:effectLst/>
              <a:latin typeface="Calibri"/>
              <a:ea typeface="Calibri"/>
              <a:cs typeface="Calibri"/>
              <a:sym typeface="Calibri"/>
            </a:endParaRPr>
          </a:p>
          <a:p>
            <a:pPr marL="228600" indent="0">
              <a:buFont typeface="Arial" panose="020B0604020202020204" pitchFamily="34" charset="0"/>
              <a:buNone/>
            </a:pPr>
            <a:r>
              <a:rPr lang="en-IN" sz="1100" b="0" i="0" u="none" strike="noStrike" cap="none" dirty="0">
                <a:solidFill>
                  <a:schemeClr val="dk1"/>
                </a:solidFill>
                <a:effectLst/>
                <a:latin typeface="Calibri"/>
                <a:ea typeface="Calibri"/>
                <a:cs typeface="Calibri"/>
                <a:sym typeface="Calibri"/>
              </a:rPr>
              <a:t>	</a:t>
            </a:r>
          </a:p>
          <a:p>
            <a:pPr marL="400050" indent="-171450">
              <a:buFont typeface="Arial" panose="020B0604020202020204" pitchFamily="34" charset="0"/>
              <a:buChar char="•"/>
            </a:pPr>
            <a:r>
              <a:rPr lang="en-IN" sz="1100" b="0" i="0" u="none" strike="noStrike" cap="none" dirty="0">
                <a:solidFill>
                  <a:schemeClr val="dk1"/>
                </a:solidFill>
                <a:effectLst/>
                <a:latin typeface="Calibri"/>
                <a:ea typeface="Calibri"/>
                <a:cs typeface="Calibri"/>
                <a:sym typeface="Calibri"/>
              </a:rPr>
              <a:t>We want to show an error screen. The easiest way to do so is to have a value like </a:t>
            </a:r>
            <a:r>
              <a:rPr lang="en-IN" dirty="0" err="1"/>
              <a:t>this.state.hasError</a:t>
            </a:r>
            <a:r>
              <a:rPr lang="en-IN" sz="1100" b="0" i="0" u="none" strike="noStrike" cap="none" dirty="0">
                <a:solidFill>
                  <a:schemeClr val="dk1"/>
                </a:solidFill>
                <a:effectLst/>
                <a:latin typeface="Calibri"/>
                <a:ea typeface="Calibri"/>
                <a:cs typeface="Calibri"/>
                <a:sym typeface="Calibri"/>
              </a:rPr>
              <a:t>, which gets flipped to </a:t>
            </a:r>
            <a:r>
              <a:rPr lang="en-IN" dirty="0"/>
              <a:t>true</a:t>
            </a:r>
            <a:r>
              <a:rPr lang="en-IN" sz="1100" b="0" i="0" u="none" strike="noStrike" cap="none" dirty="0">
                <a:solidFill>
                  <a:schemeClr val="dk1"/>
                </a:solidFill>
                <a:effectLst/>
                <a:latin typeface="Calibri"/>
                <a:ea typeface="Calibri"/>
                <a:cs typeface="Calibri"/>
                <a:sym typeface="Calibri"/>
              </a:rPr>
              <a:t> at this point.</a:t>
            </a:r>
          </a:p>
          <a:p>
            <a:pPr>
              <a:buFont typeface="Arial" panose="020B0604020202020204" pitchFamily="34" charset="0"/>
              <a:buChar char="•"/>
            </a:pPr>
            <a:endParaRPr lang="en-IN" sz="1100" b="0" i="0" u="none" strike="noStrike" cap="none" dirty="0">
              <a:solidFill>
                <a:schemeClr val="dk1"/>
              </a:solidFill>
              <a:effectLst/>
              <a:latin typeface="Calibri"/>
              <a:ea typeface="Calibri"/>
              <a:cs typeface="Calibri"/>
              <a:sym typeface="Calibri"/>
            </a:endParaRPr>
          </a:p>
          <a:p>
            <a:pPr marL="228600" marR="0" lvl="0" indent="0" algn="l" defTabSz="914400" rtl="0" eaLnBrk="1" fontAlgn="auto" latinLnBrk="0" hangingPunct="1">
              <a:lnSpc>
                <a:spcPct val="100000"/>
              </a:lnSpc>
              <a:spcBef>
                <a:spcPts val="330"/>
              </a:spcBef>
              <a:spcAft>
                <a:spcPts val="0"/>
              </a:spcAft>
              <a:buClr>
                <a:srgbClr val="000000"/>
              </a:buClr>
              <a:buSzPts val="1400"/>
              <a:buFont typeface="Arial" panose="020B0604020202020204" pitchFamily="34" charset="0"/>
              <a:buNone/>
              <a:tabLst/>
              <a:defRPr/>
            </a:pPr>
            <a:r>
              <a:rPr lang="en-IN" sz="1100" b="1" i="0" u="none" strike="noStrike" cap="none" dirty="0" err="1">
                <a:solidFill>
                  <a:schemeClr val="dk1"/>
                </a:solidFill>
                <a:effectLst/>
                <a:latin typeface="Calibri"/>
                <a:ea typeface="Calibri"/>
                <a:cs typeface="Calibri"/>
                <a:sym typeface="Calibri"/>
              </a:rPr>
              <a:t>componentDidCatch</a:t>
            </a:r>
            <a:endParaRPr lang="en-IN" sz="1100" b="1" i="0" u="none" strike="noStrike" cap="none" dirty="0">
              <a:solidFill>
                <a:schemeClr val="dk1"/>
              </a:solidFill>
              <a:effectLst/>
              <a:latin typeface="Calibri"/>
              <a:ea typeface="Calibri"/>
              <a:cs typeface="Calibri"/>
              <a:sym typeface="Calibri"/>
            </a:endParaRPr>
          </a:p>
          <a:p>
            <a:pPr>
              <a:buFont typeface="Arial" panose="020B0604020202020204" pitchFamily="34" charset="0"/>
              <a:buChar char="•"/>
            </a:pPr>
            <a:r>
              <a:rPr lang="en-IN" sz="1100" b="0" i="0" u="none" strike="noStrike" cap="none" dirty="0">
                <a:solidFill>
                  <a:schemeClr val="dk1"/>
                </a:solidFill>
                <a:effectLst/>
                <a:latin typeface="Calibri"/>
                <a:ea typeface="Calibri"/>
                <a:cs typeface="Calibri"/>
                <a:sym typeface="Calibri"/>
              </a:rPr>
              <a:t>Very similar to the above, in that it is triggered when an error occurs in a child component.</a:t>
            </a:r>
          </a:p>
          <a:p>
            <a:pPr>
              <a:buFont typeface="Arial" panose="020B0604020202020204" pitchFamily="34" charset="0"/>
              <a:buChar char="•"/>
            </a:pPr>
            <a:r>
              <a:rPr lang="en-IN" sz="1100" b="0" i="0" u="none" strike="noStrike" cap="none" dirty="0">
                <a:solidFill>
                  <a:schemeClr val="dk1"/>
                </a:solidFill>
                <a:effectLst/>
                <a:latin typeface="Calibri"/>
                <a:ea typeface="Calibri"/>
                <a:cs typeface="Calibri"/>
                <a:sym typeface="Calibri"/>
              </a:rPr>
              <a:t>The difference is rather than updating state in response to an error, we can now perform any side effects, like logging the error.</a:t>
            </a:r>
          </a:p>
          <a:p>
            <a:pPr>
              <a:buFont typeface="Arial" panose="020B0604020202020204" pitchFamily="34" charset="0"/>
              <a:buChar char="•"/>
            </a:pPr>
            <a:r>
              <a:rPr lang="en-IN" sz="1100" b="1" i="0" u="none" strike="noStrike" cap="none" dirty="0">
                <a:solidFill>
                  <a:schemeClr val="dk1"/>
                </a:solidFill>
                <a:effectLst/>
                <a:latin typeface="Calibri"/>
                <a:ea typeface="Calibri"/>
                <a:cs typeface="Calibri"/>
                <a:sym typeface="Calibri"/>
              </a:rPr>
              <a:t>Note that </a:t>
            </a:r>
            <a:r>
              <a:rPr lang="en-IN" sz="1100" b="1" i="0" u="none" strike="noStrike" cap="none" dirty="0" err="1">
                <a:solidFill>
                  <a:schemeClr val="dk1"/>
                </a:solidFill>
                <a:effectLst/>
                <a:latin typeface="Calibri"/>
                <a:ea typeface="Calibri"/>
                <a:cs typeface="Calibri"/>
                <a:sym typeface="Calibri"/>
              </a:rPr>
              <a:t>componentDidCatch</a:t>
            </a:r>
            <a:r>
              <a:rPr lang="en-IN" sz="1100" b="1" i="0" u="none" strike="noStrike" cap="none" dirty="0">
                <a:solidFill>
                  <a:schemeClr val="dk1"/>
                </a:solidFill>
                <a:effectLst/>
                <a:latin typeface="Calibri"/>
                <a:ea typeface="Calibri"/>
                <a:cs typeface="Calibri"/>
                <a:sym typeface="Calibri"/>
              </a:rPr>
              <a:t> only works for errors in the render/lifecycle methods. If your app throws an error in a click handler, it will not be caught.</a:t>
            </a:r>
            <a:endParaRPr lang="en-IN" sz="1100" b="0" i="0" u="none" strike="noStrike" cap="none" dirty="0">
              <a:solidFill>
                <a:schemeClr val="dk1"/>
              </a:solidFill>
              <a:effectLst/>
              <a:latin typeface="Calibri"/>
              <a:ea typeface="Calibri"/>
              <a:cs typeface="Calibri"/>
              <a:sym typeface="Calibri"/>
            </a:endParaRPr>
          </a:p>
          <a:p>
            <a:pPr marL="228600" indent="0">
              <a:buFont typeface="Arial" panose="020B0604020202020204" pitchFamily="34" charset="0"/>
              <a:buNone/>
            </a:pPr>
            <a:endParaRPr lang="en-IN" sz="1100" b="0" i="1" u="none" strike="noStrike" cap="none" dirty="0">
              <a:solidFill>
                <a:schemeClr val="dk1"/>
              </a:solidFill>
              <a:effectLst/>
              <a:latin typeface="Calibri"/>
              <a:ea typeface="Calibri"/>
              <a:cs typeface="Calibri"/>
              <a:sym typeface="Calibri"/>
            </a:endParaRPr>
          </a:p>
          <a:p>
            <a:endParaRPr lang="en-IN" sz="1100" b="0" i="0" u="none" strike="noStrike" cap="none" dirty="0">
              <a:solidFill>
                <a:schemeClr val="dk1"/>
              </a:solidFill>
              <a:effectLst/>
              <a:latin typeface="Calibri"/>
              <a:cs typeface="Calibri"/>
              <a:sym typeface="Calibri"/>
            </a:endParaRPr>
          </a:p>
          <a:p>
            <a:pPr marL="228600" marR="0" lvl="0" indent="0" algn="l" defTabSz="914400" rtl="0" eaLnBrk="1" fontAlgn="auto" latinLnBrk="0" hangingPunct="1">
              <a:lnSpc>
                <a:spcPct val="100000"/>
              </a:lnSpc>
              <a:spcBef>
                <a:spcPts val="330"/>
              </a:spcBef>
              <a:spcAft>
                <a:spcPts val="0"/>
              </a:spcAft>
              <a:buClr>
                <a:srgbClr val="000000"/>
              </a:buClr>
              <a:buSzPts val="1400"/>
              <a:buFont typeface="Arial" panose="020B0604020202020204" pitchFamily="34" charset="0"/>
              <a:buNone/>
              <a:tabLst/>
              <a:defRPr/>
            </a:pPr>
            <a:r>
              <a:rPr lang="en-IN" sz="1100" b="0" i="0" u="none" strike="noStrike" cap="none" dirty="0">
                <a:solidFill>
                  <a:schemeClr val="dk1"/>
                </a:solidFill>
                <a:effectLst/>
                <a:latin typeface="Calibri"/>
                <a:ea typeface="Calibri"/>
                <a:cs typeface="Calibri"/>
                <a:sym typeface="Calibri"/>
              </a:rPr>
              <a:t> </a:t>
            </a:r>
            <a:endParaRPr lang="en-IN" sz="1100" b="0" i="0" u="none" strike="noStrike" cap="none" dirty="0">
              <a:solidFill>
                <a:schemeClr val="dk1"/>
              </a:solidFill>
              <a:effectLst/>
              <a:latin typeface="Calibri"/>
              <a:cs typeface="Calibri"/>
              <a:sym typeface="Calibri"/>
            </a:endParaRPr>
          </a:p>
          <a:p>
            <a:pPr marL="228600" marR="0" lvl="0" indent="0" algn="l" defTabSz="914400" rtl="0" eaLnBrk="1" fontAlgn="auto" latinLnBrk="0" hangingPunct="1">
              <a:lnSpc>
                <a:spcPct val="100000"/>
              </a:lnSpc>
              <a:spcBef>
                <a:spcPts val="330"/>
              </a:spcBef>
              <a:spcAft>
                <a:spcPts val="0"/>
              </a:spcAft>
              <a:buClr>
                <a:srgbClr val="000000"/>
              </a:buClr>
              <a:buSzPts val="1400"/>
              <a:buFont typeface="Arial" panose="020B0604020202020204" pitchFamily="34" charset="0"/>
              <a:buNone/>
              <a:tabLst/>
              <a:defRPr/>
            </a:pPr>
            <a:br>
              <a:rPr lang="en-IN" dirty="0"/>
            </a:b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14</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90764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them the controlled component code </a:t>
            </a:r>
            <a:r>
              <a:rPr lang="en-US" dirty="0" err="1"/>
              <a:t>Form.html</a:t>
            </a:r>
            <a:r>
              <a:rPr lang="en-US" dirty="0"/>
              <a:t> and follow the instructions written </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15</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92555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err="1"/>
              <a:t>Dumbcomponent</a:t>
            </a:r>
            <a:r>
              <a:rPr lang="en-US" dirty="0"/>
              <a:t>:</a:t>
            </a:r>
          </a:p>
          <a:p>
            <a:endParaRPr lang="en-US" dirty="0"/>
          </a:p>
          <a:p>
            <a:pPr marL="457200" marR="0" lvl="0" indent="-228600" algn="l" defTabSz="914400" rtl="0" eaLnBrk="1" fontAlgn="auto" latinLnBrk="0" hangingPunct="1">
              <a:lnSpc>
                <a:spcPct val="100000"/>
              </a:lnSpc>
              <a:spcBef>
                <a:spcPts val="330"/>
              </a:spcBef>
              <a:spcAft>
                <a:spcPts val="0"/>
              </a:spcAft>
              <a:buClr>
                <a:srgbClr val="000000"/>
              </a:buClr>
              <a:buSzPts val="1400"/>
              <a:buFont typeface="Arial" panose="020B0604020202020204" pitchFamily="34" charset="0"/>
              <a:buChar char="•"/>
              <a:tabLst/>
              <a:defRPr/>
            </a:pPr>
            <a:r>
              <a:rPr lang="en-IN" dirty="0"/>
              <a:t>Once that is done, the component is done with it. No keeping tabs on it, no checking in once in a while to see how things are going. Nope. Put the info on the page and move on.</a:t>
            </a:r>
          </a:p>
          <a:p>
            <a:pPr marL="457200" marR="0" lvl="0" indent="-228600" algn="l" defTabSz="914400" rtl="0" eaLnBrk="1" fontAlgn="auto" latinLnBrk="0" hangingPunct="1">
              <a:lnSpc>
                <a:spcPct val="100000"/>
              </a:lnSpc>
              <a:spcBef>
                <a:spcPts val="330"/>
              </a:spcBef>
              <a:spcAft>
                <a:spcPts val="0"/>
              </a:spcAft>
              <a:buClr>
                <a:srgbClr val="000000"/>
              </a:buClr>
              <a:buSzPts val="1400"/>
              <a:buFont typeface="Arial" panose="020B0604020202020204" pitchFamily="34" charset="0"/>
              <a:buChar char="•"/>
              <a:tabLst/>
              <a:defRPr/>
            </a:pPr>
            <a:endParaRPr lang="en-IN" dirty="0"/>
          </a:p>
          <a:p>
            <a:pPr marL="228600" marR="0" lvl="0" indent="0" algn="l" defTabSz="914400" rtl="0" eaLnBrk="1" fontAlgn="auto" latinLnBrk="0" hangingPunct="1">
              <a:lnSpc>
                <a:spcPct val="100000"/>
              </a:lnSpc>
              <a:spcBef>
                <a:spcPts val="330"/>
              </a:spcBef>
              <a:spcAft>
                <a:spcPts val="0"/>
              </a:spcAft>
              <a:buClr>
                <a:srgbClr val="000000"/>
              </a:buClr>
              <a:buSzPts val="1400"/>
              <a:buFont typeface="Arial" panose="020B0604020202020204" pitchFamily="34" charset="0"/>
              <a:buNone/>
              <a:tabLst/>
              <a:defRPr/>
            </a:pPr>
            <a:r>
              <a:rPr lang="en-IN" dirty="0"/>
              <a:t>Smart component:</a:t>
            </a:r>
          </a:p>
          <a:p>
            <a:pPr marL="228600" marR="0" lvl="0" indent="0" algn="l" defTabSz="914400" rtl="0" eaLnBrk="1" fontAlgn="auto" latinLnBrk="0" hangingPunct="1">
              <a:lnSpc>
                <a:spcPct val="100000"/>
              </a:lnSpc>
              <a:spcBef>
                <a:spcPts val="330"/>
              </a:spcBef>
              <a:spcAft>
                <a:spcPts val="0"/>
              </a:spcAft>
              <a:buClr>
                <a:srgbClr val="000000"/>
              </a:buClr>
              <a:buSzPts val="1400"/>
              <a:buFont typeface="Arial" panose="020B0604020202020204" pitchFamily="34" charset="0"/>
              <a:buNone/>
              <a:tabLst/>
              <a:defRPr/>
            </a:pPr>
            <a:endParaRPr lang="en-IN" dirty="0"/>
          </a:p>
          <a:p>
            <a:pPr marL="400050" marR="0" lvl="0" indent="-171450" algn="l" defTabSz="914400" rtl="0" eaLnBrk="1" fontAlgn="auto" latinLnBrk="0" hangingPunct="1">
              <a:lnSpc>
                <a:spcPct val="100000"/>
              </a:lnSpc>
              <a:spcBef>
                <a:spcPts val="330"/>
              </a:spcBef>
              <a:spcAft>
                <a:spcPts val="0"/>
              </a:spcAft>
              <a:buClr>
                <a:srgbClr val="000000"/>
              </a:buClr>
              <a:buSzPts val="1400"/>
              <a:buFont typeface="Arial" panose="020B0604020202020204" pitchFamily="34" charset="0"/>
              <a:buChar char="•"/>
              <a:tabLst/>
              <a:defRPr/>
            </a:pPr>
            <a:r>
              <a:rPr lang="en-IN" dirty="0"/>
              <a:t> Because they have the burden of being smart, they are the ones that keep track of state and care about how the app works.</a:t>
            </a:r>
          </a:p>
          <a:p>
            <a:endParaRPr lang="en-US" dirty="0"/>
          </a:p>
          <a:p>
            <a:r>
              <a:rPr lang="en-US" dirty="0"/>
              <a:t>Show </a:t>
            </a:r>
            <a:r>
              <a:rPr lang="en-US" dirty="0" err="1"/>
              <a:t>Dumbcomponent.jsx</a:t>
            </a:r>
            <a:endParaRPr lang="en-US" dirty="0"/>
          </a:p>
          <a:p>
            <a:r>
              <a:rPr lang="en-US" dirty="0"/>
              <a:t>Show controlled component itself as it is a smart component</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16</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74729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30" name="Google Shape;230;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100" b="1" i="0" u="none" strike="noStrike" cap="none" dirty="0">
                <a:solidFill>
                  <a:schemeClr val="dk1"/>
                </a:solidFill>
                <a:effectLst/>
                <a:latin typeface="Calibri"/>
                <a:cs typeface="Calibri"/>
                <a:sym typeface="Calibri"/>
              </a:rPr>
              <a:t>If asked for </a:t>
            </a:r>
            <a:r>
              <a:rPr lang="en-IN" sz="1100" b="1" i="0" u="none" strike="noStrike" cap="none" dirty="0" err="1">
                <a:solidFill>
                  <a:schemeClr val="dk1"/>
                </a:solidFill>
                <a:effectLst/>
                <a:latin typeface="Calibri"/>
                <a:cs typeface="Calibri"/>
                <a:sym typeface="Calibri"/>
              </a:rPr>
              <a:t>explaination</a:t>
            </a:r>
            <a:r>
              <a:rPr lang="en-IN" sz="1100" b="1" i="0" u="none" strike="noStrike" cap="none" dirty="0">
                <a:solidFill>
                  <a:schemeClr val="dk1"/>
                </a:solidFill>
                <a:effectLst/>
                <a:latin typeface="Calibri"/>
                <a:cs typeface="Calibri"/>
                <a:sym typeface="Calibri"/>
              </a:rPr>
              <a:t>:</a:t>
            </a:r>
          </a:p>
          <a:p>
            <a:endParaRPr lang="en-IN" sz="1100" b="1" i="0" u="none" strike="noStrike" cap="none" dirty="0">
              <a:solidFill>
                <a:schemeClr val="dk1"/>
              </a:solidFill>
              <a:effectLst/>
              <a:latin typeface="Calibri"/>
              <a:cs typeface="Calibri"/>
              <a:sym typeface="Calibri"/>
            </a:endParaRPr>
          </a:p>
          <a:p>
            <a:r>
              <a:rPr lang="en-IN" sz="1100" b="0" i="0" u="none" strike="noStrike" cap="none" dirty="0">
                <a:solidFill>
                  <a:schemeClr val="dk1"/>
                </a:solidFill>
                <a:effectLst/>
                <a:latin typeface="Calibri"/>
                <a:ea typeface="Calibri"/>
                <a:cs typeface="Calibri"/>
                <a:sym typeface="Calibri"/>
              </a:rPr>
              <a:t>All </a:t>
            </a:r>
            <a:r>
              <a:rPr lang="en-IN" sz="1100" b="0" i="0" u="none" strike="noStrike" cap="none" dirty="0" err="1">
                <a:solidFill>
                  <a:schemeClr val="dk1"/>
                </a:solidFill>
                <a:effectLst/>
                <a:latin typeface="Calibri"/>
                <a:ea typeface="Calibri"/>
                <a:cs typeface="Calibri"/>
                <a:sym typeface="Calibri"/>
              </a:rPr>
              <a:t>react’s</a:t>
            </a:r>
            <a:r>
              <a:rPr lang="en-IN" sz="1100" b="0" i="0" u="none" strike="noStrike" cap="none" dirty="0">
                <a:solidFill>
                  <a:schemeClr val="dk1"/>
                </a:solidFill>
                <a:effectLst/>
                <a:latin typeface="Calibri"/>
                <a:ea typeface="Calibri"/>
                <a:cs typeface="Calibri"/>
                <a:sym typeface="Calibri"/>
              </a:rPr>
              <a:t> exports, such as </a:t>
            </a:r>
            <a:r>
              <a:rPr lang="en-IN" dirty="0" err="1"/>
              <a:t>React.Component</a:t>
            </a:r>
            <a:r>
              <a:rPr lang="en-IN" sz="1100" b="0" i="0" u="none" strike="noStrike" cap="none" dirty="0">
                <a:solidFill>
                  <a:schemeClr val="dk1"/>
                </a:solidFill>
                <a:effectLst/>
                <a:latin typeface="Calibri"/>
                <a:ea typeface="Calibri"/>
                <a:cs typeface="Calibri"/>
                <a:sym typeface="Calibri"/>
              </a:rPr>
              <a:t>, </a:t>
            </a:r>
            <a:r>
              <a:rPr lang="en-IN" dirty="0" err="1"/>
              <a:t>React.createElement</a:t>
            </a:r>
            <a:r>
              <a:rPr lang="en-IN" sz="1100" b="0" i="0" u="none" strike="noStrike" cap="none" dirty="0">
                <a:solidFill>
                  <a:schemeClr val="dk1"/>
                </a:solidFill>
                <a:effectLst/>
                <a:latin typeface="Calibri"/>
                <a:ea typeface="Calibri"/>
                <a:cs typeface="Calibri"/>
                <a:sym typeface="Calibri"/>
              </a:rPr>
              <a:t>, </a:t>
            </a:r>
            <a:r>
              <a:rPr lang="en-IN" dirty="0" err="1"/>
              <a:t>React.Children</a:t>
            </a:r>
            <a:r>
              <a:rPr lang="en-IN" sz="1100" b="0" i="0" u="none" strike="noStrike" cap="none" dirty="0">
                <a:solidFill>
                  <a:schemeClr val="dk1"/>
                </a:solidFill>
                <a:effectLst/>
                <a:latin typeface="Calibri"/>
                <a:ea typeface="Calibri"/>
                <a:cs typeface="Calibri"/>
                <a:sym typeface="Calibri"/>
              </a:rPr>
              <a:t> utilities and Hooks are independent of the target platform. </a:t>
            </a:r>
            <a:endParaRPr lang="en-US" dirty="0"/>
          </a:p>
          <a:p>
            <a:endParaRPr lang="en-US" dirty="0"/>
          </a:p>
          <a:p>
            <a:r>
              <a:rPr lang="en-IN" sz="1100" b="0" i="0" u="none" strike="noStrike" cap="none" dirty="0">
                <a:solidFill>
                  <a:schemeClr val="dk1"/>
                </a:solidFill>
                <a:effectLst/>
                <a:latin typeface="Calibri"/>
                <a:ea typeface="Calibri"/>
                <a:cs typeface="Calibri"/>
                <a:sym typeface="Calibri"/>
              </a:rPr>
              <a:t>In contrast, the renderer packages expose platform-specific APIs like </a:t>
            </a:r>
            <a:r>
              <a:rPr lang="en-IN" dirty="0" err="1"/>
              <a:t>ReactDOM.render</a:t>
            </a:r>
            <a:r>
              <a:rPr lang="en-IN" dirty="0"/>
              <a:t>()</a:t>
            </a:r>
            <a:r>
              <a:rPr lang="en-IN" sz="1100" b="0" i="0" u="none" strike="noStrike" cap="none" dirty="0">
                <a:solidFill>
                  <a:schemeClr val="dk1"/>
                </a:solidFill>
                <a:effectLst/>
                <a:latin typeface="Calibri"/>
                <a:ea typeface="Calibri"/>
                <a:cs typeface="Calibri"/>
                <a:sym typeface="Calibri"/>
              </a:rPr>
              <a:t> that let you mount a React hierarchy into a DOM node. </a:t>
            </a:r>
          </a:p>
          <a:p>
            <a:endParaRPr lang="en-IN" sz="1100" b="0" i="0" u="none" strike="noStrike" cap="none" dirty="0">
              <a:solidFill>
                <a:schemeClr val="dk1"/>
              </a:solidFill>
              <a:effectLst/>
              <a:latin typeface="Calibri"/>
              <a:cs typeface="Calibri"/>
              <a:sym typeface="Calibri"/>
            </a:endParaRPr>
          </a:p>
          <a:p>
            <a:r>
              <a:rPr lang="en-IN" sz="1100" b="0" i="0" u="none" strike="noStrike" cap="none" dirty="0">
                <a:solidFill>
                  <a:schemeClr val="dk1"/>
                </a:solidFill>
                <a:effectLst/>
                <a:latin typeface="Calibri"/>
                <a:ea typeface="Calibri"/>
                <a:cs typeface="Calibri"/>
                <a:sym typeface="Calibri"/>
              </a:rPr>
              <a:t>Many renderers include a copy of the same code — we call it the “reconciler”</a:t>
            </a:r>
          </a:p>
          <a:p>
            <a:endParaRPr lang="en-IN" sz="1100" b="0" i="0" u="none" strike="noStrike" cap="none" dirty="0">
              <a:solidFill>
                <a:schemeClr val="dk1"/>
              </a:solidFill>
              <a:effectLst/>
              <a:latin typeface="Calibri"/>
              <a:cs typeface="Calibri"/>
              <a:sym typeface="Calibri"/>
            </a:endParaRPr>
          </a:p>
          <a:p>
            <a:r>
              <a:rPr lang="en-IN" sz="1100" b="0" i="0" u="none" strike="noStrike" cap="none" dirty="0">
                <a:solidFill>
                  <a:schemeClr val="dk1"/>
                </a:solidFill>
                <a:effectLst/>
                <a:latin typeface="Calibri"/>
                <a:cs typeface="Calibri"/>
                <a:sym typeface="Calibri"/>
              </a:rPr>
              <a:t>As </a:t>
            </a:r>
            <a:r>
              <a:rPr lang="en-IN" sz="1100" b="0" i="0" u="none" strike="noStrike" cap="none" dirty="0">
                <a:solidFill>
                  <a:schemeClr val="dk1"/>
                </a:solidFill>
                <a:effectLst/>
                <a:latin typeface="Calibri"/>
                <a:ea typeface="Calibri"/>
                <a:cs typeface="Calibri"/>
                <a:sym typeface="Calibri"/>
              </a:rPr>
              <a:t>the vast majority of React users only needs one renderer at a time, such as </a:t>
            </a:r>
            <a:r>
              <a:rPr lang="en-IN" dirty="0"/>
              <a:t>react-</a:t>
            </a:r>
            <a:r>
              <a:rPr lang="en-IN" dirty="0" err="1"/>
              <a:t>dom</a:t>
            </a:r>
            <a:r>
              <a:rPr lang="en-IN" dirty="0"/>
              <a:t>, a build step </a:t>
            </a:r>
            <a:r>
              <a:rPr lang="en-IN" dirty="0" err="1"/>
              <a:t>smushes</a:t>
            </a:r>
            <a:r>
              <a:rPr lang="en-IN" dirty="0"/>
              <a:t> the renderer code into one single bundle for better performance</a:t>
            </a:r>
          </a:p>
          <a:p>
            <a:endParaRPr lang="en-IN" dirty="0"/>
          </a:p>
          <a:p>
            <a:r>
              <a:rPr lang="en-IN" sz="1100" b="0" i="0" u="none" strike="noStrike" cap="none" dirty="0">
                <a:solidFill>
                  <a:schemeClr val="dk1"/>
                </a:solidFill>
                <a:effectLst/>
                <a:latin typeface="Calibri"/>
                <a:ea typeface="Calibri"/>
                <a:cs typeface="Calibri"/>
                <a:sym typeface="Calibri"/>
              </a:rPr>
              <a:t>The takeaway here is that the </a:t>
            </a:r>
            <a:r>
              <a:rPr lang="en-IN" dirty="0"/>
              <a:t>react</a:t>
            </a:r>
            <a:r>
              <a:rPr lang="en-IN" sz="1100" b="0" i="0" u="none" strike="noStrike" cap="none" dirty="0">
                <a:solidFill>
                  <a:schemeClr val="dk1"/>
                </a:solidFill>
                <a:effectLst/>
                <a:latin typeface="Calibri"/>
                <a:ea typeface="Calibri"/>
                <a:cs typeface="Calibri"/>
                <a:sym typeface="Calibri"/>
              </a:rPr>
              <a:t> package only lets you </a:t>
            </a:r>
            <a:r>
              <a:rPr lang="en-IN" sz="1100" b="0" i="1" u="none" strike="noStrike" cap="none" dirty="0">
                <a:solidFill>
                  <a:schemeClr val="dk1"/>
                </a:solidFill>
                <a:effectLst/>
                <a:latin typeface="Calibri"/>
                <a:ea typeface="Calibri"/>
                <a:cs typeface="Calibri"/>
                <a:sym typeface="Calibri"/>
              </a:rPr>
              <a:t>use</a:t>
            </a:r>
            <a:r>
              <a:rPr lang="en-IN" sz="1100" b="0" i="0" u="none" strike="noStrike" cap="none" dirty="0">
                <a:solidFill>
                  <a:schemeClr val="dk1"/>
                </a:solidFill>
                <a:effectLst/>
                <a:latin typeface="Calibri"/>
                <a:ea typeface="Calibri"/>
                <a:cs typeface="Calibri"/>
                <a:sym typeface="Calibri"/>
              </a:rPr>
              <a:t> React features but doesn’t know anything about </a:t>
            </a:r>
            <a:r>
              <a:rPr lang="en-IN" sz="1100" b="0" i="1" u="none" strike="noStrike" cap="none" dirty="0">
                <a:solidFill>
                  <a:schemeClr val="dk1"/>
                </a:solidFill>
                <a:effectLst/>
                <a:latin typeface="Calibri"/>
                <a:ea typeface="Calibri"/>
                <a:cs typeface="Calibri"/>
                <a:sym typeface="Calibri"/>
              </a:rPr>
              <a:t>how</a:t>
            </a:r>
            <a:r>
              <a:rPr lang="en-IN" sz="1100" b="0" i="0" u="none" strike="noStrike" cap="none" dirty="0">
                <a:solidFill>
                  <a:schemeClr val="dk1"/>
                </a:solidFill>
                <a:effectLst/>
                <a:latin typeface="Calibri"/>
                <a:ea typeface="Calibri"/>
                <a:cs typeface="Calibri"/>
                <a:sym typeface="Calibri"/>
              </a:rPr>
              <a:t> they’re implemented. The renderer packages (</a:t>
            </a:r>
            <a:r>
              <a:rPr lang="en-IN" dirty="0"/>
              <a:t>react-</a:t>
            </a:r>
            <a:r>
              <a:rPr lang="en-IN" dirty="0" err="1"/>
              <a:t>dom</a:t>
            </a:r>
            <a:r>
              <a:rPr lang="en-IN" sz="1100" b="0" i="0" u="none" strike="noStrike" cap="none" dirty="0">
                <a:solidFill>
                  <a:schemeClr val="dk1"/>
                </a:solidFill>
                <a:effectLst/>
                <a:latin typeface="Calibri"/>
                <a:ea typeface="Calibri"/>
                <a:cs typeface="Calibri"/>
                <a:sym typeface="Calibri"/>
              </a:rPr>
              <a:t>, </a:t>
            </a:r>
            <a:r>
              <a:rPr lang="en-IN" dirty="0"/>
              <a:t>react-native</a:t>
            </a:r>
            <a:r>
              <a:rPr lang="en-IN" sz="1100" b="0" i="0" u="none" strike="noStrike" cap="none" dirty="0">
                <a:solidFill>
                  <a:schemeClr val="dk1"/>
                </a:solidFill>
                <a:effectLst/>
                <a:latin typeface="Calibri"/>
                <a:ea typeface="Calibri"/>
                <a:cs typeface="Calibri"/>
                <a:sym typeface="Calibri"/>
              </a:rPr>
              <a:t>, etc) provide the implementation of React features and platform-specific logic. Some of that code is shared (“reconciler”) but that’s an implementation detail of individual renderers.</a:t>
            </a:r>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19</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19737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21</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07069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b="1" dirty="0">
                <a:latin typeface="Calibri" panose="020F0502020204030204" pitchFamily="34" charset="0"/>
              </a:rPr>
              <a:t>Accessibility:</a:t>
            </a:r>
            <a:r>
              <a:rPr lang="en-IN" dirty="0">
                <a:latin typeface="Calibri" panose="020F0502020204030204" pitchFamily="34" charset="0"/>
              </a:rPr>
              <a:t> Often overlooked on the web, we design our applications to cater for users with some form of disability. This could be some cognitive impairment or limited dexterity. Someone who struggles with clickable areas such as radio inputs or checkboxes is an example.</a:t>
            </a:r>
          </a:p>
          <a:p>
            <a:pPr fontAlgn="base"/>
            <a:endParaRPr lang="en-IN" dirty="0">
              <a:latin typeface="Calibri" panose="020F0502020204030204" pitchFamily="34" charset="0"/>
            </a:endParaRPr>
          </a:p>
          <a:p>
            <a:pPr fontAlgn="base"/>
            <a:r>
              <a:rPr lang="en-IN" b="1" dirty="0">
                <a:latin typeface="Calibri" panose="020F0502020204030204" pitchFamily="34" charset="0"/>
              </a:rPr>
              <a:t>Aesthetics:</a:t>
            </a:r>
            <a:r>
              <a:rPr lang="en-IN" dirty="0">
                <a:latin typeface="Calibri" panose="020F0502020204030204" pitchFamily="34" charset="0"/>
              </a:rPr>
              <a:t> The styles of our UI elements such as the buttons, the fonts, and the spacing. Recently we implemented a design system that enforces consistency across our products.</a:t>
            </a:r>
          </a:p>
          <a:p>
            <a:pPr fontAlgn="base"/>
            <a:endParaRPr lang="en-IN" dirty="0">
              <a:latin typeface="Calibri" panose="020F0502020204030204" pitchFamily="34" charset="0"/>
            </a:endParaRPr>
          </a:p>
          <a:p>
            <a:pPr fontAlgn="base"/>
            <a:r>
              <a:rPr lang="en-IN" b="1" dirty="0">
                <a:latin typeface="Calibri" panose="020F0502020204030204" pitchFamily="34" charset="0"/>
              </a:rPr>
              <a:t>Performance:</a:t>
            </a:r>
            <a:r>
              <a:rPr lang="en-IN" dirty="0">
                <a:latin typeface="Calibri" panose="020F0502020204030204" pitchFamily="34" charset="0"/>
              </a:rPr>
              <a:t> We have to think about the performance of our applications to keep page speeds fast. This involves reducing network requests, keeping images and SVG files optimized using methods like compression. The quicker you load that signup page, the more chance you have of users signing up. </a:t>
            </a:r>
            <a:r>
              <a:rPr lang="en-IN" dirty="0" err="1">
                <a:latin typeface="Calibri" panose="020F0502020204030204" pitchFamily="34" charset="0"/>
              </a:rPr>
              <a:t>Eg</a:t>
            </a:r>
            <a:r>
              <a:rPr lang="en-IN" dirty="0">
                <a:latin typeface="Calibri" panose="020F0502020204030204" pitchFamily="34" charset="0"/>
              </a:rPr>
              <a:t>: Lighthouse in by google</a:t>
            </a:r>
          </a:p>
          <a:p>
            <a:pPr fontAlgn="base"/>
            <a:endParaRPr lang="en-IN" dirty="0">
              <a:latin typeface="Calibri" panose="020F0502020204030204" pitchFamily="34" charset="0"/>
            </a:endParaRPr>
          </a:p>
          <a:p>
            <a:pPr fontAlgn="base"/>
            <a:r>
              <a:rPr lang="en-IN" b="1" dirty="0">
                <a:latin typeface="Calibri" panose="020F0502020204030204" pitchFamily="34" charset="0"/>
              </a:rPr>
              <a:t>Security: </a:t>
            </a:r>
            <a:r>
              <a:rPr lang="en-IN" dirty="0">
                <a:latin typeface="Calibri" panose="020F0502020204030204" pitchFamily="34" charset="0"/>
              </a:rPr>
              <a:t>Paramount. Tiny bugs in code can result in private information being leaked, and there are people out there hungry for it. Of course, it’s a huge topic. </a:t>
            </a:r>
          </a:p>
          <a:p>
            <a:pPr fontAlgn="base"/>
            <a:endParaRPr lang="en-IN" dirty="0">
              <a:latin typeface="Calibri" panose="020F0502020204030204" pitchFamily="34" charset="0"/>
            </a:endParaRPr>
          </a:p>
          <a:p>
            <a:pPr fontAlgn="base"/>
            <a:r>
              <a:rPr lang="en-IN" b="1" dirty="0">
                <a:latin typeface="Calibri" panose="020F0502020204030204" pitchFamily="34" charset="0"/>
              </a:rPr>
              <a:t>Quality of code</a:t>
            </a:r>
            <a:r>
              <a:rPr lang="en-IN" dirty="0">
                <a:latin typeface="Calibri" panose="020F0502020204030204" pitchFamily="34" charset="0"/>
              </a:rPr>
              <a:t>: We use code reviews to check each other's work. We require at least two approvals before anything can proceed to our live applications. We use coding standards that have to be followed across the whole of front-end. </a:t>
            </a:r>
            <a:r>
              <a:rPr lang="en-IN" u="sng" dirty="0" err="1">
                <a:latin typeface="Calibri" panose="020F0502020204030204" pitchFamily="34" charset="0"/>
              </a:rPr>
              <a:t>Github</a:t>
            </a:r>
            <a:r>
              <a:rPr lang="en-IN" u="sng" dirty="0">
                <a:latin typeface="Calibri" panose="020F0502020204030204" pitchFamily="34" charset="0"/>
              </a:rPr>
              <a:t> </a:t>
            </a:r>
            <a:r>
              <a:rPr lang="en-IN" dirty="0">
                <a:latin typeface="Calibri" panose="020F0502020204030204" pitchFamily="34" charset="0"/>
              </a:rPr>
              <a:t>allows us to do this and more.</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2</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70483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them a live </a:t>
            </a:r>
            <a:r>
              <a:rPr lang="en-US" dirty="0" err="1"/>
              <a:t>transpilation</a:t>
            </a:r>
            <a:r>
              <a:rPr lang="en-US" dirty="0"/>
              <a:t> using </a:t>
            </a:r>
            <a:r>
              <a:rPr lang="en-US" dirty="0" err="1"/>
              <a:t>babels</a:t>
            </a:r>
            <a:r>
              <a:rPr lang="en-US" dirty="0"/>
              <a:t> playground</a:t>
            </a:r>
          </a:p>
          <a:p>
            <a:r>
              <a:rPr lang="en-US" dirty="0"/>
              <a:t>Show </a:t>
            </a:r>
            <a:r>
              <a:rPr lang="en-US" dirty="0" err="1"/>
              <a:t>jsx</a:t>
            </a:r>
            <a:r>
              <a:rPr lang="en-US" dirty="0"/>
              <a:t> to </a:t>
            </a:r>
            <a:r>
              <a:rPr lang="en-US" dirty="0" err="1"/>
              <a:t>javascript</a:t>
            </a:r>
            <a:r>
              <a:rPr lang="en-US" dirty="0"/>
              <a:t> </a:t>
            </a:r>
          </a:p>
          <a:p>
            <a:r>
              <a:rPr lang="en-US" dirty="0"/>
              <a:t>Also es6 to es5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23</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09900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how higher order components work</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25</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929047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27</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119901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30" name="Google Shape;230;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28</a:t>
            </a:fld>
            <a:endParaRPr/>
          </a:p>
        </p:txBody>
      </p:sp>
    </p:spTree>
    <p:extLst>
      <p:ext uri="{BB962C8B-B14F-4D97-AF65-F5344CB8AC3E}">
        <p14:creationId xmlns:p14="http://schemas.microsoft.com/office/powerpoint/2010/main" val="3148451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redux</a:t>
            </a:r>
          </a:p>
          <a:p>
            <a:pPr>
              <a:buFont typeface="Arial" panose="020B0604020202020204" pitchFamily="34" charset="0"/>
              <a:buChar char="•"/>
            </a:pPr>
            <a:r>
              <a:rPr lang="en-US" dirty="0"/>
              <a:t>Ask them about what problems they faced in the previous work shop session and then explain why redux ?</a:t>
            </a:r>
          </a:p>
          <a:p>
            <a:pPr>
              <a:buFont typeface="Arial" panose="020B0604020202020204" pitchFamily="34" charset="0"/>
              <a:buChar char="•"/>
            </a:pPr>
            <a:endParaRPr lang="en-IN" sz="1100" b="0" i="0" u="none" strike="noStrike" cap="none" dirty="0">
              <a:solidFill>
                <a:schemeClr val="dk1"/>
              </a:solidFill>
              <a:effectLst/>
              <a:latin typeface="Calibri"/>
              <a:cs typeface="Calibri"/>
              <a:sym typeface="Calibri"/>
            </a:endParaRPr>
          </a:p>
          <a:p>
            <a:pPr>
              <a:buFont typeface="Arial" panose="020B0604020202020204" pitchFamily="34" charset="0"/>
              <a:buChar char="•"/>
            </a:pPr>
            <a:r>
              <a:rPr lang="en-IN" sz="1100" b="0" i="0" u="none" strike="noStrike" cap="none" dirty="0">
                <a:solidFill>
                  <a:schemeClr val="dk1"/>
                </a:solidFill>
                <a:effectLst/>
                <a:latin typeface="Calibri"/>
                <a:ea typeface="Calibri"/>
                <a:cs typeface="Calibri"/>
                <a:sym typeface="Calibri"/>
              </a:rPr>
              <a:t>In React, the principle of the unidirectional data flow became popular. State management should be more predictable in order to reason about it. Yet, the local state management wasn’t sufficient anymore eventually. </a:t>
            </a:r>
          </a:p>
          <a:p>
            <a:endParaRPr lang="en-IN" sz="1100" b="0" i="0" u="none" strike="noStrike" cap="none" dirty="0">
              <a:solidFill>
                <a:schemeClr val="dk1"/>
              </a:solidFill>
              <a:effectLst/>
              <a:latin typeface="Calibri"/>
              <a:ea typeface="Calibri"/>
              <a:cs typeface="Calibri"/>
              <a:sym typeface="Calibri"/>
            </a:endParaRPr>
          </a:p>
          <a:p>
            <a:endParaRPr lang="en-IN" sz="1100" b="0" i="0" u="none" strike="noStrike" cap="none" dirty="0">
              <a:solidFill>
                <a:schemeClr val="dk1"/>
              </a:solidFill>
              <a:effectLst/>
              <a:latin typeface="Calibri"/>
              <a:cs typeface="Calibri"/>
              <a:sym typeface="Calibri"/>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29</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301210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31</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79906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33</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459609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buFont typeface="Arial" panose="020B0604020202020204" pitchFamily="34" charset="0"/>
              <a:buChar char="•"/>
            </a:pPr>
            <a:r>
              <a:rPr lang="en-IN" sz="1100" b="0" i="0" u="none" strike="noStrike" cap="none" dirty="0">
                <a:solidFill>
                  <a:schemeClr val="dk1"/>
                </a:solidFill>
                <a:effectLst/>
                <a:latin typeface="Calibri"/>
                <a:ea typeface="Calibri"/>
                <a:cs typeface="Calibri"/>
                <a:sym typeface="Calibri"/>
              </a:rPr>
              <a:t>The connect() function connects a React component to a Redux store.</a:t>
            </a:r>
          </a:p>
          <a:p>
            <a:pPr fontAlgn="base">
              <a:buFont typeface="Arial" panose="020B0604020202020204" pitchFamily="34" charset="0"/>
              <a:buChar char="•"/>
            </a:pPr>
            <a:r>
              <a:rPr lang="en-IN" sz="1100" b="0" i="0" u="none" strike="noStrike" cap="none" dirty="0">
                <a:solidFill>
                  <a:schemeClr val="dk1"/>
                </a:solidFill>
                <a:effectLst/>
                <a:latin typeface="Calibri"/>
                <a:ea typeface="Calibri"/>
                <a:cs typeface="Calibri"/>
                <a:sym typeface="Calibri"/>
              </a:rPr>
              <a:t>It provides its connected component with the pieces of the data it needs from the store, and the functions it can use to dispatch actions to the store.</a:t>
            </a:r>
          </a:p>
          <a:p>
            <a:pPr fontAlgn="base">
              <a:buFont typeface="Arial" panose="020B0604020202020204" pitchFamily="34" charset="0"/>
              <a:buChar char="•"/>
            </a:pPr>
            <a:r>
              <a:rPr lang="en-IN" sz="1100" b="0" i="0" u="none" strike="noStrike" cap="none" dirty="0">
                <a:solidFill>
                  <a:schemeClr val="dk1"/>
                </a:solidFill>
                <a:effectLst/>
                <a:latin typeface="Calibri"/>
                <a:ea typeface="Calibri"/>
                <a:cs typeface="Calibri"/>
                <a:sym typeface="Calibri"/>
              </a:rPr>
              <a:t>It does not modify the component class passed to it; instead, it returns a new, connected component class that wraps the component you passed in.</a:t>
            </a:r>
          </a:p>
          <a:p>
            <a:endParaRPr lang="en-US" dirty="0"/>
          </a:p>
          <a:p>
            <a:endParaRPr lang="en-US" dirty="0"/>
          </a:p>
          <a:p>
            <a:pPr fontAlgn="base">
              <a:buFont typeface="Arial" panose="020B0604020202020204" pitchFamily="34" charset="0"/>
              <a:buChar char="•"/>
            </a:pPr>
            <a:r>
              <a:rPr lang="en-IN" sz="1100" b="0" i="0" u="none" strike="noStrike" cap="none" dirty="0">
                <a:solidFill>
                  <a:schemeClr val="dk1"/>
                </a:solidFill>
                <a:effectLst/>
                <a:latin typeface="Calibri"/>
                <a:ea typeface="Calibri"/>
                <a:cs typeface="Calibri"/>
                <a:sym typeface="Calibri"/>
              </a:rPr>
              <a:t>The </a:t>
            </a:r>
            <a:r>
              <a:rPr lang="en-IN" sz="1100" b="0" i="0" u="none" strike="noStrike" cap="none" dirty="0" err="1">
                <a:solidFill>
                  <a:schemeClr val="dk1"/>
                </a:solidFill>
                <a:effectLst/>
                <a:latin typeface="Calibri"/>
                <a:ea typeface="Calibri"/>
                <a:cs typeface="Calibri"/>
                <a:sym typeface="Calibri"/>
              </a:rPr>
              <a:t>mapStateToProps</a:t>
            </a:r>
            <a:r>
              <a:rPr lang="en-IN" sz="1100" b="0" i="0" u="none" strike="noStrike" cap="none" dirty="0">
                <a:solidFill>
                  <a:schemeClr val="dk1"/>
                </a:solidFill>
                <a:effectLst/>
                <a:latin typeface="Calibri"/>
                <a:ea typeface="Calibri"/>
                <a:cs typeface="Calibri"/>
                <a:sym typeface="Calibri"/>
              </a:rPr>
              <a:t> and </a:t>
            </a:r>
            <a:r>
              <a:rPr lang="en-IN" sz="1100" b="0" i="0" u="none" strike="noStrike" cap="none" dirty="0" err="1">
                <a:solidFill>
                  <a:schemeClr val="dk1"/>
                </a:solidFill>
                <a:effectLst/>
                <a:latin typeface="Calibri"/>
                <a:ea typeface="Calibri"/>
                <a:cs typeface="Calibri"/>
                <a:sym typeface="Calibri"/>
              </a:rPr>
              <a:t>mapDispatchToProps</a:t>
            </a:r>
            <a:r>
              <a:rPr lang="en-IN" sz="1100" b="0" i="0" u="none" strike="noStrike" cap="none" dirty="0">
                <a:solidFill>
                  <a:schemeClr val="dk1"/>
                </a:solidFill>
                <a:effectLst/>
                <a:latin typeface="Calibri"/>
                <a:ea typeface="Calibri"/>
                <a:cs typeface="Calibri"/>
                <a:sym typeface="Calibri"/>
              </a:rPr>
              <a:t> deals with your Redux store’s state and dispatch, respectively. state and dispatch will be supplied to your </a:t>
            </a:r>
            <a:r>
              <a:rPr lang="en-IN" sz="1100" b="0" i="0" u="none" strike="noStrike" cap="none" dirty="0" err="1">
                <a:solidFill>
                  <a:schemeClr val="dk1"/>
                </a:solidFill>
                <a:effectLst/>
                <a:latin typeface="Calibri"/>
                <a:ea typeface="Calibri"/>
                <a:cs typeface="Calibri"/>
                <a:sym typeface="Calibri"/>
              </a:rPr>
              <a:t>mapStateToProps</a:t>
            </a:r>
            <a:r>
              <a:rPr lang="en-IN" sz="1100" b="0" i="0" u="none" strike="noStrike" cap="none" dirty="0">
                <a:solidFill>
                  <a:schemeClr val="dk1"/>
                </a:solidFill>
                <a:effectLst/>
                <a:latin typeface="Calibri"/>
                <a:ea typeface="Calibri"/>
                <a:cs typeface="Calibri"/>
                <a:sym typeface="Calibri"/>
              </a:rPr>
              <a:t> or </a:t>
            </a:r>
            <a:r>
              <a:rPr lang="en-IN" sz="1100" b="0" i="0" u="none" strike="noStrike" cap="none" dirty="0" err="1">
                <a:solidFill>
                  <a:schemeClr val="dk1"/>
                </a:solidFill>
                <a:effectLst/>
                <a:latin typeface="Calibri"/>
                <a:ea typeface="Calibri"/>
                <a:cs typeface="Calibri"/>
                <a:sym typeface="Calibri"/>
              </a:rPr>
              <a:t>mapDispatchToPropsfunctions</a:t>
            </a:r>
            <a:r>
              <a:rPr lang="en-IN" sz="1100" b="0" i="0" u="none" strike="noStrike" cap="none" dirty="0">
                <a:solidFill>
                  <a:schemeClr val="dk1"/>
                </a:solidFill>
                <a:effectLst/>
                <a:latin typeface="Calibri"/>
                <a:ea typeface="Calibri"/>
                <a:cs typeface="Calibri"/>
                <a:sym typeface="Calibri"/>
              </a:rPr>
              <a:t> as the first argument.</a:t>
            </a:r>
          </a:p>
          <a:p>
            <a:pPr fontAlgn="base">
              <a:buFont typeface="Arial" panose="020B0604020202020204" pitchFamily="34" charset="0"/>
              <a:buChar char="•"/>
            </a:pPr>
            <a:endParaRPr lang="en-IN" sz="1100" b="0" i="0" u="none" strike="noStrike" cap="none" dirty="0">
              <a:solidFill>
                <a:schemeClr val="dk1"/>
              </a:solidFill>
              <a:effectLst/>
              <a:latin typeface="Calibri"/>
              <a:ea typeface="Calibri"/>
              <a:cs typeface="Calibri"/>
              <a:sym typeface="Calibri"/>
            </a:endParaRPr>
          </a:p>
          <a:p>
            <a:pPr fontAlgn="base">
              <a:buFont typeface="Arial" panose="020B0604020202020204" pitchFamily="34" charset="0"/>
              <a:buChar char="•"/>
            </a:pPr>
            <a:r>
              <a:rPr lang="en-IN" sz="1100" b="0" i="0" u="none" strike="noStrike" cap="none" dirty="0">
                <a:solidFill>
                  <a:schemeClr val="dk1"/>
                </a:solidFill>
                <a:effectLst/>
                <a:latin typeface="Calibri"/>
                <a:ea typeface="Calibri"/>
                <a:cs typeface="Calibri"/>
                <a:sym typeface="Calibri"/>
              </a:rPr>
              <a:t>The returns of </a:t>
            </a:r>
            <a:r>
              <a:rPr lang="en-IN" sz="1100" b="0" i="0" u="none" strike="noStrike" cap="none" dirty="0" err="1">
                <a:solidFill>
                  <a:schemeClr val="dk1"/>
                </a:solidFill>
                <a:effectLst/>
                <a:latin typeface="Calibri"/>
                <a:ea typeface="Calibri"/>
                <a:cs typeface="Calibri"/>
                <a:sym typeface="Calibri"/>
              </a:rPr>
              <a:t>mapStateToProps</a:t>
            </a:r>
            <a:r>
              <a:rPr lang="en-IN" sz="1100" b="0" i="0" u="none" strike="noStrike" cap="none" dirty="0">
                <a:solidFill>
                  <a:schemeClr val="dk1"/>
                </a:solidFill>
                <a:effectLst/>
                <a:latin typeface="Calibri"/>
                <a:ea typeface="Calibri"/>
                <a:cs typeface="Calibri"/>
                <a:sym typeface="Calibri"/>
              </a:rPr>
              <a:t> and </a:t>
            </a:r>
            <a:r>
              <a:rPr lang="en-IN" sz="1100" b="0" i="0" u="none" strike="noStrike" cap="none" dirty="0" err="1">
                <a:solidFill>
                  <a:schemeClr val="dk1"/>
                </a:solidFill>
                <a:effectLst/>
                <a:latin typeface="Calibri"/>
                <a:ea typeface="Calibri"/>
                <a:cs typeface="Calibri"/>
                <a:sym typeface="Calibri"/>
              </a:rPr>
              <a:t>mapDispatchToProps</a:t>
            </a:r>
            <a:r>
              <a:rPr lang="en-IN" sz="1100" b="0" i="0" u="none" strike="noStrike" cap="none" dirty="0">
                <a:solidFill>
                  <a:schemeClr val="dk1"/>
                </a:solidFill>
                <a:effectLst/>
                <a:latin typeface="Calibri"/>
                <a:ea typeface="Calibri"/>
                <a:cs typeface="Calibri"/>
                <a:sym typeface="Calibri"/>
              </a:rPr>
              <a:t> are referred to internally as </a:t>
            </a:r>
            <a:r>
              <a:rPr lang="en-IN" sz="1100" b="0" i="0" u="none" strike="noStrike" cap="none" dirty="0" err="1">
                <a:solidFill>
                  <a:schemeClr val="dk1"/>
                </a:solidFill>
                <a:effectLst/>
                <a:latin typeface="Calibri"/>
                <a:ea typeface="Calibri"/>
                <a:cs typeface="Calibri"/>
                <a:sym typeface="Calibri"/>
              </a:rPr>
              <a:t>stateProps</a:t>
            </a:r>
            <a:r>
              <a:rPr lang="en-IN" sz="1100" b="0" i="0" u="none" strike="noStrike" cap="none" dirty="0">
                <a:solidFill>
                  <a:schemeClr val="dk1"/>
                </a:solidFill>
                <a:effectLst/>
                <a:latin typeface="Calibri"/>
                <a:ea typeface="Calibri"/>
                <a:cs typeface="Calibri"/>
                <a:sym typeface="Calibri"/>
              </a:rPr>
              <a:t> and </a:t>
            </a:r>
            <a:r>
              <a:rPr lang="en-IN" sz="1100" b="0" i="0" u="none" strike="noStrike" cap="none" dirty="0" err="1">
                <a:solidFill>
                  <a:schemeClr val="dk1"/>
                </a:solidFill>
                <a:effectLst/>
                <a:latin typeface="Calibri"/>
                <a:ea typeface="Calibri"/>
                <a:cs typeface="Calibri"/>
                <a:sym typeface="Calibri"/>
              </a:rPr>
              <a:t>dispatchProps</a:t>
            </a:r>
            <a:r>
              <a:rPr lang="en-IN" sz="1100" b="0" i="0" u="none" strike="noStrike" cap="none" dirty="0">
                <a:solidFill>
                  <a:schemeClr val="dk1"/>
                </a:solidFill>
                <a:effectLst/>
                <a:latin typeface="Calibri"/>
                <a:ea typeface="Calibri"/>
                <a:cs typeface="Calibri"/>
                <a:sym typeface="Calibri"/>
              </a:rPr>
              <a:t>, respectively. They will be supplied to </a:t>
            </a:r>
            <a:r>
              <a:rPr lang="en-IN" sz="1100" b="0" i="0" u="none" strike="noStrike" cap="none" dirty="0" err="1">
                <a:solidFill>
                  <a:schemeClr val="dk1"/>
                </a:solidFill>
                <a:effectLst/>
                <a:latin typeface="Calibri"/>
                <a:ea typeface="Calibri"/>
                <a:cs typeface="Calibri"/>
                <a:sym typeface="Calibri"/>
              </a:rPr>
              <a:t>mergeProps</a:t>
            </a:r>
            <a:r>
              <a:rPr lang="en-IN" sz="1100" b="0" i="0" u="none" strike="noStrike" cap="none" dirty="0">
                <a:solidFill>
                  <a:schemeClr val="dk1"/>
                </a:solidFill>
                <a:effectLst/>
                <a:latin typeface="Calibri"/>
                <a:ea typeface="Calibri"/>
                <a:cs typeface="Calibri"/>
                <a:sym typeface="Calibri"/>
              </a:rPr>
              <a:t>, if defined, as the first and the second argument, where the third argument will be </a:t>
            </a:r>
            <a:r>
              <a:rPr lang="en-IN" sz="1100" b="0" i="0" u="none" strike="noStrike" cap="none" dirty="0" err="1">
                <a:solidFill>
                  <a:schemeClr val="dk1"/>
                </a:solidFill>
                <a:effectLst/>
                <a:latin typeface="Calibri"/>
                <a:ea typeface="Calibri"/>
                <a:cs typeface="Calibri"/>
                <a:sym typeface="Calibri"/>
              </a:rPr>
              <a:t>ownProps</a:t>
            </a:r>
            <a:r>
              <a:rPr lang="en-IN" sz="1100" b="0" i="0" u="none" strike="noStrike" cap="none" dirty="0">
                <a:solidFill>
                  <a:schemeClr val="dk1"/>
                </a:solidFill>
                <a:effectLst/>
                <a:latin typeface="Calibri"/>
                <a:ea typeface="Calibri"/>
                <a:cs typeface="Calibri"/>
                <a:sym typeface="Calibri"/>
              </a:rPr>
              <a:t>. The combined result, commonly referred to as </a:t>
            </a:r>
            <a:r>
              <a:rPr lang="en-IN" sz="1100" b="0" i="0" u="none" strike="noStrike" cap="none" dirty="0" err="1">
                <a:solidFill>
                  <a:schemeClr val="dk1"/>
                </a:solidFill>
                <a:effectLst/>
                <a:latin typeface="Calibri"/>
                <a:ea typeface="Calibri"/>
                <a:cs typeface="Calibri"/>
                <a:sym typeface="Calibri"/>
              </a:rPr>
              <a:t>mergedProps</a:t>
            </a:r>
            <a:r>
              <a:rPr lang="en-IN" sz="1100" b="0" i="0" u="none" strike="noStrike" cap="none" dirty="0">
                <a:solidFill>
                  <a:schemeClr val="dk1"/>
                </a:solidFill>
                <a:effectLst/>
                <a:latin typeface="Calibri"/>
                <a:ea typeface="Calibri"/>
                <a:cs typeface="Calibri"/>
                <a:sym typeface="Calibri"/>
              </a:rPr>
              <a:t>, will then be supplied to your connected component.</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34</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501884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35</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291506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30" name="Google Shape;230;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36</a:t>
            </a:fld>
            <a:endParaRPr/>
          </a:p>
        </p:txBody>
      </p:sp>
    </p:spTree>
    <p:extLst>
      <p:ext uri="{BB962C8B-B14F-4D97-AF65-F5344CB8AC3E}">
        <p14:creationId xmlns:p14="http://schemas.microsoft.com/office/powerpoint/2010/main" val="2069889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dirty="0">
                <a:latin typeface="Calibri" panose="020F0502020204030204" pitchFamily="34" charset="0"/>
              </a:rPr>
              <a:t>Back in the day, web developers would implement front end logic by relying heavily on vanilla JS and jQuery. But, as front end applications became more and more complex, the tools rose to meet that complexity.</a:t>
            </a:r>
          </a:p>
          <a:p>
            <a:pPr marL="0" indent="0">
              <a:buNone/>
            </a:pPr>
            <a:endParaRPr lang="en-IN" dirty="0">
              <a:latin typeface="Calibri" panose="020F0502020204030204" pitchFamily="34" charset="0"/>
            </a:endParaRPr>
          </a:p>
          <a:p>
            <a:pPr marL="0" indent="0" fontAlgn="base">
              <a:buNone/>
            </a:pPr>
            <a:r>
              <a:rPr lang="en-IN" dirty="0">
                <a:latin typeface="Calibri" panose="020F0502020204030204" pitchFamily="34" charset="0"/>
              </a:rPr>
              <a:t>The frameworks that are popular today have a few core commonalities. Most front end frameworks/libraries, from </a:t>
            </a:r>
            <a:r>
              <a:rPr lang="en-IN" dirty="0" err="1">
                <a:latin typeface="Calibri" panose="020F0502020204030204" pitchFamily="34" charset="0"/>
              </a:rPr>
              <a:t>Vue</a:t>
            </a:r>
            <a:r>
              <a:rPr lang="en-IN" dirty="0">
                <a:latin typeface="Calibri" panose="020F0502020204030204" pitchFamily="34" charset="0"/>
              </a:rPr>
              <a:t> to React, provide some combination of the following:</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3</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16458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 typeface="Arial" panose="020B0604020202020204" pitchFamily="34" charset="0"/>
              <a:buChar char="•"/>
            </a:pPr>
            <a:r>
              <a:rPr lang="en-IN" sz="1100" b="0" i="0" u="none" strike="noStrike" cap="none" dirty="0">
                <a:solidFill>
                  <a:schemeClr val="dk1"/>
                </a:solidFill>
                <a:effectLst/>
                <a:latin typeface="Calibri"/>
                <a:ea typeface="Calibri"/>
                <a:cs typeface="Calibri"/>
                <a:sym typeface="Calibri"/>
              </a:rPr>
              <a:t>First I’ll give a little background about what React is - React is a </a:t>
            </a:r>
            <a:r>
              <a:rPr lang="en-IN" sz="1100" b="0" i="0" u="none" strike="noStrike" cap="none" dirty="0" err="1">
                <a:solidFill>
                  <a:schemeClr val="dk1"/>
                </a:solidFill>
                <a:effectLst/>
                <a:latin typeface="Calibri"/>
                <a:ea typeface="Calibri"/>
                <a:cs typeface="Calibri"/>
                <a:sym typeface="Calibri"/>
              </a:rPr>
              <a:t>Javascript</a:t>
            </a:r>
            <a:r>
              <a:rPr lang="en-IN" sz="1100" b="0" i="0" u="none" strike="noStrike" cap="none" dirty="0">
                <a:solidFill>
                  <a:schemeClr val="dk1"/>
                </a:solidFill>
                <a:effectLst/>
                <a:latin typeface="Calibri"/>
                <a:ea typeface="Calibri"/>
                <a:cs typeface="Calibri"/>
                <a:sym typeface="Calibri"/>
              </a:rPr>
              <a:t> library that was created by Facebook (in around 2013) to create dynamic user interfaces for the web.</a:t>
            </a:r>
          </a:p>
          <a:p>
            <a:pPr rtl="0">
              <a:buFont typeface="Arial" panose="020B0604020202020204" pitchFamily="34" charset="0"/>
              <a:buChar char="•"/>
            </a:pPr>
            <a:r>
              <a:rPr lang="en-IN" sz="1100" b="0" i="0" u="none" strike="noStrike" cap="none" dirty="0">
                <a:solidFill>
                  <a:schemeClr val="dk1"/>
                </a:solidFill>
                <a:effectLst/>
                <a:latin typeface="Calibri"/>
                <a:ea typeface="Calibri"/>
                <a:cs typeface="Calibri"/>
                <a:sym typeface="Calibri"/>
              </a:rPr>
              <a:t>The key word here is </a:t>
            </a:r>
            <a:r>
              <a:rPr lang="en-IN" sz="1100" b="0" i="1" u="none" strike="noStrike" cap="none" dirty="0">
                <a:solidFill>
                  <a:schemeClr val="dk1"/>
                </a:solidFill>
                <a:effectLst/>
                <a:latin typeface="Calibri"/>
                <a:ea typeface="Calibri"/>
                <a:cs typeface="Calibri"/>
                <a:sym typeface="Calibri"/>
              </a:rPr>
              <a:t>dynamic, </a:t>
            </a:r>
            <a:r>
              <a:rPr lang="en-IN" sz="1100" b="0" i="0" u="none" strike="noStrike" cap="none" dirty="0">
                <a:solidFill>
                  <a:schemeClr val="dk1"/>
                </a:solidFill>
                <a:effectLst/>
                <a:latin typeface="Calibri"/>
                <a:ea typeface="Calibri"/>
                <a:cs typeface="Calibri"/>
                <a:sym typeface="Calibri"/>
              </a:rPr>
              <a:t>which means content on the page can change dynamically while you interact with it. In other words, the page doesn’t render just static HTML.</a:t>
            </a:r>
          </a:p>
          <a:p>
            <a:pPr marL="285750" indent="-285750">
              <a:buFont typeface="Wingdings" pitchFamily="2" charset="2"/>
              <a:buChar char="v"/>
            </a:pPr>
            <a:endParaRPr lang="en-US" dirty="0"/>
          </a:p>
          <a:p>
            <a:pPr marL="285750" indent="-285750">
              <a:buFont typeface="Wingdings" pitchFamily="2" charset="2"/>
              <a:buChar char="v"/>
            </a:pPr>
            <a:r>
              <a:rPr lang="en-US" dirty="0"/>
              <a:t>React </a:t>
            </a:r>
            <a:r>
              <a:rPr lang="en-IN" dirty="0"/>
              <a:t>is a JavaScript library for building user interfaces. It is the view layer for web applications.</a:t>
            </a:r>
          </a:p>
          <a:p>
            <a:pPr marL="285750" indent="-285750">
              <a:buFont typeface="Wingdings" pitchFamily="2" charset="2"/>
              <a:buChar char="v"/>
            </a:pPr>
            <a:endParaRPr lang="en-IN" dirty="0"/>
          </a:p>
          <a:p>
            <a:pPr marL="285750" indent="-285750">
              <a:buFont typeface="Wingdings" pitchFamily="2" charset="2"/>
              <a:buChar char="v"/>
            </a:pPr>
            <a:r>
              <a:rPr lang="en-IN" dirty="0"/>
              <a:t>At the heart of all React applications are </a:t>
            </a:r>
            <a:r>
              <a:rPr lang="en-IN" b="1" dirty="0"/>
              <a:t>components</a:t>
            </a:r>
            <a:r>
              <a:rPr lang="en-IN" dirty="0"/>
              <a:t>. A component is a self-contained module that renders some output. We can write interface elements like a button or an input field as a React component. Components are </a:t>
            </a:r>
            <a:r>
              <a:rPr lang="en-IN" i="1" dirty="0"/>
              <a:t>composable</a:t>
            </a:r>
            <a:r>
              <a:rPr lang="en-IN" dirty="0"/>
              <a:t>. A component might include one or more other components in its output.</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4</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20267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5</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52352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6</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01390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100" b="0" i="0" u="none" strike="noStrike" cap="none" dirty="0">
                <a:solidFill>
                  <a:schemeClr val="dk1"/>
                </a:solidFill>
                <a:effectLst/>
                <a:latin typeface="Calibri"/>
                <a:ea typeface="Calibri"/>
                <a:cs typeface="Calibri"/>
                <a:sym typeface="Calibri"/>
              </a:rPr>
              <a:t>Show how babel </a:t>
            </a:r>
            <a:r>
              <a:rPr lang="en-IN" sz="1100" b="0" i="0" u="none" strike="noStrike" cap="none" dirty="0" err="1">
                <a:solidFill>
                  <a:schemeClr val="dk1"/>
                </a:solidFill>
                <a:effectLst/>
                <a:latin typeface="Calibri"/>
                <a:ea typeface="Calibri"/>
                <a:cs typeface="Calibri"/>
                <a:sym typeface="Calibri"/>
              </a:rPr>
              <a:t>transpiles</a:t>
            </a:r>
            <a:r>
              <a:rPr lang="en-IN" sz="1100" b="0" i="0" u="none" strike="noStrike" cap="none" dirty="0">
                <a:solidFill>
                  <a:schemeClr val="dk1"/>
                </a:solidFill>
                <a:effectLst/>
                <a:latin typeface="Calibri"/>
                <a:ea typeface="Calibri"/>
                <a:cs typeface="Calibri"/>
                <a:sym typeface="Calibri"/>
              </a:rPr>
              <a:t> to the </a:t>
            </a:r>
            <a:r>
              <a:rPr lang="en-IN" sz="1100" b="0" i="0" u="none" strike="noStrike" cap="none" dirty="0" err="1">
                <a:solidFill>
                  <a:schemeClr val="dk1"/>
                </a:solidFill>
                <a:effectLst/>
                <a:latin typeface="Calibri"/>
                <a:ea typeface="Calibri"/>
                <a:cs typeface="Calibri"/>
                <a:sym typeface="Calibri"/>
              </a:rPr>
              <a:t>javascript</a:t>
            </a:r>
            <a:endParaRPr lang="en-IN" sz="1100" b="0" i="0" u="none" strike="noStrike" cap="none" dirty="0">
              <a:solidFill>
                <a:schemeClr val="dk1"/>
              </a:solidFill>
              <a:effectLst/>
              <a:latin typeface="Calibri"/>
              <a:ea typeface="Calibri"/>
              <a:cs typeface="Calibri"/>
              <a:sym typeface="Calibri"/>
            </a:endParaRPr>
          </a:p>
          <a:p>
            <a:endParaRPr lang="en-IN" sz="1100" b="0" i="0" u="none" strike="noStrike" cap="none" dirty="0">
              <a:solidFill>
                <a:schemeClr val="dk1"/>
              </a:solidFill>
              <a:effectLst/>
              <a:latin typeface="Calibri"/>
              <a:ea typeface="Calibri"/>
              <a:cs typeface="Calibri"/>
              <a:sym typeface="Calibri"/>
            </a:endParaRPr>
          </a:p>
          <a:p>
            <a:r>
              <a:rPr lang="en-IN" sz="1100" b="0" i="0" u="none" strike="noStrike" cap="none" dirty="0">
                <a:solidFill>
                  <a:schemeClr val="dk1"/>
                </a:solidFill>
                <a:effectLst/>
                <a:latin typeface="Calibri"/>
                <a:ea typeface="Calibri"/>
                <a:cs typeface="Calibri"/>
                <a:sym typeface="Calibri"/>
              </a:rPr>
              <a:t>We also recommend to verify that the CDN you are using sets the </a:t>
            </a:r>
            <a:r>
              <a:rPr lang="en-IN" dirty="0"/>
              <a:t>Access-Control-Allow-Origin: *</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7</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49613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8</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396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about critical rendering path </a:t>
            </a:r>
          </a:p>
          <a:p>
            <a:r>
              <a:rPr lang="en-IN" dirty="0">
                <a:hlinkClick r:id="rId3"/>
              </a:rPr>
              <a:t>https://developers.google.com/web/fundamentals/performance/critical-rendering-path/render-tree-construction</a:t>
            </a:r>
            <a:endParaRPr lang="en-IN" dirty="0"/>
          </a:p>
          <a:p>
            <a:endParaRPr lang="en-IN" dirty="0"/>
          </a:p>
          <a:p>
            <a:endParaRPr lang="en-IN" dirty="0"/>
          </a:p>
          <a:p>
            <a:r>
              <a:rPr lang="en-IN" dirty="0"/>
              <a:t>After this start explaining code and after that move to each slide by telling what it is </a:t>
            </a: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9</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037396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1"/>
        <p:cNvGrpSpPr/>
        <p:nvPr/>
      </p:nvGrpSpPr>
      <p:grpSpPr>
        <a:xfrm>
          <a:off x="0" y="0"/>
          <a:ext cx="0" cy="0"/>
          <a:chOff x="0" y="0"/>
          <a:chExt cx="0" cy="0"/>
        </a:xfrm>
      </p:grpSpPr>
      <p:pic>
        <p:nvPicPr>
          <p:cNvPr id="22" name="Google Shape;22;p28"/>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3" name="Google Shape;23;p28"/>
          <p:cNvSpPr txBox="1">
            <a:spLocks noGrp="1"/>
          </p:cNvSpPr>
          <p:nvPr>
            <p:ph type="ctrTitle"/>
          </p:nvPr>
        </p:nvSpPr>
        <p:spPr>
          <a:xfrm>
            <a:off x="551576" y="2522089"/>
            <a:ext cx="8009100" cy="396664"/>
          </a:xfrm>
          <a:prstGeom prst="rect">
            <a:avLst/>
          </a:prstGeom>
          <a:noFill/>
          <a:ln>
            <a:noFill/>
          </a:ln>
        </p:spPr>
        <p:txBody>
          <a:bodyPr spcFirstLastPara="1" wrap="square" lIns="0" tIns="40800" rIns="82275" bIns="40800" anchor="b" anchorCtr="0"/>
          <a:lstStyle>
            <a:lvl1pPr lvl="0" algn="l">
              <a:lnSpc>
                <a:spcPct val="80000"/>
              </a:lnSpc>
              <a:spcBef>
                <a:spcPts val="0"/>
              </a:spcBef>
              <a:spcAft>
                <a:spcPts val="0"/>
              </a:spcAft>
              <a:buClr>
                <a:schemeClr val="accent2"/>
              </a:buClr>
              <a:buSzPts val="2700"/>
              <a:buFont typeface="Arial"/>
              <a:buNone/>
              <a:defRPr sz="2700" b="0" i="0">
                <a:solidFill>
                  <a:schemeClr val="accent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8"/>
          <p:cNvSpPr txBox="1">
            <a:spLocks noGrp="1"/>
          </p:cNvSpPr>
          <p:nvPr>
            <p:ph type="subTitle" idx="1"/>
          </p:nvPr>
        </p:nvSpPr>
        <p:spPr>
          <a:xfrm>
            <a:off x="551575" y="2973730"/>
            <a:ext cx="8009101" cy="313014"/>
          </a:xfrm>
          <a:prstGeom prst="rect">
            <a:avLst/>
          </a:prstGeom>
          <a:noFill/>
          <a:ln>
            <a:noFill/>
          </a:ln>
        </p:spPr>
        <p:txBody>
          <a:bodyPr spcFirstLastPara="1" wrap="square" lIns="0" tIns="40800" rIns="82275" bIns="40800" anchor="t" anchorCtr="0"/>
          <a:lstStyle>
            <a:lvl1pPr lvl="0" algn="l">
              <a:spcBef>
                <a:spcPts val="320"/>
              </a:spcBef>
              <a:spcAft>
                <a:spcPts val="0"/>
              </a:spcAft>
              <a:buClr>
                <a:schemeClr val="lt1"/>
              </a:buClr>
              <a:buSzPts val="1600"/>
              <a:buFont typeface="Arial"/>
              <a:buNone/>
              <a:defRPr sz="1600">
                <a:solidFill>
                  <a:schemeClr val="lt1"/>
                </a:solidFill>
              </a:defRPr>
            </a:lvl1pPr>
            <a:lvl2pPr lvl="1" algn="ctr">
              <a:spcBef>
                <a:spcPts val="360"/>
              </a:spcBef>
              <a:spcAft>
                <a:spcPts val="0"/>
              </a:spcAft>
              <a:buClr>
                <a:srgbClr val="888888"/>
              </a:buClr>
              <a:buSzPts val="1980"/>
              <a:buNone/>
              <a:defRPr>
                <a:solidFill>
                  <a:srgbClr val="888888"/>
                </a:solidFill>
              </a:defRPr>
            </a:lvl2pPr>
            <a:lvl3pPr lvl="2" algn="ctr">
              <a:spcBef>
                <a:spcPts val="320"/>
              </a:spcBef>
              <a:spcAft>
                <a:spcPts val="0"/>
              </a:spcAft>
              <a:buClr>
                <a:srgbClr val="888888"/>
              </a:buClr>
              <a:buSzPts val="1600"/>
              <a:buNone/>
              <a:defRPr>
                <a:solidFill>
                  <a:srgbClr val="888888"/>
                </a:solidFill>
              </a:defRPr>
            </a:lvl3pPr>
            <a:lvl4pPr lvl="3" algn="ctr">
              <a:spcBef>
                <a:spcPts val="280"/>
              </a:spcBef>
              <a:spcAft>
                <a:spcPts val="0"/>
              </a:spcAft>
              <a:buClr>
                <a:srgbClr val="888888"/>
              </a:buClr>
              <a:buSzPts val="1400"/>
              <a:buNone/>
              <a:defRPr>
                <a:solidFill>
                  <a:srgbClr val="888888"/>
                </a:solidFill>
              </a:defRPr>
            </a:lvl4pPr>
            <a:lvl5pPr lvl="4" algn="ctr">
              <a:spcBef>
                <a:spcPts val="280"/>
              </a:spcBef>
              <a:spcAft>
                <a:spcPts val="0"/>
              </a:spcAft>
              <a:buClr>
                <a:srgbClr val="888888"/>
              </a:buClr>
              <a:buSzPts val="1400"/>
              <a:buNone/>
              <a:defRPr>
                <a:solidFill>
                  <a:srgbClr val="888888"/>
                </a:solidFill>
              </a:defRPr>
            </a:lvl5pPr>
            <a:lvl6pPr lvl="5" algn="ctr">
              <a:spcBef>
                <a:spcPts val="360"/>
              </a:spcBef>
              <a:spcAft>
                <a:spcPts val="0"/>
              </a:spcAft>
              <a:buClr>
                <a:srgbClr val="888888"/>
              </a:buClr>
              <a:buSzPts val="1800"/>
              <a:buNone/>
              <a:defRPr>
                <a:solidFill>
                  <a:srgbClr val="888888"/>
                </a:solidFill>
              </a:defRPr>
            </a:lvl6pPr>
            <a:lvl7pPr lvl="6" algn="ctr">
              <a:spcBef>
                <a:spcPts val="360"/>
              </a:spcBef>
              <a:spcAft>
                <a:spcPts val="0"/>
              </a:spcAft>
              <a:buClr>
                <a:srgbClr val="888888"/>
              </a:buClr>
              <a:buSzPts val="1800"/>
              <a:buNone/>
              <a:defRPr>
                <a:solidFill>
                  <a:srgbClr val="888888"/>
                </a:solidFill>
              </a:defRPr>
            </a:lvl7pPr>
            <a:lvl8pPr lvl="7" algn="ctr">
              <a:spcBef>
                <a:spcPts val="360"/>
              </a:spcBef>
              <a:spcAft>
                <a:spcPts val="0"/>
              </a:spcAft>
              <a:buClr>
                <a:srgbClr val="888888"/>
              </a:buClr>
              <a:buSzPts val="1800"/>
              <a:buNone/>
              <a:defRPr>
                <a:solidFill>
                  <a:srgbClr val="888888"/>
                </a:solidFill>
              </a:defRPr>
            </a:lvl8pPr>
            <a:lvl9pPr lvl="8" algn="ctr">
              <a:spcBef>
                <a:spcPts val="360"/>
              </a:spcBef>
              <a:spcAft>
                <a:spcPts val="0"/>
              </a:spcAft>
              <a:buClr>
                <a:srgbClr val="888888"/>
              </a:buClr>
              <a:buSzPts val="1800"/>
              <a:buNone/>
              <a:defRPr>
                <a:solidFill>
                  <a:srgbClr val="888888"/>
                </a:solidFill>
              </a:defRPr>
            </a:lvl9pPr>
          </a:lstStyle>
          <a:p>
            <a:endParaRPr/>
          </a:p>
        </p:txBody>
      </p:sp>
      <p:pic>
        <p:nvPicPr>
          <p:cNvPr id="25" name="Google Shape;25;p28"/>
          <p:cNvPicPr preferRelativeResize="0"/>
          <p:nvPr/>
        </p:nvPicPr>
        <p:blipFill rotWithShape="1">
          <a:blip r:embed="rId3">
            <a:alphaModFix/>
          </a:blip>
          <a:srcRect/>
          <a:stretch/>
        </p:blipFill>
        <p:spPr>
          <a:xfrm>
            <a:off x="578468" y="2012147"/>
            <a:ext cx="2756401" cy="33495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56"/>
        <p:cNvGrpSpPr/>
        <p:nvPr/>
      </p:nvGrpSpPr>
      <p:grpSpPr>
        <a:xfrm>
          <a:off x="0" y="0"/>
          <a:ext cx="0" cy="0"/>
          <a:chOff x="0" y="0"/>
          <a:chExt cx="0" cy="0"/>
        </a:xfrm>
      </p:grpSpPr>
      <p:pic>
        <p:nvPicPr>
          <p:cNvPr id="57" name="Google Shape;57;p3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8" name="Google Shape;58;p39"/>
          <p:cNvSpPr txBox="1">
            <a:spLocks noGrp="1"/>
          </p:cNvSpPr>
          <p:nvPr>
            <p:ph type="ctrTitle"/>
          </p:nvPr>
        </p:nvSpPr>
        <p:spPr>
          <a:xfrm>
            <a:off x="551576" y="2522089"/>
            <a:ext cx="8009100" cy="396664"/>
          </a:xfrm>
          <a:prstGeom prst="rect">
            <a:avLst/>
          </a:prstGeom>
          <a:noFill/>
          <a:ln>
            <a:noFill/>
          </a:ln>
        </p:spPr>
        <p:txBody>
          <a:bodyPr spcFirstLastPara="1" wrap="square" lIns="0" tIns="40800" rIns="82275" bIns="40800" anchor="b" anchorCtr="0"/>
          <a:lstStyle>
            <a:lvl1pPr lvl="0" algn="l">
              <a:lnSpc>
                <a:spcPct val="80000"/>
              </a:lnSpc>
              <a:spcBef>
                <a:spcPts val="0"/>
              </a:spcBef>
              <a:spcAft>
                <a:spcPts val="0"/>
              </a:spcAft>
              <a:buClr>
                <a:schemeClr val="accent2"/>
              </a:buClr>
              <a:buSzPts val="2700"/>
              <a:buFont typeface="Arial"/>
              <a:buNone/>
              <a:defRPr sz="2700" b="0" i="0">
                <a:solidFill>
                  <a:schemeClr val="accent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9" name="Google Shape;59;p39"/>
          <p:cNvPicPr preferRelativeResize="0"/>
          <p:nvPr/>
        </p:nvPicPr>
        <p:blipFill rotWithShape="1">
          <a:blip r:embed="rId3">
            <a:alphaModFix/>
          </a:blip>
          <a:srcRect/>
          <a:stretch/>
        </p:blipFill>
        <p:spPr>
          <a:xfrm>
            <a:off x="578468" y="2012147"/>
            <a:ext cx="2756401" cy="33495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subtitle and Content">
  <p:cSld name="1_Title and subtitle and Content">
    <p:spTree>
      <p:nvGrpSpPr>
        <p:cNvPr id="1" name="Shape 31"/>
        <p:cNvGrpSpPr/>
        <p:nvPr/>
      </p:nvGrpSpPr>
      <p:grpSpPr>
        <a:xfrm>
          <a:off x="0" y="0"/>
          <a:ext cx="0" cy="0"/>
          <a:chOff x="0" y="0"/>
          <a:chExt cx="0" cy="0"/>
        </a:xfrm>
      </p:grpSpPr>
      <p:sp>
        <p:nvSpPr>
          <p:cNvPr id="32" name="Google Shape;32;p31"/>
          <p:cNvSpPr txBox="1">
            <a:spLocks noGrp="1"/>
          </p:cNvSpPr>
          <p:nvPr>
            <p:ph type="title"/>
          </p:nvPr>
        </p:nvSpPr>
        <p:spPr>
          <a:xfrm>
            <a:off x="532367" y="190829"/>
            <a:ext cx="8311710" cy="410612"/>
          </a:xfrm>
          <a:prstGeom prst="rect">
            <a:avLst/>
          </a:prstGeom>
          <a:noFill/>
          <a:ln>
            <a:noFill/>
          </a:ln>
        </p:spPr>
        <p:txBody>
          <a:bodyPr spcFirstLastPara="1" wrap="square" lIns="81625" tIns="40800" rIns="81625" bIns="40800" anchor="ctr" anchorCtr="0"/>
          <a:lstStyle>
            <a:lvl1pPr lvl="0" algn="l">
              <a:lnSpc>
                <a:spcPct val="80000"/>
              </a:lnSpc>
              <a:spcBef>
                <a:spcPts val="0"/>
              </a:spcBef>
              <a:spcAft>
                <a:spcPts val="0"/>
              </a:spcAft>
              <a:buClr>
                <a:schemeClr val="accent1"/>
              </a:buClr>
              <a:buSzPts val="2500"/>
              <a:buFont typeface="Arial"/>
              <a:buNone/>
              <a:defRPr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3"/>
        <p:cNvGrpSpPr/>
        <p:nvPr/>
      </p:nvGrpSpPr>
      <p:grpSpPr>
        <a:xfrm>
          <a:off x="0" y="0"/>
          <a:ext cx="0" cy="0"/>
          <a:chOff x="0" y="0"/>
          <a:chExt cx="0" cy="0"/>
        </a:xfrm>
      </p:grpSpPr>
      <p:pic>
        <p:nvPicPr>
          <p:cNvPr id="34" name="Google Shape;34;p3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5" name="Google Shape;35;p32"/>
          <p:cNvSpPr txBox="1">
            <a:spLocks noGrp="1"/>
          </p:cNvSpPr>
          <p:nvPr>
            <p:ph type="ctrTitle"/>
          </p:nvPr>
        </p:nvSpPr>
        <p:spPr>
          <a:xfrm>
            <a:off x="551576" y="2522089"/>
            <a:ext cx="8009100" cy="396664"/>
          </a:xfrm>
          <a:prstGeom prst="rect">
            <a:avLst/>
          </a:prstGeom>
          <a:noFill/>
          <a:ln>
            <a:noFill/>
          </a:ln>
        </p:spPr>
        <p:txBody>
          <a:bodyPr spcFirstLastPara="1" wrap="square" lIns="0" tIns="40800" rIns="82275" bIns="40800" anchor="b" anchorCtr="0"/>
          <a:lstStyle>
            <a:lvl1pPr lvl="0" algn="l">
              <a:lnSpc>
                <a:spcPct val="80000"/>
              </a:lnSpc>
              <a:spcBef>
                <a:spcPts val="0"/>
              </a:spcBef>
              <a:spcAft>
                <a:spcPts val="0"/>
              </a:spcAft>
              <a:buClr>
                <a:schemeClr val="accent2"/>
              </a:buClr>
              <a:buSzPts val="2700"/>
              <a:buFont typeface="Arial"/>
              <a:buNone/>
              <a:defRPr sz="2700" b="0" i="0">
                <a:solidFill>
                  <a:schemeClr val="accent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6" name="Google Shape;36;p32"/>
          <p:cNvPicPr preferRelativeResize="0"/>
          <p:nvPr/>
        </p:nvPicPr>
        <p:blipFill rotWithShape="1">
          <a:blip r:embed="rId3">
            <a:alphaModFix/>
          </a:blip>
          <a:srcRect/>
          <a:stretch/>
        </p:blipFill>
        <p:spPr>
          <a:xfrm>
            <a:off x="578468" y="2012147"/>
            <a:ext cx="2756401" cy="33495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mp; Bullets" type="tx">
  <p:cSld name="TITLE_AND_BODY">
    <p:spTree>
      <p:nvGrpSpPr>
        <p:cNvPr id="1" name="Shape 38"/>
        <p:cNvGrpSpPr/>
        <p:nvPr/>
      </p:nvGrpSpPr>
      <p:grpSpPr>
        <a:xfrm>
          <a:off x="0" y="0"/>
          <a:ext cx="0" cy="0"/>
          <a:chOff x="0" y="0"/>
          <a:chExt cx="0" cy="0"/>
        </a:xfrm>
      </p:grpSpPr>
      <p:sp>
        <p:nvSpPr>
          <p:cNvPr id="39" name="Google Shape;39;p34"/>
          <p:cNvSpPr txBox="1">
            <a:spLocks noGrp="1"/>
          </p:cNvSpPr>
          <p:nvPr>
            <p:ph type="title"/>
          </p:nvPr>
        </p:nvSpPr>
        <p:spPr>
          <a:xfrm>
            <a:off x="527734" y="130478"/>
            <a:ext cx="8159067" cy="516608"/>
          </a:xfrm>
          <a:prstGeom prst="rect">
            <a:avLst/>
          </a:prstGeom>
          <a:noFill/>
          <a:ln>
            <a:noFill/>
          </a:ln>
        </p:spPr>
        <p:txBody>
          <a:bodyPr spcFirstLastPara="1" wrap="square" lIns="81625" tIns="40800" rIns="81625" bIns="40800" anchor="ctr" anchorCtr="0"/>
          <a:lstStyle>
            <a:lvl1pPr lvl="0" algn="ctr">
              <a:lnSpc>
                <a:spcPct val="8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4"/>
          <p:cNvSpPr txBox="1">
            <a:spLocks noGrp="1"/>
          </p:cNvSpPr>
          <p:nvPr>
            <p:ph type="body" idx="1"/>
          </p:nvPr>
        </p:nvSpPr>
        <p:spPr>
          <a:xfrm>
            <a:off x="527734" y="1049148"/>
            <a:ext cx="8159067" cy="3458328"/>
          </a:xfrm>
          <a:prstGeom prst="rect">
            <a:avLst/>
          </a:prstGeom>
          <a:noFill/>
          <a:ln>
            <a:noFill/>
          </a:ln>
        </p:spPr>
        <p:txBody>
          <a:bodyPr spcFirstLastPara="1" wrap="square" lIns="81625" tIns="40800" rIns="81625" bIns="40800" anchor="t" anchorCtr="0"/>
          <a:lstStyle>
            <a:lvl1pPr marL="457200" lvl="0" indent="-228600" algn="l">
              <a:spcBef>
                <a:spcPts val="360"/>
              </a:spcBef>
              <a:spcAft>
                <a:spcPts val="0"/>
              </a:spcAft>
              <a:buClr>
                <a:schemeClr val="lt1"/>
              </a:buClr>
              <a:buSzPts val="1800"/>
              <a:buNone/>
              <a:defRPr/>
            </a:lvl1pPr>
            <a:lvl2pPr marL="914400" lvl="1" indent="-354330" algn="l">
              <a:spcBef>
                <a:spcPts val="360"/>
              </a:spcBef>
              <a:spcAft>
                <a:spcPts val="0"/>
              </a:spcAft>
              <a:buClr>
                <a:schemeClr val="lt1"/>
              </a:buClr>
              <a:buSzPts val="1980"/>
              <a:buChar char="•"/>
              <a:defRPr/>
            </a:lvl2pPr>
            <a:lvl3pPr marL="1371600" lvl="2" indent="-342900" algn="l">
              <a:spcBef>
                <a:spcPts val="360"/>
              </a:spcBef>
              <a:spcAft>
                <a:spcPts val="0"/>
              </a:spcAft>
              <a:buClr>
                <a:schemeClr val="lt1"/>
              </a:buClr>
              <a:buSzPts val="1800"/>
              <a:buChar char="–"/>
              <a:defRPr/>
            </a:lvl3pPr>
            <a:lvl4pPr marL="1828800" lvl="3" indent="-342900" algn="l">
              <a:spcBef>
                <a:spcPts val="360"/>
              </a:spcBef>
              <a:spcAft>
                <a:spcPts val="0"/>
              </a:spcAft>
              <a:buClr>
                <a:srgbClr val="595959"/>
              </a:buClr>
              <a:buSzPts val="1800"/>
              <a:buChar char="–"/>
              <a:defRPr/>
            </a:lvl4pPr>
            <a:lvl5pPr marL="2286000" lvl="4" indent="-342900" algn="l">
              <a:spcBef>
                <a:spcPts val="360"/>
              </a:spcBef>
              <a:spcAft>
                <a:spcPts val="0"/>
              </a:spcAft>
              <a:buClr>
                <a:srgbClr val="595959"/>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 name="Google Shape;41;p34"/>
          <p:cNvSpPr txBox="1">
            <a:spLocks noGrp="1"/>
          </p:cNvSpPr>
          <p:nvPr>
            <p:ph type="sldNum" idx="12"/>
          </p:nvPr>
        </p:nvSpPr>
        <p:spPr>
          <a:xfrm>
            <a:off x="7086600" y="4869660"/>
            <a:ext cx="2057400" cy="273844"/>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2"/>
        <p:cNvGrpSpPr/>
        <p:nvPr/>
      </p:nvGrpSpPr>
      <p:grpSpPr>
        <a:xfrm>
          <a:off x="0" y="0"/>
          <a:ext cx="0" cy="0"/>
          <a:chOff x="0" y="0"/>
          <a:chExt cx="0" cy="0"/>
        </a:xfrm>
      </p:grpSpPr>
      <p:sp>
        <p:nvSpPr>
          <p:cNvPr id="43" name="Google Shape;43;p35"/>
          <p:cNvSpPr txBox="1">
            <a:spLocks noGrp="1"/>
          </p:cNvSpPr>
          <p:nvPr>
            <p:ph type="title"/>
          </p:nvPr>
        </p:nvSpPr>
        <p:spPr>
          <a:xfrm>
            <a:off x="527734" y="130478"/>
            <a:ext cx="8159067" cy="516608"/>
          </a:xfrm>
          <a:prstGeom prst="rect">
            <a:avLst/>
          </a:prstGeom>
          <a:noFill/>
          <a:ln>
            <a:noFill/>
          </a:ln>
        </p:spPr>
        <p:txBody>
          <a:bodyPr spcFirstLastPara="1" wrap="square" lIns="81625" tIns="40800" rIns="81625" bIns="40800" anchor="ctr" anchorCtr="0"/>
          <a:lstStyle>
            <a:lvl1pPr lvl="0" algn="ctr">
              <a:lnSpc>
                <a:spcPct val="8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35"/>
          <p:cNvSpPr txBox="1">
            <a:spLocks noGrp="1"/>
          </p:cNvSpPr>
          <p:nvPr>
            <p:ph type="body" idx="1"/>
          </p:nvPr>
        </p:nvSpPr>
        <p:spPr>
          <a:xfrm>
            <a:off x="171450" y="828676"/>
            <a:ext cx="8801100" cy="3864769"/>
          </a:xfrm>
          <a:prstGeom prst="rect">
            <a:avLst/>
          </a:prstGeom>
          <a:noFill/>
          <a:ln>
            <a:noFill/>
          </a:ln>
        </p:spPr>
        <p:txBody>
          <a:bodyPr spcFirstLastPara="1" wrap="square" lIns="81625" tIns="40800" rIns="81625" bIns="40800" anchor="t" anchorCtr="0"/>
          <a:lstStyle>
            <a:lvl1pPr marL="457200" lvl="0" indent="-228600" algn="l">
              <a:spcBef>
                <a:spcPts val="360"/>
              </a:spcBef>
              <a:spcAft>
                <a:spcPts val="0"/>
              </a:spcAft>
              <a:buClr>
                <a:schemeClr val="lt1"/>
              </a:buClr>
              <a:buSzPts val="1800"/>
              <a:buNone/>
              <a:defRPr/>
            </a:lvl1pPr>
            <a:lvl2pPr marL="914400" lvl="1" indent="-354330" algn="l">
              <a:spcBef>
                <a:spcPts val="360"/>
              </a:spcBef>
              <a:spcAft>
                <a:spcPts val="0"/>
              </a:spcAft>
              <a:buClr>
                <a:schemeClr val="lt1"/>
              </a:buClr>
              <a:buSzPts val="1980"/>
              <a:buChar char="•"/>
              <a:defRPr/>
            </a:lvl2pPr>
            <a:lvl3pPr marL="1371600" lvl="2" indent="-342900" algn="l">
              <a:spcBef>
                <a:spcPts val="360"/>
              </a:spcBef>
              <a:spcAft>
                <a:spcPts val="0"/>
              </a:spcAft>
              <a:buClr>
                <a:schemeClr val="lt1"/>
              </a:buClr>
              <a:buSzPts val="1800"/>
              <a:buChar char="–"/>
              <a:defRPr/>
            </a:lvl3pPr>
            <a:lvl4pPr marL="1828800" lvl="3" indent="-342900" algn="l">
              <a:spcBef>
                <a:spcPts val="360"/>
              </a:spcBef>
              <a:spcAft>
                <a:spcPts val="0"/>
              </a:spcAft>
              <a:buClr>
                <a:srgbClr val="595959"/>
              </a:buClr>
              <a:buSzPts val="1800"/>
              <a:buChar char="–"/>
              <a:defRPr/>
            </a:lvl4pPr>
            <a:lvl5pPr marL="2286000" lvl="4" indent="-342900" algn="l">
              <a:spcBef>
                <a:spcPts val="360"/>
              </a:spcBef>
              <a:spcAft>
                <a:spcPts val="0"/>
              </a:spcAft>
              <a:buClr>
                <a:srgbClr val="595959"/>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5" name="Google Shape;45;p35"/>
          <p:cNvSpPr txBox="1">
            <a:spLocks noGrp="1"/>
          </p:cNvSpPr>
          <p:nvPr>
            <p:ph type="sldNum" idx="12"/>
          </p:nvPr>
        </p:nvSpPr>
        <p:spPr>
          <a:xfrm>
            <a:off x="8858775" y="4869663"/>
            <a:ext cx="285225" cy="273844"/>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46"/>
        <p:cNvGrpSpPr/>
        <p:nvPr/>
      </p:nvGrpSpPr>
      <p:grpSpPr>
        <a:xfrm>
          <a:off x="0" y="0"/>
          <a:ext cx="0" cy="0"/>
          <a:chOff x="0" y="0"/>
          <a:chExt cx="0" cy="0"/>
        </a:xfrm>
      </p:grpSpPr>
      <p:pic>
        <p:nvPicPr>
          <p:cNvPr id="47" name="Google Shape;47;p3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48" name="Google Shape;48;p36"/>
          <p:cNvSpPr txBox="1">
            <a:spLocks noGrp="1"/>
          </p:cNvSpPr>
          <p:nvPr>
            <p:ph type="ctrTitle"/>
          </p:nvPr>
        </p:nvSpPr>
        <p:spPr>
          <a:xfrm>
            <a:off x="551576" y="2522089"/>
            <a:ext cx="8009100" cy="396664"/>
          </a:xfrm>
          <a:prstGeom prst="rect">
            <a:avLst/>
          </a:prstGeom>
          <a:noFill/>
          <a:ln>
            <a:noFill/>
          </a:ln>
        </p:spPr>
        <p:txBody>
          <a:bodyPr spcFirstLastPara="1" wrap="square" lIns="0" tIns="40800" rIns="82275" bIns="40800" anchor="b" anchorCtr="0"/>
          <a:lstStyle>
            <a:lvl1pPr lvl="0" algn="l">
              <a:lnSpc>
                <a:spcPct val="80000"/>
              </a:lnSpc>
              <a:spcBef>
                <a:spcPts val="0"/>
              </a:spcBef>
              <a:spcAft>
                <a:spcPts val="0"/>
              </a:spcAft>
              <a:buClr>
                <a:schemeClr val="accent2"/>
              </a:buClr>
              <a:buSzPts val="2700"/>
              <a:buFont typeface="Arial"/>
              <a:buNone/>
              <a:defRPr sz="2700" b="0" i="0">
                <a:solidFill>
                  <a:schemeClr val="accent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36"/>
          <p:cNvSpPr txBox="1">
            <a:spLocks noGrp="1"/>
          </p:cNvSpPr>
          <p:nvPr>
            <p:ph type="subTitle" idx="1"/>
          </p:nvPr>
        </p:nvSpPr>
        <p:spPr>
          <a:xfrm>
            <a:off x="551575" y="2973730"/>
            <a:ext cx="8009101" cy="313014"/>
          </a:xfrm>
          <a:prstGeom prst="rect">
            <a:avLst/>
          </a:prstGeom>
          <a:noFill/>
          <a:ln>
            <a:noFill/>
          </a:ln>
        </p:spPr>
        <p:txBody>
          <a:bodyPr spcFirstLastPara="1" wrap="square" lIns="0" tIns="40800" rIns="82275" bIns="40800" anchor="t" anchorCtr="0"/>
          <a:lstStyle>
            <a:lvl1pPr lvl="0" algn="l">
              <a:spcBef>
                <a:spcPts val="320"/>
              </a:spcBef>
              <a:spcAft>
                <a:spcPts val="0"/>
              </a:spcAft>
              <a:buClr>
                <a:schemeClr val="lt1"/>
              </a:buClr>
              <a:buSzPts val="1600"/>
              <a:buFont typeface="Arial"/>
              <a:buNone/>
              <a:defRPr sz="1600">
                <a:solidFill>
                  <a:schemeClr val="lt1"/>
                </a:solidFill>
              </a:defRPr>
            </a:lvl1pPr>
            <a:lvl2pPr lvl="1" algn="ctr">
              <a:spcBef>
                <a:spcPts val="360"/>
              </a:spcBef>
              <a:spcAft>
                <a:spcPts val="0"/>
              </a:spcAft>
              <a:buClr>
                <a:srgbClr val="888888"/>
              </a:buClr>
              <a:buSzPts val="1980"/>
              <a:buNone/>
              <a:defRPr>
                <a:solidFill>
                  <a:srgbClr val="888888"/>
                </a:solidFill>
              </a:defRPr>
            </a:lvl2pPr>
            <a:lvl3pPr lvl="2" algn="ctr">
              <a:spcBef>
                <a:spcPts val="320"/>
              </a:spcBef>
              <a:spcAft>
                <a:spcPts val="0"/>
              </a:spcAft>
              <a:buClr>
                <a:srgbClr val="888888"/>
              </a:buClr>
              <a:buSzPts val="1600"/>
              <a:buNone/>
              <a:defRPr>
                <a:solidFill>
                  <a:srgbClr val="888888"/>
                </a:solidFill>
              </a:defRPr>
            </a:lvl3pPr>
            <a:lvl4pPr lvl="3" algn="ctr">
              <a:spcBef>
                <a:spcPts val="280"/>
              </a:spcBef>
              <a:spcAft>
                <a:spcPts val="0"/>
              </a:spcAft>
              <a:buClr>
                <a:srgbClr val="888888"/>
              </a:buClr>
              <a:buSzPts val="1400"/>
              <a:buNone/>
              <a:defRPr>
                <a:solidFill>
                  <a:srgbClr val="888888"/>
                </a:solidFill>
              </a:defRPr>
            </a:lvl4pPr>
            <a:lvl5pPr lvl="4" algn="ctr">
              <a:spcBef>
                <a:spcPts val="280"/>
              </a:spcBef>
              <a:spcAft>
                <a:spcPts val="0"/>
              </a:spcAft>
              <a:buClr>
                <a:srgbClr val="888888"/>
              </a:buClr>
              <a:buSzPts val="1400"/>
              <a:buNone/>
              <a:defRPr>
                <a:solidFill>
                  <a:srgbClr val="888888"/>
                </a:solidFill>
              </a:defRPr>
            </a:lvl5pPr>
            <a:lvl6pPr lvl="5" algn="ctr">
              <a:spcBef>
                <a:spcPts val="360"/>
              </a:spcBef>
              <a:spcAft>
                <a:spcPts val="0"/>
              </a:spcAft>
              <a:buClr>
                <a:srgbClr val="888888"/>
              </a:buClr>
              <a:buSzPts val="1800"/>
              <a:buNone/>
              <a:defRPr>
                <a:solidFill>
                  <a:srgbClr val="888888"/>
                </a:solidFill>
              </a:defRPr>
            </a:lvl6pPr>
            <a:lvl7pPr lvl="6" algn="ctr">
              <a:spcBef>
                <a:spcPts val="360"/>
              </a:spcBef>
              <a:spcAft>
                <a:spcPts val="0"/>
              </a:spcAft>
              <a:buClr>
                <a:srgbClr val="888888"/>
              </a:buClr>
              <a:buSzPts val="1800"/>
              <a:buNone/>
              <a:defRPr>
                <a:solidFill>
                  <a:srgbClr val="888888"/>
                </a:solidFill>
              </a:defRPr>
            </a:lvl7pPr>
            <a:lvl8pPr lvl="7" algn="ctr">
              <a:spcBef>
                <a:spcPts val="360"/>
              </a:spcBef>
              <a:spcAft>
                <a:spcPts val="0"/>
              </a:spcAft>
              <a:buClr>
                <a:srgbClr val="888888"/>
              </a:buClr>
              <a:buSzPts val="1800"/>
              <a:buNone/>
              <a:defRPr>
                <a:solidFill>
                  <a:srgbClr val="888888"/>
                </a:solidFill>
              </a:defRPr>
            </a:lvl8pPr>
            <a:lvl9pPr lvl="8" algn="ctr">
              <a:spcBef>
                <a:spcPts val="360"/>
              </a:spcBef>
              <a:spcAft>
                <a:spcPts val="0"/>
              </a:spcAft>
              <a:buClr>
                <a:srgbClr val="888888"/>
              </a:buClr>
              <a:buSzPts val="1800"/>
              <a:buNone/>
              <a:defRPr>
                <a:solidFill>
                  <a:srgbClr val="888888"/>
                </a:solidFill>
              </a:defRPr>
            </a:lvl9pPr>
          </a:lstStyle>
          <a:p>
            <a:endParaRPr/>
          </a:p>
        </p:txBody>
      </p:sp>
      <p:pic>
        <p:nvPicPr>
          <p:cNvPr id="50" name="Google Shape;50;p36"/>
          <p:cNvPicPr preferRelativeResize="0"/>
          <p:nvPr/>
        </p:nvPicPr>
        <p:blipFill rotWithShape="1">
          <a:blip r:embed="rId3">
            <a:alphaModFix/>
          </a:blip>
          <a:srcRect/>
          <a:stretch/>
        </p:blipFill>
        <p:spPr>
          <a:xfrm>
            <a:off x="578468" y="2012147"/>
            <a:ext cx="2756401" cy="33495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subtitle and Content">
  <p:cSld name="2_Title and subtitle and Content">
    <p:spTree>
      <p:nvGrpSpPr>
        <p:cNvPr id="1" name="Shape 51"/>
        <p:cNvGrpSpPr/>
        <p:nvPr/>
      </p:nvGrpSpPr>
      <p:grpSpPr>
        <a:xfrm>
          <a:off x="0" y="0"/>
          <a:ext cx="0" cy="0"/>
          <a:chOff x="0" y="0"/>
          <a:chExt cx="0" cy="0"/>
        </a:xfrm>
      </p:grpSpPr>
      <p:sp>
        <p:nvSpPr>
          <p:cNvPr id="52" name="Google Shape;52;p37"/>
          <p:cNvSpPr txBox="1">
            <a:spLocks noGrp="1"/>
          </p:cNvSpPr>
          <p:nvPr>
            <p:ph type="title"/>
          </p:nvPr>
        </p:nvSpPr>
        <p:spPr>
          <a:xfrm>
            <a:off x="532367" y="190829"/>
            <a:ext cx="8311710" cy="410612"/>
          </a:xfrm>
          <a:prstGeom prst="rect">
            <a:avLst/>
          </a:prstGeom>
          <a:noFill/>
          <a:ln>
            <a:noFill/>
          </a:ln>
        </p:spPr>
        <p:txBody>
          <a:bodyPr spcFirstLastPara="1" wrap="square" lIns="81625" tIns="40800" rIns="81625" bIns="40800" anchor="ctr" anchorCtr="0"/>
          <a:lstStyle>
            <a:lvl1pPr lvl="0" algn="l">
              <a:lnSpc>
                <a:spcPct val="80000"/>
              </a:lnSpc>
              <a:spcBef>
                <a:spcPts val="0"/>
              </a:spcBef>
              <a:spcAft>
                <a:spcPts val="0"/>
              </a:spcAft>
              <a:buClr>
                <a:schemeClr val="accent1"/>
              </a:buClr>
              <a:buSzPts val="2500"/>
              <a:buFont typeface="Arial"/>
              <a:buNone/>
              <a:defRPr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37"/>
          <p:cNvSpPr txBox="1">
            <a:spLocks noGrp="1"/>
          </p:cNvSpPr>
          <p:nvPr>
            <p:ph type="body" idx="1"/>
          </p:nvPr>
        </p:nvSpPr>
        <p:spPr>
          <a:xfrm>
            <a:off x="532367" y="1049149"/>
            <a:ext cx="8259294" cy="3444024"/>
          </a:xfrm>
          <a:prstGeom prst="rect">
            <a:avLst/>
          </a:prstGeom>
          <a:noFill/>
          <a:ln>
            <a:noFill/>
          </a:ln>
        </p:spPr>
        <p:txBody>
          <a:bodyPr spcFirstLastPara="1" wrap="square" lIns="81625" tIns="40800" rIns="81625" bIns="40800" anchor="t" anchorCtr="0"/>
          <a:lstStyle>
            <a:lvl1pPr marL="457200" lvl="0" indent="-228600" algn="l">
              <a:spcBef>
                <a:spcPts val="480"/>
              </a:spcBef>
              <a:spcAft>
                <a:spcPts val="0"/>
              </a:spcAft>
              <a:buClr>
                <a:srgbClr val="595959"/>
              </a:buClr>
              <a:buSzPts val="2400"/>
              <a:buFont typeface="Arial"/>
              <a:buNone/>
              <a:defRPr sz="2400" b="0" i="0">
                <a:solidFill>
                  <a:srgbClr val="595959"/>
                </a:solidFill>
                <a:latin typeface="Arial"/>
                <a:ea typeface="Arial"/>
                <a:cs typeface="Arial"/>
                <a:sym typeface="Arial"/>
              </a:defRPr>
            </a:lvl1pPr>
            <a:lvl2pPr marL="914400" lvl="1" indent="-354330" algn="l">
              <a:spcBef>
                <a:spcPts val="360"/>
              </a:spcBef>
              <a:spcAft>
                <a:spcPts val="0"/>
              </a:spcAft>
              <a:buClr>
                <a:srgbClr val="595959"/>
              </a:buClr>
              <a:buSzPts val="1980"/>
              <a:buChar char="•"/>
              <a:defRPr sz="1800" b="0" i="0">
                <a:solidFill>
                  <a:srgbClr val="595959"/>
                </a:solidFill>
                <a:latin typeface="Arial"/>
                <a:ea typeface="Arial"/>
                <a:cs typeface="Arial"/>
                <a:sym typeface="Arial"/>
              </a:defRPr>
            </a:lvl2pPr>
            <a:lvl3pPr marL="1371600" lvl="2" indent="-330200" algn="l">
              <a:spcBef>
                <a:spcPts val="320"/>
              </a:spcBef>
              <a:spcAft>
                <a:spcPts val="0"/>
              </a:spcAft>
              <a:buClr>
                <a:srgbClr val="595959"/>
              </a:buClr>
              <a:buSzPts val="1600"/>
              <a:buFont typeface="Noto Sans Symbols"/>
              <a:buChar char="−"/>
              <a:defRPr sz="1600" b="0" i="0">
                <a:solidFill>
                  <a:srgbClr val="595959"/>
                </a:solidFill>
                <a:latin typeface="Arial"/>
                <a:ea typeface="Arial"/>
                <a:cs typeface="Arial"/>
                <a:sym typeface="Arial"/>
              </a:defRPr>
            </a:lvl3pPr>
            <a:lvl4pPr marL="1828800" lvl="3" indent="-317500" algn="l">
              <a:spcBef>
                <a:spcPts val="280"/>
              </a:spcBef>
              <a:spcAft>
                <a:spcPts val="0"/>
              </a:spcAft>
              <a:buClr>
                <a:srgbClr val="595959"/>
              </a:buClr>
              <a:buSzPts val="1400"/>
              <a:buChar char="–"/>
              <a:defRPr sz="1400">
                <a:solidFill>
                  <a:srgbClr val="595959"/>
                </a:solidFill>
              </a:defRPr>
            </a:lvl4pPr>
            <a:lvl5pPr marL="2286000" lvl="4" indent="-317500" algn="l">
              <a:spcBef>
                <a:spcPts val="280"/>
              </a:spcBef>
              <a:spcAft>
                <a:spcPts val="0"/>
              </a:spcAft>
              <a:buClr>
                <a:srgbClr val="595959"/>
              </a:buClr>
              <a:buSzPts val="1400"/>
              <a:buChar char="»"/>
              <a:defRPr sz="1400">
                <a:solidFill>
                  <a:srgbClr val="595959"/>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_Title and subtitle and Content">
  <p:cSld name="3_Title and subtitle and Content">
    <p:spTree>
      <p:nvGrpSpPr>
        <p:cNvPr id="1" name="Shape 54"/>
        <p:cNvGrpSpPr/>
        <p:nvPr/>
      </p:nvGrpSpPr>
      <p:grpSpPr>
        <a:xfrm>
          <a:off x="0" y="0"/>
          <a:ext cx="0" cy="0"/>
          <a:chOff x="0" y="0"/>
          <a:chExt cx="0" cy="0"/>
        </a:xfrm>
      </p:grpSpPr>
      <p:sp>
        <p:nvSpPr>
          <p:cNvPr id="55" name="Google Shape;55;p38"/>
          <p:cNvSpPr txBox="1">
            <a:spLocks noGrp="1"/>
          </p:cNvSpPr>
          <p:nvPr>
            <p:ph type="title"/>
          </p:nvPr>
        </p:nvSpPr>
        <p:spPr>
          <a:xfrm>
            <a:off x="532367" y="190829"/>
            <a:ext cx="8311710" cy="410612"/>
          </a:xfrm>
          <a:prstGeom prst="rect">
            <a:avLst/>
          </a:prstGeom>
          <a:noFill/>
          <a:ln>
            <a:noFill/>
          </a:ln>
        </p:spPr>
        <p:txBody>
          <a:bodyPr spcFirstLastPara="1" wrap="square" lIns="81625" tIns="40800" rIns="81625" bIns="40800" anchor="ctr" anchorCtr="0"/>
          <a:lstStyle>
            <a:lvl1pPr lvl="0" algn="l">
              <a:lnSpc>
                <a:spcPct val="80000"/>
              </a:lnSpc>
              <a:spcBef>
                <a:spcPts val="0"/>
              </a:spcBef>
              <a:spcAft>
                <a:spcPts val="0"/>
              </a:spcAft>
              <a:buClr>
                <a:schemeClr val="accent1"/>
              </a:buClr>
              <a:buSzPts val="2500"/>
              <a:buFont typeface="Arial"/>
              <a:buNone/>
              <a:defRPr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p:nvPr/>
        </p:nvSpPr>
        <p:spPr>
          <a:xfrm>
            <a:off x="-790" y="769193"/>
            <a:ext cx="9144000" cy="142200"/>
          </a:xfrm>
          <a:prstGeom prst="rect">
            <a:avLst/>
          </a:prstGeom>
          <a:gradFill>
            <a:gsLst>
              <a:gs pos="0">
                <a:srgbClr val="E8E8E8"/>
              </a:gs>
              <a:gs pos="100000">
                <a:schemeClr val="lt1"/>
              </a:gs>
            </a:gsLst>
            <a:lin ang="5400000" scaled="0"/>
          </a:gradFill>
          <a:ln>
            <a:noFill/>
          </a:ln>
        </p:spPr>
        <p:txBody>
          <a:bodyPr spcFirstLastPara="1" wrap="square" lIns="81625" tIns="40800" rIns="81625" bIns="40800" anchor="ctr" anchorCtr="0">
            <a:noAutofit/>
          </a:bodyPr>
          <a:lstStyle/>
          <a:p>
            <a:pPr marL="0" marR="0" lvl="0" indent="0" algn="ctr" rtl="0">
              <a:spcBef>
                <a:spcPts val="0"/>
              </a:spcBef>
              <a:spcAft>
                <a:spcPts val="0"/>
              </a:spcAft>
              <a:buNone/>
            </a:pPr>
            <a:endParaRPr sz="1800" b="0" i="0" u="none" strike="noStrike" cap="none">
              <a:solidFill>
                <a:srgbClr val="C7C9CC"/>
              </a:solidFill>
              <a:latin typeface="Arial"/>
              <a:ea typeface="Arial"/>
              <a:cs typeface="Arial"/>
              <a:sym typeface="Arial"/>
            </a:endParaRPr>
          </a:p>
        </p:txBody>
      </p:sp>
      <p:sp>
        <p:nvSpPr>
          <p:cNvPr id="11" name="Google Shape;11;p27"/>
          <p:cNvSpPr/>
          <p:nvPr/>
        </p:nvSpPr>
        <p:spPr>
          <a:xfrm rot="10800000" flipH="1">
            <a:off x="1" y="177676"/>
            <a:ext cx="9143999" cy="573470"/>
          </a:xfrm>
          <a:prstGeom prst="roundRect">
            <a:avLst>
              <a:gd name="adj" fmla="val 0"/>
            </a:avLst>
          </a:prstGeom>
          <a:gradFill>
            <a:gsLst>
              <a:gs pos="0">
                <a:srgbClr val="F2F2F2"/>
              </a:gs>
              <a:gs pos="61000">
                <a:srgbClr val="FFFFFF"/>
              </a:gs>
              <a:gs pos="100000">
                <a:srgbClr val="FFFFFF"/>
              </a:gs>
            </a:gsLst>
            <a:lin ang="5400000" scaled="0"/>
          </a:gradFill>
          <a:ln>
            <a:noFill/>
          </a:ln>
        </p:spPr>
        <p:txBody>
          <a:bodyPr spcFirstLastPara="1" wrap="square" lIns="81625" tIns="40800" rIns="81625" bIns="40800" anchor="ctr" anchorCtr="0">
            <a:noAutofit/>
          </a:bodyPr>
          <a:lstStyle/>
          <a:p>
            <a:pPr marL="0" marR="0" lvl="0" indent="0" algn="ctr" rtl="0">
              <a:spcBef>
                <a:spcPts val="0"/>
              </a:spcBef>
              <a:spcAft>
                <a:spcPts val="0"/>
              </a:spcAft>
              <a:buNone/>
            </a:pPr>
            <a:endParaRPr sz="1800" b="0" i="0" u="none" strike="noStrike" cap="none">
              <a:solidFill>
                <a:srgbClr val="C7C9CC"/>
              </a:solidFill>
              <a:latin typeface="Arial"/>
              <a:ea typeface="Arial"/>
              <a:cs typeface="Arial"/>
              <a:sym typeface="Arial"/>
            </a:endParaRPr>
          </a:p>
        </p:txBody>
      </p:sp>
      <p:sp>
        <p:nvSpPr>
          <p:cNvPr id="12" name="Google Shape;12;p27"/>
          <p:cNvSpPr/>
          <p:nvPr/>
        </p:nvSpPr>
        <p:spPr>
          <a:xfrm>
            <a:off x="-790" y="737864"/>
            <a:ext cx="9144000" cy="44393"/>
          </a:xfrm>
          <a:prstGeom prst="rect">
            <a:avLst/>
          </a:prstGeom>
          <a:solidFill>
            <a:schemeClr val="accent1"/>
          </a:solidFill>
          <a:ln>
            <a:noFill/>
          </a:ln>
        </p:spPr>
        <p:txBody>
          <a:bodyPr spcFirstLastPara="1" wrap="square" lIns="81625" tIns="40800" rIns="81625" bIns="40800" anchor="ctr" anchorCtr="0">
            <a:noAutofit/>
          </a:bodyPr>
          <a:lstStyle/>
          <a:p>
            <a:pPr marL="0" marR="0" lvl="0" indent="0" algn="ctr" rtl="0">
              <a:spcBef>
                <a:spcPts val="0"/>
              </a:spcBef>
              <a:spcAft>
                <a:spcPts val="0"/>
              </a:spcAft>
              <a:buNone/>
            </a:pPr>
            <a:endParaRPr sz="1800" b="0" i="0" u="none" strike="noStrike" cap="none">
              <a:solidFill>
                <a:srgbClr val="C7C9CC"/>
              </a:solidFill>
              <a:latin typeface="Arial"/>
              <a:ea typeface="Arial"/>
              <a:cs typeface="Arial"/>
              <a:sym typeface="Arial"/>
            </a:endParaRPr>
          </a:p>
        </p:txBody>
      </p:sp>
      <p:cxnSp>
        <p:nvCxnSpPr>
          <p:cNvPr id="13" name="Google Shape;13;p27"/>
          <p:cNvCxnSpPr/>
          <p:nvPr/>
        </p:nvCxnSpPr>
        <p:spPr>
          <a:xfrm>
            <a:off x="-790" y="751145"/>
            <a:ext cx="9144000" cy="0"/>
          </a:xfrm>
          <a:prstGeom prst="straightConnector1">
            <a:avLst/>
          </a:prstGeom>
          <a:noFill/>
          <a:ln w="44450" cap="flat" cmpd="sng">
            <a:solidFill>
              <a:srgbClr val="D8D8D8"/>
            </a:solidFill>
            <a:prstDash val="solid"/>
            <a:round/>
            <a:headEnd type="none" w="sm" len="sm"/>
            <a:tailEnd type="none" w="sm" len="sm"/>
          </a:ln>
        </p:spPr>
      </p:cxnSp>
      <p:sp>
        <p:nvSpPr>
          <p:cNvPr id="14" name="Google Shape;14;p27"/>
          <p:cNvSpPr txBox="1">
            <a:spLocks noGrp="1"/>
          </p:cNvSpPr>
          <p:nvPr>
            <p:ph type="body" idx="1"/>
          </p:nvPr>
        </p:nvSpPr>
        <p:spPr>
          <a:xfrm>
            <a:off x="527734" y="1049148"/>
            <a:ext cx="8159067" cy="3458328"/>
          </a:xfrm>
          <a:prstGeom prst="rect">
            <a:avLst/>
          </a:prstGeom>
          <a:noFill/>
          <a:ln>
            <a:noFill/>
          </a:ln>
        </p:spPr>
        <p:txBody>
          <a:bodyPr spcFirstLastPara="1" wrap="square" lIns="81625" tIns="40800" rIns="81625" bIns="40800" anchor="t" anchorCtr="0"/>
          <a:lstStyle>
            <a:lvl1pPr marL="457200" marR="0" lvl="0" indent="-228600" algn="l" rtl="0">
              <a:spcBef>
                <a:spcPts val="48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54330" algn="l" rtl="0">
              <a:spcBef>
                <a:spcPts val="360"/>
              </a:spcBef>
              <a:spcAft>
                <a:spcPts val="0"/>
              </a:spcAft>
              <a:buClr>
                <a:schemeClr val="lt1"/>
              </a:buClr>
              <a:buSzPts val="1980"/>
              <a:buFont typeface="Arial"/>
              <a:buChar char="•"/>
              <a:defRPr sz="1800" b="0" i="0" u="none" strike="noStrike" cap="none">
                <a:solidFill>
                  <a:schemeClr val="lt1"/>
                </a:solidFill>
                <a:latin typeface="Arial"/>
                <a:ea typeface="Arial"/>
                <a:cs typeface="Arial"/>
                <a:sym typeface="Arial"/>
              </a:defRPr>
            </a:lvl2pPr>
            <a:lvl3pPr marL="1371600" marR="0" lvl="2" indent="-330200" algn="l" rtl="0">
              <a:spcBef>
                <a:spcPts val="32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3pPr>
            <a:lvl4pPr marL="1828800" marR="0" lvl="3" indent="-317500" algn="l" rtl="0">
              <a:spcBef>
                <a:spcPts val="280"/>
              </a:spcBef>
              <a:spcAft>
                <a:spcPts val="0"/>
              </a:spcAft>
              <a:buClr>
                <a:srgbClr val="595959"/>
              </a:buClr>
              <a:buSzPts val="1400"/>
              <a:buFont typeface="Arial"/>
              <a:buChar char="–"/>
              <a:defRPr sz="1400" b="0" i="0" u="none" strike="noStrike" cap="none">
                <a:solidFill>
                  <a:srgbClr val="595959"/>
                </a:solidFill>
                <a:latin typeface="Arial"/>
                <a:ea typeface="Arial"/>
                <a:cs typeface="Arial"/>
                <a:sym typeface="Arial"/>
              </a:defRPr>
            </a:lvl4pPr>
            <a:lvl5pPr marL="2286000" marR="0" lvl="4" indent="-317500" algn="l" rtl="0">
              <a:spcBef>
                <a:spcPts val="280"/>
              </a:spcBef>
              <a:spcAft>
                <a:spcPts val="0"/>
              </a:spcAft>
              <a:buClr>
                <a:srgbClr val="595959"/>
              </a:buClr>
              <a:buSzPts val="1400"/>
              <a:buFont typeface="Arial"/>
              <a:buChar char="»"/>
              <a:defRPr sz="1400" b="0" i="0" u="none" strike="noStrike" cap="none">
                <a:solidFill>
                  <a:srgbClr val="595959"/>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 name="Google Shape;15;p27"/>
          <p:cNvSpPr txBox="1"/>
          <p:nvPr/>
        </p:nvSpPr>
        <p:spPr>
          <a:xfrm>
            <a:off x="76248" y="4859854"/>
            <a:ext cx="683701" cy="273844"/>
          </a:xfrm>
          <a:prstGeom prst="rect">
            <a:avLst/>
          </a:prstGeom>
          <a:noFill/>
          <a:ln>
            <a:noFill/>
          </a:ln>
        </p:spPr>
        <p:txBody>
          <a:bodyPr spcFirstLastPara="1" wrap="square" lIns="81625" tIns="40800" rIns="81625" bIns="40800" anchor="t" anchorCtr="0">
            <a:noAutofit/>
          </a:bodyPr>
          <a:lstStyle/>
          <a:p>
            <a:pPr marL="0" marR="0" lvl="0" indent="0" algn="l" rtl="0">
              <a:spcBef>
                <a:spcPts val="0"/>
              </a:spcBef>
              <a:spcAft>
                <a:spcPts val="0"/>
              </a:spcAft>
              <a:buNone/>
            </a:pPr>
            <a:fld id="{00000000-1234-1234-1234-123412341234}" type="slidenum">
              <a:rPr lang="en-IN" sz="800" b="0" i="0" u="none" strike="noStrike" cap="none">
                <a:solidFill>
                  <a:srgbClr val="A5A5A5"/>
                </a:solidFill>
                <a:latin typeface="Arial"/>
                <a:ea typeface="Arial"/>
                <a:cs typeface="Arial"/>
                <a:sym typeface="Arial"/>
              </a:rPr>
              <a:t>‹#›</a:t>
            </a:fld>
            <a:endParaRPr sz="800" b="0" i="0" u="none" strike="noStrike" cap="none">
              <a:solidFill>
                <a:srgbClr val="A5A5A5"/>
              </a:solidFill>
              <a:latin typeface="Arial"/>
              <a:ea typeface="Arial"/>
              <a:cs typeface="Arial"/>
              <a:sym typeface="Arial"/>
            </a:endParaRPr>
          </a:p>
        </p:txBody>
      </p:sp>
      <p:grpSp>
        <p:nvGrpSpPr>
          <p:cNvPr id="16" name="Google Shape;16;p27"/>
          <p:cNvGrpSpPr/>
          <p:nvPr/>
        </p:nvGrpSpPr>
        <p:grpSpPr>
          <a:xfrm>
            <a:off x="57631" y="41526"/>
            <a:ext cx="768294" cy="871834"/>
            <a:chOff x="-8346" y="-7951"/>
            <a:chExt cx="1146871" cy="1301430"/>
          </a:xfrm>
        </p:grpSpPr>
        <p:sp>
          <p:nvSpPr>
            <p:cNvPr id="17" name="Google Shape;17;p27"/>
            <p:cNvSpPr/>
            <p:nvPr/>
          </p:nvSpPr>
          <p:spPr>
            <a:xfrm>
              <a:off x="-8346" y="-7951"/>
              <a:ext cx="1146871" cy="1301430"/>
            </a:xfrm>
            <a:custGeom>
              <a:avLst/>
              <a:gdLst/>
              <a:ahLst/>
              <a:cxnLst/>
              <a:rect l="l" t="t" r="r" b="b"/>
              <a:pathLst>
                <a:path w="4071068" h="4619708" extrusionOk="0">
                  <a:moveTo>
                    <a:pt x="15903" y="63610"/>
                  </a:moveTo>
                  <a:lnTo>
                    <a:pt x="15903" y="0"/>
                  </a:lnTo>
                  <a:lnTo>
                    <a:pt x="2663687" y="15902"/>
                  </a:lnTo>
                  <a:lnTo>
                    <a:pt x="4071068" y="1160890"/>
                  </a:lnTo>
                  <a:lnTo>
                    <a:pt x="0" y="4619708"/>
                  </a:lnTo>
                  <a:cubicBezTo>
                    <a:pt x="2651" y="3835179"/>
                    <a:pt x="5301" y="3050650"/>
                    <a:pt x="7952" y="2266121"/>
                  </a:cubicBezTo>
                  <a:lnTo>
                    <a:pt x="1319917" y="1144988"/>
                  </a:lnTo>
                  <a:lnTo>
                    <a:pt x="15903" y="63610"/>
                  </a:lnTo>
                  <a:close/>
                </a:path>
              </a:pathLst>
            </a:custGeom>
            <a:gradFill>
              <a:gsLst>
                <a:gs pos="0">
                  <a:srgbClr val="F2F2F2">
                    <a:alpha val="0"/>
                  </a:srgbClr>
                </a:gs>
                <a:gs pos="1666">
                  <a:srgbClr val="F2F2F2">
                    <a:alpha val="0"/>
                  </a:srgbClr>
                </a:gs>
                <a:gs pos="20000">
                  <a:srgbClr val="F2F2F2"/>
                </a:gs>
                <a:gs pos="100000">
                  <a:srgbClr val="F2F2F2">
                    <a:alpha val="0"/>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27"/>
            <p:cNvSpPr/>
            <p:nvPr/>
          </p:nvSpPr>
          <p:spPr>
            <a:xfrm>
              <a:off x="181637" y="327720"/>
              <a:ext cx="346097" cy="381701"/>
            </a:xfrm>
            <a:custGeom>
              <a:avLst/>
              <a:gdLst/>
              <a:ahLst/>
              <a:cxnLst/>
              <a:rect l="l" t="t" r="r" b="b"/>
              <a:pathLst>
                <a:path w="58" h="64" extrusionOk="0">
                  <a:moveTo>
                    <a:pt x="21" y="64"/>
                  </a:moveTo>
                  <a:cubicBezTo>
                    <a:pt x="21" y="64"/>
                    <a:pt x="21" y="64"/>
                    <a:pt x="20" y="64"/>
                  </a:cubicBezTo>
                  <a:cubicBezTo>
                    <a:pt x="2" y="64"/>
                    <a:pt x="2" y="64"/>
                    <a:pt x="2" y="64"/>
                  </a:cubicBezTo>
                  <a:cubicBezTo>
                    <a:pt x="1" y="64"/>
                    <a:pt x="1" y="64"/>
                    <a:pt x="1" y="63"/>
                  </a:cubicBezTo>
                  <a:cubicBezTo>
                    <a:pt x="0" y="62"/>
                    <a:pt x="0" y="62"/>
                    <a:pt x="1" y="61"/>
                  </a:cubicBezTo>
                  <a:cubicBezTo>
                    <a:pt x="34" y="33"/>
                    <a:pt x="34" y="33"/>
                    <a:pt x="34" y="33"/>
                  </a:cubicBezTo>
                  <a:cubicBezTo>
                    <a:pt x="35" y="32"/>
                    <a:pt x="35" y="31"/>
                    <a:pt x="34" y="31"/>
                  </a:cubicBezTo>
                  <a:cubicBezTo>
                    <a:pt x="1" y="2"/>
                    <a:pt x="1" y="2"/>
                    <a:pt x="1" y="2"/>
                  </a:cubicBezTo>
                  <a:cubicBezTo>
                    <a:pt x="1" y="2"/>
                    <a:pt x="0" y="1"/>
                    <a:pt x="0" y="1"/>
                  </a:cubicBezTo>
                  <a:cubicBezTo>
                    <a:pt x="1" y="0"/>
                    <a:pt x="1" y="0"/>
                    <a:pt x="2" y="0"/>
                  </a:cubicBezTo>
                  <a:cubicBezTo>
                    <a:pt x="20" y="0"/>
                    <a:pt x="20" y="0"/>
                    <a:pt x="20" y="0"/>
                  </a:cubicBezTo>
                  <a:cubicBezTo>
                    <a:pt x="20" y="0"/>
                    <a:pt x="20" y="0"/>
                    <a:pt x="20" y="0"/>
                  </a:cubicBezTo>
                  <a:cubicBezTo>
                    <a:pt x="57" y="31"/>
                    <a:pt x="57" y="31"/>
                    <a:pt x="57" y="31"/>
                  </a:cubicBezTo>
                  <a:cubicBezTo>
                    <a:pt x="57" y="31"/>
                    <a:pt x="57" y="31"/>
                    <a:pt x="57" y="31"/>
                  </a:cubicBezTo>
                  <a:cubicBezTo>
                    <a:pt x="58" y="31"/>
                    <a:pt x="58" y="32"/>
                    <a:pt x="57" y="33"/>
                  </a:cubicBezTo>
                  <a:cubicBezTo>
                    <a:pt x="57" y="33"/>
                    <a:pt x="57" y="33"/>
                    <a:pt x="57" y="33"/>
                  </a:cubicBezTo>
                  <a:lnTo>
                    <a:pt x="21" y="64"/>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9" name="Google Shape;19;p27"/>
          <p:cNvSpPr txBox="1">
            <a:spLocks noGrp="1"/>
          </p:cNvSpPr>
          <p:nvPr>
            <p:ph type="title"/>
          </p:nvPr>
        </p:nvSpPr>
        <p:spPr>
          <a:xfrm>
            <a:off x="527734" y="130478"/>
            <a:ext cx="8159067" cy="516608"/>
          </a:xfrm>
          <a:prstGeom prst="rect">
            <a:avLst/>
          </a:prstGeom>
          <a:noFill/>
          <a:ln>
            <a:noFill/>
          </a:ln>
        </p:spPr>
        <p:txBody>
          <a:bodyPr spcFirstLastPara="1" wrap="square" lIns="81625" tIns="40800" rIns="81625" bIns="40800" anchor="ctr" anchorCtr="0"/>
          <a:lstStyle>
            <a:lvl1pPr marR="0" lvl="0" algn="ctr" rtl="0">
              <a:lnSpc>
                <a:spcPct val="80000"/>
              </a:lnSpc>
              <a:spcBef>
                <a:spcPts val="0"/>
              </a:spcBef>
              <a:spcAft>
                <a:spcPts val="0"/>
              </a:spcAft>
              <a:buClr>
                <a:schemeClr val="accent1"/>
              </a:buClr>
              <a:buSzPts val="2500"/>
              <a:buFont typeface="Arial"/>
              <a:buNone/>
              <a:defRPr sz="2500" b="0" i="0" u="none" strike="noStrike" cap="non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20" name="Google Shape;20;p27"/>
          <p:cNvPicPr preferRelativeResize="0"/>
          <p:nvPr/>
        </p:nvPicPr>
        <p:blipFill rotWithShape="1">
          <a:blip r:embed="rId12">
            <a:alphaModFix/>
          </a:blip>
          <a:srcRect/>
          <a:stretch/>
        </p:blipFill>
        <p:spPr>
          <a:xfrm>
            <a:off x="7623795" y="4774255"/>
            <a:ext cx="1249276" cy="15258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
          <p:cNvSpPr txBox="1">
            <a:spLocks noGrp="1"/>
          </p:cNvSpPr>
          <p:nvPr>
            <p:ph type="ctrTitle"/>
          </p:nvPr>
        </p:nvSpPr>
        <p:spPr>
          <a:xfrm>
            <a:off x="551576" y="2522089"/>
            <a:ext cx="8009100" cy="396664"/>
          </a:xfrm>
          <a:prstGeom prst="rect">
            <a:avLst/>
          </a:prstGeom>
          <a:noFill/>
          <a:ln>
            <a:noFill/>
          </a:ln>
        </p:spPr>
        <p:txBody>
          <a:bodyPr spcFirstLastPara="1" wrap="square" lIns="0" tIns="40800" rIns="82275" bIns="40800" anchor="b" anchorCtr="0">
            <a:noAutofit/>
          </a:bodyPr>
          <a:lstStyle/>
          <a:p>
            <a:pPr marL="0" lvl="0" indent="0" algn="l" rtl="0">
              <a:lnSpc>
                <a:spcPct val="80000"/>
              </a:lnSpc>
              <a:spcBef>
                <a:spcPts val="0"/>
              </a:spcBef>
              <a:spcAft>
                <a:spcPts val="0"/>
              </a:spcAft>
              <a:buClr>
                <a:schemeClr val="accent2"/>
              </a:buClr>
              <a:buSzPts val="2700"/>
              <a:buFont typeface="Arial"/>
              <a:buNone/>
            </a:pPr>
            <a:r>
              <a:rPr lang="en-IN" dirty="0">
                <a:latin typeface="Arial"/>
                <a:ea typeface="Arial"/>
                <a:cs typeface="Arial"/>
                <a:sym typeface="Arial"/>
              </a:rPr>
              <a:t>React &amp; Redux</a:t>
            </a:r>
            <a:endParaRPr dirty="0"/>
          </a:p>
        </p:txBody>
      </p:sp>
      <p:sp>
        <p:nvSpPr>
          <p:cNvPr id="66" name="Google Shape;66;p1"/>
          <p:cNvSpPr txBox="1">
            <a:spLocks noGrp="1"/>
          </p:cNvSpPr>
          <p:nvPr>
            <p:ph type="subTitle" idx="1"/>
          </p:nvPr>
        </p:nvSpPr>
        <p:spPr>
          <a:xfrm>
            <a:off x="567449" y="3142171"/>
            <a:ext cx="8009101" cy="1117007"/>
          </a:xfrm>
          <a:prstGeom prst="rect">
            <a:avLst/>
          </a:prstGeom>
          <a:noFill/>
          <a:ln>
            <a:noFill/>
          </a:ln>
        </p:spPr>
        <p:txBody>
          <a:bodyPr spcFirstLastPara="1" wrap="square" lIns="0" tIns="40800" rIns="82275" bIns="40800" anchor="t" anchorCtr="0">
            <a:normAutofit/>
          </a:bodyPr>
          <a:lstStyle/>
          <a:p>
            <a:pPr marL="0" lvl="0" indent="0" algn="l" rtl="0">
              <a:spcBef>
                <a:spcPts val="0"/>
              </a:spcBef>
              <a:spcAft>
                <a:spcPts val="0"/>
              </a:spcAft>
              <a:buClr>
                <a:schemeClr val="lt1"/>
              </a:buClr>
              <a:buSzPts val="1600"/>
              <a:buFont typeface="Arial"/>
              <a:buNone/>
            </a:pPr>
            <a:r>
              <a:rPr lang="en-US" dirty="0"/>
              <a:t>Presenters:</a:t>
            </a:r>
          </a:p>
          <a:p>
            <a:pPr marL="0" lvl="0" indent="0" algn="l" rtl="0">
              <a:spcBef>
                <a:spcPts val="0"/>
              </a:spcBef>
              <a:spcAft>
                <a:spcPts val="0"/>
              </a:spcAft>
              <a:buClr>
                <a:schemeClr val="lt1"/>
              </a:buClr>
              <a:buSzPts val="1600"/>
              <a:buFont typeface="Arial"/>
              <a:buNone/>
            </a:pPr>
            <a:endParaRPr lang="en-US" dirty="0"/>
          </a:p>
          <a:p>
            <a:pPr marL="0" lvl="0" indent="0" algn="l" rtl="0">
              <a:spcBef>
                <a:spcPts val="0"/>
              </a:spcBef>
              <a:spcAft>
                <a:spcPts val="0"/>
              </a:spcAft>
              <a:buClr>
                <a:schemeClr val="lt1"/>
              </a:buClr>
              <a:buSzPts val="1600"/>
              <a:buFont typeface="Arial"/>
              <a:buNone/>
            </a:pPr>
            <a:r>
              <a:rPr lang="en-US" dirty="0"/>
              <a:t>Karan </a:t>
            </a:r>
            <a:r>
              <a:rPr lang="en-US" dirty="0" err="1"/>
              <a:t>Sheth</a:t>
            </a:r>
            <a:r>
              <a:rPr lang="en-US" dirty="0"/>
              <a:t>,  </a:t>
            </a:r>
            <a:r>
              <a:rPr lang="en-US" dirty="0" err="1"/>
              <a:t>Manoj</a:t>
            </a:r>
            <a:r>
              <a:rPr lang="en-US" dirty="0"/>
              <a:t> Sureddi</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1BE20-9F99-A34C-A924-345F093E4E56}"/>
              </a:ext>
            </a:extLst>
          </p:cNvPr>
          <p:cNvSpPr>
            <a:spLocks noGrp="1"/>
          </p:cNvSpPr>
          <p:nvPr>
            <p:ph type="title"/>
          </p:nvPr>
        </p:nvSpPr>
        <p:spPr/>
        <p:txBody>
          <a:bodyPr/>
          <a:lstStyle/>
          <a:p>
            <a:r>
              <a:rPr lang="en-GB" dirty="0"/>
              <a:t>Stateless functions</a:t>
            </a:r>
            <a:endParaRPr lang="en-US" dirty="0"/>
          </a:p>
        </p:txBody>
      </p:sp>
      <p:sp>
        <p:nvSpPr>
          <p:cNvPr id="3" name="TextBox 2">
            <a:extLst>
              <a:ext uri="{FF2B5EF4-FFF2-40B4-BE49-F238E27FC236}">
                <a16:creationId xmlns:a16="http://schemas.microsoft.com/office/drawing/2014/main" id="{F906801A-9FA6-F54F-871A-3CBA317D09E7}"/>
              </a:ext>
            </a:extLst>
          </p:cNvPr>
          <p:cNvSpPr txBox="1"/>
          <p:nvPr/>
        </p:nvSpPr>
        <p:spPr>
          <a:xfrm>
            <a:off x="318052" y="1033670"/>
            <a:ext cx="8526025" cy="1815882"/>
          </a:xfrm>
          <a:prstGeom prst="rect">
            <a:avLst/>
          </a:prstGeom>
          <a:noFill/>
        </p:spPr>
        <p:txBody>
          <a:bodyPr wrap="square" rtlCol="0">
            <a:spAutoFit/>
          </a:bodyPr>
          <a:lstStyle/>
          <a:p>
            <a:r>
              <a:rPr lang="en-IN" dirty="0"/>
              <a:t>A </a:t>
            </a:r>
            <a:r>
              <a:rPr lang="en-IN" b="1" dirty="0"/>
              <a:t>functional</a:t>
            </a:r>
            <a:r>
              <a:rPr lang="en-IN" dirty="0"/>
              <a:t>(a.k.a. </a:t>
            </a:r>
            <a:r>
              <a:rPr lang="en-IN" b="1" dirty="0"/>
              <a:t>stateless</a:t>
            </a:r>
            <a:r>
              <a:rPr lang="en-IN" dirty="0"/>
              <a:t>) component is just a plain </a:t>
            </a:r>
            <a:r>
              <a:rPr lang="en-IN" dirty="0" err="1"/>
              <a:t>javascript</a:t>
            </a:r>
            <a:r>
              <a:rPr lang="en-IN" dirty="0"/>
              <a:t> function which takes props as an argument and returns a react element.</a:t>
            </a:r>
          </a:p>
          <a:p>
            <a:endParaRPr lang="en-IN" dirty="0"/>
          </a:p>
          <a:p>
            <a:r>
              <a:rPr lang="en-IN" dirty="0"/>
              <a:t>A stateless component has no state, it means that you can’t reach `</a:t>
            </a:r>
            <a:r>
              <a:rPr lang="en-IN" dirty="0" err="1"/>
              <a:t>this.state</a:t>
            </a:r>
            <a:r>
              <a:rPr lang="en-IN" dirty="0"/>
              <a:t>` inside it. It also has no lifecycle so you can’t use </a:t>
            </a:r>
            <a:r>
              <a:rPr lang="en-IN" dirty="0" err="1"/>
              <a:t>componentDidMount</a:t>
            </a:r>
            <a:r>
              <a:rPr lang="en-IN" dirty="0"/>
              <a:t> and other hooks</a:t>
            </a:r>
          </a:p>
          <a:p>
            <a:endParaRPr lang="en-IN" dirty="0"/>
          </a:p>
          <a:p>
            <a:r>
              <a:rPr lang="en-IN" dirty="0"/>
              <a:t>When react renders our stateless component all what it needs to do is just call </a:t>
            </a:r>
            <a:r>
              <a:rPr lang="en-IN" dirty="0" err="1"/>
              <a:t>MyStatelessComponent</a:t>
            </a:r>
            <a:r>
              <a:rPr lang="en-IN" dirty="0"/>
              <a:t> function and pass props there. That’s it.</a:t>
            </a:r>
            <a:endParaRPr lang="en-US" dirty="0"/>
          </a:p>
        </p:txBody>
      </p:sp>
    </p:spTree>
    <p:extLst>
      <p:ext uri="{BB962C8B-B14F-4D97-AF65-F5344CB8AC3E}">
        <p14:creationId xmlns:p14="http://schemas.microsoft.com/office/powerpoint/2010/main" val="2335866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C15D-9D83-3C44-B559-434466C8986C}"/>
              </a:ext>
            </a:extLst>
          </p:cNvPr>
          <p:cNvSpPr>
            <a:spLocks noGrp="1"/>
          </p:cNvSpPr>
          <p:nvPr>
            <p:ph type="title"/>
          </p:nvPr>
        </p:nvSpPr>
        <p:spPr/>
        <p:txBody>
          <a:bodyPr/>
          <a:lstStyle/>
          <a:p>
            <a:r>
              <a:rPr lang="en-US" dirty="0"/>
              <a:t>Props </a:t>
            </a:r>
          </a:p>
        </p:txBody>
      </p:sp>
      <p:sp>
        <p:nvSpPr>
          <p:cNvPr id="3" name="TextBox 2">
            <a:extLst>
              <a:ext uri="{FF2B5EF4-FFF2-40B4-BE49-F238E27FC236}">
                <a16:creationId xmlns:a16="http://schemas.microsoft.com/office/drawing/2014/main" id="{B0B97AB7-118E-AE44-9D33-4C40F83417A9}"/>
              </a:ext>
            </a:extLst>
          </p:cNvPr>
          <p:cNvSpPr txBox="1"/>
          <p:nvPr/>
        </p:nvSpPr>
        <p:spPr>
          <a:xfrm>
            <a:off x="235075" y="987876"/>
            <a:ext cx="8609002" cy="2677656"/>
          </a:xfrm>
          <a:prstGeom prst="rect">
            <a:avLst/>
          </a:prstGeom>
          <a:noFill/>
        </p:spPr>
        <p:txBody>
          <a:bodyPr wrap="square" rtlCol="0">
            <a:spAutoFit/>
          </a:bodyPr>
          <a:lstStyle/>
          <a:p>
            <a:r>
              <a:rPr lang="en-IN" dirty="0"/>
              <a:t>  React allows us to pass information to a Component using something called </a:t>
            </a:r>
            <a:r>
              <a:rPr lang="en-IN" b="1" dirty="0"/>
              <a:t>props. </a:t>
            </a:r>
            <a:r>
              <a:rPr lang="en-IN" dirty="0"/>
              <a:t> Props are basically kind of global variable or object.</a:t>
            </a:r>
          </a:p>
          <a:p>
            <a:endParaRPr lang="en-IN" b="1" dirty="0"/>
          </a:p>
          <a:p>
            <a:r>
              <a:rPr lang="en-IN" dirty="0"/>
              <a:t>How to pass props:</a:t>
            </a:r>
          </a:p>
          <a:p>
            <a:endParaRPr lang="en-IN" dirty="0"/>
          </a:p>
          <a:p>
            <a:endParaRPr lang="en-IN" dirty="0"/>
          </a:p>
          <a:p>
            <a:endParaRPr lang="en-IN" dirty="0"/>
          </a:p>
          <a:p>
            <a:r>
              <a:rPr lang="en-IN" dirty="0"/>
              <a:t>How to access them:</a:t>
            </a:r>
          </a:p>
          <a:p>
            <a:endParaRPr lang="en-IN" dirty="0"/>
          </a:p>
          <a:p>
            <a:endParaRPr lang="en-IN" b="1" i="1" dirty="0"/>
          </a:p>
          <a:p>
            <a:r>
              <a:rPr lang="en-IN" b="1" dirty="0"/>
              <a:t> </a:t>
            </a:r>
            <a:br>
              <a:rPr lang="en-IN" dirty="0"/>
            </a:br>
            <a:r>
              <a:rPr lang="en-IN" dirty="0"/>
              <a:t>  </a:t>
            </a:r>
            <a:endParaRPr lang="en-US" dirty="0"/>
          </a:p>
        </p:txBody>
      </p:sp>
      <p:sp>
        <p:nvSpPr>
          <p:cNvPr id="4" name="Rectangle 3">
            <a:extLst>
              <a:ext uri="{FF2B5EF4-FFF2-40B4-BE49-F238E27FC236}">
                <a16:creationId xmlns:a16="http://schemas.microsoft.com/office/drawing/2014/main" id="{5D066E33-E61D-0445-A41E-7115A99D8090}"/>
              </a:ext>
            </a:extLst>
          </p:cNvPr>
          <p:cNvSpPr/>
          <p:nvPr/>
        </p:nvSpPr>
        <p:spPr>
          <a:xfrm>
            <a:off x="2286001" y="1911912"/>
            <a:ext cx="4155621" cy="4029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 &lt;</a:t>
            </a:r>
            <a:r>
              <a:rPr lang="en-IN" dirty="0" err="1">
                <a:ln w="0"/>
                <a:solidFill>
                  <a:schemeClr val="tx1"/>
                </a:solidFill>
                <a:effectLst>
                  <a:outerShdw blurRad="38100" dist="19050" dir="2700000" algn="tl" rotWithShape="0">
                    <a:schemeClr val="dk1">
                      <a:alpha val="40000"/>
                    </a:schemeClr>
                  </a:outerShdw>
                </a:effectLst>
              </a:rPr>
              <a:t>DemoComponent</a:t>
            </a:r>
            <a:r>
              <a:rPr lang="en-IN" dirty="0">
                <a:ln w="0"/>
                <a:solidFill>
                  <a:schemeClr val="tx1"/>
                </a:solidFill>
                <a:effectLst>
                  <a:outerShdw blurRad="38100" dist="19050" dir="2700000" algn="tl" rotWithShape="0">
                    <a:schemeClr val="dk1">
                      <a:alpha val="40000"/>
                    </a:schemeClr>
                  </a:outerShdw>
                </a:effectLst>
              </a:rPr>
              <a:t> </a:t>
            </a:r>
            <a:r>
              <a:rPr lang="en-IN" dirty="0" err="1">
                <a:ln w="0"/>
                <a:solidFill>
                  <a:schemeClr val="tx1"/>
                </a:solidFill>
                <a:effectLst>
                  <a:outerShdw blurRad="38100" dist="19050" dir="2700000" algn="tl" rotWithShape="0">
                    <a:schemeClr val="dk1">
                      <a:alpha val="40000"/>
                    </a:schemeClr>
                  </a:outerShdw>
                </a:effectLst>
              </a:rPr>
              <a:t>sampleProp</a:t>
            </a:r>
            <a:r>
              <a:rPr lang="en-IN" dirty="0">
                <a:ln w="0"/>
                <a:solidFill>
                  <a:schemeClr val="tx1"/>
                </a:solidFill>
                <a:effectLst>
                  <a:outerShdw blurRad="38100" dist="19050" dir="2700000" algn="tl" rotWithShape="0">
                    <a:schemeClr val="dk1">
                      <a:alpha val="40000"/>
                    </a:schemeClr>
                  </a:outerShdw>
                </a:effectLst>
              </a:rPr>
              <a:t> = "</a:t>
            </a:r>
            <a:r>
              <a:rPr lang="en-IN" dirty="0" err="1">
                <a:ln w="0"/>
                <a:solidFill>
                  <a:schemeClr val="tx1"/>
                </a:solidFill>
                <a:effectLst>
                  <a:outerShdw blurRad="38100" dist="19050" dir="2700000" algn="tl" rotWithShape="0">
                    <a:schemeClr val="dk1">
                      <a:alpha val="40000"/>
                    </a:schemeClr>
                  </a:outerShdw>
                </a:effectLst>
              </a:rPr>
              <a:t>HelloProp</a:t>
            </a:r>
            <a:r>
              <a:rPr lang="en-IN" dirty="0">
                <a:ln w="0"/>
                <a:solidFill>
                  <a:schemeClr val="tx1"/>
                </a:solidFill>
                <a:effectLst>
                  <a:outerShdw blurRad="38100" dist="19050" dir="2700000" algn="tl" rotWithShape="0">
                    <a:schemeClr val="dk1">
                      <a:alpha val="40000"/>
                    </a:schemeClr>
                  </a:outerShdw>
                </a:effectLst>
              </a:rPr>
              <a:t>" /&gt;</a:t>
            </a:r>
            <a:endParaRPr lang="en-US"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E5D8E122-E663-CB42-8BA6-FC394B88BD32}"/>
              </a:ext>
            </a:extLst>
          </p:cNvPr>
          <p:cNvSpPr/>
          <p:nvPr/>
        </p:nvSpPr>
        <p:spPr>
          <a:xfrm>
            <a:off x="2286001" y="2955471"/>
            <a:ext cx="4155621" cy="4029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 </a:t>
            </a:r>
            <a:r>
              <a:rPr lang="en-IN" dirty="0" err="1">
                <a:ln w="0"/>
                <a:solidFill>
                  <a:schemeClr val="tx1"/>
                </a:solidFill>
                <a:effectLst>
                  <a:outerShdw blurRad="38100" dist="19050" dir="2700000" algn="tl" rotWithShape="0">
                    <a:schemeClr val="dk1">
                      <a:alpha val="40000"/>
                    </a:schemeClr>
                  </a:outerShdw>
                </a:effectLst>
              </a:rPr>
              <a:t>this.props.</a:t>
            </a:r>
            <a:r>
              <a:rPr lang="en-IN" i="1" dirty="0" err="1">
                <a:ln w="0"/>
                <a:solidFill>
                  <a:schemeClr val="tx1"/>
                </a:solidFill>
                <a:effectLst>
                  <a:outerShdw blurRad="38100" dist="19050" dir="2700000" algn="tl" rotWithShape="0">
                    <a:schemeClr val="dk1">
                      <a:alpha val="40000"/>
                    </a:schemeClr>
                  </a:outerShdw>
                </a:effectLst>
              </a:rPr>
              <a:t>propName</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27836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AF1D1-9A03-7246-AA15-0FE8C3D94B08}"/>
              </a:ext>
            </a:extLst>
          </p:cNvPr>
          <p:cNvSpPr>
            <a:spLocks noGrp="1"/>
          </p:cNvSpPr>
          <p:nvPr>
            <p:ph type="title"/>
          </p:nvPr>
        </p:nvSpPr>
        <p:spPr>
          <a:xfrm>
            <a:off x="532367" y="273956"/>
            <a:ext cx="8311710" cy="410612"/>
          </a:xfrm>
        </p:spPr>
        <p:txBody>
          <a:bodyPr/>
          <a:lstStyle/>
          <a:p>
            <a:r>
              <a:rPr lang="en-US" dirty="0"/>
              <a:t>Unidirectional data flow</a:t>
            </a:r>
          </a:p>
        </p:txBody>
      </p:sp>
      <p:sp>
        <p:nvSpPr>
          <p:cNvPr id="4" name="TextBox 3">
            <a:extLst>
              <a:ext uri="{FF2B5EF4-FFF2-40B4-BE49-F238E27FC236}">
                <a16:creationId xmlns:a16="http://schemas.microsoft.com/office/drawing/2014/main" id="{E5E9C6C6-BFCA-4543-AC81-B9058EE06B09}"/>
              </a:ext>
            </a:extLst>
          </p:cNvPr>
          <p:cNvSpPr txBox="1"/>
          <p:nvPr/>
        </p:nvSpPr>
        <p:spPr>
          <a:xfrm>
            <a:off x="532367" y="1094509"/>
            <a:ext cx="8311710" cy="3323987"/>
          </a:xfrm>
          <a:prstGeom prst="rect">
            <a:avLst/>
          </a:prstGeom>
          <a:noFill/>
        </p:spPr>
        <p:txBody>
          <a:bodyPr wrap="square" rtlCol="0">
            <a:spAutoFit/>
          </a:bodyPr>
          <a:lstStyle/>
          <a:p>
            <a:r>
              <a:rPr lang="en-IN" b="1" dirty="0"/>
              <a:t>In general this concept means that data has one, and only one, way to be transferred to other parts of the application.</a:t>
            </a:r>
          </a:p>
          <a:p>
            <a:endParaRPr lang="en-IN" dirty="0"/>
          </a:p>
          <a:p>
            <a:r>
              <a:rPr lang="en-IN" dirty="0"/>
              <a:t>In React this means that:</a:t>
            </a:r>
          </a:p>
          <a:p>
            <a:endParaRPr lang="en-IN" dirty="0"/>
          </a:p>
          <a:p>
            <a:pPr marL="285750" indent="-285750">
              <a:buFont typeface="Arial" panose="020B0604020202020204" pitchFamily="34" charset="0"/>
              <a:buChar char="•"/>
            </a:pPr>
            <a:r>
              <a:rPr lang="en-IN" dirty="0"/>
              <a:t>state is passed to the view and to child components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actions are triggered by the view</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actions can update the state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state change is passed to the view and to child components</a:t>
            </a:r>
          </a:p>
          <a:p>
            <a:endParaRPr lang="en-IN" dirty="0"/>
          </a:p>
          <a:p>
            <a:br>
              <a:rPr lang="en-IN" dirty="0"/>
            </a:br>
            <a:endParaRPr lang="en-US" dirty="0"/>
          </a:p>
        </p:txBody>
      </p:sp>
    </p:spTree>
    <p:extLst>
      <p:ext uri="{BB962C8B-B14F-4D97-AF65-F5344CB8AC3E}">
        <p14:creationId xmlns:p14="http://schemas.microsoft.com/office/powerpoint/2010/main" val="396289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396CF-96D3-5146-BE1E-8E9E42C2AF7D}"/>
              </a:ext>
            </a:extLst>
          </p:cNvPr>
          <p:cNvSpPr>
            <a:spLocks noGrp="1"/>
          </p:cNvSpPr>
          <p:nvPr>
            <p:ph type="title"/>
          </p:nvPr>
        </p:nvSpPr>
        <p:spPr/>
        <p:txBody>
          <a:bodyPr/>
          <a:lstStyle/>
          <a:p>
            <a:r>
              <a:rPr lang="en-US" dirty="0"/>
              <a:t>State</a:t>
            </a:r>
          </a:p>
        </p:txBody>
      </p:sp>
      <p:sp>
        <p:nvSpPr>
          <p:cNvPr id="3" name="TextBox 2">
            <a:extLst>
              <a:ext uri="{FF2B5EF4-FFF2-40B4-BE49-F238E27FC236}">
                <a16:creationId xmlns:a16="http://schemas.microsoft.com/office/drawing/2014/main" id="{2592076B-0573-2549-8EEE-E40CF3C3756F}"/>
              </a:ext>
            </a:extLst>
          </p:cNvPr>
          <p:cNvSpPr txBox="1"/>
          <p:nvPr/>
        </p:nvSpPr>
        <p:spPr>
          <a:xfrm>
            <a:off x="218747" y="871181"/>
            <a:ext cx="8737474" cy="3108543"/>
          </a:xfrm>
          <a:prstGeom prst="rect">
            <a:avLst/>
          </a:prstGeom>
          <a:noFill/>
        </p:spPr>
        <p:txBody>
          <a:bodyPr wrap="square" rtlCol="0">
            <a:spAutoFit/>
          </a:bodyPr>
          <a:lstStyle/>
          <a:p>
            <a:r>
              <a:rPr lang="en-IN" dirty="0"/>
              <a:t>   The state is an instance of React Component Class can be defined as an object of a set of </a:t>
            </a:r>
            <a:r>
              <a:rPr lang="en-IN" b="1" dirty="0"/>
              <a:t>observable</a:t>
            </a:r>
            <a:r>
              <a:rPr lang="en-IN" dirty="0"/>
              <a:t> properties that control the behaviour of the component. In other words, the State of a component is an object that holds some information that may change over the lifetime of the component.</a:t>
            </a:r>
          </a:p>
          <a:p>
            <a:endParaRPr lang="en-IN" dirty="0"/>
          </a:p>
          <a:p>
            <a:endParaRPr lang="en-IN" dirty="0"/>
          </a:p>
          <a:p>
            <a:endParaRPr lang="en-IN" dirty="0"/>
          </a:p>
          <a:p>
            <a:endParaRPr lang="en-IN" dirty="0"/>
          </a:p>
          <a:p>
            <a:r>
              <a:rPr lang="en-IN" dirty="0"/>
              <a:t>You cannot set the state like </a:t>
            </a:r>
          </a:p>
          <a:p>
            <a:r>
              <a:rPr lang="en-IN" dirty="0"/>
              <a:t>	</a:t>
            </a:r>
          </a:p>
          <a:p>
            <a:endParaRPr lang="en-IN" dirty="0"/>
          </a:p>
          <a:p>
            <a:endParaRPr lang="en-IN" dirty="0"/>
          </a:p>
          <a:p>
            <a:r>
              <a:rPr lang="en-IN" dirty="0"/>
              <a:t>The webpage will not re-render itself because React State will not be able to detect the changes made. </a:t>
            </a:r>
          </a:p>
          <a:p>
            <a:r>
              <a:rPr lang="en-IN" dirty="0"/>
              <a:t>You can also do something like</a:t>
            </a:r>
          </a:p>
          <a:p>
            <a:endParaRPr lang="en-IN" dirty="0"/>
          </a:p>
        </p:txBody>
      </p:sp>
      <p:sp>
        <p:nvSpPr>
          <p:cNvPr id="4" name="Rectangle 3">
            <a:extLst>
              <a:ext uri="{FF2B5EF4-FFF2-40B4-BE49-F238E27FC236}">
                <a16:creationId xmlns:a16="http://schemas.microsoft.com/office/drawing/2014/main" id="{27EF7E02-05F8-F44B-9C6F-4145D18CD509}"/>
              </a:ext>
            </a:extLst>
          </p:cNvPr>
          <p:cNvSpPr/>
          <p:nvPr/>
        </p:nvSpPr>
        <p:spPr>
          <a:xfrm>
            <a:off x="2261507" y="1783556"/>
            <a:ext cx="4651954" cy="37213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a:p>
            <a:pPr algn="ctr"/>
            <a:r>
              <a:rPr lang="en-IN" dirty="0" err="1">
                <a:ln w="0"/>
                <a:solidFill>
                  <a:schemeClr val="tx1"/>
                </a:solidFill>
                <a:effectLst>
                  <a:outerShdw blurRad="38100" dist="19050" dir="2700000" algn="tl" rotWithShape="0">
                    <a:schemeClr val="dk1">
                      <a:alpha val="40000"/>
                    </a:schemeClr>
                  </a:outerShdw>
                </a:effectLst>
              </a:rPr>
              <a:t>this.setState</a:t>
            </a:r>
            <a:r>
              <a:rPr lang="en-IN" dirty="0">
                <a:ln w="0"/>
                <a:solidFill>
                  <a:schemeClr val="tx1"/>
                </a:solidFill>
                <a:effectLst>
                  <a:outerShdw blurRad="38100" dist="19050" dir="2700000" algn="tl" rotWithShape="0">
                    <a:schemeClr val="dk1">
                      <a:alpha val="40000"/>
                    </a:schemeClr>
                  </a:outerShdw>
                </a:effectLst>
              </a:rPr>
              <a:t>({attribute: </a:t>
            </a:r>
            <a:r>
              <a:rPr lang="en-IN" dirty="0" err="1">
                <a:ln w="0"/>
                <a:solidFill>
                  <a:schemeClr val="tx1"/>
                </a:solidFill>
                <a:effectLst>
                  <a:outerShdw blurRad="38100" dist="19050" dir="2700000" algn="tl" rotWithShape="0">
                    <a:schemeClr val="dk1">
                      <a:alpha val="40000"/>
                    </a:schemeClr>
                  </a:outerShdw>
                </a:effectLst>
              </a:rPr>
              <a:t>newValue</a:t>
            </a:r>
            <a:r>
              <a:rPr lang="en-IN" dirty="0">
                <a:ln w="0"/>
                <a:solidFill>
                  <a:schemeClr val="tx1"/>
                </a:solidFill>
                <a:effectLst>
                  <a:outerShdw blurRad="38100" dist="19050" dir="2700000" algn="tl" rotWithShape="0">
                    <a:schemeClr val="dk1">
                      <a:alpha val="40000"/>
                    </a:schemeClr>
                  </a:outerShdw>
                </a:effectLst>
              </a:rPr>
              <a:t> }); </a:t>
            </a:r>
            <a:br>
              <a:rPr lang="en-IN" dirty="0">
                <a:ln w="0"/>
                <a:solidFill>
                  <a:schemeClr val="tx1"/>
                </a:solidFill>
                <a:effectLst>
                  <a:outerShdw blurRad="38100" dist="19050" dir="2700000" algn="tl" rotWithShape="0">
                    <a:schemeClr val="dk1">
                      <a:alpha val="40000"/>
                    </a:schemeClr>
                  </a:outerShdw>
                </a:effectLst>
              </a:rPr>
            </a:br>
            <a:endParaRPr lang="en-US"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A6F8D3A9-CBE3-C542-9082-88C61341CF84}"/>
              </a:ext>
            </a:extLst>
          </p:cNvPr>
          <p:cNvSpPr/>
          <p:nvPr/>
        </p:nvSpPr>
        <p:spPr>
          <a:xfrm>
            <a:off x="2261507" y="2666196"/>
            <a:ext cx="4651954" cy="372139"/>
          </a:xfrm>
          <a:prstGeom prst="rect">
            <a:avLst/>
          </a:prstGeom>
          <a:solidFill>
            <a:srgbClr val="C00000"/>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a:p>
            <a:pPr algn="ctr"/>
            <a:r>
              <a:rPr lang="en-IN" dirty="0" err="1"/>
              <a:t>this.state.attribute</a:t>
            </a:r>
            <a:r>
              <a:rPr lang="en-IN" dirty="0"/>
              <a:t> = "new-value";</a:t>
            </a:r>
            <a:br>
              <a:rPr lang="en-IN" dirty="0"/>
            </a:br>
            <a:endParaRPr lang="en-US" dirty="0"/>
          </a:p>
        </p:txBody>
      </p:sp>
      <p:sp>
        <p:nvSpPr>
          <p:cNvPr id="6" name="Rectangle 5">
            <a:extLst>
              <a:ext uri="{FF2B5EF4-FFF2-40B4-BE49-F238E27FC236}">
                <a16:creationId xmlns:a16="http://schemas.microsoft.com/office/drawing/2014/main" id="{C41DBAAA-8F8C-C645-9950-6DA2AA0F4930}"/>
              </a:ext>
            </a:extLst>
          </p:cNvPr>
          <p:cNvSpPr/>
          <p:nvPr/>
        </p:nvSpPr>
        <p:spPr>
          <a:xfrm>
            <a:off x="2261508" y="3806455"/>
            <a:ext cx="4651953" cy="8187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err="1">
                <a:ln w="0"/>
                <a:solidFill>
                  <a:schemeClr val="tx1"/>
                </a:solidFill>
                <a:effectLst>
                  <a:outerShdw blurRad="38100" dist="19050" dir="2700000" algn="tl" rotWithShape="0">
                    <a:schemeClr val="dk1">
                      <a:alpha val="40000"/>
                    </a:schemeClr>
                  </a:outerShdw>
                </a:effectLst>
              </a:rPr>
              <a:t>this.setState</a:t>
            </a:r>
            <a:r>
              <a:rPr lang="en-IN" dirty="0">
                <a:ln w="0"/>
                <a:solidFill>
                  <a:schemeClr val="tx1"/>
                </a:solidFill>
                <a:effectLst>
                  <a:outerShdw blurRad="38100" dist="19050" dir="2700000" algn="tl" rotWithShape="0">
                    <a:schemeClr val="dk1">
                      <a:alpha val="40000"/>
                    </a:schemeClr>
                  </a:outerShdw>
                </a:effectLst>
              </a:rPr>
              <a:t>(function(</a:t>
            </a:r>
            <a:r>
              <a:rPr lang="en-IN" dirty="0" err="1">
                <a:ln w="0"/>
                <a:solidFill>
                  <a:schemeClr val="tx1"/>
                </a:solidFill>
                <a:effectLst>
                  <a:outerShdw blurRad="38100" dist="19050" dir="2700000" algn="tl" rotWithShape="0">
                    <a:schemeClr val="dk1">
                      <a:alpha val="40000"/>
                    </a:schemeClr>
                  </a:outerShdw>
                </a:effectLst>
              </a:rPr>
              <a:t>prevState</a:t>
            </a:r>
            <a:r>
              <a:rPr lang="en-IN" dirty="0">
                <a:ln w="0"/>
                <a:solidFill>
                  <a:schemeClr val="tx1"/>
                </a:solidFill>
                <a:effectLst>
                  <a:outerShdw blurRad="38100" dist="19050" dir="2700000" algn="tl" rotWithShape="0">
                    <a:schemeClr val="dk1">
                      <a:alpha val="40000"/>
                    </a:schemeClr>
                  </a:outerShdw>
                </a:effectLst>
              </a:rPr>
              <a:t>, props){ </a:t>
            </a:r>
          </a:p>
          <a:p>
            <a:pPr algn="ctr"/>
            <a:r>
              <a:rPr lang="en-IN" dirty="0">
                <a:ln w="0"/>
                <a:solidFill>
                  <a:schemeClr val="tx1"/>
                </a:solidFill>
                <a:effectLst>
                  <a:outerShdw blurRad="38100" dist="19050" dir="2700000" algn="tl" rotWithShape="0">
                    <a:schemeClr val="dk1">
                      <a:alpha val="40000"/>
                    </a:schemeClr>
                  </a:outerShdw>
                </a:effectLst>
              </a:rPr>
              <a:t>return {counter: </a:t>
            </a:r>
            <a:r>
              <a:rPr lang="en-IN" dirty="0" err="1">
                <a:ln w="0"/>
                <a:solidFill>
                  <a:schemeClr val="tx1"/>
                </a:solidFill>
                <a:effectLst>
                  <a:outerShdw blurRad="38100" dist="19050" dir="2700000" algn="tl" rotWithShape="0">
                    <a:schemeClr val="dk1">
                      <a:alpha val="40000"/>
                    </a:schemeClr>
                  </a:outerShdw>
                </a:effectLst>
              </a:rPr>
              <a:t>prevState.count</a:t>
            </a:r>
            <a:r>
              <a:rPr lang="en-IN" dirty="0">
                <a:ln w="0"/>
                <a:solidFill>
                  <a:schemeClr val="tx1"/>
                </a:solidFill>
                <a:effectLst>
                  <a:outerShdw blurRad="38100" dist="19050" dir="2700000" algn="tl" rotWithShape="0">
                    <a:schemeClr val="dk1">
                      <a:alpha val="40000"/>
                    </a:schemeClr>
                  </a:outerShdw>
                </a:effectLst>
              </a:rPr>
              <a:t> + </a:t>
            </a:r>
            <a:r>
              <a:rPr lang="en-IN" dirty="0" err="1">
                <a:ln w="0"/>
                <a:solidFill>
                  <a:schemeClr val="tx1"/>
                </a:solidFill>
                <a:effectLst>
                  <a:outerShdw blurRad="38100" dist="19050" dir="2700000" algn="tl" rotWithShape="0">
                    <a:schemeClr val="dk1">
                      <a:alpha val="40000"/>
                    </a:schemeClr>
                  </a:outerShdw>
                </a:effectLst>
              </a:rPr>
              <a:t>props.diff</a:t>
            </a:r>
            <a:r>
              <a:rPr lang="en-IN" dirty="0">
                <a:ln w="0"/>
                <a:solidFill>
                  <a:schemeClr val="tx1"/>
                </a:solidFill>
                <a:effectLst>
                  <a:outerShdw blurRad="38100" dist="19050" dir="2700000" algn="tl" rotWithShape="0">
                    <a:schemeClr val="dk1">
                      <a:alpha val="40000"/>
                    </a:schemeClr>
                  </a:outerShdw>
                </a:effectLst>
              </a:rPr>
              <a:t>}; </a:t>
            </a:r>
          </a:p>
          <a:p>
            <a:pPr algn="ctr"/>
            <a:r>
              <a:rPr lang="en-IN" dirty="0">
                <a:ln w="0"/>
                <a:solidFill>
                  <a:schemeClr val="tx1"/>
                </a:solidFill>
                <a:effectLst>
                  <a:outerShdw blurRad="38100" dist="19050" dir="2700000" algn="tl" rotWithShape="0">
                    <a:schemeClr val="dk1">
                      <a:alpha val="40000"/>
                    </a:schemeClr>
                  </a:outerShdw>
                </a:effectLst>
              </a:rPr>
              <a:t>});</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84557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111B6-39FB-0A46-A934-35F5E4CA08BC}"/>
              </a:ext>
            </a:extLst>
          </p:cNvPr>
          <p:cNvSpPr>
            <a:spLocks noGrp="1"/>
          </p:cNvSpPr>
          <p:nvPr>
            <p:ph type="title"/>
          </p:nvPr>
        </p:nvSpPr>
        <p:spPr/>
        <p:txBody>
          <a:bodyPr/>
          <a:lstStyle/>
          <a:p>
            <a:r>
              <a:rPr lang="en-US" dirty="0"/>
              <a:t>Life-cycle methods</a:t>
            </a:r>
          </a:p>
        </p:txBody>
      </p:sp>
      <p:sp>
        <p:nvSpPr>
          <p:cNvPr id="3" name="TextBox 2">
            <a:extLst>
              <a:ext uri="{FF2B5EF4-FFF2-40B4-BE49-F238E27FC236}">
                <a16:creationId xmlns:a16="http://schemas.microsoft.com/office/drawing/2014/main" id="{A51B0D10-99BC-0446-A917-922B447E6D4B}"/>
              </a:ext>
            </a:extLst>
          </p:cNvPr>
          <p:cNvSpPr txBox="1"/>
          <p:nvPr/>
        </p:nvSpPr>
        <p:spPr>
          <a:xfrm>
            <a:off x="532367" y="1219199"/>
            <a:ext cx="8174312" cy="2031325"/>
          </a:xfrm>
          <a:prstGeom prst="rect">
            <a:avLst/>
          </a:prstGeom>
          <a:noFill/>
        </p:spPr>
        <p:txBody>
          <a:bodyPr wrap="square" numCol="2" rtlCol="0">
            <a:spAutoFit/>
          </a:bodyPr>
          <a:lstStyle/>
          <a:p>
            <a:r>
              <a:rPr lang="en-US" b="1" dirty="0"/>
              <a:t>Mounting:</a:t>
            </a:r>
          </a:p>
          <a:p>
            <a:endParaRPr lang="en-US" b="1" dirty="0"/>
          </a:p>
          <a:p>
            <a:pPr marL="285750" indent="-285750">
              <a:buFont typeface="Arial" panose="020B0604020202020204" pitchFamily="34" charset="0"/>
              <a:buChar char="•"/>
            </a:pPr>
            <a:r>
              <a:rPr lang="en-US" b="1" dirty="0"/>
              <a:t>constructor</a:t>
            </a:r>
          </a:p>
          <a:p>
            <a:pPr marL="285750" indent="-285750">
              <a:buFont typeface="Arial" panose="020B0604020202020204" pitchFamily="34" charset="0"/>
              <a:buChar char="•"/>
            </a:pPr>
            <a:r>
              <a:rPr lang="en-US" b="1" dirty="0" err="1"/>
              <a:t>componentWillMount</a:t>
            </a:r>
            <a:endParaRPr lang="en-US" b="1" dirty="0"/>
          </a:p>
          <a:p>
            <a:pPr marL="285750" indent="-285750">
              <a:buFont typeface="Arial" panose="020B0604020202020204" pitchFamily="34" charset="0"/>
              <a:buChar char="•"/>
            </a:pPr>
            <a:r>
              <a:rPr lang="en-US" b="1" dirty="0"/>
              <a:t>Static </a:t>
            </a:r>
            <a:r>
              <a:rPr lang="en-US" b="1" dirty="0" err="1"/>
              <a:t>getDerivedStateFromProps</a:t>
            </a:r>
            <a:endParaRPr lang="en-US" b="1" dirty="0"/>
          </a:p>
          <a:p>
            <a:pPr marL="285750" indent="-285750">
              <a:buFont typeface="Arial" panose="020B0604020202020204" pitchFamily="34" charset="0"/>
              <a:buChar char="•"/>
            </a:pPr>
            <a:r>
              <a:rPr lang="en-US" b="1" dirty="0"/>
              <a:t>render</a:t>
            </a:r>
          </a:p>
          <a:p>
            <a:pPr marL="285750" indent="-285750">
              <a:buFont typeface="Arial" panose="020B0604020202020204" pitchFamily="34" charset="0"/>
              <a:buChar char="•"/>
            </a:pPr>
            <a:r>
              <a:rPr lang="en-US" b="1" dirty="0" err="1"/>
              <a:t>componentDidMount</a:t>
            </a:r>
            <a:endParaRPr lang="en-US" b="1" dirty="0"/>
          </a:p>
          <a:p>
            <a:endParaRPr lang="en-US" dirty="0"/>
          </a:p>
          <a:p>
            <a:endParaRPr lang="en-US" dirty="0"/>
          </a:p>
          <a:p>
            <a:r>
              <a:rPr lang="en-US" b="1" dirty="0"/>
              <a:t>Updating:</a:t>
            </a:r>
          </a:p>
          <a:p>
            <a:endParaRPr lang="en-US" b="1" dirty="0"/>
          </a:p>
          <a:p>
            <a:pPr marL="285750" indent="-285750">
              <a:buFont typeface="Arial" panose="020B0604020202020204" pitchFamily="34" charset="0"/>
              <a:buChar char="•"/>
            </a:pPr>
            <a:r>
              <a:rPr lang="en-US" b="1" dirty="0"/>
              <a:t>Static </a:t>
            </a:r>
            <a:r>
              <a:rPr lang="en-US" b="1" dirty="0" err="1"/>
              <a:t>getDerivedStateFromProps</a:t>
            </a:r>
            <a:endParaRPr lang="en-US" b="1" dirty="0"/>
          </a:p>
          <a:p>
            <a:pPr marL="285750" indent="-285750">
              <a:buFont typeface="Arial" panose="020B0604020202020204" pitchFamily="34" charset="0"/>
              <a:buChar char="•"/>
            </a:pPr>
            <a:r>
              <a:rPr lang="en-US" b="1" dirty="0" err="1"/>
              <a:t>shouldComponentUpdate</a:t>
            </a:r>
            <a:endParaRPr lang="en-US" b="1" dirty="0"/>
          </a:p>
          <a:p>
            <a:pPr marL="285750" indent="-285750">
              <a:buFont typeface="Arial" panose="020B0604020202020204" pitchFamily="34" charset="0"/>
              <a:buChar char="•"/>
            </a:pPr>
            <a:r>
              <a:rPr lang="en-US" b="1" dirty="0"/>
              <a:t>render</a:t>
            </a:r>
          </a:p>
          <a:p>
            <a:pPr marL="285750" indent="-285750">
              <a:buFont typeface="Arial" panose="020B0604020202020204" pitchFamily="34" charset="0"/>
              <a:buChar char="•"/>
            </a:pPr>
            <a:r>
              <a:rPr lang="en-IN" b="1" dirty="0" err="1"/>
              <a:t>getSnapshotBeforeUpdate</a:t>
            </a:r>
            <a:endParaRPr lang="en-US" b="1" dirty="0"/>
          </a:p>
          <a:p>
            <a:pPr marL="285750" indent="-285750">
              <a:buFont typeface="Arial" panose="020B0604020202020204" pitchFamily="34" charset="0"/>
              <a:buChar char="•"/>
            </a:pPr>
            <a:r>
              <a:rPr lang="en-US" b="1" dirty="0" err="1"/>
              <a:t>componentDidUpdate</a:t>
            </a:r>
            <a:endParaRPr lang="en-US" b="1" dirty="0"/>
          </a:p>
          <a:p>
            <a:r>
              <a:rPr lang="en-US" dirty="0"/>
              <a:t> </a:t>
            </a:r>
          </a:p>
          <a:p>
            <a:endParaRPr lang="en-US" dirty="0"/>
          </a:p>
        </p:txBody>
      </p:sp>
      <p:sp>
        <p:nvSpPr>
          <p:cNvPr id="4" name="TextBox 3">
            <a:extLst>
              <a:ext uri="{FF2B5EF4-FFF2-40B4-BE49-F238E27FC236}">
                <a16:creationId xmlns:a16="http://schemas.microsoft.com/office/drawing/2014/main" id="{A83C2325-13C1-8F41-BC4D-33FF462E0D25}"/>
              </a:ext>
            </a:extLst>
          </p:cNvPr>
          <p:cNvSpPr txBox="1"/>
          <p:nvPr/>
        </p:nvSpPr>
        <p:spPr>
          <a:xfrm>
            <a:off x="649357" y="3391228"/>
            <a:ext cx="8057322" cy="1169551"/>
          </a:xfrm>
          <a:prstGeom prst="rect">
            <a:avLst/>
          </a:prstGeom>
          <a:noFill/>
        </p:spPr>
        <p:txBody>
          <a:bodyPr wrap="square" numCol="2" rtlCol="0">
            <a:spAutoFit/>
          </a:bodyPr>
          <a:lstStyle/>
          <a:p>
            <a:r>
              <a:rPr lang="en-US" b="1" dirty="0"/>
              <a:t>Unmounting:</a:t>
            </a:r>
          </a:p>
          <a:p>
            <a:endParaRPr lang="en-US" b="1" dirty="0"/>
          </a:p>
          <a:p>
            <a:pPr marL="285750" indent="-285750">
              <a:buFont typeface="Arial" panose="020B0604020202020204" pitchFamily="34" charset="0"/>
              <a:buChar char="•"/>
            </a:pPr>
            <a:r>
              <a:rPr lang="en-US" b="1" dirty="0" err="1"/>
              <a:t>componentWillUnmount</a:t>
            </a:r>
            <a:endParaRPr lang="en-US" b="1" dirty="0"/>
          </a:p>
          <a:p>
            <a:endParaRPr lang="en-US" dirty="0"/>
          </a:p>
          <a:p>
            <a:endParaRPr lang="en-US" dirty="0"/>
          </a:p>
          <a:p>
            <a:r>
              <a:rPr lang="en-US" b="1" dirty="0"/>
              <a:t>Error:</a:t>
            </a:r>
          </a:p>
          <a:p>
            <a:pPr marL="285750" indent="-285750">
              <a:buFont typeface="Arial" panose="020B0604020202020204" pitchFamily="34" charset="0"/>
              <a:buChar char="•"/>
            </a:pPr>
            <a:r>
              <a:rPr lang="en-IN" b="1" dirty="0" err="1"/>
              <a:t>getDerivedStateFromError</a:t>
            </a:r>
            <a:endParaRPr lang="en-IN" b="1" dirty="0"/>
          </a:p>
          <a:p>
            <a:pPr marL="285750" indent="-285750">
              <a:buFont typeface="Arial" panose="020B0604020202020204" pitchFamily="34" charset="0"/>
              <a:buChar char="•"/>
            </a:pPr>
            <a:r>
              <a:rPr lang="en-IN" b="1" dirty="0" err="1"/>
              <a:t>componentDidCatch</a:t>
            </a:r>
            <a:endParaRPr lang="en-IN" b="1" dirty="0"/>
          </a:p>
          <a:p>
            <a:endParaRPr lang="en-US" dirty="0"/>
          </a:p>
        </p:txBody>
      </p:sp>
    </p:spTree>
    <p:extLst>
      <p:ext uri="{BB962C8B-B14F-4D97-AF65-F5344CB8AC3E}">
        <p14:creationId xmlns:p14="http://schemas.microsoft.com/office/powerpoint/2010/main" val="2874386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F9B72-1CD0-C942-B52B-7C1A2C26DC46}"/>
              </a:ext>
            </a:extLst>
          </p:cNvPr>
          <p:cNvSpPr>
            <a:spLocks noGrp="1"/>
          </p:cNvSpPr>
          <p:nvPr>
            <p:ph type="title"/>
          </p:nvPr>
        </p:nvSpPr>
        <p:spPr/>
        <p:txBody>
          <a:bodyPr/>
          <a:lstStyle/>
          <a:p>
            <a:r>
              <a:rPr lang="en-US" dirty="0"/>
              <a:t>Control components</a:t>
            </a:r>
          </a:p>
        </p:txBody>
      </p:sp>
      <p:sp>
        <p:nvSpPr>
          <p:cNvPr id="3" name="TextBox 2">
            <a:extLst>
              <a:ext uri="{FF2B5EF4-FFF2-40B4-BE49-F238E27FC236}">
                <a16:creationId xmlns:a16="http://schemas.microsoft.com/office/drawing/2014/main" id="{CD43B357-86E3-2044-BC92-0573C12A9DB2}"/>
              </a:ext>
            </a:extLst>
          </p:cNvPr>
          <p:cNvSpPr txBox="1"/>
          <p:nvPr/>
        </p:nvSpPr>
        <p:spPr>
          <a:xfrm>
            <a:off x="397565" y="887897"/>
            <a:ext cx="8311710" cy="1600438"/>
          </a:xfrm>
          <a:prstGeom prst="rect">
            <a:avLst/>
          </a:prstGeom>
          <a:noFill/>
        </p:spPr>
        <p:txBody>
          <a:bodyPr wrap="square" rtlCol="0">
            <a:spAutoFit/>
          </a:bodyPr>
          <a:lstStyle/>
          <a:p>
            <a:r>
              <a:rPr lang="en-IN" dirty="0"/>
              <a:t>In HTML, form elements such as &lt;input&gt;, &lt;</a:t>
            </a:r>
            <a:r>
              <a:rPr lang="en-IN" dirty="0" err="1"/>
              <a:t>textarea</a:t>
            </a:r>
            <a:r>
              <a:rPr lang="en-IN" dirty="0"/>
              <a:t>&gt;, and &lt;select&gt;typically maintain their own state and update it based on user input. In React, mutable state is typically kept in the state property of components, and only updated with </a:t>
            </a:r>
            <a:r>
              <a:rPr lang="en-IN" dirty="0" err="1"/>
              <a:t>setState</a:t>
            </a:r>
            <a:r>
              <a:rPr lang="en-IN" dirty="0"/>
              <a:t>().</a:t>
            </a:r>
          </a:p>
          <a:p>
            <a:endParaRPr lang="en-US" dirty="0"/>
          </a:p>
          <a:p>
            <a:r>
              <a:rPr lang="en-IN" dirty="0"/>
              <a:t>We can combine the two by making the React state be the “single source of truth”. Then the React component that renders a form also controls what happens in that form on subsequent user input</a:t>
            </a:r>
          </a:p>
          <a:p>
            <a:endParaRPr lang="en-IN" dirty="0"/>
          </a:p>
        </p:txBody>
      </p:sp>
    </p:spTree>
    <p:extLst>
      <p:ext uri="{BB962C8B-B14F-4D97-AF65-F5344CB8AC3E}">
        <p14:creationId xmlns:p14="http://schemas.microsoft.com/office/powerpoint/2010/main" val="1092274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AC02B-71F7-DD42-8437-C065191854D2}"/>
              </a:ext>
            </a:extLst>
          </p:cNvPr>
          <p:cNvSpPr>
            <a:spLocks noGrp="1"/>
          </p:cNvSpPr>
          <p:nvPr>
            <p:ph type="title"/>
          </p:nvPr>
        </p:nvSpPr>
        <p:spPr/>
        <p:txBody>
          <a:bodyPr/>
          <a:lstStyle/>
          <a:p>
            <a:r>
              <a:rPr lang="en-IN" dirty="0"/>
              <a:t>Smart/</a:t>
            </a:r>
            <a:r>
              <a:rPr lang="en-IN" dirty="0" err="1"/>
              <a:t>DumbComponents</a:t>
            </a:r>
            <a:endParaRPr lang="en-US" dirty="0"/>
          </a:p>
        </p:txBody>
      </p:sp>
      <p:sp>
        <p:nvSpPr>
          <p:cNvPr id="3" name="TextBox 2">
            <a:extLst>
              <a:ext uri="{FF2B5EF4-FFF2-40B4-BE49-F238E27FC236}">
                <a16:creationId xmlns:a16="http://schemas.microsoft.com/office/drawing/2014/main" id="{11B272CF-56E9-BA43-9956-8C0A43E88A23}"/>
              </a:ext>
            </a:extLst>
          </p:cNvPr>
          <p:cNvSpPr txBox="1"/>
          <p:nvPr/>
        </p:nvSpPr>
        <p:spPr>
          <a:xfrm>
            <a:off x="387927" y="1011382"/>
            <a:ext cx="8456150" cy="1815882"/>
          </a:xfrm>
          <a:prstGeom prst="rect">
            <a:avLst/>
          </a:prstGeom>
          <a:noFill/>
        </p:spPr>
        <p:txBody>
          <a:bodyPr wrap="square" rtlCol="0">
            <a:spAutoFit/>
          </a:bodyPr>
          <a:lstStyle/>
          <a:p>
            <a:r>
              <a:rPr lang="en-IN" b="1" dirty="0"/>
              <a:t>Dumb Components</a:t>
            </a:r>
          </a:p>
          <a:p>
            <a:endParaRPr lang="en-IN" b="1" dirty="0"/>
          </a:p>
          <a:p>
            <a:r>
              <a:rPr lang="en-IN" dirty="0"/>
              <a:t>Dumb components are also called ‘presentational’ components because their only responsibility is to present something to the DOM. </a:t>
            </a:r>
          </a:p>
          <a:p>
            <a:endParaRPr lang="en-US" dirty="0"/>
          </a:p>
          <a:p>
            <a:r>
              <a:rPr lang="en-IN" b="1" dirty="0"/>
              <a:t>Smart Components</a:t>
            </a:r>
          </a:p>
          <a:p>
            <a:endParaRPr lang="en-US" dirty="0"/>
          </a:p>
          <a:p>
            <a:r>
              <a:rPr lang="en-IN" dirty="0"/>
              <a:t>Smart components (or container components) on the other hand have a different responsibility.</a:t>
            </a:r>
            <a:endParaRPr lang="en-US" dirty="0"/>
          </a:p>
        </p:txBody>
      </p:sp>
    </p:spTree>
    <p:extLst>
      <p:ext uri="{BB962C8B-B14F-4D97-AF65-F5344CB8AC3E}">
        <p14:creationId xmlns:p14="http://schemas.microsoft.com/office/powerpoint/2010/main" val="2762772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7A5F5-28B5-2545-A29A-69B2EE17188D}"/>
              </a:ext>
            </a:extLst>
          </p:cNvPr>
          <p:cNvSpPr>
            <a:spLocks noGrp="1"/>
          </p:cNvSpPr>
          <p:nvPr>
            <p:ph type="title"/>
          </p:nvPr>
        </p:nvSpPr>
        <p:spPr/>
        <p:txBody>
          <a:bodyPr/>
          <a:lstStyle/>
          <a:p>
            <a:r>
              <a:rPr lang="en-US" dirty="0"/>
              <a:t>Workshop</a:t>
            </a:r>
          </a:p>
        </p:txBody>
      </p:sp>
      <p:sp>
        <p:nvSpPr>
          <p:cNvPr id="5" name="TextBox 4">
            <a:extLst>
              <a:ext uri="{FF2B5EF4-FFF2-40B4-BE49-F238E27FC236}">
                <a16:creationId xmlns:a16="http://schemas.microsoft.com/office/drawing/2014/main" id="{AFCBBB2C-7090-7C49-910D-69407D855111}"/>
              </a:ext>
            </a:extLst>
          </p:cNvPr>
          <p:cNvSpPr txBox="1"/>
          <p:nvPr/>
        </p:nvSpPr>
        <p:spPr>
          <a:xfrm>
            <a:off x="357809" y="940904"/>
            <a:ext cx="8044069" cy="954107"/>
          </a:xfrm>
          <a:prstGeom prst="rect">
            <a:avLst/>
          </a:prstGeom>
          <a:noFill/>
        </p:spPr>
        <p:txBody>
          <a:bodyPr wrap="square" rtlCol="0">
            <a:spAutoFit/>
          </a:bodyPr>
          <a:lstStyle/>
          <a:p>
            <a:pPr marL="285750" indent="-285750">
              <a:buFont typeface="Arial" panose="020B0604020202020204" pitchFamily="34" charset="0"/>
              <a:buChar char="•"/>
            </a:pPr>
            <a:r>
              <a:rPr lang="en-IN" dirty="0"/>
              <a:t>Simple </a:t>
            </a:r>
            <a:r>
              <a:rPr lang="en-IN" dirty="0" err="1"/>
              <a:t>Todo</a:t>
            </a:r>
            <a:r>
              <a:rPr lang="en-IN" dirty="0"/>
              <a:t> Application </a:t>
            </a:r>
          </a:p>
          <a:p>
            <a:pPr marL="285750" indent="-285750">
              <a:buFont typeface="Arial" panose="020B0604020202020204" pitchFamily="34" charset="0"/>
              <a:buChar char="•"/>
            </a:pPr>
            <a:r>
              <a:rPr lang="en-IN"/>
              <a:t>Simple Calculator </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130406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2" name="Google Shape;232;p25"/>
          <p:cNvPicPr preferRelativeResize="0"/>
          <p:nvPr/>
        </p:nvPicPr>
        <p:blipFill rotWithShape="1">
          <a:blip r:embed="rId3">
            <a:alphaModFix/>
          </a:blip>
          <a:srcRect/>
          <a:stretch/>
        </p:blipFill>
        <p:spPr>
          <a:xfrm>
            <a:off x="2315689" y="1766778"/>
            <a:ext cx="3899065" cy="2940545"/>
          </a:xfrm>
          <a:prstGeom prst="rect">
            <a:avLst/>
          </a:prstGeom>
          <a:noFill/>
          <a:ln>
            <a:noFill/>
          </a:ln>
        </p:spPr>
      </p:pic>
      <p:sp>
        <p:nvSpPr>
          <p:cNvPr id="233" name="Google Shape;233;p25"/>
          <p:cNvSpPr/>
          <p:nvPr/>
        </p:nvSpPr>
        <p:spPr>
          <a:xfrm>
            <a:off x="451133" y="934431"/>
            <a:ext cx="3300904"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5400" b="0" cap="none">
                <a:solidFill>
                  <a:schemeClr val="dk1"/>
                </a:solidFill>
                <a:latin typeface="Arial"/>
                <a:ea typeface="Arial"/>
                <a:cs typeface="Arial"/>
                <a:sym typeface="Arial"/>
              </a:rPr>
              <a:t>Questions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393A-662B-8A40-AAF2-D8667443740F}"/>
              </a:ext>
            </a:extLst>
          </p:cNvPr>
          <p:cNvSpPr>
            <a:spLocks noGrp="1"/>
          </p:cNvSpPr>
          <p:nvPr>
            <p:ph type="title"/>
          </p:nvPr>
        </p:nvSpPr>
        <p:spPr/>
        <p:txBody>
          <a:bodyPr/>
          <a:lstStyle/>
          <a:p>
            <a:r>
              <a:rPr lang="en-US" dirty="0"/>
              <a:t>Answer</a:t>
            </a:r>
          </a:p>
        </p:txBody>
      </p:sp>
      <p:pic>
        <p:nvPicPr>
          <p:cNvPr id="4" name="Picture 3" descr="A screenshot of a computer screen&#10;&#10;Description automatically generated">
            <a:extLst>
              <a:ext uri="{FF2B5EF4-FFF2-40B4-BE49-F238E27FC236}">
                <a16:creationId xmlns:a16="http://schemas.microsoft.com/office/drawing/2014/main" id="{D71C9475-1AAB-EF4A-9011-2F02BAD563ED}"/>
              </a:ext>
            </a:extLst>
          </p:cNvPr>
          <p:cNvPicPr>
            <a:picLocks noChangeAspect="1"/>
          </p:cNvPicPr>
          <p:nvPr/>
        </p:nvPicPr>
        <p:blipFill>
          <a:blip r:embed="rId3"/>
          <a:stretch>
            <a:fillRect/>
          </a:stretch>
        </p:blipFill>
        <p:spPr>
          <a:xfrm>
            <a:off x="187036" y="846768"/>
            <a:ext cx="7149252" cy="2852396"/>
          </a:xfrm>
          <a:prstGeom prst="rect">
            <a:avLst/>
          </a:prstGeom>
        </p:spPr>
      </p:pic>
      <p:pic>
        <p:nvPicPr>
          <p:cNvPr id="6" name="Picture 5" descr="A close up of a screen&#10;&#10;Description automatically generated">
            <a:extLst>
              <a:ext uri="{FF2B5EF4-FFF2-40B4-BE49-F238E27FC236}">
                <a16:creationId xmlns:a16="http://schemas.microsoft.com/office/drawing/2014/main" id="{113642E8-3079-E249-8635-D3AF70109DCF}"/>
              </a:ext>
            </a:extLst>
          </p:cNvPr>
          <p:cNvPicPr>
            <a:picLocks noChangeAspect="1"/>
          </p:cNvPicPr>
          <p:nvPr/>
        </p:nvPicPr>
        <p:blipFill>
          <a:blip r:embed="rId4"/>
          <a:stretch>
            <a:fillRect/>
          </a:stretch>
        </p:blipFill>
        <p:spPr>
          <a:xfrm>
            <a:off x="315191" y="3786783"/>
            <a:ext cx="5888182" cy="1296802"/>
          </a:xfrm>
          <a:prstGeom prst="rect">
            <a:avLst/>
          </a:prstGeom>
        </p:spPr>
      </p:pic>
    </p:spTree>
    <p:extLst>
      <p:ext uri="{BB962C8B-B14F-4D97-AF65-F5344CB8AC3E}">
        <p14:creationId xmlns:p14="http://schemas.microsoft.com/office/powerpoint/2010/main" val="271343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A1F4-55C8-9D48-A9D4-5604C780FC89}"/>
              </a:ext>
            </a:extLst>
          </p:cNvPr>
          <p:cNvSpPr>
            <a:spLocks noGrp="1"/>
          </p:cNvSpPr>
          <p:nvPr>
            <p:ph type="title"/>
          </p:nvPr>
        </p:nvSpPr>
        <p:spPr/>
        <p:txBody>
          <a:bodyPr/>
          <a:lstStyle/>
          <a:p>
            <a:r>
              <a:rPr lang="en-US" dirty="0"/>
              <a:t>What is Front-end engineering?</a:t>
            </a:r>
          </a:p>
        </p:txBody>
      </p:sp>
      <p:sp>
        <p:nvSpPr>
          <p:cNvPr id="5" name="TextBox 4">
            <a:extLst>
              <a:ext uri="{FF2B5EF4-FFF2-40B4-BE49-F238E27FC236}">
                <a16:creationId xmlns:a16="http://schemas.microsoft.com/office/drawing/2014/main" id="{06811188-ED59-0A48-99E8-E7ED7F6AC09C}"/>
              </a:ext>
            </a:extLst>
          </p:cNvPr>
          <p:cNvSpPr txBox="1"/>
          <p:nvPr/>
        </p:nvSpPr>
        <p:spPr>
          <a:xfrm>
            <a:off x="532367" y="982353"/>
            <a:ext cx="8033657" cy="1815882"/>
          </a:xfrm>
          <a:prstGeom prst="rect">
            <a:avLst/>
          </a:prstGeom>
          <a:noFill/>
        </p:spPr>
        <p:txBody>
          <a:bodyPr wrap="square" rtlCol="0">
            <a:spAutoFit/>
          </a:bodyPr>
          <a:lstStyle/>
          <a:p>
            <a:pPr marL="0" indent="0">
              <a:buNone/>
            </a:pPr>
            <a:r>
              <a:rPr lang="en-IN" dirty="0">
                <a:latin typeface="Calibri" panose="020F0502020204030204" pitchFamily="34" charset="0"/>
              </a:rPr>
              <a:t>Focused on building the UI (User interfaces) for the users of our website or web application</a:t>
            </a:r>
          </a:p>
          <a:p>
            <a:pPr marL="0" indent="0">
              <a:buNone/>
            </a:pPr>
            <a:r>
              <a:rPr lang="en-IN" dirty="0">
                <a:latin typeface="Calibri" panose="020F0502020204030204" pitchFamily="34" charset="0"/>
              </a:rPr>
              <a:t>Few things we consider are </a:t>
            </a:r>
          </a:p>
          <a:p>
            <a:pPr marL="0" indent="0">
              <a:buNone/>
            </a:pPr>
            <a:endParaRPr lang="en-IN" dirty="0">
              <a:latin typeface="Calibri" panose="020F0502020204030204" pitchFamily="34" charset="0"/>
            </a:endParaRPr>
          </a:p>
          <a:p>
            <a:pPr marL="285750" indent="-285750" fontAlgn="base">
              <a:buFont typeface="Arial" panose="020B0604020202020204" pitchFamily="34" charset="0"/>
              <a:buChar char="•"/>
            </a:pPr>
            <a:r>
              <a:rPr lang="en-IN" b="1" dirty="0">
                <a:latin typeface="Calibri" panose="020F0502020204030204" pitchFamily="34" charset="0"/>
              </a:rPr>
              <a:t>Accessibility</a:t>
            </a:r>
          </a:p>
          <a:p>
            <a:pPr marL="285750" indent="-285750" fontAlgn="base">
              <a:buFont typeface="Arial" panose="020B0604020202020204" pitchFamily="34" charset="0"/>
              <a:buChar char="•"/>
            </a:pPr>
            <a:r>
              <a:rPr lang="en-IN" b="1" dirty="0">
                <a:latin typeface="Calibri" panose="020F0502020204030204" pitchFamily="34" charset="0"/>
              </a:rPr>
              <a:t>Aesthetics</a:t>
            </a:r>
          </a:p>
          <a:p>
            <a:pPr marL="285750" indent="-285750" fontAlgn="base">
              <a:buFont typeface="Arial" panose="020B0604020202020204" pitchFamily="34" charset="0"/>
              <a:buChar char="•"/>
            </a:pPr>
            <a:r>
              <a:rPr lang="en-IN" b="1" dirty="0">
                <a:latin typeface="Calibri" panose="020F0502020204030204" pitchFamily="34" charset="0"/>
              </a:rPr>
              <a:t>Performance</a:t>
            </a:r>
          </a:p>
          <a:p>
            <a:pPr marL="285750" indent="-285750" fontAlgn="base">
              <a:buFont typeface="Arial" panose="020B0604020202020204" pitchFamily="34" charset="0"/>
              <a:buChar char="•"/>
            </a:pPr>
            <a:r>
              <a:rPr lang="en-IN" b="1" dirty="0">
                <a:latin typeface="Calibri" panose="020F0502020204030204" pitchFamily="34" charset="0"/>
              </a:rPr>
              <a:t>Security</a:t>
            </a:r>
          </a:p>
          <a:p>
            <a:pPr marL="285750" indent="-285750" fontAlgn="base">
              <a:buFont typeface="Arial" panose="020B0604020202020204" pitchFamily="34" charset="0"/>
              <a:buChar char="•"/>
            </a:pPr>
            <a:r>
              <a:rPr lang="en-IN" b="1" dirty="0">
                <a:latin typeface="Calibri" panose="020F0502020204030204" pitchFamily="34" charset="0"/>
              </a:rPr>
              <a:t>Quality of code</a:t>
            </a:r>
            <a:endParaRPr lang="en-US" dirty="0"/>
          </a:p>
        </p:txBody>
      </p:sp>
    </p:spTree>
    <p:extLst>
      <p:ext uri="{BB962C8B-B14F-4D97-AF65-F5344CB8AC3E}">
        <p14:creationId xmlns:p14="http://schemas.microsoft.com/office/powerpoint/2010/main" val="1556230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29283-92A7-2048-AF2D-970AFEF1CCC1}"/>
              </a:ext>
            </a:extLst>
          </p:cNvPr>
          <p:cNvSpPr>
            <a:spLocks noGrp="1"/>
          </p:cNvSpPr>
          <p:nvPr>
            <p:ph type="title"/>
          </p:nvPr>
        </p:nvSpPr>
        <p:spPr/>
        <p:txBody>
          <a:bodyPr/>
          <a:lstStyle/>
          <a:p>
            <a:r>
              <a:rPr lang="en-US" dirty="0"/>
              <a:t>Day 2</a:t>
            </a:r>
          </a:p>
        </p:txBody>
      </p:sp>
      <p:sp>
        <p:nvSpPr>
          <p:cNvPr id="3" name="TextBox 2">
            <a:extLst>
              <a:ext uri="{FF2B5EF4-FFF2-40B4-BE49-F238E27FC236}">
                <a16:creationId xmlns:a16="http://schemas.microsoft.com/office/drawing/2014/main" id="{1DDE511B-AB01-A94F-A601-E811A2E2958B}"/>
              </a:ext>
            </a:extLst>
          </p:cNvPr>
          <p:cNvSpPr txBox="1"/>
          <p:nvPr/>
        </p:nvSpPr>
        <p:spPr>
          <a:xfrm>
            <a:off x="172278" y="993913"/>
            <a:ext cx="8671799" cy="1600438"/>
          </a:xfrm>
          <a:prstGeom prst="rect">
            <a:avLst/>
          </a:prstGeom>
          <a:noFill/>
        </p:spPr>
        <p:txBody>
          <a:bodyPr wrap="square" rtlCol="0">
            <a:spAutoFit/>
          </a:bodyPr>
          <a:lstStyle/>
          <a:p>
            <a:pPr marL="285750" indent="-285750">
              <a:buFont typeface="Wingdings" pitchFamily="2" charset="2"/>
              <a:buChar char="Ø"/>
            </a:pPr>
            <a:r>
              <a:rPr lang="en-US" dirty="0"/>
              <a:t>Higher order components</a:t>
            </a:r>
          </a:p>
          <a:p>
            <a:pPr marL="285750" indent="-285750">
              <a:buFont typeface="Wingdings" pitchFamily="2" charset="2"/>
              <a:buChar char="Ø"/>
            </a:pPr>
            <a:endParaRPr lang="en-US" dirty="0"/>
          </a:p>
          <a:p>
            <a:pPr marL="285750" indent="-285750">
              <a:buFont typeface="Wingdings" pitchFamily="2" charset="2"/>
              <a:buChar char="Ø"/>
            </a:pPr>
            <a:r>
              <a:rPr lang="en-US" dirty="0"/>
              <a:t>Stateless functions</a:t>
            </a:r>
          </a:p>
          <a:p>
            <a:pPr marL="285750" indent="-285750">
              <a:buFont typeface="Wingdings" pitchFamily="2" charset="2"/>
              <a:buChar char="Ø"/>
            </a:pPr>
            <a:endParaRPr lang="en-US" dirty="0"/>
          </a:p>
          <a:p>
            <a:pPr marL="285750" indent="-285750">
              <a:buFont typeface="Wingdings" pitchFamily="2" charset="2"/>
              <a:buChar char="Ø"/>
            </a:pPr>
            <a:r>
              <a:rPr lang="en-US" dirty="0"/>
              <a:t>Debugging react through chrome</a:t>
            </a:r>
          </a:p>
          <a:p>
            <a:endParaRPr lang="en-US" dirty="0"/>
          </a:p>
          <a:p>
            <a:pPr marL="285750" indent="-285750">
              <a:buFont typeface="Wingdings" pitchFamily="2" charset="2"/>
              <a:buChar char="Ø"/>
            </a:pPr>
            <a:r>
              <a:rPr lang="en-US" dirty="0"/>
              <a:t>Workshop</a:t>
            </a:r>
          </a:p>
        </p:txBody>
      </p:sp>
    </p:spTree>
    <p:extLst>
      <p:ext uri="{BB962C8B-B14F-4D97-AF65-F5344CB8AC3E}">
        <p14:creationId xmlns:p14="http://schemas.microsoft.com/office/powerpoint/2010/main" val="2691809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C79F9-7966-B841-9992-73CEFA67691E}"/>
              </a:ext>
            </a:extLst>
          </p:cNvPr>
          <p:cNvSpPr>
            <a:spLocks noGrp="1"/>
          </p:cNvSpPr>
          <p:nvPr>
            <p:ph type="title"/>
          </p:nvPr>
        </p:nvSpPr>
        <p:spPr/>
        <p:txBody>
          <a:bodyPr/>
          <a:lstStyle/>
          <a:p>
            <a:r>
              <a:rPr lang="en-US" dirty="0"/>
              <a:t>Create-react-app</a:t>
            </a:r>
          </a:p>
        </p:txBody>
      </p:sp>
      <p:sp>
        <p:nvSpPr>
          <p:cNvPr id="3" name="TextBox 2">
            <a:extLst>
              <a:ext uri="{FF2B5EF4-FFF2-40B4-BE49-F238E27FC236}">
                <a16:creationId xmlns:a16="http://schemas.microsoft.com/office/drawing/2014/main" id="{67164E17-0006-F04B-9216-CEF4CEDABEB7}"/>
              </a:ext>
            </a:extLst>
          </p:cNvPr>
          <p:cNvSpPr txBox="1"/>
          <p:nvPr/>
        </p:nvSpPr>
        <p:spPr>
          <a:xfrm>
            <a:off x="589517" y="957739"/>
            <a:ext cx="8311710" cy="2031325"/>
          </a:xfrm>
          <a:prstGeom prst="rect">
            <a:avLst/>
          </a:prstGeom>
          <a:noFill/>
        </p:spPr>
        <p:txBody>
          <a:bodyPr wrap="square" rtlCol="0">
            <a:spAutoFit/>
          </a:bodyPr>
          <a:lstStyle/>
          <a:p>
            <a:r>
              <a:rPr lang="en-IN" dirty="0"/>
              <a:t>Setting up the tools to develop a React application can be intimidating and time-consuming. There are a lot of moving parts. For example, setting up Babel to </a:t>
            </a:r>
            <a:r>
              <a:rPr lang="en-IN" dirty="0" err="1"/>
              <a:t>transpile</a:t>
            </a:r>
            <a:r>
              <a:rPr lang="en-IN" dirty="0"/>
              <a:t> JSX into browser-ready code, and configuring Webpack to bundle your project assets. </a:t>
            </a:r>
            <a:endParaRPr lang="en-US" dirty="0"/>
          </a:p>
          <a:p>
            <a:endParaRPr lang="en-IN" dirty="0"/>
          </a:p>
          <a:p>
            <a:r>
              <a:rPr lang="en-IN" dirty="0"/>
              <a:t>Create React App is a tool (built by developers at Facebook) that gives you a massive head start when building React apps. It saves you from time-consuming setup and configuration. . You simply run one command and Create React App sets up the tools you need to start your React project.</a:t>
            </a:r>
          </a:p>
          <a:p>
            <a:endParaRPr lang="en-IN" dirty="0"/>
          </a:p>
          <a:p>
            <a:endParaRPr lang="en-IN" dirty="0"/>
          </a:p>
        </p:txBody>
      </p:sp>
      <p:graphicFrame>
        <p:nvGraphicFramePr>
          <p:cNvPr id="6" name="Diagram 5">
            <a:extLst>
              <a:ext uri="{FF2B5EF4-FFF2-40B4-BE49-F238E27FC236}">
                <a16:creationId xmlns:a16="http://schemas.microsoft.com/office/drawing/2014/main" id="{E986C74C-ABA4-9E4C-8A2E-74218E690E00}"/>
              </a:ext>
            </a:extLst>
          </p:cNvPr>
          <p:cNvGraphicFramePr/>
          <p:nvPr/>
        </p:nvGraphicFramePr>
        <p:xfrm>
          <a:off x="1378395" y="2784402"/>
          <a:ext cx="6096000" cy="203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5898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45FD6-71D6-F848-A0F9-9B481136A9DA}"/>
              </a:ext>
            </a:extLst>
          </p:cNvPr>
          <p:cNvSpPr>
            <a:spLocks noGrp="1"/>
          </p:cNvSpPr>
          <p:nvPr>
            <p:ph type="title"/>
          </p:nvPr>
        </p:nvSpPr>
        <p:spPr/>
        <p:txBody>
          <a:bodyPr/>
          <a:lstStyle/>
          <a:p>
            <a:r>
              <a:rPr lang="en-US" dirty="0"/>
              <a:t>Configuration</a:t>
            </a:r>
          </a:p>
        </p:txBody>
      </p:sp>
      <p:sp>
        <p:nvSpPr>
          <p:cNvPr id="3" name="TextBox 2">
            <a:extLst>
              <a:ext uri="{FF2B5EF4-FFF2-40B4-BE49-F238E27FC236}">
                <a16:creationId xmlns:a16="http://schemas.microsoft.com/office/drawing/2014/main" id="{95A3F2D9-622D-6B47-A16D-ACDF6253A2C9}"/>
              </a:ext>
            </a:extLst>
          </p:cNvPr>
          <p:cNvSpPr txBox="1"/>
          <p:nvPr/>
        </p:nvSpPr>
        <p:spPr>
          <a:xfrm>
            <a:off x="532368" y="1224642"/>
            <a:ext cx="6970612" cy="1600438"/>
          </a:xfrm>
          <a:prstGeom prst="rect">
            <a:avLst/>
          </a:prstGeom>
          <a:noFill/>
        </p:spPr>
        <p:txBody>
          <a:bodyPr wrap="square" rtlCol="0">
            <a:spAutoFit/>
          </a:bodyPr>
          <a:lstStyle/>
          <a:p>
            <a:pPr marL="0" indent="0">
              <a:buNone/>
            </a:pPr>
            <a:r>
              <a:rPr lang="en-US" dirty="0"/>
              <a:t>The tools required for building a react app</a:t>
            </a:r>
          </a:p>
          <a:p>
            <a:pPr marL="0" indent="0">
              <a:buNone/>
            </a:pPr>
            <a:endParaRPr lang="en-US" dirty="0"/>
          </a:p>
          <a:p>
            <a:pPr marL="285750" indent="-285750">
              <a:buFont typeface="Wingdings" pitchFamily="2" charset="2"/>
              <a:buChar char="Ø"/>
            </a:pPr>
            <a:r>
              <a:rPr lang="en-US" dirty="0"/>
              <a:t>Webpack</a:t>
            </a:r>
          </a:p>
          <a:p>
            <a:pPr marL="285750" indent="-285750">
              <a:buFont typeface="Wingdings" pitchFamily="2" charset="2"/>
              <a:buChar char="Ø"/>
            </a:pPr>
            <a:endParaRPr lang="en-US" dirty="0"/>
          </a:p>
          <a:p>
            <a:pPr marL="285750" indent="-285750">
              <a:buFont typeface="Wingdings" pitchFamily="2" charset="2"/>
              <a:buChar char="Ø"/>
            </a:pPr>
            <a:r>
              <a:rPr lang="en-US" dirty="0"/>
              <a:t>Babel</a:t>
            </a:r>
          </a:p>
          <a:p>
            <a:pPr marL="285750" indent="-285750">
              <a:buFont typeface="Wingdings" pitchFamily="2" charset="2"/>
              <a:buChar char="Ø"/>
            </a:pPr>
            <a:endParaRPr lang="en-US" dirty="0"/>
          </a:p>
          <a:p>
            <a:pPr marL="285750" indent="-285750">
              <a:buFont typeface="Wingdings" pitchFamily="2" charset="2"/>
              <a:buChar char="Ø"/>
            </a:pPr>
            <a:r>
              <a:rPr lang="en-US" dirty="0"/>
              <a:t>React</a:t>
            </a:r>
          </a:p>
        </p:txBody>
      </p:sp>
    </p:spTree>
    <p:extLst>
      <p:ext uri="{BB962C8B-B14F-4D97-AF65-F5344CB8AC3E}">
        <p14:creationId xmlns:p14="http://schemas.microsoft.com/office/powerpoint/2010/main" val="3622327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2E63C-8A90-7842-B319-C91BAE7E1FA3}"/>
              </a:ext>
            </a:extLst>
          </p:cNvPr>
          <p:cNvSpPr>
            <a:spLocks noGrp="1"/>
          </p:cNvSpPr>
          <p:nvPr>
            <p:ph type="title"/>
          </p:nvPr>
        </p:nvSpPr>
        <p:spPr/>
        <p:txBody>
          <a:bodyPr/>
          <a:lstStyle/>
          <a:p>
            <a:r>
              <a:rPr lang="en-US" dirty="0"/>
              <a:t>Babel</a:t>
            </a:r>
          </a:p>
        </p:txBody>
      </p:sp>
      <p:sp>
        <p:nvSpPr>
          <p:cNvPr id="3" name="TextBox 2">
            <a:extLst>
              <a:ext uri="{FF2B5EF4-FFF2-40B4-BE49-F238E27FC236}">
                <a16:creationId xmlns:a16="http://schemas.microsoft.com/office/drawing/2014/main" id="{380ECBF8-D927-9B4D-B21B-F71E32F44B16}"/>
              </a:ext>
            </a:extLst>
          </p:cNvPr>
          <p:cNvSpPr txBox="1"/>
          <p:nvPr/>
        </p:nvSpPr>
        <p:spPr>
          <a:xfrm>
            <a:off x="416145" y="901362"/>
            <a:ext cx="8311710" cy="3970318"/>
          </a:xfrm>
          <a:prstGeom prst="rect">
            <a:avLst/>
          </a:prstGeom>
          <a:noFill/>
        </p:spPr>
        <p:txBody>
          <a:bodyPr wrap="square" rtlCol="0">
            <a:spAutoFit/>
          </a:bodyPr>
          <a:lstStyle/>
          <a:p>
            <a:pPr marL="0" indent="0">
              <a:buNone/>
            </a:pPr>
            <a:r>
              <a:rPr lang="en-IN" dirty="0"/>
              <a:t>Babel is a JavaScript compiler that can translate </a:t>
            </a:r>
            <a:r>
              <a:rPr lang="en-IN" dirty="0" err="1"/>
              <a:t>markup</a:t>
            </a:r>
            <a:r>
              <a:rPr lang="en-IN" dirty="0"/>
              <a:t> or programming languages into JavaScript. Basically feature that are not available in current JS version are complied to the current version.</a:t>
            </a:r>
          </a:p>
          <a:p>
            <a:r>
              <a:rPr lang="en-IN" dirty="0"/>
              <a:t>Take the new fat arrow function for example:</a:t>
            </a:r>
          </a:p>
          <a:p>
            <a:endParaRPr lang="en-IN" dirty="0"/>
          </a:p>
          <a:p>
            <a:pPr marL="400050" lvl="1" indent="0">
              <a:buNone/>
            </a:pPr>
            <a:endParaRPr lang="en-IN" dirty="0"/>
          </a:p>
          <a:p>
            <a:endParaRPr lang="en-IN" dirty="0"/>
          </a:p>
          <a:p>
            <a:pPr marL="0" indent="0">
              <a:buNone/>
            </a:pPr>
            <a:r>
              <a:rPr lang="en-IN" b="1" dirty="0"/>
              <a:t>         </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As for why does it understand JSX and React. It's because React comes with the default set of syntax-transformers that ship with Babel.</a:t>
            </a:r>
          </a:p>
          <a:p>
            <a:endParaRPr lang="en-US" dirty="0"/>
          </a:p>
        </p:txBody>
      </p:sp>
      <p:graphicFrame>
        <p:nvGraphicFramePr>
          <p:cNvPr id="4" name="Diagram 3">
            <a:extLst>
              <a:ext uri="{FF2B5EF4-FFF2-40B4-BE49-F238E27FC236}">
                <a16:creationId xmlns:a16="http://schemas.microsoft.com/office/drawing/2014/main" id="{0CA23EAA-3E4B-2049-89F0-8F62CB1613FB}"/>
              </a:ext>
            </a:extLst>
          </p:cNvPr>
          <p:cNvGraphicFramePr/>
          <p:nvPr/>
        </p:nvGraphicFramePr>
        <p:xfrm>
          <a:off x="532367" y="1056466"/>
          <a:ext cx="8195488" cy="36601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5069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70CA-DF01-104E-9A84-0E18BDDFE971}"/>
              </a:ext>
            </a:extLst>
          </p:cNvPr>
          <p:cNvSpPr>
            <a:spLocks noGrp="1"/>
          </p:cNvSpPr>
          <p:nvPr>
            <p:ph type="title"/>
          </p:nvPr>
        </p:nvSpPr>
        <p:spPr/>
        <p:txBody>
          <a:bodyPr/>
          <a:lstStyle/>
          <a:p>
            <a:r>
              <a:rPr lang="en-US" dirty="0"/>
              <a:t>Webpack</a:t>
            </a:r>
          </a:p>
        </p:txBody>
      </p:sp>
      <p:sp>
        <p:nvSpPr>
          <p:cNvPr id="3" name="TextBox 2">
            <a:extLst>
              <a:ext uri="{FF2B5EF4-FFF2-40B4-BE49-F238E27FC236}">
                <a16:creationId xmlns:a16="http://schemas.microsoft.com/office/drawing/2014/main" id="{DD68C25F-4C2E-7140-8E06-D579E94E347C}"/>
              </a:ext>
            </a:extLst>
          </p:cNvPr>
          <p:cNvSpPr txBox="1"/>
          <p:nvPr/>
        </p:nvSpPr>
        <p:spPr>
          <a:xfrm>
            <a:off x="532367" y="1061358"/>
            <a:ext cx="7880691" cy="2462213"/>
          </a:xfrm>
          <a:prstGeom prst="rect">
            <a:avLst/>
          </a:prstGeom>
          <a:noFill/>
        </p:spPr>
        <p:txBody>
          <a:bodyPr wrap="square" rtlCol="0">
            <a:spAutoFit/>
          </a:bodyPr>
          <a:lstStyle/>
          <a:p>
            <a:pPr marL="285750" indent="-285750">
              <a:buFont typeface="Wingdings" pitchFamily="2" charset="2"/>
              <a:buChar char="Ø"/>
            </a:pPr>
            <a:r>
              <a:rPr lang="en-IN" dirty="0"/>
              <a:t>Webpack is a </a:t>
            </a:r>
            <a:r>
              <a:rPr lang="en-IN" b="1" dirty="0"/>
              <a:t>module bundler</a:t>
            </a:r>
            <a:r>
              <a:rPr lang="en-IN" dirty="0"/>
              <a:t>. Webpack can take care of bundling alongside a separate task runner.</a:t>
            </a:r>
          </a:p>
          <a:p>
            <a:pPr marL="285750" indent="-285750">
              <a:buFont typeface="Wingdings" pitchFamily="2" charset="2"/>
              <a:buChar char="Ø"/>
            </a:pPr>
            <a:endParaRPr lang="en-IN" dirty="0"/>
          </a:p>
          <a:p>
            <a:pPr marL="285750" indent="-285750">
              <a:buFont typeface="Wingdings" pitchFamily="2" charset="2"/>
              <a:buChar char="Ø"/>
            </a:pPr>
            <a:r>
              <a:rPr lang="en-IN" dirty="0"/>
              <a:t>Sometimes webpack plugins are used to perform tasks that are usually done outside of webpack, such as cleaning the build directory or deploying the build.</a:t>
            </a:r>
          </a:p>
          <a:p>
            <a:pPr marL="285750" indent="-285750">
              <a:buFont typeface="Wingdings" pitchFamily="2" charset="2"/>
              <a:buChar char="Ø"/>
            </a:pPr>
            <a:endParaRPr lang="en-IN" dirty="0"/>
          </a:p>
          <a:p>
            <a:pPr marL="285750" indent="-285750">
              <a:buFont typeface="Wingdings" pitchFamily="2" charset="2"/>
              <a:buChar char="Ø"/>
            </a:pPr>
            <a:r>
              <a:rPr lang="en-IN" dirty="0"/>
              <a:t>React, and </a:t>
            </a:r>
            <a:r>
              <a:rPr lang="en-IN" b="1" dirty="0"/>
              <a:t>Hot Module Replacement</a:t>
            </a:r>
            <a:r>
              <a:rPr lang="en-IN" dirty="0"/>
              <a:t> (HMR) helped to popularize webpack </a:t>
            </a:r>
          </a:p>
          <a:p>
            <a:pPr marL="285750" indent="-285750">
              <a:buFont typeface="Wingdings" pitchFamily="2" charset="2"/>
              <a:buChar char="Ø"/>
            </a:pPr>
            <a:endParaRPr lang="en-IN" dirty="0"/>
          </a:p>
          <a:p>
            <a:pPr marL="285750" indent="-285750">
              <a:buFont typeface="Wingdings" pitchFamily="2" charset="2"/>
              <a:buChar char="Ø"/>
            </a:pPr>
            <a:r>
              <a:rPr lang="en-IN" dirty="0"/>
              <a:t>The smallest project you can bundle with webpack consists of </a:t>
            </a:r>
            <a:r>
              <a:rPr lang="en-IN" b="1" dirty="0"/>
              <a:t>input</a:t>
            </a:r>
            <a:r>
              <a:rPr lang="en-IN" dirty="0"/>
              <a:t> and </a:t>
            </a:r>
            <a:r>
              <a:rPr lang="en-IN" b="1" dirty="0"/>
              <a:t>output</a:t>
            </a:r>
            <a:r>
              <a:rPr lang="en-IN" dirty="0"/>
              <a:t>. The bundling process begins from user-defined </a:t>
            </a:r>
            <a:r>
              <a:rPr lang="en-IN" b="1" dirty="0"/>
              <a:t>entries</a:t>
            </a:r>
            <a:r>
              <a:rPr lang="en-IN" dirty="0"/>
              <a:t>. Entries themselves are </a:t>
            </a:r>
            <a:r>
              <a:rPr lang="en-IN" b="1" dirty="0"/>
              <a:t>modules</a:t>
            </a:r>
            <a:r>
              <a:rPr lang="en-IN" dirty="0"/>
              <a:t> and can point to other modules through </a:t>
            </a:r>
            <a:r>
              <a:rPr lang="en-IN" b="1" dirty="0"/>
              <a:t>imports</a:t>
            </a:r>
            <a:r>
              <a:rPr lang="en-IN" dirty="0"/>
              <a:t>.</a:t>
            </a:r>
            <a:endParaRPr lang="en-US" dirty="0"/>
          </a:p>
        </p:txBody>
      </p:sp>
    </p:spTree>
    <p:extLst>
      <p:ext uri="{BB962C8B-B14F-4D97-AF65-F5344CB8AC3E}">
        <p14:creationId xmlns:p14="http://schemas.microsoft.com/office/powerpoint/2010/main" val="398006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5595E-A2A3-E14B-9F32-1212137484C8}"/>
              </a:ext>
            </a:extLst>
          </p:cNvPr>
          <p:cNvSpPr>
            <a:spLocks noGrp="1"/>
          </p:cNvSpPr>
          <p:nvPr>
            <p:ph type="title"/>
          </p:nvPr>
        </p:nvSpPr>
        <p:spPr/>
        <p:txBody>
          <a:bodyPr/>
          <a:lstStyle/>
          <a:p>
            <a:r>
              <a:rPr lang="en-US" dirty="0"/>
              <a:t>Higher order components</a:t>
            </a:r>
          </a:p>
        </p:txBody>
      </p:sp>
      <p:sp>
        <p:nvSpPr>
          <p:cNvPr id="3" name="TextBox 2">
            <a:extLst>
              <a:ext uri="{FF2B5EF4-FFF2-40B4-BE49-F238E27FC236}">
                <a16:creationId xmlns:a16="http://schemas.microsoft.com/office/drawing/2014/main" id="{9E86AD77-CB7A-784C-9506-654088E0DA83}"/>
              </a:ext>
            </a:extLst>
          </p:cNvPr>
          <p:cNvSpPr txBox="1"/>
          <p:nvPr/>
        </p:nvSpPr>
        <p:spPr>
          <a:xfrm>
            <a:off x="463826" y="1099930"/>
            <a:ext cx="8311710" cy="2677656"/>
          </a:xfrm>
          <a:prstGeom prst="rect">
            <a:avLst/>
          </a:prstGeom>
          <a:noFill/>
        </p:spPr>
        <p:txBody>
          <a:bodyPr wrap="square" rtlCol="0">
            <a:spAutoFit/>
          </a:bodyPr>
          <a:lstStyle/>
          <a:p>
            <a:r>
              <a:rPr lang="en-IN" dirty="0"/>
              <a:t>A higher-order component (HOC) is an advanced technique in React for reusing component logic. HOCs are not part of the React API, per se. They are a pattern that emerges from </a:t>
            </a:r>
            <a:r>
              <a:rPr lang="en-IN" dirty="0" err="1"/>
              <a:t>React’s</a:t>
            </a:r>
            <a:r>
              <a:rPr lang="en-IN" dirty="0"/>
              <a:t> compositional nature.</a:t>
            </a:r>
          </a:p>
          <a:p>
            <a:endParaRPr lang="en-IN" dirty="0"/>
          </a:p>
          <a:p>
            <a:r>
              <a:rPr lang="en-IN" dirty="0"/>
              <a:t>Concretely, </a:t>
            </a:r>
            <a:r>
              <a:rPr lang="en-IN" b="1" dirty="0"/>
              <a:t>a higher-order component is a function that takes a component and returns a new component.</a:t>
            </a:r>
          </a:p>
          <a:p>
            <a:endParaRPr lang="en-IN" b="1" dirty="0"/>
          </a:p>
          <a:p>
            <a:r>
              <a:rPr lang="en-IN" dirty="0"/>
              <a:t>Whereas a component transforms props into UI, a higher-order component transforms a component into another component.</a:t>
            </a:r>
          </a:p>
          <a:p>
            <a:endParaRPr lang="en-IN" dirty="0"/>
          </a:p>
          <a:p>
            <a:endParaRPr lang="en-IN" dirty="0"/>
          </a:p>
          <a:p>
            <a:endParaRPr lang="en-US" dirty="0"/>
          </a:p>
        </p:txBody>
      </p:sp>
    </p:spTree>
    <p:extLst>
      <p:ext uri="{BB962C8B-B14F-4D97-AF65-F5344CB8AC3E}">
        <p14:creationId xmlns:p14="http://schemas.microsoft.com/office/powerpoint/2010/main" val="842737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FF5BF-B3E5-9B48-A5F6-9FEF3B6BCAC8}"/>
              </a:ext>
            </a:extLst>
          </p:cNvPr>
          <p:cNvSpPr>
            <a:spLocks noGrp="1"/>
          </p:cNvSpPr>
          <p:nvPr>
            <p:ph type="title"/>
          </p:nvPr>
        </p:nvSpPr>
        <p:spPr/>
        <p:txBody>
          <a:bodyPr/>
          <a:lstStyle/>
          <a:p>
            <a:r>
              <a:rPr lang="en-US" dirty="0"/>
              <a:t>Accessing API with react</a:t>
            </a:r>
          </a:p>
        </p:txBody>
      </p:sp>
    </p:spTree>
    <p:extLst>
      <p:ext uri="{BB962C8B-B14F-4D97-AF65-F5344CB8AC3E}">
        <p14:creationId xmlns:p14="http://schemas.microsoft.com/office/powerpoint/2010/main" val="970468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20AF-2E5D-384C-A842-C412B09F110B}"/>
              </a:ext>
            </a:extLst>
          </p:cNvPr>
          <p:cNvSpPr>
            <a:spLocks noGrp="1"/>
          </p:cNvSpPr>
          <p:nvPr>
            <p:ph type="title"/>
          </p:nvPr>
        </p:nvSpPr>
        <p:spPr/>
        <p:txBody>
          <a:bodyPr/>
          <a:lstStyle/>
          <a:p>
            <a:r>
              <a:rPr lang="en-US" dirty="0"/>
              <a:t>Workshop time !!</a:t>
            </a:r>
          </a:p>
        </p:txBody>
      </p:sp>
      <p:sp>
        <p:nvSpPr>
          <p:cNvPr id="4" name="TextBox 3">
            <a:extLst>
              <a:ext uri="{FF2B5EF4-FFF2-40B4-BE49-F238E27FC236}">
                <a16:creationId xmlns:a16="http://schemas.microsoft.com/office/drawing/2014/main" id="{D2281077-3C3B-6842-94F5-7F9E91A57DDA}"/>
              </a:ext>
            </a:extLst>
          </p:cNvPr>
          <p:cNvSpPr txBox="1"/>
          <p:nvPr/>
        </p:nvSpPr>
        <p:spPr>
          <a:xfrm>
            <a:off x="384314" y="1031348"/>
            <a:ext cx="8459763" cy="2677656"/>
          </a:xfrm>
          <a:prstGeom prst="rect">
            <a:avLst/>
          </a:prstGeom>
          <a:noFill/>
        </p:spPr>
        <p:txBody>
          <a:bodyPr wrap="square" rtlCol="0">
            <a:spAutoFit/>
          </a:bodyPr>
          <a:lstStyle/>
          <a:p>
            <a:pPr marL="285750" indent="-285750">
              <a:buFont typeface="Arial" panose="020B0604020202020204" pitchFamily="34" charset="0"/>
              <a:buChar char="•"/>
            </a:pPr>
            <a:r>
              <a:rPr lang="en-US" dirty="0"/>
              <a:t>TODO App with child </a:t>
            </a:r>
            <a:r>
              <a:rPr lang="en-US" dirty="0" err="1"/>
              <a:t>todos</a:t>
            </a:r>
            <a:endParaRPr lang="en-US" dirty="0"/>
          </a:p>
          <a:p>
            <a:pPr marL="285750" indent="-285750">
              <a:buFont typeface="Arial" panose="020B0604020202020204" pitchFamily="34" charset="0"/>
              <a:buChar char="•"/>
            </a:pPr>
            <a:r>
              <a:rPr lang="en-US" dirty="0"/>
              <a:t>Sudoku</a:t>
            </a:r>
          </a:p>
          <a:p>
            <a:pPr marL="285750" indent="-285750">
              <a:buFont typeface="Arial" panose="020B0604020202020204" pitchFamily="34" charset="0"/>
              <a:buChar char="•"/>
            </a:pPr>
            <a:r>
              <a:rPr lang="en-US" dirty="0"/>
              <a:t>Online Shopping catalog with cart</a:t>
            </a:r>
          </a:p>
          <a:p>
            <a:pPr marL="285750" indent="-285750">
              <a:buFont typeface="Arial" panose="020B0604020202020204" pitchFamily="34" charset="0"/>
              <a:buChar char="•"/>
            </a:pPr>
            <a:r>
              <a:rPr lang="en-US" dirty="0"/>
              <a:t>Timeline with like and comment</a:t>
            </a:r>
          </a:p>
          <a:p>
            <a:pPr marL="285750" indent="-285750">
              <a:buFont typeface="Arial" panose="020B0604020202020204" pitchFamily="34" charset="0"/>
              <a:buChar char="•"/>
            </a:pPr>
            <a:r>
              <a:rPr lang="en-US" dirty="0"/>
              <a:t>2048 app</a:t>
            </a:r>
          </a:p>
          <a:p>
            <a:pPr marL="285750" indent="-285750">
              <a:buFont typeface="Arial" panose="020B0604020202020204" pitchFamily="34" charset="0"/>
              <a:buChar char="•"/>
            </a:pPr>
            <a:r>
              <a:rPr lang="en-US" dirty="0"/>
              <a:t>Tetris</a:t>
            </a:r>
          </a:p>
          <a:p>
            <a:pPr marL="285750" indent="-285750">
              <a:buFont typeface="Arial" panose="020B0604020202020204" pitchFamily="34" charset="0"/>
              <a:buChar char="•"/>
            </a:pPr>
            <a:r>
              <a:rPr lang="en-US" dirty="0" err="1"/>
              <a:t>Github</a:t>
            </a:r>
            <a:r>
              <a:rPr lang="en-US" dirty="0"/>
              <a:t> battle - </a:t>
            </a:r>
            <a:r>
              <a:rPr lang="en-IN" dirty="0"/>
              <a:t>Battle two </a:t>
            </a:r>
            <a:r>
              <a:rPr lang="en-IN" dirty="0" err="1"/>
              <a:t>Github</a:t>
            </a:r>
            <a:r>
              <a:rPr lang="en-IN" dirty="0"/>
              <a:t> users and see the most popular </a:t>
            </a:r>
            <a:r>
              <a:rPr lang="en-IN" dirty="0" err="1"/>
              <a:t>Github</a:t>
            </a:r>
            <a:r>
              <a:rPr lang="en-IN" dirty="0"/>
              <a:t> projects for any language.</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13199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2" name="Google Shape;232;p25"/>
          <p:cNvPicPr preferRelativeResize="0"/>
          <p:nvPr/>
        </p:nvPicPr>
        <p:blipFill rotWithShape="1">
          <a:blip r:embed="rId3">
            <a:alphaModFix/>
          </a:blip>
          <a:srcRect/>
          <a:stretch/>
        </p:blipFill>
        <p:spPr>
          <a:xfrm>
            <a:off x="2315689" y="1766778"/>
            <a:ext cx="3899065" cy="2940545"/>
          </a:xfrm>
          <a:prstGeom prst="rect">
            <a:avLst/>
          </a:prstGeom>
          <a:noFill/>
          <a:ln>
            <a:noFill/>
          </a:ln>
        </p:spPr>
      </p:pic>
      <p:sp>
        <p:nvSpPr>
          <p:cNvPr id="233" name="Google Shape;233;p25"/>
          <p:cNvSpPr/>
          <p:nvPr/>
        </p:nvSpPr>
        <p:spPr>
          <a:xfrm>
            <a:off x="451133" y="934431"/>
            <a:ext cx="3300904"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5400" b="0" cap="none">
                <a:solidFill>
                  <a:schemeClr val="dk1"/>
                </a:solidFill>
                <a:latin typeface="Arial"/>
                <a:ea typeface="Arial"/>
                <a:cs typeface="Arial"/>
                <a:sym typeface="Arial"/>
              </a:rPr>
              <a:t>Questions</a:t>
            </a:r>
            <a:endParaRPr/>
          </a:p>
        </p:txBody>
      </p:sp>
    </p:spTree>
    <p:extLst>
      <p:ext uri="{BB962C8B-B14F-4D97-AF65-F5344CB8AC3E}">
        <p14:creationId xmlns:p14="http://schemas.microsoft.com/office/powerpoint/2010/main" val="4143513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C3418-E8CA-864A-B34C-30CAD932E9E6}"/>
              </a:ext>
            </a:extLst>
          </p:cNvPr>
          <p:cNvSpPr>
            <a:spLocks noGrp="1"/>
          </p:cNvSpPr>
          <p:nvPr>
            <p:ph type="title"/>
          </p:nvPr>
        </p:nvSpPr>
        <p:spPr/>
        <p:txBody>
          <a:bodyPr/>
          <a:lstStyle/>
          <a:p>
            <a:r>
              <a:rPr lang="en-US" dirty="0"/>
              <a:t>Redux (</a:t>
            </a:r>
            <a:r>
              <a:rPr lang="en-US" sz="1600" dirty="0"/>
              <a:t>the What and the Why</a:t>
            </a:r>
            <a:r>
              <a:rPr lang="en-US" dirty="0"/>
              <a:t>)</a:t>
            </a:r>
          </a:p>
        </p:txBody>
      </p:sp>
      <p:sp>
        <p:nvSpPr>
          <p:cNvPr id="3" name="TextBox 2">
            <a:extLst>
              <a:ext uri="{FF2B5EF4-FFF2-40B4-BE49-F238E27FC236}">
                <a16:creationId xmlns:a16="http://schemas.microsoft.com/office/drawing/2014/main" id="{0759BFAB-3E1E-B246-9F95-4923FC499C6E}"/>
              </a:ext>
            </a:extLst>
          </p:cNvPr>
          <p:cNvSpPr txBox="1"/>
          <p:nvPr/>
        </p:nvSpPr>
        <p:spPr>
          <a:xfrm>
            <a:off x="344558" y="1033670"/>
            <a:ext cx="8499520" cy="2893100"/>
          </a:xfrm>
          <a:prstGeom prst="rect">
            <a:avLst/>
          </a:prstGeom>
          <a:noFill/>
        </p:spPr>
        <p:txBody>
          <a:bodyPr wrap="square" rtlCol="0">
            <a:spAutoFit/>
          </a:bodyPr>
          <a:lstStyle/>
          <a:p>
            <a:r>
              <a:rPr lang="en-IN" b="1" dirty="0"/>
              <a:t>The What </a:t>
            </a:r>
          </a:p>
          <a:p>
            <a:endParaRPr lang="en-IN" dirty="0"/>
          </a:p>
          <a:p>
            <a:r>
              <a:rPr lang="en-IN" dirty="0"/>
              <a:t>Redux is one of the libraries that helps you implement sophisticated state management in your application. It goes beyond the local state (e.g. </a:t>
            </a:r>
            <a:r>
              <a:rPr lang="en-IN" dirty="0" err="1"/>
              <a:t>React’s</a:t>
            </a:r>
            <a:r>
              <a:rPr lang="en-IN" dirty="0"/>
              <a:t> local state) of a component. It is one of the solutions you would take in a larger application in order to tame the state. A React application is a perfect fit for Redux, yet other libraries and frameworks highly adopted its concepts as well.</a:t>
            </a:r>
          </a:p>
          <a:p>
            <a:endParaRPr lang="en-IN" dirty="0"/>
          </a:p>
          <a:p>
            <a:r>
              <a:rPr lang="en-IN" dirty="0"/>
              <a:t>		</a:t>
            </a:r>
            <a:r>
              <a:rPr lang="en-IN" i="1" dirty="0"/>
              <a:t>“Redux is a predictable state container for JavaScript apps.”</a:t>
            </a:r>
            <a:endParaRPr lang="en-IN" dirty="0"/>
          </a:p>
          <a:p>
            <a:r>
              <a:rPr lang="en-IN" b="1" dirty="0"/>
              <a:t>The Why</a:t>
            </a:r>
          </a:p>
          <a:p>
            <a:endParaRPr lang="en-IN" dirty="0"/>
          </a:p>
          <a:p>
            <a:endParaRPr lang="en-IN" dirty="0"/>
          </a:p>
          <a:p>
            <a:endParaRPr lang="en-IN" dirty="0"/>
          </a:p>
          <a:p>
            <a:endParaRPr lang="en-US" dirty="0"/>
          </a:p>
        </p:txBody>
      </p:sp>
    </p:spTree>
    <p:extLst>
      <p:ext uri="{BB962C8B-B14F-4D97-AF65-F5344CB8AC3E}">
        <p14:creationId xmlns:p14="http://schemas.microsoft.com/office/powerpoint/2010/main" val="2891562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1B93D-9DAC-F042-967F-A2FE2E3EC5BE}"/>
              </a:ext>
            </a:extLst>
          </p:cNvPr>
          <p:cNvSpPr>
            <a:spLocks noGrp="1"/>
          </p:cNvSpPr>
          <p:nvPr>
            <p:ph type="title"/>
          </p:nvPr>
        </p:nvSpPr>
        <p:spPr/>
        <p:txBody>
          <a:bodyPr/>
          <a:lstStyle/>
          <a:p>
            <a:r>
              <a:rPr lang="en-US" dirty="0"/>
              <a:t>Why use a framework/library ?</a:t>
            </a:r>
          </a:p>
        </p:txBody>
      </p:sp>
      <p:sp>
        <p:nvSpPr>
          <p:cNvPr id="3" name="TextBox 2">
            <a:extLst>
              <a:ext uri="{FF2B5EF4-FFF2-40B4-BE49-F238E27FC236}">
                <a16:creationId xmlns:a16="http://schemas.microsoft.com/office/drawing/2014/main" id="{F455E077-69A4-6049-BC3A-DB2F325927F3}"/>
              </a:ext>
            </a:extLst>
          </p:cNvPr>
          <p:cNvSpPr txBox="1"/>
          <p:nvPr/>
        </p:nvSpPr>
        <p:spPr>
          <a:xfrm>
            <a:off x="532367" y="1004207"/>
            <a:ext cx="8170762" cy="1815882"/>
          </a:xfrm>
          <a:prstGeom prst="rect">
            <a:avLst/>
          </a:prstGeom>
          <a:noFill/>
        </p:spPr>
        <p:txBody>
          <a:bodyPr wrap="square" rtlCol="0">
            <a:spAutoFit/>
          </a:bodyPr>
          <a:lstStyle/>
          <a:p>
            <a:pPr marL="0" indent="0" fontAlgn="base">
              <a:buNone/>
            </a:pPr>
            <a:endParaRPr lang="en-IN" dirty="0">
              <a:latin typeface="Calibri" panose="020F0502020204030204" pitchFamily="34" charset="0"/>
            </a:endParaRPr>
          </a:p>
          <a:p>
            <a:pPr marL="285750" indent="-285750" fontAlgn="base">
              <a:buFont typeface="Arial" panose="020B0604020202020204" pitchFamily="34" charset="0"/>
              <a:buChar char="•"/>
            </a:pPr>
            <a:r>
              <a:rPr lang="en-IN" b="1" dirty="0">
                <a:latin typeface="Calibri" panose="020F0502020204030204" pitchFamily="34" charset="0"/>
              </a:rPr>
              <a:t>Synchronization of state and view</a:t>
            </a:r>
          </a:p>
          <a:p>
            <a:pPr marL="285750" indent="-285750" fontAlgn="base">
              <a:buFont typeface="Arial" panose="020B0604020202020204" pitchFamily="34" charset="0"/>
              <a:buChar char="•"/>
            </a:pPr>
            <a:endParaRPr lang="en-IN" b="1" dirty="0">
              <a:latin typeface="Calibri" panose="020F0502020204030204" pitchFamily="34" charset="0"/>
            </a:endParaRPr>
          </a:p>
          <a:p>
            <a:pPr marL="285750" indent="-285750" fontAlgn="base">
              <a:buFont typeface="Arial" panose="020B0604020202020204" pitchFamily="34" charset="0"/>
              <a:buChar char="•"/>
            </a:pPr>
            <a:r>
              <a:rPr lang="en-IN" b="1" dirty="0">
                <a:latin typeface="Calibri" panose="020F0502020204030204" pitchFamily="34" charset="0"/>
              </a:rPr>
              <a:t>Routing</a:t>
            </a:r>
          </a:p>
          <a:p>
            <a:pPr marL="285750" indent="-285750" fontAlgn="base">
              <a:buFont typeface="Arial" panose="020B0604020202020204" pitchFamily="34" charset="0"/>
              <a:buChar char="•"/>
            </a:pPr>
            <a:endParaRPr lang="en-IN" b="1" dirty="0">
              <a:latin typeface="Calibri" panose="020F0502020204030204" pitchFamily="34" charset="0"/>
            </a:endParaRPr>
          </a:p>
          <a:p>
            <a:pPr marL="285750" indent="-285750" fontAlgn="base">
              <a:buFont typeface="Arial" panose="020B0604020202020204" pitchFamily="34" charset="0"/>
              <a:buChar char="•"/>
            </a:pPr>
            <a:r>
              <a:rPr lang="en-IN" b="1" dirty="0">
                <a:latin typeface="Calibri" panose="020F0502020204030204" pitchFamily="34" charset="0"/>
              </a:rPr>
              <a:t>A Template System</a:t>
            </a:r>
          </a:p>
          <a:p>
            <a:pPr marL="285750" indent="-285750" fontAlgn="base">
              <a:buFont typeface="Arial" panose="020B0604020202020204" pitchFamily="34" charset="0"/>
              <a:buChar char="•"/>
            </a:pPr>
            <a:endParaRPr lang="en-IN" b="1" dirty="0">
              <a:latin typeface="Calibri" panose="020F0502020204030204" pitchFamily="34" charset="0"/>
            </a:endParaRPr>
          </a:p>
          <a:p>
            <a:pPr marL="285750" indent="-285750" fontAlgn="base">
              <a:buFont typeface="Arial" panose="020B0604020202020204" pitchFamily="34" charset="0"/>
              <a:buChar char="•"/>
            </a:pPr>
            <a:r>
              <a:rPr lang="en-IN" b="1" dirty="0">
                <a:latin typeface="Calibri" panose="020F0502020204030204" pitchFamily="34" charset="0"/>
              </a:rPr>
              <a:t>Reusable components</a:t>
            </a:r>
          </a:p>
        </p:txBody>
      </p:sp>
    </p:spTree>
    <p:extLst>
      <p:ext uri="{BB962C8B-B14F-4D97-AF65-F5344CB8AC3E}">
        <p14:creationId xmlns:p14="http://schemas.microsoft.com/office/powerpoint/2010/main" val="3750855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F3CA5-AC93-8349-98C2-3018A47382F0}"/>
              </a:ext>
            </a:extLst>
          </p:cNvPr>
          <p:cNvSpPr>
            <a:spLocks noGrp="1"/>
          </p:cNvSpPr>
          <p:nvPr>
            <p:ph type="title"/>
          </p:nvPr>
        </p:nvSpPr>
        <p:spPr/>
        <p:txBody>
          <a:bodyPr/>
          <a:lstStyle/>
          <a:p>
            <a:r>
              <a:rPr lang="en-GB" dirty="0"/>
              <a:t>Basic components of redux </a:t>
            </a:r>
            <a:endParaRPr lang="en-US" dirty="0"/>
          </a:p>
        </p:txBody>
      </p:sp>
      <p:sp>
        <p:nvSpPr>
          <p:cNvPr id="3" name="TextBox 2">
            <a:extLst>
              <a:ext uri="{FF2B5EF4-FFF2-40B4-BE49-F238E27FC236}">
                <a16:creationId xmlns:a16="http://schemas.microsoft.com/office/drawing/2014/main" id="{80F4640C-D3C3-9B41-BF70-ED1853C18386}"/>
              </a:ext>
            </a:extLst>
          </p:cNvPr>
          <p:cNvSpPr txBox="1"/>
          <p:nvPr/>
        </p:nvSpPr>
        <p:spPr>
          <a:xfrm>
            <a:off x="532367" y="848139"/>
            <a:ext cx="8311709" cy="2462213"/>
          </a:xfrm>
          <a:prstGeom prst="rect">
            <a:avLst/>
          </a:prstGeom>
          <a:noFill/>
        </p:spPr>
        <p:txBody>
          <a:bodyPr wrap="square" rtlCol="0">
            <a:spAutoFit/>
          </a:bodyPr>
          <a:lstStyle/>
          <a:p>
            <a:r>
              <a:rPr lang="en-IN" dirty="0"/>
              <a:t>The basic components of redux</a:t>
            </a:r>
          </a:p>
          <a:p>
            <a:pPr marL="285750" indent="-285750">
              <a:buFont typeface="Arial" panose="020B0604020202020204" pitchFamily="34" charset="0"/>
              <a:buChar char="•"/>
            </a:pPr>
            <a:r>
              <a:rPr lang="en-IN" dirty="0"/>
              <a:t>Store</a:t>
            </a:r>
          </a:p>
          <a:p>
            <a:pPr marL="285750" indent="-285750">
              <a:buFont typeface="Arial" panose="020B0604020202020204" pitchFamily="34" charset="0"/>
              <a:buChar char="•"/>
            </a:pPr>
            <a:r>
              <a:rPr lang="en-IN" dirty="0"/>
              <a:t>Action</a:t>
            </a:r>
          </a:p>
          <a:p>
            <a:pPr marL="285750" indent="-285750">
              <a:buFont typeface="Arial" panose="020B0604020202020204" pitchFamily="34" charset="0"/>
              <a:buChar char="•"/>
            </a:pPr>
            <a:r>
              <a:rPr lang="en-IN" dirty="0"/>
              <a:t>Reducer</a:t>
            </a:r>
          </a:p>
          <a:p>
            <a:endParaRPr lang="en-IN" dirty="0"/>
          </a:p>
          <a:p>
            <a:r>
              <a:rPr lang="en-IN" dirty="0"/>
              <a:t>View -&gt; Action -&gt; Reducer(s) -&gt; Store -&gt; View</a:t>
            </a:r>
          </a:p>
          <a:p>
            <a:endParaRPr lang="en-IN" dirty="0"/>
          </a:p>
          <a:p>
            <a:r>
              <a:rPr lang="en-IN" dirty="0"/>
              <a:t>    Redux uses multiple Reducers. Basically, Reducers pick up the information from Actions and “reduce” the information to a new state, along with the old state, that is stored in the Store. When state in the Store is changed, the View can act on this by subscribing to the Store.</a:t>
            </a:r>
          </a:p>
          <a:p>
            <a:endParaRPr lang="en-IN" dirty="0"/>
          </a:p>
        </p:txBody>
      </p:sp>
    </p:spTree>
    <p:extLst>
      <p:ext uri="{BB962C8B-B14F-4D97-AF65-F5344CB8AC3E}">
        <p14:creationId xmlns:p14="http://schemas.microsoft.com/office/powerpoint/2010/main" val="1036823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C13C2-F1A0-C94A-8B97-E51FFB372124}"/>
              </a:ext>
            </a:extLst>
          </p:cNvPr>
          <p:cNvSpPr>
            <a:spLocks noGrp="1"/>
          </p:cNvSpPr>
          <p:nvPr>
            <p:ph type="title"/>
          </p:nvPr>
        </p:nvSpPr>
        <p:spPr/>
        <p:txBody>
          <a:bodyPr/>
          <a:lstStyle/>
          <a:p>
            <a:r>
              <a:rPr lang="en-US" dirty="0"/>
              <a:t>Action</a:t>
            </a:r>
          </a:p>
        </p:txBody>
      </p:sp>
      <p:sp>
        <p:nvSpPr>
          <p:cNvPr id="3" name="TextBox 2">
            <a:extLst>
              <a:ext uri="{FF2B5EF4-FFF2-40B4-BE49-F238E27FC236}">
                <a16:creationId xmlns:a16="http://schemas.microsoft.com/office/drawing/2014/main" id="{56730243-BEED-034D-9566-C9E7428377CD}"/>
              </a:ext>
            </a:extLst>
          </p:cNvPr>
          <p:cNvSpPr txBox="1"/>
          <p:nvPr/>
        </p:nvSpPr>
        <p:spPr>
          <a:xfrm>
            <a:off x="119270" y="821635"/>
            <a:ext cx="8905459" cy="1600438"/>
          </a:xfrm>
          <a:prstGeom prst="rect">
            <a:avLst/>
          </a:prstGeom>
          <a:noFill/>
        </p:spPr>
        <p:txBody>
          <a:bodyPr wrap="square" rtlCol="0">
            <a:spAutoFit/>
          </a:bodyPr>
          <a:lstStyle/>
          <a:p>
            <a:endParaRPr lang="en-IN" b="1" dirty="0"/>
          </a:p>
          <a:p>
            <a:r>
              <a:rPr lang="en-IN" dirty="0"/>
              <a:t>An action in Redux is a JavaScript object. It has a type and an optional payload. The type is often referred to as </a:t>
            </a:r>
            <a:r>
              <a:rPr lang="en-IN" b="1" dirty="0"/>
              <a:t>action type</a:t>
            </a:r>
            <a:r>
              <a:rPr lang="en-IN" dirty="0"/>
              <a:t>. While the type is a string literal, the payload can be anything from a string to an object.</a:t>
            </a:r>
          </a:p>
          <a:p>
            <a:endParaRPr lang="en-IN" dirty="0"/>
          </a:p>
          <a:p>
            <a:endParaRPr lang="en-IN" dirty="0"/>
          </a:p>
          <a:p>
            <a:r>
              <a:rPr lang="en-IN" dirty="0"/>
              <a:t>	</a:t>
            </a:r>
          </a:p>
          <a:p>
            <a:endParaRPr lang="en-US" dirty="0"/>
          </a:p>
        </p:txBody>
      </p:sp>
      <p:pic>
        <p:nvPicPr>
          <p:cNvPr id="5" name="Picture 4" descr="A picture containing object&#10;&#10;Description automatically generated">
            <a:extLst>
              <a:ext uri="{FF2B5EF4-FFF2-40B4-BE49-F238E27FC236}">
                <a16:creationId xmlns:a16="http://schemas.microsoft.com/office/drawing/2014/main" id="{1DB0AFBB-69BF-6D4B-97B7-AEEE213DCEF1}"/>
              </a:ext>
            </a:extLst>
          </p:cNvPr>
          <p:cNvPicPr>
            <a:picLocks noChangeAspect="1"/>
          </p:cNvPicPr>
          <p:nvPr/>
        </p:nvPicPr>
        <p:blipFill>
          <a:blip r:embed="rId3"/>
          <a:stretch>
            <a:fillRect/>
          </a:stretch>
        </p:blipFill>
        <p:spPr>
          <a:xfrm>
            <a:off x="1339849" y="2337011"/>
            <a:ext cx="6464300" cy="1041400"/>
          </a:xfrm>
          <a:prstGeom prst="rect">
            <a:avLst/>
          </a:prstGeom>
        </p:spPr>
      </p:pic>
    </p:spTree>
    <p:extLst>
      <p:ext uri="{BB962C8B-B14F-4D97-AF65-F5344CB8AC3E}">
        <p14:creationId xmlns:p14="http://schemas.microsoft.com/office/powerpoint/2010/main" val="16437313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37B9-9D95-6B4D-99C8-69EDE0E01822}"/>
              </a:ext>
            </a:extLst>
          </p:cNvPr>
          <p:cNvSpPr>
            <a:spLocks noGrp="1"/>
          </p:cNvSpPr>
          <p:nvPr>
            <p:ph type="title"/>
          </p:nvPr>
        </p:nvSpPr>
        <p:spPr/>
        <p:txBody>
          <a:bodyPr/>
          <a:lstStyle/>
          <a:p>
            <a:r>
              <a:rPr lang="en-US" dirty="0"/>
              <a:t>Reducer</a:t>
            </a:r>
          </a:p>
        </p:txBody>
      </p:sp>
      <p:sp>
        <p:nvSpPr>
          <p:cNvPr id="3" name="TextBox 2">
            <a:extLst>
              <a:ext uri="{FF2B5EF4-FFF2-40B4-BE49-F238E27FC236}">
                <a16:creationId xmlns:a16="http://schemas.microsoft.com/office/drawing/2014/main" id="{8B38897C-2A6F-3440-BAF0-AA5772DB8BE2}"/>
              </a:ext>
            </a:extLst>
          </p:cNvPr>
          <p:cNvSpPr txBox="1"/>
          <p:nvPr/>
        </p:nvSpPr>
        <p:spPr>
          <a:xfrm>
            <a:off x="291549" y="914401"/>
            <a:ext cx="8311710" cy="2462213"/>
          </a:xfrm>
          <a:prstGeom prst="rect">
            <a:avLst/>
          </a:prstGeom>
          <a:noFill/>
        </p:spPr>
        <p:txBody>
          <a:bodyPr wrap="square" rtlCol="0">
            <a:spAutoFit/>
          </a:bodyPr>
          <a:lstStyle/>
          <a:p>
            <a:r>
              <a:rPr lang="en-IN" dirty="0"/>
              <a:t>A reducer is the next part in the chain of the unidirectional data flow. The view dispatches an action, an action object with action type and optional payload, which passes through </a:t>
            </a:r>
            <a:r>
              <a:rPr lang="en-IN" b="1" dirty="0"/>
              <a:t>all</a:t>
            </a:r>
            <a:r>
              <a:rPr lang="en-IN" dirty="0"/>
              <a:t> reducers.</a:t>
            </a:r>
          </a:p>
          <a:p>
            <a:endParaRPr lang="en-IN" dirty="0"/>
          </a:p>
          <a:p>
            <a:r>
              <a:rPr lang="en-IN" dirty="0"/>
              <a:t>A reducer is a pure function. It always produces the same output when the input stays the same. It has no side-effects, thus it is only an input/output operation. A reducer has two inputs: state and action. The state is always the global state object from the Redux store. The action is the dispatched action with a type and optional payload.</a:t>
            </a:r>
          </a:p>
          <a:p>
            <a:endParaRPr lang="en-IN" dirty="0"/>
          </a:p>
          <a:p>
            <a:endParaRPr lang="en-IN" dirty="0"/>
          </a:p>
          <a:p>
            <a:endParaRPr lang="en-IN" dirty="0"/>
          </a:p>
          <a:p>
            <a:endParaRPr lang="en-US" dirty="0"/>
          </a:p>
        </p:txBody>
      </p:sp>
      <p:pic>
        <p:nvPicPr>
          <p:cNvPr id="5" name="Picture 4" descr="A screenshot of a computer screen&#10;&#10;Description automatically generated">
            <a:extLst>
              <a:ext uri="{FF2B5EF4-FFF2-40B4-BE49-F238E27FC236}">
                <a16:creationId xmlns:a16="http://schemas.microsoft.com/office/drawing/2014/main" id="{97DD2C36-5A71-A94D-B29F-23F5545E5F14}"/>
              </a:ext>
            </a:extLst>
          </p:cNvPr>
          <p:cNvPicPr>
            <a:picLocks noChangeAspect="1"/>
          </p:cNvPicPr>
          <p:nvPr/>
        </p:nvPicPr>
        <p:blipFill>
          <a:blip r:embed="rId2"/>
          <a:stretch>
            <a:fillRect/>
          </a:stretch>
        </p:blipFill>
        <p:spPr>
          <a:xfrm>
            <a:off x="1833680" y="2618832"/>
            <a:ext cx="4951433" cy="2331149"/>
          </a:xfrm>
          <a:prstGeom prst="rect">
            <a:avLst/>
          </a:prstGeom>
        </p:spPr>
      </p:pic>
    </p:spTree>
    <p:extLst>
      <p:ext uri="{BB962C8B-B14F-4D97-AF65-F5344CB8AC3E}">
        <p14:creationId xmlns:p14="http://schemas.microsoft.com/office/powerpoint/2010/main" val="1665900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5BBD-CE6A-314E-A503-C8695CD0B901}"/>
              </a:ext>
            </a:extLst>
          </p:cNvPr>
          <p:cNvSpPr>
            <a:spLocks noGrp="1"/>
          </p:cNvSpPr>
          <p:nvPr>
            <p:ph type="title"/>
          </p:nvPr>
        </p:nvSpPr>
        <p:spPr/>
        <p:txBody>
          <a:bodyPr/>
          <a:lstStyle/>
          <a:p>
            <a:r>
              <a:rPr lang="en-US" dirty="0"/>
              <a:t>Store</a:t>
            </a:r>
          </a:p>
        </p:txBody>
      </p:sp>
      <p:sp>
        <p:nvSpPr>
          <p:cNvPr id="3" name="TextBox 2">
            <a:extLst>
              <a:ext uri="{FF2B5EF4-FFF2-40B4-BE49-F238E27FC236}">
                <a16:creationId xmlns:a16="http://schemas.microsoft.com/office/drawing/2014/main" id="{61CE3177-5766-ED49-BEEA-67370C325C6D}"/>
              </a:ext>
            </a:extLst>
          </p:cNvPr>
          <p:cNvSpPr txBox="1"/>
          <p:nvPr/>
        </p:nvSpPr>
        <p:spPr>
          <a:xfrm>
            <a:off x="371061" y="967409"/>
            <a:ext cx="8473016" cy="3323987"/>
          </a:xfrm>
          <a:prstGeom prst="rect">
            <a:avLst/>
          </a:prstGeom>
          <a:noFill/>
        </p:spPr>
        <p:txBody>
          <a:bodyPr wrap="square" rtlCol="0">
            <a:spAutoFit/>
          </a:bodyPr>
          <a:lstStyle/>
          <a:p>
            <a:r>
              <a:rPr lang="en-IN" dirty="0"/>
              <a:t>The store holds one global state object. There are no multiple stores and no multiple states. The store is only one instance in your application. In addition, it is the first library dependency you encounter when using Redux. </a:t>
            </a:r>
          </a:p>
          <a:p>
            <a:endParaRPr lang="en-IN" dirty="0"/>
          </a:p>
          <a:p>
            <a:r>
              <a:rPr lang="en-IN" b="1" dirty="0"/>
              <a:t>import { </a:t>
            </a:r>
            <a:r>
              <a:rPr lang="en-IN" b="1" dirty="0" err="1"/>
              <a:t>createStore</a:t>
            </a:r>
            <a:r>
              <a:rPr lang="en-IN" b="1" dirty="0"/>
              <a:t> } from 'redux’;</a:t>
            </a:r>
          </a:p>
          <a:p>
            <a:endParaRPr lang="en-IN" dirty="0"/>
          </a:p>
          <a:p>
            <a:r>
              <a:rPr lang="en-IN" b="1" dirty="0" err="1"/>
              <a:t>const</a:t>
            </a:r>
            <a:r>
              <a:rPr lang="en-IN" b="1" dirty="0"/>
              <a:t> store = </a:t>
            </a:r>
            <a:r>
              <a:rPr lang="en-IN" b="1" dirty="0" err="1"/>
              <a:t>createStore</a:t>
            </a:r>
            <a:r>
              <a:rPr lang="en-IN" b="1" dirty="0"/>
              <a:t>(reducer);</a:t>
            </a:r>
          </a:p>
          <a:p>
            <a:endParaRPr lang="en-IN" dirty="0"/>
          </a:p>
          <a:p>
            <a:r>
              <a:rPr lang="en-IN" dirty="0"/>
              <a:t>the </a:t>
            </a:r>
            <a:r>
              <a:rPr lang="en-IN" dirty="0" err="1"/>
              <a:t>createStore</a:t>
            </a:r>
            <a:r>
              <a:rPr lang="en-IN" dirty="0"/>
              <a:t> takes a second optional argument: the initial state.</a:t>
            </a:r>
          </a:p>
          <a:p>
            <a:endParaRPr lang="en-IN" dirty="0"/>
          </a:p>
          <a:p>
            <a:r>
              <a:rPr lang="en-IN" b="1" dirty="0" err="1"/>
              <a:t>const</a:t>
            </a:r>
            <a:r>
              <a:rPr lang="en-IN" b="1" dirty="0"/>
              <a:t> store = </a:t>
            </a:r>
            <a:r>
              <a:rPr lang="en-IN" b="1" dirty="0" err="1"/>
              <a:t>createStore</a:t>
            </a:r>
            <a:r>
              <a:rPr lang="en-IN" b="1" dirty="0"/>
              <a:t>(reducer, []);</a:t>
            </a:r>
          </a:p>
          <a:p>
            <a:endParaRPr lang="en-IN" dirty="0"/>
          </a:p>
          <a:p>
            <a:r>
              <a:rPr lang="en-IN" b="1" dirty="0"/>
              <a:t>Dispatch actions:</a:t>
            </a:r>
          </a:p>
          <a:p>
            <a:endParaRPr lang="en-IN" dirty="0"/>
          </a:p>
          <a:p>
            <a:endParaRPr lang="en-US" dirty="0"/>
          </a:p>
        </p:txBody>
      </p:sp>
      <p:pic>
        <p:nvPicPr>
          <p:cNvPr id="5" name="Picture 4">
            <a:extLst>
              <a:ext uri="{FF2B5EF4-FFF2-40B4-BE49-F238E27FC236}">
                <a16:creationId xmlns:a16="http://schemas.microsoft.com/office/drawing/2014/main" id="{642AA1B2-54A2-E24C-9B0E-9834A3144984}"/>
              </a:ext>
            </a:extLst>
          </p:cNvPr>
          <p:cNvPicPr>
            <a:picLocks noChangeAspect="1"/>
          </p:cNvPicPr>
          <p:nvPr/>
        </p:nvPicPr>
        <p:blipFill>
          <a:blip r:embed="rId3"/>
          <a:stretch>
            <a:fillRect/>
          </a:stretch>
        </p:blipFill>
        <p:spPr>
          <a:xfrm>
            <a:off x="1948070" y="3864291"/>
            <a:ext cx="4657864" cy="774697"/>
          </a:xfrm>
          <a:prstGeom prst="rect">
            <a:avLst/>
          </a:prstGeom>
        </p:spPr>
      </p:pic>
    </p:spTree>
    <p:extLst>
      <p:ext uri="{BB962C8B-B14F-4D97-AF65-F5344CB8AC3E}">
        <p14:creationId xmlns:p14="http://schemas.microsoft.com/office/powerpoint/2010/main" val="3795157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301C-0785-4A42-8C95-DD5801EE83E4}"/>
              </a:ext>
            </a:extLst>
          </p:cNvPr>
          <p:cNvSpPr>
            <a:spLocks noGrp="1"/>
          </p:cNvSpPr>
          <p:nvPr>
            <p:ph type="title"/>
          </p:nvPr>
        </p:nvSpPr>
        <p:spPr/>
        <p:txBody>
          <a:bodyPr/>
          <a:lstStyle/>
          <a:p>
            <a:r>
              <a:rPr lang="en-US" dirty="0"/>
              <a:t>Connect</a:t>
            </a:r>
          </a:p>
        </p:txBody>
      </p:sp>
      <p:pic>
        <p:nvPicPr>
          <p:cNvPr id="4" name="Picture 3" descr="A close up of a logo&#10;&#10;Description automatically generated">
            <a:extLst>
              <a:ext uri="{FF2B5EF4-FFF2-40B4-BE49-F238E27FC236}">
                <a16:creationId xmlns:a16="http://schemas.microsoft.com/office/drawing/2014/main" id="{B36D9916-D08C-B84A-861C-4F34C4AF52BB}"/>
              </a:ext>
            </a:extLst>
          </p:cNvPr>
          <p:cNvPicPr>
            <a:picLocks noChangeAspect="1"/>
          </p:cNvPicPr>
          <p:nvPr/>
        </p:nvPicPr>
        <p:blipFill>
          <a:blip r:embed="rId3"/>
          <a:stretch>
            <a:fillRect/>
          </a:stretch>
        </p:blipFill>
        <p:spPr>
          <a:xfrm>
            <a:off x="344822" y="1093856"/>
            <a:ext cx="8686800" cy="596900"/>
          </a:xfrm>
          <a:prstGeom prst="rect">
            <a:avLst/>
          </a:prstGeom>
        </p:spPr>
      </p:pic>
    </p:spTree>
    <p:extLst>
      <p:ext uri="{BB962C8B-B14F-4D97-AF65-F5344CB8AC3E}">
        <p14:creationId xmlns:p14="http://schemas.microsoft.com/office/powerpoint/2010/main" val="2275818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23840-06CC-ED42-A809-B9C79ED3306E}"/>
              </a:ext>
            </a:extLst>
          </p:cNvPr>
          <p:cNvSpPr>
            <a:spLocks noGrp="1"/>
          </p:cNvSpPr>
          <p:nvPr>
            <p:ph type="title"/>
          </p:nvPr>
        </p:nvSpPr>
        <p:spPr/>
        <p:txBody>
          <a:bodyPr/>
          <a:lstStyle/>
          <a:p>
            <a:endParaRPr lang="en-US" dirty="0"/>
          </a:p>
        </p:txBody>
      </p:sp>
      <p:sp>
        <p:nvSpPr>
          <p:cNvPr id="3" name="TextBox 2">
            <a:extLst>
              <a:ext uri="{FF2B5EF4-FFF2-40B4-BE49-F238E27FC236}">
                <a16:creationId xmlns:a16="http://schemas.microsoft.com/office/drawing/2014/main" id="{9FEB3306-B3E9-E941-8415-E8A77412DA5B}"/>
              </a:ext>
            </a:extLst>
          </p:cNvPr>
          <p:cNvSpPr txBox="1"/>
          <p:nvPr/>
        </p:nvSpPr>
        <p:spPr>
          <a:xfrm>
            <a:off x="2279374" y="2173357"/>
            <a:ext cx="4030270" cy="707886"/>
          </a:xfrm>
          <a:prstGeom prst="rect">
            <a:avLst/>
          </a:prstGeom>
          <a:noFill/>
        </p:spPr>
        <p:txBody>
          <a:bodyPr wrap="none" rtlCol="0">
            <a:spAutoFit/>
          </a:bodyPr>
          <a:lstStyle/>
          <a:p>
            <a:r>
              <a:rPr lang="en-US" sz="4000" b="1" dirty="0">
                <a:solidFill>
                  <a:schemeClr val="accent1">
                    <a:lumMod val="60000"/>
                    <a:lumOff val="40000"/>
                  </a:schemeClr>
                </a:solidFill>
              </a:rPr>
              <a:t>Workshop Time</a:t>
            </a:r>
          </a:p>
        </p:txBody>
      </p:sp>
    </p:spTree>
    <p:extLst>
      <p:ext uri="{BB962C8B-B14F-4D97-AF65-F5344CB8AC3E}">
        <p14:creationId xmlns:p14="http://schemas.microsoft.com/office/powerpoint/2010/main" val="1086624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2" name="Google Shape;232;p25"/>
          <p:cNvPicPr preferRelativeResize="0"/>
          <p:nvPr/>
        </p:nvPicPr>
        <p:blipFill rotWithShape="1">
          <a:blip r:embed="rId3">
            <a:alphaModFix/>
          </a:blip>
          <a:srcRect/>
          <a:stretch/>
        </p:blipFill>
        <p:spPr>
          <a:xfrm>
            <a:off x="2315689" y="1766778"/>
            <a:ext cx="3899065" cy="2940545"/>
          </a:xfrm>
          <a:prstGeom prst="rect">
            <a:avLst/>
          </a:prstGeom>
          <a:noFill/>
          <a:ln>
            <a:noFill/>
          </a:ln>
        </p:spPr>
      </p:pic>
      <p:sp>
        <p:nvSpPr>
          <p:cNvPr id="233" name="Google Shape;233;p25"/>
          <p:cNvSpPr/>
          <p:nvPr/>
        </p:nvSpPr>
        <p:spPr>
          <a:xfrm>
            <a:off x="451133" y="934431"/>
            <a:ext cx="3300904"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5400" b="0" cap="none">
                <a:solidFill>
                  <a:schemeClr val="dk1"/>
                </a:solidFill>
                <a:latin typeface="Arial"/>
                <a:ea typeface="Arial"/>
                <a:cs typeface="Arial"/>
                <a:sym typeface="Arial"/>
              </a:rPr>
              <a:t>Questions</a:t>
            </a:r>
            <a:endParaRPr/>
          </a:p>
        </p:txBody>
      </p:sp>
    </p:spTree>
    <p:extLst>
      <p:ext uri="{BB962C8B-B14F-4D97-AF65-F5344CB8AC3E}">
        <p14:creationId xmlns:p14="http://schemas.microsoft.com/office/powerpoint/2010/main" val="1838473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3D67C-01E2-9C43-B535-A2CC08672CB2}"/>
              </a:ext>
            </a:extLst>
          </p:cNvPr>
          <p:cNvSpPr>
            <a:spLocks noGrp="1"/>
          </p:cNvSpPr>
          <p:nvPr>
            <p:ph type="title"/>
          </p:nvPr>
        </p:nvSpPr>
        <p:spPr/>
        <p:txBody>
          <a:bodyPr/>
          <a:lstStyle/>
          <a:p>
            <a:endParaRPr lang="en-US" dirty="0"/>
          </a:p>
        </p:txBody>
      </p:sp>
      <p:sp>
        <p:nvSpPr>
          <p:cNvPr id="4" name="TextBox 3">
            <a:extLst>
              <a:ext uri="{FF2B5EF4-FFF2-40B4-BE49-F238E27FC236}">
                <a16:creationId xmlns:a16="http://schemas.microsoft.com/office/drawing/2014/main" id="{FB0CD2B3-A17B-8A42-B6A1-4B2870930FDF}"/>
              </a:ext>
            </a:extLst>
          </p:cNvPr>
          <p:cNvSpPr txBox="1"/>
          <p:nvPr/>
        </p:nvSpPr>
        <p:spPr>
          <a:xfrm>
            <a:off x="2866048" y="2248584"/>
            <a:ext cx="3644348" cy="646331"/>
          </a:xfrm>
          <a:prstGeom prst="rect">
            <a:avLst/>
          </a:prstGeom>
          <a:noFill/>
        </p:spPr>
        <p:txBody>
          <a:bodyPr wrap="square" rtlCol="0">
            <a:spAutoFit/>
          </a:bodyPr>
          <a:lstStyle/>
          <a:p>
            <a:r>
              <a:rPr lang="en-US" sz="3600" b="1" dirty="0">
                <a:solidFill>
                  <a:schemeClr val="accent6">
                    <a:lumMod val="60000"/>
                    <a:lumOff val="40000"/>
                  </a:schemeClr>
                </a:solidFill>
              </a:rPr>
              <a:t>What is React?</a:t>
            </a:r>
          </a:p>
        </p:txBody>
      </p:sp>
    </p:spTree>
    <p:extLst>
      <p:ext uri="{BB962C8B-B14F-4D97-AF65-F5344CB8AC3E}">
        <p14:creationId xmlns:p14="http://schemas.microsoft.com/office/powerpoint/2010/main" val="219555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0923-87A9-134A-9BE9-81FA08A9870F}"/>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Day 1</a:t>
            </a:r>
          </a:p>
        </p:txBody>
      </p:sp>
      <p:sp>
        <p:nvSpPr>
          <p:cNvPr id="3" name="TextBox 2">
            <a:extLst>
              <a:ext uri="{FF2B5EF4-FFF2-40B4-BE49-F238E27FC236}">
                <a16:creationId xmlns:a16="http://schemas.microsoft.com/office/drawing/2014/main" id="{2234A298-9B65-0345-900B-177A7C577B1D}"/>
              </a:ext>
            </a:extLst>
          </p:cNvPr>
          <p:cNvSpPr txBox="1"/>
          <p:nvPr/>
        </p:nvSpPr>
        <p:spPr>
          <a:xfrm>
            <a:off x="532367" y="1020535"/>
            <a:ext cx="8187090" cy="2246769"/>
          </a:xfrm>
          <a:prstGeom prst="rect">
            <a:avLst/>
          </a:prstGeom>
          <a:noFill/>
        </p:spPr>
        <p:txBody>
          <a:bodyPr wrap="square" rtlCol="0">
            <a:spAutoFit/>
          </a:bodyPr>
          <a:lstStyle/>
          <a:p>
            <a:pPr marL="285750" indent="-285750">
              <a:buFont typeface="Wingdings" pitchFamily="2" charset="2"/>
              <a:buChar char="Ø"/>
            </a:pPr>
            <a:r>
              <a:rPr lang="en-IN" dirty="0">
                <a:latin typeface="Calibri" panose="020F0502020204030204" pitchFamily="34" charset="0"/>
                <a:cs typeface="Calibri" panose="020F0502020204030204" pitchFamily="34" charset="0"/>
              </a:rPr>
              <a:t>Introduction to JSX</a:t>
            </a:r>
          </a:p>
          <a:p>
            <a:pPr marL="285750" indent="-285750">
              <a:buFont typeface="Wingdings" pitchFamily="2" charset="2"/>
              <a:buChar char="Ø"/>
            </a:pPr>
            <a:r>
              <a:rPr lang="en-IN" dirty="0">
                <a:latin typeface="Calibri" panose="020F0502020204030204" pitchFamily="34" charset="0"/>
                <a:cs typeface="Calibri" panose="020F0502020204030204" pitchFamily="34" charset="0"/>
              </a:rPr>
              <a:t>Local Component State</a:t>
            </a:r>
          </a:p>
          <a:p>
            <a:pPr marL="285750" indent="-285750">
              <a:buFont typeface="Wingdings" pitchFamily="2" charset="2"/>
              <a:buChar char="Ø"/>
            </a:pPr>
            <a:r>
              <a:rPr lang="en-IN" dirty="0">
                <a:latin typeface="Calibri" panose="020F0502020204030204" pitchFamily="34" charset="0"/>
                <a:cs typeface="Calibri" panose="020F0502020204030204" pitchFamily="34" charset="0"/>
              </a:rPr>
              <a:t>Life-cycle methods</a:t>
            </a:r>
          </a:p>
          <a:p>
            <a:pPr marL="285750" indent="-285750">
              <a:buFont typeface="Wingdings" pitchFamily="2" charset="2"/>
              <a:buChar char="Ø"/>
            </a:pPr>
            <a:r>
              <a:rPr lang="en-IN" dirty="0">
                <a:latin typeface="Calibri" panose="020F0502020204030204" pitchFamily="34" charset="0"/>
                <a:cs typeface="Calibri" panose="020F0502020204030204" pitchFamily="34" charset="0"/>
              </a:rPr>
              <a:t>Unidirectional Data Flow Preview</a:t>
            </a:r>
          </a:p>
          <a:p>
            <a:pPr marL="285750" indent="-285750">
              <a:buFont typeface="Wingdings" pitchFamily="2" charset="2"/>
              <a:buChar char="Ø"/>
            </a:pPr>
            <a:r>
              <a:rPr lang="en-IN" dirty="0">
                <a:latin typeface="Calibri" panose="020F0502020204030204" pitchFamily="34" charset="0"/>
                <a:cs typeface="Calibri" panose="020F0502020204030204" pitchFamily="34" charset="0"/>
              </a:rPr>
              <a:t>Interactions with Forms and Events</a:t>
            </a:r>
          </a:p>
          <a:p>
            <a:pPr marL="285750" indent="-285750">
              <a:buFont typeface="Wingdings" pitchFamily="2" charset="2"/>
              <a:buChar char="Ø"/>
            </a:pPr>
            <a:r>
              <a:rPr lang="en-IN" dirty="0">
                <a:latin typeface="Calibri" panose="020F0502020204030204" pitchFamily="34" charset="0"/>
                <a:cs typeface="Calibri" panose="020F0502020204030204" pitchFamily="34" charset="0"/>
              </a:rPr>
              <a:t>Controlled Components</a:t>
            </a:r>
          </a:p>
          <a:p>
            <a:pPr marL="285750" indent="-285750">
              <a:buFont typeface="Wingdings" pitchFamily="2" charset="2"/>
              <a:buChar char="Ø"/>
            </a:pPr>
            <a:r>
              <a:rPr lang="en-IN" dirty="0">
                <a:latin typeface="Calibri" panose="020F0502020204030204" pitchFamily="34" charset="0"/>
                <a:cs typeface="Calibri" panose="020F0502020204030204" pitchFamily="34" charset="0"/>
              </a:rPr>
              <a:t>Smart/</a:t>
            </a:r>
            <a:r>
              <a:rPr lang="en-IN" dirty="0" err="1">
                <a:latin typeface="Calibri" panose="020F0502020204030204" pitchFamily="34" charset="0"/>
                <a:cs typeface="Calibri" panose="020F0502020204030204" pitchFamily="34" charset="0"/>
              </a:rPr>
              <a:t>DumbComponents</a:t>
            </a:r>
            <a:endParaRPr lang="en-IN" dirty="0">
              <a:latin typeface="Calibri" panose="020F0502020204030204" pitchFamily="34" charset="0"/>
              <a:cs typeface="Calibri" panose="020F0502020204030204" pitchFamily="34" charset="0"/>
            </a:endParaRPr>
          </a:p>
          <a:p>
            <a:pPr marL="285750" indent="-285750">
              <a:buFont typeface="Wingdings" pitchFamily="2" charset="2"/>
              <a:buChar char="Ø"/>
            </a:pPr>
            <a:r>
              <a:rPr lang="en-IN" dirty="0">
                <a:latin typeface="Calibri" panose="020F0502020204030204" pitchFamily="34" charset="0"/>
                <a:cs typeface="Calibri" panose="020F0502020204030204" pitchFamily="34" charset="0"/>
              </a:rPr>
              <a:t>Composable Components</a:t>
            </a:r>
          </a:p>
          <a:p>
            <a:pPr marL="285750" indent="-285750">
              <a:buFont typeface="Wingdings" pitchFamily="2" charset="2"/>
              <a:buChar char="Ø"/>
            </a:pPr>
            <a:r>
              <a:rPr lang="en-IN" dirty="0">
                <a:latin typeface="Calibri" panose="020F0502020204030204" pitchFamily="34" charset="0"/>
                <a:cs typeface="Calibri" panose="020F0502020204030204" pitchFamily="34" charset="0"/>
              </a:rPr>
              <a:t>Reusable Components</a:t>
            </a:r>
          </a:p>
          <a:p>
            <a:pPr marL="285750" indent="-285750">
              <a:buFont typeface="Wingdings" pitchFamily="2" charset="2"/>
              <a:buChar char="Ø"/>
            </a:pPr>
            <a:r>
              <a:rPr lang="en-IN" dirty="0">
                <a:latin typeface="Calibri" panose="020F0502020204030204" pitchFamily="34" charset="0"/>
                <a:cs typeface="Calibri" panose="020F0502020204030204" pitchFamily="34" charset="0"/>
              </a:rPr>
              <a:t>Styling Components</a:t>
            </a:r>
          </a:p>
        </p:txBody>
      </p:sp>
    </p:spTree>
    <p:extLst>
      <p:ext uri="{BB962C8B-B14F-4D97-AF65-F5344CB8AC3E}">
        <p14:creationId xmlns:p14="http://schemas.microsoft.com/office/powerpoint/2010/main" val="3700521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E41F2-9830-5F48-AC9A-10CA8A872C7B}"/>
              </a:ext>
            </a:extLst>
          </p:cNvPr>
          <p:cNvSpPr>
            <a:spLocks noGrp="1"/>
          </p:cNvSpPr>
          <p:nvPr>
            <p:ph type="title"/>
          </p:nvPr>
        </p:nvSpPr>
        <p:spPr/>
        <p:txBody>
          <a:bodyPr/>
          <a:lstStyle/>
          <a:p>
            <a:r>
              <a:rPr lang="en-US" dirty="0"/>
              <a:t>JSX - (J)ava (S)</a:t>
            </a:r>
            <a:r>
              <a:rPr lang="en-US" dirty="0" err="1"/>
              <a:t>cript</a:t>
            </a:r>
            <a:r>
              <a:rPr lang="en-US" dirty="0"/>
              <a:t> (X)ML</a:t>
            </a:r>
          </a:p>
        </p:txBody>
      </p:sp>
      <p:sp>
        <p:nvSpPr>
          <p:cNvPr id="3" name="TextBox 2">
            <a:extLst>
              <a:ext uri="{FF2B5EF4-FFF2-40B4-BE49-F238E27FC236}">
                <a16:creationId xmlns:a16="http://schemas.microsoft.com/office/drawing/2014/main" id="{55E34879-9972-8240-8C0F-6BFDF8EEE311}"/>
              </a:ext>
            </a:extLst>
          </p:cNvPr>
          <p:cNvSpPr txBox="1"/>
          <p:nvPr/>
        </p:nvSpPr>
        <p:spPr>
          <a:xfrm>
            <a:off x="295603" y="914400"/>
            <a:ext cx="8311710" cy="3539430"/>
          </a:xfrm>
          <a:prstGeom prst="rect">
            <a:avLst/>
          </a:prstGeom>
          <a:noFill/>
        </p:spPr>
        <p:txBody>
          <a:bodyPr wrap="square" rtlCol="0">
            <a:spAutoFit/>
          </a:bodyPr>
          <a:lstStyle/>
          <a:p>
            <a:pPr marL="285750" indent="-285750">
              <a:buFont typeface="Wingdings" pitchFamily="2" charset="2"/>
              <a:buChar char="Ø"/>
            </a:pPr>
            <a:r>
              <a:rPr lang="en-IN" dirty="0"/>
              <a:t>JSX stands for </a:t>
            </a:r>
            <a:r>
              <a:rPr lang="en-IN" b="1" i="1" dirty="0"/>
              <a:t>J</a:t>
            </a:r>
            <a:r>
              <a:rPr lang="en-IN" i="1" dirty="0"/>
              <a:t>ava</a:t>
            </a:r>
            <a:r>
              <a:rPr lang="en-IN" b="1" i="1" dirty="0"/>
              <a:t>S</a:t>
            </a:r>
            <a:r>
              <a:rPr lang="en-IN" i="1" dirty="0"/>
              <a:t>cript </a:t>
            </a:r>
            <a:r>
              <a:rPr lang="en-IN" b="1" i="1" dirty="0"/>
              <a:t>X</a:t>
            </a:r>
            <a:r>
              <a:rPr lang="en-IN" i="1" dirty="0"/>
              <a:t>ML</a:t>
            </a:r>
            <a:r>
              <a:rPr lang="en-IN" dirty="0"/>
              <a:t>. With React, it's an extension for XML-like code for elements and components. </a:t>
            </a:r>
          </a:p>
          <a:p>
            <a:pPr marL="285750" indent="-285750">
              <a:buFont typeface="Wingdings" pitchFamily="2" charset="2"/>
              <a:buChar char="Ø"/>
            </a:pPr>
            <a:endParaRPr lang="en-IN" dirty="0"/>
          </a:p>
          <a:p>
            <a:pPr marL="285750" indent="-285750" fontAlgn="base">
              <a:buFont typeface="Wingdings" pitchFamily="2" charset="2"/>
              <a:buChar char="Ø"/>
            </a:pPr>
            <a:r>
              <a:rPr lang="en-IN" dirty="0"/>
              <a:t>JSX is a XML-like syntax extension to ECMAScript without any defined semantics</a:t>
            </a:r>
          </a:p>
          <a:p>
            <a:pPr marL="285750" indent="-285750" fontAlgn="base">
              <a:buFont typeface="Wingdings" pitchFamily="2" charset="2"/>
              <a:buChar char="Ø"/>
            </a:pPr>
            <a:endParaRPr lang="en-IN" dirty="0"/>
          </a:p>
          <a:p>
            <a:pPr marL="285750" indent="-285750" fontAlgn="base">
              <a:buFont typeface="Wingdings" pitchFamily="2" charset="2"/>
              <a:buChar char="Ø"/>
            </a:pPr>
            <a:r>
              <a:rPr lang="en-IN" dirty="0"/>
              <a:t>JSX is a </a:t>
            </a:r>
            <a:r>
              <a:rPr lang="en-IN" dirty="0" err="1"/>
              <a:t>preprocessor</a:t>
            </a:r>
            <a:r>
              <a:rPr lang="en-IN" dirty="0"/>
              <a:t> step that adds XML syntax to JavaScript. You can definitely use React without JSX but JSX makes React a lot more elegant.</a:t>
            </a:r>
          </a:p>
          <a:p>
            <a:pPr marL="285750" indent="-285750" fontAlgn="base">
              <a:buFont typeface="Wingdings" pitchFamily="2" charset="2"/>
              <a:buChar char="Ø"/>
            </a:pPr>
            <a:endParaRPr lang="en-IN" dirty="0"/>
          </a:p>
          <a:p>
            <a:pPr marL="285750" indent="-285750" fontAlgn="base">
              <a:buFont typeface="Wingdings" pitchFamily="2" charset="2"/>
              <a:buChar char="Ø"/>
            </a:pPr>
            <a:r>
              <a:rPr lang="en-IN" dirty="0"/>
              <a:t>Just like XML, JSX tags have a tag name, attributes, and children. If an attribute value is enclosed in quotes, the value is a string. Otherwise, wrap the value in braces and the value is the enclosed JavaScript expression.</a:t>
            </a:r>
            <a:endParaRPr lang="en-US" dirty="0"/>
          </a:p>
          <a:p>
            <a:endParaRPr lang="en-US" dirty="0"/>
          </a:p>
          <a:p>
            <a:endParaRPr lang="en-US" dirty="0"/>
          </a:p>
          <a:p>
            <a:endParaRPr lang="en-IN" dirty="0"/>
          </a:p>
          <a:p>
            <a:endParaRPr lang="en-IN" dirty="0"/>
          </a:p>
          <a:p>
            <a:endParaRPr lang="en-IN" dirty="0"/>
          </a:p>
        </p:txBody>
      </p:sp>
    </p:spTree>
    <p:extLst>
      <p:ext uri="{BB962C8B-B14F-4D97-AF65-F5344CB8AC3E}">
        <p14:creationId xmlns:p14="http://schemas.microsoft.com/office/powerpoint/2010/main" val="1592024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02C5-8915-4D45-98C1-B24FD6F4A7B3}"/>
              </a:ext>
            </a:extLst>
          </p:cNvPr>
          <p:cNvSpPr>
            <a:spLocks noGrp="1"/>
          </p:cNvSpPr>
          <p:nvPr>
            <p:ph type="title"/>
          </p:nvPr>
        </p:nvSpPr>
        <p:spPr/>
        <p:txBody>
          <a:bodyPr/>
          <a:lstStyle/>
          <a:p>
            <a:r>
              <a:rPr lang="en-US" dirty="0"/>
              <a:t>JSX </a:t>
            </a:r>
            <a:r>
              <a:rPr lang="en-US" dirty="0" err="1"/>
              <a:t>transpiling</a:t>
            </a:r>
            <a:endParaRPr lang="en-US" dirty="0"/>
          </a:p>
        </p:txBody>
      </p:sp>
      <p:graphicFrame>
        <p:nvGraphicFramePr>
          <p:cNvPr id="4" name="Diagram 3">
            <a:extLst>
              <a:ext uri="{FF2B5EF4-FFF2-40B4-BE49-F238E27FC236}">
                <a16:creationId xmlns:a16="http://schemas.microsoft.com/office/drawing/2014/main" id="{EF3A4C28-3B96-0347-849E-8A4F820E4BBF}"/>
              </a:ext>
            </a:extLst>
          </p:cNvPr>
          <p:cNvGraphicFramePr/>
          <p:nvPr>
            <p:extLst>
              <p:ext uri="{D42A27DB-BD31-4B8C-83A1-F6EECF244321}">
                <p14:modId xmlns:p14="http://schemas.microsoft.com/office/powerpoint/2010/main" val="1908479041"/>
              </p:ext>
            </p:extLst>
          </p:nvPr>
        </p:nvGraphicFramePr>
        <p:xfrm>
          <a:off x="175437" y="917172"/>
          <a:ext cx="8793126" cy="27139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7827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E80CC-2AB4-3747-8554-0FC766167B6F}"/>
              </a:ext>
            </a:extLst>
          </p:cNvPr>
          <p:cNvSpPr>
            <a:spLocks noGrp="1"/>
          </p:cNvSpPr>
          <p:nvPr>
            <p:ph type="title"/>
          </p:nvPr>
        </p:nvSpPr>
        <p:spPr/>
        <p:txBody>
          <a:bodyPr/>
          <a:lstStyle/>
          <a:p>
            <a:r>
              <a:rPr lang="en-US" dirty="0"/>
              <a:t>React Architecture</a:t>
            </a:r>
          </a:p>
        </p:txBody>
      </p:sp>
      <p:pic>
        <p:nvPicPr>
          <p:cNvPr id="6" name="Picture 5" descr="A picture containing screenshot&#10;&#10;Description automatically generated">
            <a:extLst>
              <a:ext uri="{FF2B5EF4-FFF2-40B4-BE49-F238E27FC236}">
                <a16:creationId xmlns:a16="http://schemas.microsoft.com/office/drawing/2014/main" id="{1FA05C02-229D-BD47-B8EC-D37983F7E357}"/>
              </a:ext>
            </a:extLst>
          </p:cNvPr>
          <p:cNvPicPr>
            <a:picLocks noChangeAspect="1"/>
          </p:cNvPicPr>
          <p:nvPr/>
        </p:nvPicPr>
        <p:blipFill>
          <a:blip r:embed="rId3"/>
          <a:stretch>
            <a:fillRect/>
          </a:stretch>
        </p:blipFill>
        <p:spPr>
          <a:xfrm>
            <a:off x="1139687" y="821082"/>
            <a:ext cx="6811617" cy="3909944"/>
          </a:xfrm>
          <a:prstGeom prst="rect">
            <a:avLst/>
          </a:prstGeom>
        </p:spPr>
      </p:pic>
    </p:spTree>
    <p:extLst>
      <p:ext uri="{BB962C8B-B14F-4D97-AF65-F5344CB8AC3E}">
        <p14:creationId xmlns:p14="http://schemas.microsoft.com/office/powerpoint/2010/main" val="1305089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C7B3-7AD5-AA4E-B1D4-E916F2F27F4D}"/>
              </a:ext>
            </a:extLst>
          </p:cNvPr>
          <p:cNvSpPr>
            <a:spLocks noGrp="1"/>
          </p:cNvSpPr>
          <p:nvPr>
            <p:ph type="title"/>
          </p:nvPr>
        </p:nvSpPr>
        <p:spPr/>
        <p:txBody>
          <a:bodyPr/>
          <a:lstStyle/>
          <a:p>
            <a:r>
              <a:rPr lang="en-US" dirty="0"/>
              <a:t>What is virtual DOM?</a:t>
            </a:r>
          </a:p>
        </p:txBody>
      </p:sp>
      <p:pic>
        <p:nvPicPr>
          <p:cNvPr id="4" name="Picture 3">
            <a:extLst>
              <a:ext uri="{FF2B5EF4-FFF2-40B4-BE49-F238E27FC236}">
                <a16:creationId xmlns:a16="http://schemas.microsoft.com/office/drawing/2014/main" id="{2E0EF828-595B-3242-86AF-ED7A8064D935}"/>
              </a:ext>
            </a:extLst>
          </p:cNvPr>
          <p:cNvPicPr>
            <a:picLocks noChangeAspect="1"/>
          </p:cNvPicPr>
          <p:nvPr/>
        </p:nvPicPr>
        <p:blipFill>
          <a:blip r:embed="rId3"/>
          <a:stretch>
            <a:fillRect/>
          </a:stretch>
        </p:blipFill>
        <p:spPr>
          <a:xfrm>
            <a:off x="2570948" y="1286857"/>
            <a:ext cx="3116601" cy="1615661"/>
          </a:xfrm>
          <a:prstGeom prst="rect">
            <a:avLst/>
          </a:prstGeom>
        </p:spPr>
      </p:pic>
      <p:pic>
        <p:nvPicPr>
          <p:cNvPr id="7" name="Picture 6" descr="A screenshot of a map&#10;&#10;Description automatically generated">
            <a:extLst>
              <a:ext uri="{FF2B5EF4-FFF2-40B4-BE49-F238E27FC236}">
                <a16:creationId xmlns:a16="http://schemas.microsoft.com/office/drawing/2014/main" id="{5E118EAE-DD74-1245-B6C3-81FF3CBCE49E}"/>
              </a:ext>
            </a:extLst>
          </p:cNvPr>
          <p:cNvPicPr>
            <a:picLocks noChangeAspect="1"/>
          </p:cNvPicPr>
          <p:nvPr/>
        </p:nvPicPr>
        <p:blipFill rotWithShape="1">
          <a:blip r:embed="rId4"/>
          <a:srcRect l="-150" t="-129" r="150" b="131"/>
          <a:stretch/>
        </p:blipFill>
        <p:spPr>
          <a:xfrm>
            <a:off x="1691400" y="992502"/>
            <a:ext cx="5443200" cy="3820032"/>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09F68AC6-8BC1-8043-B441-CA35663A8B20}"/>
              </a:ext>
            </a:extLst>
          </p:cNvPr>
          <p:cNvPicPr>
            <a:picLocks noChangeAspect="1"/>
          </p:cNvPicPr>
          <p:nvPr/>
        </p:nvPicPr>
        <p:blipFill rotWithShape="1">
          <a:blip r:embed="rId5"/>
          <a:srcRect t="29" b="-29"/>
          <a:stretch/>
        </p:blipFill>
        <p:spPr>
          <a:xfrm>
            <a:off x="1691399" y="992502"/>
            <a:ext cx="5497119" cy="3821129"/>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41BF9B70-5C2A-D94D-8DD1-B2C0B102349E}"/>
              </a:ext>
            </a:extLst>
          </p:cNvPr>
          <p:cNvPicPr>
            <a:picLocks noChangeAspect="1"/>
          </p:cNvPicPr>
          <p:nvPr/>
        </p:nvPicPr>
        <p:blipFill>
          <a:blip r:embed="rId6"/>
          <a:stretch>
            <a:fillRect/>
          </a:stretch>
        </p:blipFill>
        <p:spPr>
          <a:xfrm>
            <a:off x="549632" y="992502"/>
            <a:ext cx="6916246" cy="3947967"/>
          </a:xfrm>
          <a:prstGeom prst="rect">
            <a:avLst/>
          </a:prstGeom>
        </p:spPr>
      </p:pic>
      <p:pic>
        <p:nvPicPr>
          <p:cNvPr id="15" name="Picture 14" descr="A screenshot of a map&#10;&#10;Description automatically generated">
            <a:extLst>
              <a:ext uri="{FF2B5EF4-FFF2-40B4-BE49-F238E27FC236}">
                <a16:creationId xmlns:a16="http://schemas.microsoft.com/office/drawing/2014/main" id="{6F93B4B6-0389-EF48-8047-9D08C6CA4327}"/>
              </a:ext>
            </a:extLst>
          </p:cNvPr>
          <p:cNvPicPr>
            <a:picLocks noChangeAspect="1"/>
          </p:cNvPicPr>
          <p:nvPr/>
        </p:nvPicPr>
        <p:blipFill>
          <a:blip r:embed="rId7"/>
          <a:stretch>
            <a:fillRect/>
          </a:stretch>
        </p:blipFill>
        <p:spPr>
          <a:xfrm>
            <a:off x="1579677" y="921774"/>
            <a:ext cx="5720561" cy="3961488"/>
          </a:xfrm>
          <a:prstGeom prst="rect">
            <a:avLst/>
          </a:prstGeom>
        </p:spPr>
      </p:pic>
    </p:spTree>
    <p:extLst>
      <p:ext uri="{BB962C8B-B14F-4D97-AF65-F5344CB8AC3E}">
        <p14:creationId xmlns:p14="http://schemas.microsoft.com/office/powerpoint/2010/main" val="75734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Corporate PowerPoint (16x9)">
  <a:themeElements>
    <a:clrScheme name="Custom 26">
      <a:dk1>
        <a:srgbClr val="000000"/>
      </a:dk1>
      <a:lt1>
        <a:srgbClr val="FFFFFF"/>
      </a:lt1>
      <a:dk2>
        <a:srgbClr val="3F3F3F"/>
      </a:dk2>
      <a:lt2>
        <a:srgbClr val="FFC000"/>
      </a:lt2>
      <a:accent1>
        <a:srgbClr val="024394"/>
      </a:accent1>
      <a:accent2>
        <a:srgbClr val="B1CC11"/>
      </a:accent2>
      <a:accent3>
        <a:srgbClr val="C7C9CC"/>
      </a:accent3>
      <a:accent4>
        <a:srgbClr val="2A5C3D"/>
      </a:accent4>
      <a:accent5>
        <a:srgbClr val="4BACC6"/>
      </a:accent5>
      <a:accent6>
        <a:srgbClr val="153965"/>
      </a:accent6>
      <a:hlink>
        <a:srgbClr val="B1CC11"/>
      </a:hlink>
      <a:folHlink>
        <a:srgbClr val="B1CC1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8323</TotalTime>
  <Words>1430</Words>
  <Application>Microsoft Macintosh PowerPoint</Application>
  <PresentationFormat>On-screen Show (16:9)</PresentationFormat>
  <Paragraphs>430</Paragraphs>
  <Slides>36</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Noto Sans Symbols</vt:lpstr>
      <vt:lpstr>Wingdings</vt:lpstr>
      <vt:lpstr>1_Corporate PowerPoint (16x9)</vt:lpstr>
      <vt:lpstr>React &amp; Redux</vt:lpstr>
      <vt:lpstr>What is Front-end engineering?</vt:lpstr>
      <vt:lpstr>Why use a framework/library ?</vt:lpstr>
      <vt:lpstr>PowerPoint Presentation</vt:lpstr>
      <vt:lpstr>Day 1</vt:lpstr>
      <vt:lpstr>JSX - (J)ava (S)cript (X)ML</vt:lpstr>
      <vt:lpstr>JSX transpiling</vt:lpstr>
      <vt:lpstr>React Architecture</vt:lpstr>
      <vt:lpstr>What is virtual DOM?</vt:lpstr>
      <vt:lpstr>Stateless functions</vt:lpstr>
      <vt:lpstr>Props </vt:lpstr>
      <vt:lpstr>Unidirectional data flow</vt:lpstr>
      <vt:lpstr>State</vt:lpstr>
      <vt:lpstr>Life-cycle methods</vt:lpstr>
      <vt:lpstr>Control components</vt:lpstr>
      <vt:lpstr>Smart/DumbComponents</vt:lpstr>
      <vt:lpstr>Workshop</vt:lpstr>
      <vt:lpstr>PowerPoint Presentation</vt:lpstr>
      <vt:lpstr>Answer</vt:lpstr>
      <vt:lpstr>Day 2</vt:lpstr>
      <vt:lpstr>Create-react-app</vt:lpstr>
      <vt:lpstr>Configuration</vt:lpstr>
      <vt:lpstr>Babel</vt:lpstr>
      <vt:lpstr>Webpack</vt:lpstr>
      <vt:lpstr>Higher order components</vt:lpstr>
      <vt:lpstr>Accessing API with react</vt:lpstr>
      <vt:lpstr>Workshop time !!</vt:lpstr>
      <vt:lpstr>PowerPoint Presentation</vt:lpstr>
      <vt:lpstr>Redux (the What and the Why)</vt:lpstr>
      <vt:lpstr>Basic components of redux </vt:lpstr>
      <vt:lpstr>Action</vt:lpstr>
      <vt:lpstr>Reducer</vt:lpstr>
      <vt:lpstr>Store</vt:lpstr>
      <vt:lpstr>Connect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Experiments with  DBs for Epsilon</dc:title>
  <dc:creator>Brandon Voss</dc:creator>
  <cp:lastModifiedBy>V S Manoj Sureddi</cp:lastModifiedBy>
  <cp:revision>77</cp:revision>
  <dcterms:created xsi:type="dcterms:W3CDTF">2011-06-30T14:54:53Z</dcterms:created>
  <dcterms:modified xsi:type="dcterms:W3CDTF">2019-06-05T19:04:23Z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0x010100F10EF6B8C0AFCD4FA9BFC76EA6D44860</vt:lpwstr>
  </property>
  <property fmtid="{D5CDD505-2E9C-101B-9397-08002B2CF9AE}" pid="3" name="_dlc_DocIdItemGuid">
    <vt:lpwstr>32e37531-3b2b-4e12-9375-cb54fa796860</vt:lpwstr>
  </property>
  <property fmtid="{D5CDD505-2E9C-101B-9397-08002B2CF9AE}" pid="4" name="Asset Type">
    <vt:lpwstr/>
  </property>
  <property fmtid="{D5CDD505-2E9C-101B-9397-08002B2CF9AE}" pid="5" name="Asset Category">
    <vt:lpwstr/>
  </property>
  <property fmtid="{D5CDD505-2E9C-101B-9397-08002B2CF9AE}" pid="6" name="Region">
    <vt:lpwstr/>
  </property>
  <property fmtid="{D5CDD505-2E9C-101B-9397-08002B2CF9AE}" pid="7" name="Products/Features">
    <vt:lpwstr/>
  </property>
  <property fmtid="{D5CDD505-2E9C-101B-9397-08002B2CF9AE}" pid="8" name="SKO Year">
    <vt:lpwstr/>
  </property>
  <property fmtid="{D5CDD505-2E9C-101B-9397-08002B2CF9AE}" pid="9" name="Solutions">
    <vt:lpwstr/>
  </property>
  <property fmtid="{D5CDD505-2E9C-101B-9397-08002B2CF9AE}" pid="10" name="Vertical/Industry">
    <vt:lpwstr/>
  </property>
  <property fmtid="{D5CDD505-2E9C-101B-9397-08002B2CF9AE}" pid="11" name="Competitor">
    <vt:lpwstr/>
  </property>
  <property fmtid="{D5CDD505-2E9C-101B-9397-08002B2CF9AE}" pid="12" name="Sales Stage">
    <vt:lpwstr/>
  </property>
  <property fmtid="{D5CDD505-2E9C-101B-9397-08002B2CF9AE}" pid="13" name="Allowed Distribution">
    <vt:lpwstr/>
  </property>
  <property fmtid="{D5CDD505-2E9C-101B-9397-08002B2CF9AE}" pid="14" name="Alliances">
    <vt:lpwstr/>
  </property>
  <property fmtid="{D5CDD505-2E9C-101B-9397-08002B2CF9AE}" pid="15" name="Hardware Platforms">
    <vt:lpwstr/>
  </property>
  <property fmtid="{D5CDD505-2E9C-101B-9397-08002B2CF9AE}" pid="16" name="Writer">
    <vt:lpwstr/>
  </property>
  <property fmtid="{D5CDD505-2E9C-101B-9397-08002B2CF9AE}" pid="17" name="AuthorIds_UIVersion_105472">
    <vt:lpwstr>2745</vt:lpwstr>
  </property>
  <property fmtid="{D5CDD505-2E9C-101B-9397-08002B2CF9AE}" pid="18" name="AuthorIds_UIVersion_105984">
    <vt:lpwstr>2745</vt:lpwstr>
  </property>
</Properties>
</file>