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74" y="-29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4D7D-DC79-43C0-9438-E55F7D97137F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D90E-8A04-4263-A553-7F7F7208D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33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4D7D-DC79-43C0-9438-E55F7D97137F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D90E-8A04-4263-A553-7F7F7208D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4D7D-DC79-43C0-9438-E55F7D97137F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D90E-8A04-4263-A553-7F7F7208D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7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4D7D-DC79-43C0-9438-E55F7D97137F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D90E-8A04-4263-A553-7F7F7208D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7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4D7D-DC79-43C0-9438-E55F7D97137F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D90E-8A04-4263-A553-7F7F7208D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80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4D7D-DC79-43C0-9438-E55F7D97137F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D90E-8A04-4263-A553-7F7F7208D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7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4D7D-DC79-43C0-9438-E55F7D97137F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D90E-8A04-4263-A553-7F7F7208D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30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4D7D-DC79-43C0-9438-E55F7D97137F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D90E-8A04-4263-A553-7F7F7208D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9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4D7D-DC79-43C0-9438-E55F7D97137F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D90E-8A04-4263-A553-7F7F7208D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9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4D7D-DC79-43C0-9438-E55F7D97137F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D90E-8A04-4263-A553-7F7F7208D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73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4D7D-DC79-43C0-9438-E55F7D97137F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D90E-8A04-4263-A553-7F7F7208D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2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4D7D-DC79-43C0-9438-E55F7D97137F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D90E-8A04-4263-A553-7F7F7208D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27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F2BDB9A-F01B-0EDD-CF54-CD7759AEA640}"/>
              </a:ext>
            </a:extLst>
          </p:cNvPr>
          <p:cNvGrpSpPr/>
          <p:nvPr/>
        </p:nvGrpSpPr>
        <p:grpSpPr>
          <a:xfrm>
            <a:off x="751126" y="851728"/>
            <a:ext cx="6057422" cy="3796719"/>
            <a:chOff x="10663393" y="5180006"/>
            <a:chExt cx="20571285" cy="1431479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D246587-1C1C-62A6-C458-091BB45656AD}"/>
                </a:ext>
              </a:extLst>
            </p:cNvPr>
            <p:cNvSpPr/>
            <p:nvPr/>
          </p:nvSpPr>
          <p:spPr>
            <a:xfrm>
              <a:off x="10663393" y="5180006"/>
              <a:ext cx="20571285" cy="143147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56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211A0ED-F612-B008-6A61-19F6613A8319}"/>
                </a:ext>
              </a:extLst>
            </p:cNvPr>
            <p:cNvGrpSpPr/>
            <p:nvPr/>
          </p:nvGrpSpPr>
          <p:grpSpPr>
            <a:xfrm>
              <a:off x="11099087" y="5477848"/>
              <a:ext cx="19699901" cy="13210653"/>
              <a:chOff x="993266" y="14883609"/>
              <a:chExt cx="19699901" cy="132106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79C6E05-8B78-555D-4008-5B7E8DD7C99C}"/>
                  </a:ext>
                </a:extLst>
              </p:cNvPr>
              <p:cNvGrpSpPr/>
              <p:nvPr/>
            </p:nvGrpSpPr>
            <p:grpSpPr>
              <a:xfrm>
                <a:off x="12357984" y="17594715"/>
                <a:ext cx="6768453" cy="5177833"/>
                <a:chOff x="19350917" y="15772078"/>
                <a:chExt cx="13936731" cy="1026650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9FC3B786-6DD2-69E8-A74D-F0DA4157C701}"/>
                    </a:ext>
                  </a:extLst>
                </p:cNvPr>
                <p:cNvGrpSpPr/>
                <p:nvPr/>
              </p:nvGrpSpPr>
              <p:grpSpPr>
                <a:xfrm>
                  <a:off x="19350917" y="15772078"/>
                  <a:ext cx="13057507" cy="10244933"/>
                  <a:chOff x="20201941" y="14784465"/>
                  <a:chExt cx="13057510" cy="10244933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10448601-5BD6-8D67-B50F-52C548A6A766}"/>
                      </a:ext>
                    </a:extLst>
                  </p:cNvPr>
                  <p:cNvSpPr/>
                  <p:nvPr/>
                </p:nvSpPr>
                <p:spPr>
                  <a:xfrm>
                    <a:off x="25167054" y="14784465"/>
                    <a:ext cx="2730707" cy="2678788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S0</a:t>
                    </a:r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C57B93F-ABEF-E6D5-7422-E5F4367F781F}"/>
                      </a:ext>
                    </a:extLst>
                  </p:cNvPr>
                  <p:cNvSpPr/>
                  <p:nvPr/>
                </p:nvSpPr>
                <p:spPr>
                  <a:xfrm>
                    <a:off x="21479103" y="17773959"/>
                    <a:ext cx="2923854" cy="2849337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S1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6621D20C-A8DF-45E6-4DAC-5782C458BE75}"/>
                      </a:ext>
                    </a:extLst>
                  </p:cNvPr>
                  <p:cNvSpPr/>
                  <p:nvPr/>
                </p:nvSpPr>
                <p:spPr>
                  <a:xfrm>
                    <a:off x="29233024" y="17760622"/>
                    <a:ext cx="2923852" cy="2849347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S2</a:t>
                    </a:r>
                  </a:p>
                </p:txBody>
              </p: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15CE1D8A-2278-050B-655F-D98109EC29B1}"/>
                      </a:ext>
                    </a:extLst>
                  </p:cNvPr>
                  <p:cNvCxnSpPr>
                    <a:cxnSpLocks/>
                    <a:stCxn id="10" idx="7"/>
                    <a:endCxn id="9" idx="3"/>
                  </p:cNvCxnSpPr>
                  <p:nvPr/>
                </p:nvCxnSpPr>
                <p:spPr>
                  <a:xfrm flipV="1">
                    <a:off x="23974769" y="17070958"/>
                    <a:ext cx="1592191" cy="112027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63FFD9C1-7DB7-ECC9-09B9-FF8F3FF35E7A}"/>
                      </a:ext>
                    </a:extLst>
                  </p:cNvPr>
                  <p:cNvCxnSpPr>
                    <a:cxnSpLocks/>
                    <a:stCxn id="11" idx="1"/>
                  </p:cNvCxnSpPr>
                  <p:nvPr/>
                </p:nvCxnSpPr>
                <p:spPr>
                  <a:xfrm flipH="1" flipV="1">
                    <a:off x="27388559" y="17171088"/>
                    <a:ext cx="2272657" cy="100681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7382EC8C-8E97-B5BC-D66D-E4595CBED162}"/>
                      </a:ext>
                    </a:extLst>
                  </p:cNvPr>
                  <p:cNvSpPr/>
                  <p:nvPr/>
                </p:nvSpPr>
                <p:spPr>
                  <a:xfrm>
                    <a:off x="23970129" y="23009922"/>
                    <a:ext cx="2066477" cy="1993316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T1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A0C7B5F-8E3F-0FBA-CEC6-C2540E09822C}"/>
                      </a:ext>
                    </a:extLst>
                  </p:cNvPr>
                  <p:cNvSpPr/>
                  <p:nvPr/>
                </p:nvSpPr>
                <p:spPr>
                  <a:xfrm>
                    <a:off x="20201941" y="23036076"/>
                    <a:ext cx="1998140" cy="199332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T0</a:t>
                    </a: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33ACD675-85E3-587D-6751-CD3378CBFA71}"/>
                      </a:ext>
                    </a:extLst>
                  </p:cNvPr>
                  <p:cNvCxnSpPr>
                    <a:cxnSpLocks/>
                    <a:stCxn id="10" idx="3"/>
                    <a:endCxn id="15" idx="0"/>
                  </p:cNvCxnSpPr>
                  <p:nvPr/>
                </p:nvCxnSpPr>
                <p:spPr>
                  <a:xfrm flipH="1">
                    <a:off x="21201014" y="20206022"/>
                    <a:ext cx="706279" cy="2830054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245EA3A8-E020-2379-31F4-F46CFA4EC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974764" y="20205191"/>
                    <a:ext cx="1028601" cy="280390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9AD29D7-D79D-5B8F-ECEE-13705829E79C}"/>
                      </a:ext>
                    </a:extLst>
                  </p:cNvPr>
                  <p:cNvCxnSpPr>
                    <a:cxnSpLocks/>
                    <a:stCxn id="11" idx="3"/>
                  </p:cNvCxnSpPr>
                  <p:nvPr/>
                </p:nvCxnSpPr>
                <p:spPr>
                  <a:xfrm flipH="1">
                    <a:off x="27836631" y="20192690"/>
                    <a:ext cx="1824585" cy="281723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D628D8CA-D3C2-4054-1C66-AC95BD88884C}"/>
                      </a:ext>
                    </a:extLst>
                  </p:cNvPr>
                  <p:cNvCxnSpPr>
                    <a:cxnSpLocks/>
                    <a:stCxn id="11" idx="5"/>
                  </p:cNvCxnSpPr>
                  <p:nvPr/>
                </p:nvCxnSpPr>
                <p:spPr>
                  <a:xfrm>
                    <a:off x="31728685" y="20192690"/>
                    <a:ext cx="1530766" cy="284347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FE15BB16-43A9-CC1A-F706-AB16DA1E5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696265" y="20623297"/>
                    <a:ext cx="47086" cy="2452394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5C7174D-4689-6298-6DE8-5675FC7A4E23}"/>
                    </a:ext>
                  </a:extLst>
                </p:cNvPr>
                <p:cNvSpPr/>
                <p:nvPr/>
              </p:nvSpPr>
              <p:spPr>
                <a:xfrm>
                  <a:off x="28860981" y="23994902"/>
                  <a:ext cx="1998140" cy="19880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7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T3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92BE3AF-9735-8D9D-4697-72E938D5EBB5}"/>
                    </a:ext>
                  </a:extLst>
                </p:cNvPr>
                <p:cNvSpPr/>
                <p:nvPr/>
              </p:nvSpPr>
              <p:spPr>
                <a:xfrm>
                  <a:off x="25832629" y="24010867"/>
                  <a:ext cx="1998140" cy="202771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7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T2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E580BFF-7E8C-0675-C7E3-F1AFCC62513D}"/>
                    </a:ext>
                  </a:extLst>
                </p:cNvPr>
                <p:cNvSpPr/>
                <p:nvPr/>
              </p:nvSpPr>
              <p:spPr>
                <a:xfrm>
                  <a:off x="31370800" y="24023777"/>
                  <a:ext cx="1916848" cy="196707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7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T4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094CE5-F015-7E42-3C01-CBB5C9609CC0}"/>
                  </a:ext>
                </a:extLst>
              </p:cNvPr>
              <p:cNvSpPr txBox="1"/>
              <p:nvPr/>
            </p:nvSpPr>
            <p:spPr>
              <a:xfrm>
                <a:off x="1277960" y="14883609"/>
                <a:ext cx="18576421" cy="136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754" dirty="0">
                    <a:solidFill>
                      <a:srgbClr val="0070C0"/>
                    </a:solidFill>
                    <a:latin typeface="Book Antiqua" panose="0204060205030503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Can you guess?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813909-6DDE-0E91-8963-EECABB818BC9}"/>
                  </a:ext>
                </a:extLst>
              </p:cNvPr>
              <p:cNvSpPr txBox="1"/>
              <p:nvPr/>
            </p:nvSpPr>
            <p:spPr>
              <a:xfrm>
                <a:off x="1555002" y="16646823"/>
                <a:ext cx="18576422" cy="166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52" dirty="0">
                    <a:latin typeface="Batang" panose="02030600000101010101" pitchFamily="18" charset="-127"/>
                    <a:ea typeface="Batang" panose="02030600000101010101" pitchFamily="18" charset="-127"/>
                    <a:cs typeface="Calibri" panose="020F0502020204030204" pitchFamily="34" charset="0"/>
                  </a:rPr>
                  <a:t>Ensure fairness between highest possible thread distinguishing level to lowest possible thread distinguishing level.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61FF90-56FB-BB21-7BDF-4E7E5AE07E3E}"/>
                  </a:ext>
                </a:extLst>
              </p:cNvPr>
              <p:cNvSpPr txBox="1"/>
              <p:nvPr/>
            </p:nvSpPr>
            <p:spPr>
              <a:xfrm flipH="1">
                <a:off x="1779747" y="18811565"/>
                <a:ext cx="9298198" cy="6843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052" dirty="0">
                  <a:latin typeface="Batang" panose="02030600000101010101" pitchFamily="18" charset="-127"/>
                  <a:ea typeface="Batang" panose="02030600000101010101" pitchFamily="18" charset="-127"/>
                  <a:cs typeface="Calibri" panose="020F0502020204030204" pitchFamily="34" charset="0"/>
                </a:endParaRPr>
              </a:p>
              <a:p>
                <a:pPr marL="76734" indent="-76734">
                  <a:buFont typeface="Wingdings" panose="05000000000000000000" pitchFamily="2" charset="2"/>
                  <a:buChar char="v"/>
                </a:pPr>
                <a:r>
                  <a:rPr lang="en-IN" sz="1052" dirty="0">
                    <a:latin typeface="Batang" panose="02030600000101010101" pitchFamily="18" charset="-127"/>
                    <a:ea typeface="Batang" panose="02030600000101010101" pitchFamily="18" charset="-127"/>
                    <a:cs typeface="Calibri" panose="020F0502020204030204" pitchFamily="34" charset="0"/>
                  </a:rPr>
                  <a:t>S1 ensures fairness between T0,T1 and S2 between T2, T3, T4 and S0 between S1 and S2 </a:t>
                </a:r>
                <a:r>
                  <a:rPr lang="en-IN" sz="1052" dirty="0" err="1">
                    <a:latin typeface="Batang" panose="02030600000101010101" pitchFamily="18" charset="-127"/>
                    <a:ea typeface="Batang" panose="02030600000101010101" pitchFamily="18" charset="-127"/>
                    <a:cs typeface="Calibri" panose="020F0502020204030204" pitchFamily="34" charset="0"/>
                  </a:rPr>
                  <a:t>i.e</a:t>
                </a:r>
                <a:r>
                  <a:rPr lang="en-IN" sz="1052" dirty="0">
                    <a:latin typeface="Batang" panose="02030600000101010101" pitchFamily="18" charset="-127"/>
                    <a:ea typeface="Batang" panose="02030600000101010101" pitchFamily="18" charset="-127"/>
                    <a:cs typeface="Calibri" panose="020F0502020204030204" pitchFamily="34" charset="0"/>
                  </a:rPr>
                  <a:t>; at set level</a:t>
                </a:r>
              </a:p>
              <a:p>
                <a:endParaRPr lang="en-IN" sz="1052" dirty="0">
                  <a:latin typeface="Batang" panose="02030600000101010101" pitchFamily="18" charset="-127"/>
                  <a:ea typeface="Batang" panose="02030600000101010101" pitchFamily="18" charset="-127"/>
                  <a:cs typeface="Calibri" panose="020F0502020204030204" pitchFamily="34" charset="0"/>
                </a:endParaRPr>
              </a:p>
              <a:p>
                <a:pPr marL="76734" indent="-76734">
                  <a:buFont typeface="Wingdings" panose="05000000000000000000" pitchFamily="2" charset="2"/>
                  <a:buChar char="v"/>
                </a:pPr>
                <a:r>
                  <a:rPr lang="en-IN" sz="1052" dirty="0">
                    <a:latin typeface="Batang" panose="02030600000101010101" pitchFamily="18" charset="-127"/>
                    <a:ea typeface="Batang" panose="02030600000101010101" pitchFamily="18" charset="-127"/>
                    <a:cs typeface="Calibri" panose="020F0502020204030204" pitchFamily="34" charset="0"/>
                  </a:rPr>
                  <a:t>What if T2 leaves S2 in S1’s slice?</a:t>
                </a:r>
              </a:p>
              <a:p>
                <a:pPr marL="76734" indent="-76734">
                  <a:buFont typeface="Wingdings" panose="05000000000000000000" pitchFamily="2" charset="2"/>
                  <a:buChar char="v"/>
                </a:pPr>
                <a:endParaRPr lang="en-IN" sz="1052" dirty="0">
                  <a:latin typeface="Batang" panose="02030600000101010101" pitchFamily="18" charset="-127"/>
                  <a:ea typeface="Batang" panose="02030600000101010101" pitchFamily="18" charset="-127"/>
                  <a:cs typeface="Calibri" panose="020F0502020204030204" pitchFamily="34" charset="0"/>
                </a:endParaRPr>
              </a:p>
              <a:p>
                <a:endParaRPr lang="en-IN" sz="1052" dirty="0">
                  <a:latin typeface="Batang" panose="02030600000101010101" pitchFamily="18" charset="-127"/>
                  <a:ea typeface="Batang" panose="02030600000101010101" pitchFamily="18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3DA06D9-DCA2-99AA-3150-FFF55FCE59CB}"/>
                  </a:ext>
                </a:extLst>
              </p:cNvPr>
              <p:cNvSpPr txBox="1"/>
              <p:nvPr/>
            </p:nvSpPr>
            <p:spPr>
              <a:xfrm>
                <a:off x="993266" y="25782879"/>
                <a:ext cx="19699901" cy="2311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52" dirty="0">
                    <a:latin typeface="Batang" panose="02030600000101010101" pitchFamily="18" charset="-127"/>
                    <a:ea typeface="Batang" panose="02030600000101010101" pitchFamily="18" charset="-127"/>
                    <a:cs typeface="Calibri" panose="020F0502020204030204" pitchFamily="34" charset="0"/>
                  </a:rPr>
                  <a:t>S0 needs to ban S2 (all T2, T3 , T4) when any  of T2, T3 and T4 hold(s) lock the S2 for duration more than S2’s slice. Locks need to coordinate between each other to guarantee hierarchical fairness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7398596-8C08-351D-3175-68444E73BF7E}"/>
                  </a:ext>
                </a:extLst>
              </p:cNvPr>
              <p:cNvGrpSpPr/>
              <p:nvPr/>
            </p:nvGrpSpPr>
            <p:grpSpPr>
              <a:xfrm>
                <a:off x="9902279" y="23045737"/>
                <a:ext cx="10466813" cy="2452767"/>
                <a:chOff x="3614631" y="8286053"/>
                <a:chExt cx="11683260" cy="3247281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CC0B29C-3BA4-1F34-97B3-1B7837E9780A}"/>
                    </a:ext>
                  </a:extLst>
                </p:cNvPr>
                <p:cNvGrpSpPr/>
                <p:nvPr/>
              </p:nvGrpSpPr>
              <p:grpSpPr>
                <a:xfrm>
                  <a:off x="3614631" y="10127055"/>
                  <a:ext cx="11683260" cy="1406279"/>
                  <a:chOff x="3614630" y="10127052"/>
                  <a:chExt cx="11683260" cy="1406279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EA31CA30-CF6C-9E2F-58E6-BFE611B4C32B}"/>
                      </a:ext>
                    </a:extLst>
                  </p:cNvPr>
                  <p:cNvSpPr/>
                  <p:nvPr/>
                </p:nvSpPr>
                <p:spPr>
                  <a:xfrm>
                    <a:off x="3614630" y="10141527"/>
                    <a:ext cx="3877103" cy="1391804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S1</a:t>
                    </a: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EC99000-8AFA-3565-6A13-2D62652C0380}"/>
                      </a:ext>
                    </a:extLst>
                  </p:cNvPr>
                  <p:cNvSpPr/>
                  <p:nvPr/>
                </p:nvSpPr>
                <p:spPr>
                  <a:xfrm>
                    <a:off x="7491733" y="10127052"/>
                    <a:ext cx="3877103" cy="139180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S2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F09DB571-C41D-807E-3319-4C184B86AF9E}"/>
                      </a:ext>
                    </a:extLst>
                  </p:cNvPr>
                  <p:cNvSpPr/>
                  <p:nvPr/>
                </p:nvSpPr>
                <p:spPr>
                  <a:xfrm>
                    <a:off x="11420787" y="10132456"/>
                    <a:ext cx="3877103" cy="1391804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S1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1109F1F-0E36-ADDF-D1CC-7E3CA2B8C359}"/>
                      </a:ext>
                    </a:extLst>
                  </p:cNvPr>
                  <p:cNvSpPr/>
                  <p:nvPr/>
                </p:nvSpPr>
                <p:spPr>
                  <a:xfrm>
                    <a:off x="11388435" y="10132427"/>
                    <a:ext cx="1195758" cy="139180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T2</a:t>
                    </a:r>
                  </a:p>
                </p:txBody>
              </p:sp>
            </p:grpSp>
            <p:sp>
              <p:nvSpPr>
                <p:cNvPr id="27" name="Arrow: Down 26">
                  <a:extLst>
                    <a:ext uri="{FF2B5EF4-FFF2-40B4-BE49-F238E27FC236}">
                      <a16:creationId xmlns:a16="http://schemas.microsoft.com/office/drawing/2014/main" id="{828AAA8C-709C-47A2-E19F-754877EC3F45}"/>
                    </a:ext>
                  </a:extLst>
                </p:cNvPr>
                <p:cNvSpPr/>
                <p:nvPr/>
              </p:nvSpPr>
              <p:spPr>
                <a:xfrm>
                  <a:off x="7865234" y="9163120"/>
                  <a:ext cx="484632" cy="978408"/>
                </a:xfrm>
                <a:prstGeom prst="down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02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6F4AB3D-8D6A-27B6-0678-2EA4089CBBC6}"/>
                    </a:ext>
                  </a:extLst>
                </p:cNvPr>
                <p:cNvSpPr txBox="1"/>
                <p:nvPr/>
              </p:nvSpPr>
              <p:spPr>
                <a:xfrm flipH="1">
                  <a:off x="5838613" y="8286462"/>
                  <a:ext cx="4689027" cy="9985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7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T2 begins </a:t>
                  </a:r>
                </a:p>
              </p:txBody>
            </p:sp>
            <p:sp>
              <p:nvSpPr>
                <p:cNvPr id="29" name="Arrow: Down 28">
                  <a:extLst>
                    <a:ext uri="{FF2B5EF4-FFF2-40B4-BE49-F238E27FC236}">
                      <a16:creationId xmlns:a16="http://schemas.microsoft.com/office/drawing/2014/main" id="{982D2520-B819-130E-2848-2D360815A860}"/>
                    </a:ext>
                  </a:extLst>
                </p:cNvPr>
                <p:cNvSpPr/>
                <p:nvPr/>
              </p:nvSpPr>
              <p:spPr>
                <a:xfrm>
                  <a:off x="11136321" y="9148634"/>
                  <a:ext cx="484632" cy="978408"/>
                </a:xfrm>
                <a:prstGeom prst="down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02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2F29162-0ADF-26DB-19EE-D3B6215A6CBD}"/>
                    </a:ext>
                  </a:extLst>
                </p:cNvPr>
                <p:cNvSpPr txBox="1"/>
                <p:nvPr/>
              </p:nvSpPr>
              <p:spPr>
                <a:xfrm flipH="1">
                  <a:off x="9173192" y="8286053"/>
                  <a:ext cx="4689027" cy="9985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7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S1 begins </a:t>
                  </a:r>
                </a:p>
              </p:txBody>
            </p:sp>
          </p:grp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F263D9F-29A7-B2B0-BACD-0D9DA06177A1}"/>
              </a:ext>
            </a:extLst>
          </p:cNvPr>
          <p:cNvGrpSpPr/>
          <p:nvPr/>
        </p:nvGrpSpPr>
        <p:grpSpPr>
          <a:xfrm>
            <a:off x="751126" y="6215653"/>
            <a:ext cx="6057422" cy="3796719"/>
            <a:chOff x="10663393" y="5180006"/>
            <a:chExt cx="20571285" cy="14314798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23E830D1-FA24-1CD1-3A8B-DC61F70A9824}"/>
                </a:ext>
              </a:extLst>
            </p:cNvPr>
            <p:cNvSpPr/>
            <p:nvPr/>
          </p:nvSpPr>
          <p:spPr>
            <a:xfrm>
              <a:off x="10663393" y="5180006"/>
              <a:ext cx="20571285" cy="143147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560" dirty="0">
                <a:solidFill>
                  <a:schemeClr val="tx1"/>
                </a:solidFill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16C6FA34-4553-06DA-DC9A-9BB8D75B16E3}"/>
                </a:ext>
              </a:extLst>
            </p:cNvPr>
            <p:cNvGrpSpPr/>
            <p:nvPr/>
          </p:nvGrpSpPr>
          <p:grpSpPr>
            <a:xfrm>
              <a:off x="11099087" y="5477848"/>
              <a:ext cx="19699901" cy="13210653"/>
              <a:chOff x="993266" y="14883609"/>
              <a:chExt cx="19699901" cy="13210653"/>
            </a:xfrm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2F0258C1-283B-57BD-DBE3-268C619B848E}"/>
                  </a:ext>
                </a:extLst>
              </p:cNvPr>
              <p:cNvGrpSpPr/>
              <p:nvPr/>
            </p:nvGrpSpPr>
            <p:grpSpPr>
              <a:xfrm>
                <a:off x="12357984" y="17594715"/>
                <a:ext cx="6768453" cy="5177833"/>
                <a:chOff x="19350917" y="15772078"/>
                <a:chExt cx="13936731" cy="10266505"/>
              </a:xfrm>
            </p:grpSpPr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073A49EF-A04B-3331-82CF-F9CFFE72A6ED}"/>
                    </a:ext>
                  </a:extLst>
                </p:cNvPr>
                <p:cNvGrpSpPr/>
                <p:nvPr/>
              </p:nvGrpSpPr>
              <p:grpSpPr>
                <a:xfrm>
                  <a:off x="19350917" y="15772078"/>
                  <a:ext cx="13057507" cy="10244933"/>
                  <a:chOff x="20201941" y="14784465"/>
                  <a:chExt cx="13057510" cy="10244933"/>
                </a:xfrm>
              </p:grpSpPr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CBF7C43C-11A6-F8FF-BAA1-EC4DE6905115}"/>
                      </a:ext>
                    </a:extLst>
                  </p:cNvPr>
                  <p:cNvSpPr/>
                  <p:nvPr/>
                </p:nvSpPr>
                <p:spPr>
                  <a:xfrm>
                    <a:off x="25167054" y="14784465"/>
                    <a:ext cx="2730707" cy="2678788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S0</a:t>
                    </a:r>
                  </a:p>
                </p:txBody>
              </p:sp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F5DD3EED-8083-907E-A5F3-C9F5B4A54749}"/>
                      </a:ext>
                    </a:extLst>
                  </p:cNvPr>
                  <p:cNvSpPr/>
                  <p:nvPr/>
                </p:nvSpPr>
                <p:spPr>
                  <a:xfrm>
                    <a:off x="21479103" y="17773959"/>
                    <a:ext cx="2923854" cy="2849337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S1</a:t>
                    </a:r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FFBEC2DD-6AA3-3340-BF4B-F2C3444F2414}"/>
                      </a:ext>
                    </a:extLst>
                  </p:cNvPr>
                  <p:cNvSpPr/>
                  <p:nvPr/>
                </p:nvSpPr>
                <p:spPr>
                  <a:xfrm>
                    <a:off x="29233024" y="17760622"/>
                    <a:ext cx="2923852" cy="2849347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S2</a:t>
                    </a:r>
                  </a:p>
                </p:txBody>
              </p: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F782131B-5ED1-29AC-4239-ED35EB0221F0}"/>
                      </a:ext>
                    </a:extLst>
                  </p:cNvPr>
                  <p:cNvCxnSpPr>
                    <a:cxnSpLocks/>
                    <a:stCxn id="206" idx="7"/>
                    <a:endCxn id="205" idx="3"/>
                  </p:cNvCxnSpPr>
                  <p:nvPr/>
                </p:nvCxnSpPr>
                <p:spPr>
                  <a:xfrm flipV="1">
                    <a:off x="23974769" y="17070958"/>
                    <a:ext cx="1592191" cy="112027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7AC81FA1-E4EC-115F-1024-CBEF16500898}"/>
                      </a:ext>
                    </a:extLst>
                  </p:cNvPr>
                  <p:cNvCxnSpPr>
                    <a:cxnSpLocks/>
                    <a:stCxn id="207" idx="1"/>
                  </p:cNvCxnSpPr>
                  <p:nvPr/>
                </p:nvCxnSpPr>
                <p:spPr>
                  <a:xfrm flipH="1" flipV="1">
                    <a:off x="27388559" y="17171088"/>
                    <a:ext cx="2272657" cy="100681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7EF46A80-4B73-46ED-D288-BE1B3A5B2DE2}"/>
                      </a:ext>
                    </a:extLst>
                  </p:cNvPr>
                  <p:cNvSpPr/>
                  <p:nvPr/>
                </p:nvSpPr>
                <p:spPr>
                  <a:xfrm>
                    <a:off x="23970129" y="23009922"/>
                    <a:ext cx="2066477" cy="1993316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T1</a:t>
                    </a:r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9CC05B0E-F2C3-6B00-6B91-DEE7745FA9D1}"/>
                      </a:ext>
                    </a:extLst>
                  </p:cNvPr>
                  <p:cNvSpPr/>
                  <p:nvPr/>
                </p:nvSpPr>
                <p:spPr>
                  <a:xfrm>
                    <a:off x="20201941" y="23036076"/>
                    <a:ext cx="1998140" cy="199332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T0</a:t>
                    </a:r>
                  </a:p>
                </p:txBody>
              </p: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6F39573E-224D-E8AC-0590-D63622E270CD}"/>
                      </a:ext>
                    </a:extLst>
                  </p:cNvPr>
                  <p:cNvCxnSpPr>
                    <a:cxnSpLocks/>
                    <a:stCxn id="206" idx="3"/>
                    <a:endCxn id="211" idx="0"/>
                  </p:cNvCxnSpPr>
                  <p:nvPr/>
                </p:nvCxnSpPr>
                <p:spPr>
                  <a:xfrm flipH="1">
                    <a:off x="21201014" y="20206022"/>
                    <a:ext cx="706279" cy="2830054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13A5A1EA-0BEB-B4D7-C693-45361D5FC2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974764" y="20205191"/>
                    <a:ext cx="1028601" cy="280390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B04E5AB1-4822-0C60-E3F5-58A55BDDF0E8}"/>
                      </a:ext>
                    </a:extLst>
                  </p:cNvPr>
                  <p:cNvCxnSpPr>
                    <a:cxnSpLocks/>
                    <a:stCxn id="207" idx="3"/>
                  </p:cNvCxnSpPr>
                  <p:nvPr/>
                </p:nvCxnSpPr>
                <p:spPr>
                  <a:xfrm flipH="1">
                    <a:off x="27836631" y="20192690"/>
                    <a:ext cx="1824585" cy="281723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895DF0E0-11E1-66E5-EC90-E684EF4D9CFD}"/>
                      </a:ext>
                    </a:extLst>
                  </p:cNvPr>
                  <p:cNvCxnSpPr>
                    <a:cxnSpLocks/>
                    <a:stCxn id="207" idx="5"/>
                  </p:cNvCxnSpPr>
                  <p:nvPr/>
                </p:nvCxnSpPr>
                <p:spPr>
                  <a:xfrm>
                    <a:off x="31728685" y="20192690"/>
                    <a:ext cx="1530766" cy="284347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F9B22AD8-AE30-8FA6-C283-A57A7A6C41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696265" y="20623297"/>
                    <a:ext cx="47086" cy="2452394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8E884FA6-F197-C58C-1F96-4198786CA429}"/>
                    </a:ext>
                  </a:extLst>
                </p:cNvPr>
                <p:cNvSpPr/>
                <p:nvPr/>
              </p:nvSpPr>
              <p:spPr>
                <a:xfrm>
                  <a:off x="28860981" y="23994902"/>
                  <a:ext cx="1998140" cy="19880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7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T3</a:t>
                  </a: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E3A5A629-8EF4-3FB7-8119-A94BA3A803F4}"/>
                    </a:ext>
                  </a:extLst>
                </p:cNvPr>
                <p:cNvSpPr/>
                <p:nvPr/>
              </p:nvSpPr>
              <p:spPr>
                <a:xfrm>
                  <a:off x="25832629" y="24010867"/>
                  <a:ext cx="1998140" cy="202771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7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T2</a:t>
                  </a: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2C3F1611-7435-AC26-D360-8805D1851C8A}"/>
                    </a:ext>
                  </a:extLst>
                </p:cNvPr>
                <p:cNvSpPr/>
                <p:nvPr/>
              </p:nvSpPr>
              <p:spPr>
                <a:xfrm>
                  <a:off x="31370800" y="24023777"/>
                  <a:ext cx="1916848" cy="196707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7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T4</a:t>
                  </a:r>
                </a:p>
              </p:txBody>
            </p: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35DBA08-CF76-5898-BA35-F07C4B1C0CD5}"/>
                  </a:ext>
                </a:extLst>
              </p:cNvPr>
              <p:cNvSpPr txBox="1"/>
              <p:nvPr/>
            </p:nvSpPr>
            <p:spPr>
              <a:xfrm>
                <a:off x="1277960" y="14883609"/>
                <a:ext cx="18576421" cy="136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754" dirty="0">
                    <a:solidFill>
                      <a:srgbClr val="0070C0"/>
                    </a:solidFill>
                    <a:latin typeface="Book Antiqua" panose="0204060205030503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Can you guess?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7FB30F5-EBE7-D379-B1FD-7B3679F536D5}"/>
                  </a:ext>
                </a:extLst>
              </p:cNvPr>
              <p:cNvSpPr txBox="1"/>
              <p:nvPr/>
            </p:nvSpPr>
            <p:spPr>
              <a:xfrm>
                <a:off x="1555002" y="16646823"/>
                <a:ext cx="18576422" cy="166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52" dirty="0">
                    <a:latin typeface="Batang" panose="02030600000101010101" pitchFamily="18" charset="-127"/>
                    <a:ea typeface="Batang" panose="02030600000101010101" pitchFamily="18" charset="-127"/>
                    <a:cs typeface="Calibri" panose="020F0502020204030204" pitchFamily="34" charset="0"/>
                  </a:rPr>
                  <a:t>Ensure fairness between highest possible thread distinguishing level to lowest possible thread distinguishing level.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F767980-65DB-46B7-8017-7DFA055DAF91}"/>
                  </a:ext>
                </a:extLst>
              </p:cNvPr>
              <p:cNvSpPr txBox="1"/>
              <p:nvPr/>
            </p:nvSpPr>
            <p:spPr>
              <a:xfrm flipH="1">
                <a:off x="1779747" y="18811565"/>
                <a:ext cx="9298198" cy="6843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1052" dirty="0">
                  <a:latin typeface="Batang" panose="02030600000101010101" pitchFamily="18" charset="-127"/>
                  <a:ea typeface="Batang" panose="02030600000101010101" pitchFamily="18" charset="-127"/>
                  <a:cs typeface="Calibri" panose="020F0502020204030204" pitchFamily="34" charset="0"/>
                </a:endParaRPr>
              </a:p>
              <a:p>
                <a:pPr marL="76734" indent="-76734">
                  <a:buFont typeface="Wingdings" panose="05000000000000000000" pitchFamily="2" charset="2"/>
                  <a:buChar char="v"/>
                </a:pPr>
                <a:r>
                  <a:rPr lang="en-IN" sz="1052" dirty="0">
                    <a:latin typeface="Batang" panose="02030600000101010101" pitchFamily="18" charset="-127"/>
                    <a:ea typeface="Batang" panose="02030600000101010101" pitchFamily="18" charset="-127"/>
                    <a:cs typeface="Calibri" panose="020F0502020204030204" pitchFamily="34" charset="0"/>
                  </a:rPr>
                  <a:t>S1 ensures fairness between T0,T1 and S2 between T2, T3, T4 and S0 between S1 and S2 </a:t>
                </a:r>
                <a:r>
                  <a:rPr lang="en-IN" sz="1052" dirty="0" err="1">
                    <a:latin typeface="Batang" panose="02030600000101010101" pitchFamily="18" charset="-127"/>
                    <a:ea typeface="Batang" panose="02030600000101010101" pitchFamily="18" charset="-127"/>
                    <a:cs typeface="Calibri" panose="020F0502020204030204" pitchFamily="34" charset="0"/>
                  </a:rPr>
                  <a:t>i.e</a:t>
                </a:r>
                <a:r>
                  <a:rPr lang="en-IN" sz="1052" dirty="0">
                    <a:latin typeface="Batang" panose="02030600000101010101" pitchFamily="18" charset="-127"/>
                    <a:ea typeface="Batang" panose="02030600000101010101" pitchFamily="18" charset="-127"/>
                    <a:cs typeface="Calibri" panose="020F0502020204030204" pitchFamily="34" charset="0"/>
                  </a:rPr>
                  <a:t>; at set level</a:t>
                </a:r>
              </a:p>
              <a:p>
                <a:endParaRPr lang="en-IN" sz="1052" dirty="0">
                  <a:latin typeface="Batang" panose="02030600000101010101" pitchFamily="18" charset="-127"/>
                  <a:ea typeface="Batang" panose="02030600000101010101" pitchFamily="18" charset="-127"/>
                  <a:cs typeface="Calibri" panose="020F0502020204030204" pitchFamily="34" charset="0"/>
                </a:endParaRPr>
              </a:p>
              <a:p>
                <a:pPr marL="76734" indent="-76734">
                  <a:buFont typeface="Wingdings" panose="05000000000000000000" pitchFamily="2" charset="2"/>
                  <a:buChar char="v"/>
                </a:pPr>
                <a:r>
                  <a:rPr lang="en-IN" sz="1052" dirty="0">
                    <a:latin typeface="Batang" panose="02030600000101010101" pitchFamily="18" charset="-127"/>
                    <a:ea typeface="Batang" panose="02030600000101010101" pitchFamily="18" charset="-127"/>
                    <a:cs typeface="Calibri" panose="020F0502020204030204" pitchFamily="34" charset="0"/>
                  </a:rPr>
                  <a:t>What if T2 leaves S2 in S1’s slice?</a:t>
                </a:r>
              </a:p>
              <a:p>
                <a:pPr marL="76734" indent="-76734">
                  <a:buFont typeface="Wingdings" panose="05000000000000000000" pitchFamily="2" charset="2"/>
                  <a:buChar char="v"/>
                </a:pPr>
                <a:endParaRPr lang="en-IN" sz="1052" dirty="0">
                  <a:latin typeface="Batang" panose="02030600000101010101" pitchFamily="18" charset="-127"/>
                  <a:ea typeface="Batang" panose="02030600000101010101" pitchFamily="18" charset="-127"/>
                  <a:cs typeface="Calibri" panose="020F0502020204030204" pitchFamily="34" charset="0"/>
                </a:endParaRPr>
              </a:p>
              <a:p>
                <a:endParaRPr lang="en-IN" sz="1052" dirty="0">
                  <a:latin typeface="Batang" panose="02030600000101010101" pitchFamily="18" charset="-127"/>
                  <a:ea typeface="Batang" panose="02030600000101010101" pitchFamily="18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192C0D2-85C9-306F-F121-3AD3265B2AD2}"/>
                  </a:ext>
                </a:extLst>
              </p:cNvPr>
              <p:cNvSpPr txBox="1"/>
              <p:nvPr/>
            </p:nvSpPr>
            <p:spPr>
              <a:xfrm>
                <a:off x="993266" y="25782879"/>
                <a:ext cx="19699901" cy="2311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52" dirty="0">
                    <a:latin typeface="Batang" panose="02030600000101010101" pitchFamily="18" charset="-127"/>
                    <a:ea typeface="Batang" panose="02030600000101010101" pitchFamily="18" charset="-127"/>
                    <a:cs typeface="Calibri" panose="020F0502020204030204" pitchFamily="34" charset="0"/>
                  </a:rPr>
                  <a:t>S0 needs to ban S2 (all T2, T3 , T4) when any  of T2, T3 and T4 hold(s) lock the S2 for duration more than S2’s slice. Locks need to coordinate between each other to guarantee hierarchical fairness</a:t>
                </a:r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4332089-BE59-FF5A-0BCF-6BBDFC85AA98}"/>
                  </a:ext>
                </a:extLst>
              </p:cNvPr>
              <p:cNvGrpSpPr/>
              <p:nvPr/>
            </p:nvGrpSpPr>
            <p:grpSpPr>
              <a:xfrm>
                <a:off x="9902279" y="23045737"/>
                <a:ext cx="10466813" cy="2452767"/>
                <a:chOff x="3614631" y="8286053"/>
                <a:chExt cx="11683260" cy="3247281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21C06D4B-A1CD-562C-2A87-A8A82898EF37}"/>
                    </a:ext>
                  </a:extLst>
                </p:cNvPr>
                <p:cNvGrpSpPr/>
                <p:nvPr/>
              </p:nvGrpSpPr>
              <p:grpSpPr>
                <a:xfrm>
                  <a:off x="3614631" y="10127055"/>
                  <a:ext cx="11683260" cy="1406279"/>
                  <a:chOff x="3614630" y="10127052"/>
                  <a:chExt cx="11683260" cy="1406279"/>
                </a:xfrm>
              </p:grpSpPr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E82CAB35-DCBA-33EF-C1D6-AE8B528864E9}"/>
                      </a:ext>
                    </a:extLst>
                  </p:cNvPr>
                  <p:cNvSpPr/>
                  <p:nvPr/>
                </p:nvSpPr>
                <p:spPr>
                  <a:xfrm>
                    <a:off x="3614630" y="10141527"/>
                    <a:ext cx="3877103" cy="1391804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S1</a:t>
                    </a: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68E0D5C0-786C-0640-84AF-7C3929001C91}"/>
                      </a:ext>
                    </a:extLst>
                  </p:cNvPr>
                  <p:cNvSpPr/>
                  <p:nvPr/>
                </p:nvSpPr>
                <p:spPr>
                  <a:xfrm>
                    <a:off x="7491733" y="10127052"/>
                    <a:ext cx="3877103" cy="139180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S2</a:t>
                    </a: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47CF03A4-2AED-CBCA-0795-5A8E2462C905}"/>
                      </a:ext>
                    </a:extLst>
                  </p:cNvPr>
                  <p:cNvSpPr/>
                  <p:nvPr/>
                </p:nvSpPr>
                <p:spPr>
                  <a:xfrm>
                    <a:off x="11420787" y="10132456"/>
                    <a:ext cx="3877103" cy="1391804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S1</a:t>
                    </a: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5843A7DB-5C91-B081-E07E-27E8A3CFDF28}"/>
                      </a:ext>
                    </a:extLst>
                  </p:cNvPr>
                  <p:cNvSpPr/>
                  <p:nvPr/>
                </p:nvSpPr>
                <p:spPr>
                  <a:xfrm>
                    <a:off x="11388435" y="10132427"/>
                    <a:ext cx="1195758" cy="139180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T2</a:t>
                    </a:r>
                  </a:p>
                </p:txBody>
              </p:sp>
            </p:grpSp>
            <p:sp>
              <p:nvSpPr>
                <p:cNvPr id="193" name="Arrow: Down 192">
                  <a:extLst>
                    <a:ext uri="{FF2B5EF4-FFF2-40B4-BE49-F238E27FC236}">
                      <a16:creationId xmlns:a16="http://schemas.microsoft.com/office/drawing/2014/main" id="{DFB6153C-6695-FBF2-CA34-3097E523777C}"/>
                    </a:ext>
                  </a:extLst>
                </p:cNvPr>
                <p:cNvSpPr/>
                <p:nvPr/>
              </p:nvSpPr>
              <p:spPr>
                <a:xfrm>
                  <a:off x="7865234" y="9163120"/>
                  <a:ext cx="484632" cy="978408"/>
                </a:xfrm>
                <a:prstGeom prst="down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02"/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13EE3B43-3E84-C201-59CA-5030B76803C4}"/>
                    </a:ext>
                  </a:extLst>
                </p:cNvPr>
                <p:cNvSpPr txBox="1"/>
                <p:nvPr/>
              </p:nvSpPr>
              <p:spPr>
                <a:xfrm flipH="1">
                  <a:off x="5838613" y="8286462"/>
                  <a:ext cx="4689027" cy="9985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7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T2 begins </a:t>
                  </a:r>
                </a:p>
              </p:txBody>
            </p:sp>
            <p:sp>
              <p:nvSpPr>
                <p:cNvPr id="195" name="Arrow: Down 194">
                  <a:extLst>
                    <a:ext uri="{FF2B5EF4-FFF2-40B4-BE49-F238E27FC236}">
                      <a16:creationId xmlns:a16="http://schemas.microsoft.com/office/drawing/2014/main" id="{18F90A97-68E0-EBAC-F354-406D28F3CD3E}"/>
                    </a:ext>
                  </a:extLst>
                </p:cNvPr>
                <p:cNvSpPr/>
                <p:nvPr/>
              </p:nvSpPr>
              <p:spPr>
                <a:xfrm>
                  <a:off x="11136321" y="9148634"/>
                  <a:ext cx="484632" cy="978408"/>
                </a:xfrm>
                <a:prstGeom prst="down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02"/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74AB8C1B-F5B9-2C17-20F1-E0B7CAC5F7BB}"/>
                    </a:ext>
                  </a:extLst>
                </p:cNvPr>
                <p:cNvSpPr txBox="1"/>
                <p:nvPr/>
              </p:nvSpPr>
              <p:spPr>
                <a:xfrm flipH="1">
                  <a:off x="9173192" y="8286053"/>
                  <a:ext cx="4689027" cy="9985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7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S1 begins 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1830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</TotalTime>
  <Words>238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Batang</vt:lpstr>
      <vt:lpstr>Arial</vt:lpstr>
      <vt:lpstr>Book Antiqua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Taraka Ramarao Gunuru</dc:creator>
  <cp:lastModifiedBy>Manoj Taraka Ramarao Gunuru</cp:lastModifiedBy>
  <cp:revision>4</cp:revision>
  <dcterms:created xsi:type="dcterms:W3CDTF">2023-04-22T11:45:59Z</dcterms:created>
  <dcterms:modified xsi:type="dcterms:W3CDTF">2023-04-22T13:30:08Z</dcterms:modified>
</cp:coreProperties>
</file>