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"/>
  </p:notesMasterIdLst>
  <p:sldIdLst>
    <p:sldId id="257" r:id="rId2"/>
  </p:sldIdLst>
  <p:sldSz cx="42840275" cy="30240288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332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332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332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332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332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332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332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332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332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9525" userDrawn="1">
          <p15:clr>
            <a:srgbClr val="A4A3A4"/>
          </p15:clr>
        </p15:guide>
        <p15:guide id="2" pos="134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E13"/>
    <a:srgbClr val="00FF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4660"/>
  </p:normalViewPr>
  <p:slideViewPr>
    <p:cSldViewPr snapToGrid="0">
      <p:cViewPr varScale="1">
        <p:scale>
          <a:sx n="19" d="100"/>
          <a:sy n="19" d="100"/>
        </p:scale>
        <p:origin x="1733" y="154"/>
      </p:cViewPr>
      <p:guideLst>
        <p:guide orient="horz" pos="9525"/>
        <p:guide pos="13493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685800"/>
            <a:ext cx="48545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30012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1pPr>
    <a:lvl2pPr marL="43498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2pPr>
    <a:lvl3pPr marL="86996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3pPr>
    <a:lvl4pPr marL="130494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4pPr>
    <a:lvl5pPr marL="173992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5pPr>
    <a:lvl6pPr marL="217490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685800"/>
            <a:ext cx="48545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571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3213020" y="9308978"/>
            <a:ext cx="36414408" cy="6819001"/>
          </a:xfrm>
          <a:prstGeom prst="rect">
            <a:avLst/>
          </a:prstGeom>
        </p:spPr>
        <p:txBody>
          <a:bodyPr lIns="440200" tIns="440200" rIns="440200" bIns="440200" anchor="b" anchorCtr="0"/>
          <a:lstStyle>
            <a:lvl1pPr algn="ctr">
              <a:spcBef>
                <a:spcPts val="0"/>
              </a:spcBef>
              <a:buSzPct val="100000"/>
              <a:defRPr sz="23100"/>
            </a:lvl1pPr>
            <a:lvl2pPr algn="ctr">
              <a:spcBef>
                <a:spcPts val="0"/>
              </a:spcBef>
              <a:buSzPct val="100000"/>
              <a:defRPr sz="23100"/>
            </a:lvl2pPr>
            <a:lvl3pPr algn="ctr">
              <a:spcBef>
                <a:spcPts val="0"/>
              </a:spcBef>
              <a:buSzPct val="100000"/>
              <a:defRPr sz="23100"/>
            </a:lvl3pPr>
            <a:lvl4pPr algn="ctr">
              <a:spcBef>
                <a:spcPts val="0"/>
              </a:spcBef>
              <a:buSzPct val="100000"/>
              <a:defRPr sz="23100"/>
            </a:lvl4pPr>
            <a:lvl5pPr algn="ctr">
              <a:spcBef>
                <a:spcPts val="0"/>
              </a:spcBef>
              <a:buSzPct val="100000"/>
              <a:defRPr sz="23100"/>
            </a:lvl5pPr>
            <a:lvl6pPr algn="ctr">
              <a:spcBef>
                <a:spcPts val="0"/>
              </a:spcBef>
              <a:buSzPct val="100000"/>
              <a:defRPr sz="23100"/>
            </a:lvl6pPr>
            <a:lvl7pPr algn="ctr">
              <a:spcBef>
                <a:spcPts val="0"/>
              </a:spcBef>
              <a:buSzPct val="100000"/>
              <a:defRPr sz="23100"/>
            </a:lvl7pPr>
            <a:lvl8pPr algn="ctr">
              <a:spcBef>
                <a:spcPts val="0"/>
              </a:spcBef>
              <a:buSzPct val="100000"/>
              <a:defRPr sz="23100"/>
            </a:lvl8pPr>
            <a:lvl9pPr algn="ctr">
              <a:spcBef>
                <a:spcPts val="0"/>
              </a:spcBef>
              <a:buSzPct val="100000"/>
              <a:defRPr sz="231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3213020" y="16697586"/>
            <a:ext cx="36414408" cy="4613705"/>
          </a:xfrm>
          <a:prstGeom prst="rect">
            <a:avLst/>
          </a:prstGeom>
        </p:spPr>
        <p:txBody>
          <a:bodyPr lIns="440200" tIns="440200" rIns="440200" bIns="440200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4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4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4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4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4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4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4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1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2142013" y="1211014"/>
            <a:ext cx="38556072" cy="5040047"/>
          </a:xfrm>
          <a:prstGeom prst="rect">
            <a:avLst/>
          </a:prstGeom>
        </p:spPr>
        <p:txBody>
          <a:bodyPr lIns="440200" tIns="440200" rIns="440200" bIns="440200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2142013" y="7056067"/>
            <a:ext cx="38556072" cy="21904421"/>
          </a:xfrm>
          <a:prstGeom prst="rect">
            <a:avLst/>
          </a:prstGeom>
        </p:spPr>
        <p:txBody>
          <a:bodyPr lIns="440200" tIns="440200" rIns="440200" bIns="44020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142013" y="1211014"/>
            <a:ext cx="38556072" cy="5040047"/>
          </a:xfrm>
          <a:prstGeom prst="rect">
            <a:avLst/>
          </a:prstGeom>
        </p:spPr>
        <p:txBody>
          <a:bodyPr lIns="440200" tIns="440200" rIns="440200" bIns="440200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2142013" y="7056067"/>
            <a:ext cx="18714803" cy="21904421"/>
          </a:xfrm>
          <a:prstGeom prst="rect">
            <a:avLst/>
          </a:prstGeom>
        </p:spPr>
        <p:txBody>
          <a:bodyPr lIns="440200" tIns="440200" rIns="440200" bIns="44020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21983628" y="7056067"/>
            <a:ext cx="18714803" cy="21904421"/>
          </a:xfrm>
          <a:prstGeom prst="rect">
            <a:avLst/>
          </a:prstGeom>
        </p:spPr>
        <p:txBody>
          <a:bodyPr lIns="440200" tIns="440200" rIns="440200" bIns="440200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142013" y="1211014"/>
            <a:ext cx="38556072" cy="5040047"/>
          </a:xfrm>
          <a:prstGeom prst="rect">
            <a:avLst/>
          </a:prstGeom>
        </p:spPr>
        <p:txBody>
          <a:bodyPr lIns="440200" tIns="440200" rIns="440200" bIns="440200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2142013" y="25906106"/>
            <a:ext cx="38556072" cy="3054398"/>
          </a:xfrm>
          <a:prstGeom prst="rect">
            <a:avLst/>
          </a:prstGeom>
        </p:spPr>
        <p:txBody>
          <a:bodyPr lIns="440200" tIns="440200" rIns="440200" bIns="440200" anchor="t" anchorCtr="0"/>
          <a:lstStyle>
            <a:lvl1pPr algn="ctr">
              <a:spcBef>
                <a:spcPts val="1700"/>
              </a:spcBef>
              <a:buSzPct val="100000"/>
              <a:buNone/>
              <a:defRPr sz="87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  <a:alpha val="47000"/>
          </a:schemeClr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2142013" y="1211014"/>
            <a:ext cx="38556072" cy="5040047"/>
          </a:xfrm>
          <a:prstGeom prst="rect">
            <a:avLst/>
          </a:prstGeom>
          <a:noFill/>
          <a:ln>
            <a:noFill/>
          </a:ln>
        </p:spPr>
        <p:txBody>
          <a:bodyPr lIns="440200" tIns="440200" rIns="440200" bIns="440200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174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174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174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174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174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174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174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174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17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2142013" y="7056067"/>
            <a:ext cx="38556072" cy="21904421"/>
          </a:xfrm>
          <a:prstGeom prst="rect">
            <a:avLst/>
          </a:prstGeom>
          <a:noFill/>
          <a:ln>
            <a:noFill/>
          </a:ln>
        </p:spPr>
        <p:txBody>
          <a:bodyPr lIns="440200" tIns="440200" rIns="440200" bIns="440200" anchor="t" anchorCtr="0"/>
          <a:lstStyle>
            <a:lvl1pPr>
              <a:spcBef>
                <a:spcPts val="2900"/>
              </a:spcBef>
              <a:buClr>
                <a:schemeClr val="dk1"/>
              </a:buClr>
              <a:buSzPct val="100000"/>
              <a:defRPr sz="14400">
                <a:solidFill>
                  <a:schemeClr val="dk1"/>
                </a:solidFill>
              </a:defRPr>
            </a:lvl1pPr>
            <a:lvl2pPr>
              <a:spcBef>
                <a:spcPts val="2300"/>
              </a:spcBef>
              <a:buClr>
                <a:schemeClr val="dk1"/>
              </a:buClr>
              <a:buSzPct val="100000"/>
              <a:defRPr sz="11500">
                <a:solidFill>
                  <a:schemeClr val="dk1"/>
                </a:solidFill>
              </a:defRPr>
            </a:lvl2pPr>
            <a:lvl3pPr>
              <a:spcBef>
                <a:spcPts val="2300"/>
              </a:spcBef>
              <a:buClr>
                <a:schemeClr val="dk1"/>
              </a:buClr>
              <a:buSzPct val="100000"/>
              <a:defRPr sz="11500">
                <a:solidFill>
                  <a:schemeClr val="dk1"/>
                </a:solidFill>
              </a:defRPr>
            </a:lvl3pPr>
            <a:lvl4pPr>
              <a:spcBef>
                <a:spcPts val="1700"/>
              </a:spcBef>
              <a:buClr>
                <a:schemeClr val="dk1"/>
              </a:buClr>
              <a:buSzPct val="100000"/>
              <a:defRPr sz="8700">
                <a:solidFill>
                  <a:schemeClr val="dk1"/>
                </a:solidFill>
              </a:defRPr>
            </a:lvl4pPr>
            <a:lvl5pPr>
              <a:spcBef>
                <a:spcPts val="1700"/>
              </a:spcBef>
              <a:buClr>
                <a:schemeClr val="dk1"/>
              </a:buClr>
              <a:buSzPct val="100000"/>
              <a:defRPr sz="8700">
                <a:solidFill>
                  <a:schemeClr val="dk1"/>
                </a:solidFill>
              </a:defRPr>
            </a:lvl5pPr>
            <a:lvl6pPr>
              <a:spcBef>
                <a:spcPts val="1700"/>
              </a:spcBef>
              <a:buClr>
                <a:schemeClr val="dk1"/>
              </a:buClr>
              <a:buSzPct val="100000"/>
              <a:defRPr sz="8700">
                <a:solidFill>
                  <a:schemeClr val="dk1"/>
                </a:solidFill>
              </a:defRPr>
            </a:lvl6pPr>
            <a:lvl7pPr>
              <a:spcBef>
                <a:spcPts val="1700"/>
              </a:spcBef>
              <a:buClr>
                <a:schemeClr val="dk1"/>
              </a:buClr>
              <a:buSzPct val="100000"/>
              <a:defRPr sz="8700">
                <a:solidFill>
                  <a:schemeClr val="dk1"/>
                </a:solidFill>
              </a:defRPr>
            </a:lvl7pPr>
            <a:lvl8pPr>
              <a:spcBef>
                <a:spcPts val="1700"/>
              </a:spcBef>
              <a:buClr>
                <a:schemeClr val="dk1"/>
              </a:buClr>
              <a:buSzPct val="100000"/>
              <a:defRPr sz="8700">
                <a:solidFill>
                  <a:schemeClr val="dk1"/>
                </a:solidFill>
              </a:defRPr>
            </a:lvl8pPr>
            <a:lvl9pPr>
              <a:spcBef>
                <a:spcPts val="1700"/>
              </a:spcBef>
              <a:buClr>
                <a:schemeClr val="dk1"/>
              </a:buClr>
              <a:buSzPct val="100000"/>
              <a:defRPr sz="8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0" y="-79829"/>
            <a:ext cx="42808537" cy="6575754"/>
          </a:xfrm>
          <a:prstGeom prst="rect">
            <a:avLst/>
          </a:prstGeom>
          <a:solidFill>
            <a:schemeClr val="accent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3500" tIns="63500" rIns="63500" bIns="63500" anchor="ctr" anchorCtr="0">
            <a:noAutofit/>
          </a:bodyPr>
          <a:lstStyle/>
          <a:p>
            <a:endParaRPr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2154931" y="7389900"/>
            <a:ext cx="8515500" cy="900599"/>
          </a:xfrm>
          <a:prstGeom prst="rect">
            <a:avLst/>
          </a:prstGeom>
          <a:noFill/>
          <a:ln>
            <a:noFill/>
          </a:ln>
        </p:spPr>
        <p:txBody>
          <a:bodyPr lIns="63500" tIns="63500" rIns="63500" bIns="63500" anchor="t" anchorCtr="0">
            <a:noAutofit/>
          </a:bodyPr>
          <a:lstStyle/>
          <a:p>
            <a:endParaRPr lang="en-GB" sz="6300" dirty="0">
              <a:solidFill>
                <a:srgbClr val="434343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29126896" y="22418618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494E0E0-1AF8-4304-AE32-97F02FAF7A16}"/>
              </a:ext>
            </a:extLst>
          </p:cNvPr>
          <p:cNvSpPr/>
          <p:nvPr/>
        </p:nvSpPr>
        <p:spPr>
          <a:xfrm>
            <a:off x="6317673" y="-307244"/>
            <a:ext cx="36170566" cy="6683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0" b="1" dirty="0" err="1">
                <a:solidFill>
                  <a:schemeClr val="bg1"/>
                </a:solidFill>
              </a:rPr>
              <a:t>Generalised</a:t>
            </a:r>
            <a:r>
              <a:rPr lang="en-US" sz="13000" b="1" dirty="0">
                <a:solidFill>
                  <a:schemeClr val="bg1"/>
                </a:solidFill>
              </a:rPr>
              <a:t> Hierarchical Fairness for Schedulable Entities Using SCLs</a:t>
            </a:r>
          </a:p>
          <a:p>
            <a:pPr algn="ctr">
              <a:lnSpc>
                <a:spcPts val="8640"/>
              </a:lnSpc>
              <a:spcAft>
                <a:spcPts val="3000"/>
              </a:spcAft>
            </a:pPr>
            <a:r>
              <a:rPr lang="en-US" sz="7200" b="1" dirty="0">
                <a:solidFill>
                  <a:schemeClr val="bg1"/>
                </a:solidFill>
              </a:rPr>
              <a:t>Gunuru Manoj Taraka Ramarao</a:t>
            </a:r>
          </a:p>
          <a:p>
            <a:pPr algn="ctr">
              <a:lnSpc>
                <a:spcPts val="8640"/>
              </a:lnSpc>
              <a:spcAft>
                <a:spcPts val="3000"/>
              </a:spcAft>
            </a:pPr>
            <a:r>
              <a:rPr lang="en-US" sz="7200" b="1" dirty="0">
                <a:solidFill>
                  <a:schemeClr val="bg1"/>
                </a:solidFill>
              </a:rPr>
              <a:t>Email : manoj.gtr@iitgn.ac.in, CSE discipline, IIT Gandhinagar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B62720-6CDA-AAA8-032D-5EB98D55E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81" y="62699"/>
            <a:ext cx="6290697" cy="629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DDA1D7-A3B1-FD29-1822-ECB39E120B5D}"/>
              </a:ext>
            </a:extLst>
          </p:cNvPr>
          <p:cNvSpPr/>
          <p:nvPr/>
        </p:nvSpPr>
        <p:spPr>
          <a:xfrm>
            <a:off x="297027" y="6921522"/>
            <a:ext cx="20311787" cy="7500865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50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19">
            <a:extLst>
              <a:ext uri="{FF2B5EF4-FFF2-40B4-BE49-F238E27FC236}">
                <a16:creationId xmlns:a16="http://schemas.microsoft.com/office/drawing/2014/main" id="{7A1802F3-D987-59A4-C4B2-EFD2B783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19232"/>
              </p:ext>
            </p:extLst>
          </p:nvPr>
        </p:nvGraphicFramePr>
        <p:xfrm>
          <a:off x="8454677" y="10744395"/>
          <a:ext cx="11263747" cy="2061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106">
                  <a:extLst>
                    <a:ext uri="{9D8B030D-6E8A-4147-A177-3AD203B41FA5}">
                      <a16:colId xmlns:a16="http://schemas.microsoft.com/office/drawing/2014/main" val="4041194054"/>
                    </a:ext>
                  </a:extLst>
                </a:gridCol>
                <a:gridCol w="1200613">
                  <a:extLst>
                    <a:ext uri="{9D8B030D-6E8A-4147-A177-3AD203B41FA5}">
                      <a16:colId xmlns:a16="http://schemas.microsoft.com/office/drawing/2014/main" val="233712706"/>
                    </a:ext>
                  </a:extLst>
                </a:gridCol>
                <a:gridCol w="1200613">
                  <a:extLst>
                    <a:ext uri="{9D8B030D-6E8A-4147-A177-3AD203B41FA5}">
                      <a16:colId xmlns:a16="http://schemas.microsoft.com/office/drawing/2014/main" val="3112199788"/>
                    </a:ext>
                  </a:extLst>
                </a:gridCol>
                <a:gridCol w="816988">
                  <a:extLst>
                    <a:ext uri="{9D8B030D-6E8A-4147-A177-3AD203B41FA5}">
                      <a16:colId xmlns:a16="http://schemas.microsoft.com/office/drawing/2014/main" val="80205459"/>
                    </a:ext>
                  </a:extLst>
                </a:gridCol>
                <a:gridCol w="1609106">
                  <a:extLst>
                    <a:ext uri="{9D8B030D-6E8A-4147-A177-3AD203B41FA5}">
                      <a16:colId xmlns:a16="http://schemas.microsoft.com/office/drawing/2014/main" val="2511560783"/>
                    </a:ext>
                  </a:extLst>
                </a:gridCol>
                <a:gridCol w="1250699">
                  <a:extLst>
                    <a:ext uri="{9D8B030D-6E8A-4147-A177-3AD203B41FA5}">
                      <a16:colId xmlns:a16="http://schemas.microsoft.com/office/drawing/2014/main" val="3504423238"/>
                    </a:ext>
                  </a:extLst>
                </a:gridCol>
                <a:gridCol w="1250699">
                  <a:extLst>
                    <a:ext uri="{9D8B030D-6E8A-4147-A177-3AD203B41FA5}">
                      <a16:colId xmlns:a16="http://schemas.microsoft.com/office/drawing/2014/main" val="549532199"/>
                    </a:ext>
                  </a:extLst>
                </a:gridCol>
                <a:gridCol w="716817">
                  <a:extLst>
                    <a:ext uri="{9D8B030D-6E8A-4147-A177-3AD203B41FA5}">
                      <a16:colId xmlns:a16="http://schemas.microsoft.com/office/drawing/2014/main" val="2801810468"/>
                    </a:ext>
                  </a:extLst>
                </a:gridCol>
                <a:gridCol w="1609106">
                  <a:extLst>
                    <a:ext uri="{9D8B030D-6E8A-4147-A177-3AD203B41FA5}">
                      <a16:colId xmlns:a16="http://schemas.microsoft.com/office/drawing/2014/main" val="981484716"/>
                    </a:ext>
                  </a:extLst>
                </a:gridCol>
              </a:tblGrid>
              <a:tr h="1030699">
                <a:tc>
                  <a:txBody>
                    <a:bodyPr/>
                    <a:lstStyle/>
                    <a:p>
                      <a:pPr algn="ctr"/>
                      <a:r>
                        <a:rPr lang="en-US" sz="3500" dirty="0">
                          <a:solidFill>
                            <a:schemeClr val="tx1"/>
                          </a:solidFill>
                        </a:rPr>
                        <a:t>T0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0" dirty="0">
                          <a:solidFill>
                            <a:schemeClr val="tx1"/>
                          </a:solidFill>
                        </a:rPr>
                        <a:t>CS0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0" dirty="0">
                          <a:solidFill>
                            <a:schemeClr val="tx1"/>
                          </a:solidFill>
                        </a:rPr>
                        <a:t>CS0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0" dirty="0">
                          <a:solidFill>
                            <a:schemeClr val="tx1"/>
                          </a:solidFill>
                        </a:rPr>
                        <a:t>CS0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 b="0" dirty="0">
                          <a:solidFill>
                            <a:schemeClr val="tx1"/>
                          </a:solidFill>
                        </a:rPr>
                        <a:t>CS0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554961"/>
                  </a:ext>
                </a:extLst>
              </a:tr>
              <a:tr h="1030699">
                <a:tc>
                  <a:txBody>
                    <a:bodyPr/>
                    <a:lstStyle/>
                    <a:p>
                      <a:pPr algn="ctr"/>
                      <a:r>
                        <a:rPr lang="en-US" sz="3500" b="1" dirty="0"/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3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CS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3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500" dirty="0"/>
                        <a:t>CS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1614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C9E7EEC-58BA-9B75-0DD4-743894691EA4}"/>
              </a:ext>
            </a:extLst>
          </p:cNvPr>
          <p:cNvSpPr txBox="1"/>
          <p:nvPr/>
        </p:nvSpPr>
        <p:spPr>
          <a:xfrm>
            <a:off x="3232050" y="6922911"/>
            <a:ext cx="185764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Scheduler Cooperative Lock (SCL)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3A2F6-670B-B51F-85F6-C4715A043112}"/>
              </a:ext>
            </a:extLst>
          </p:cNvPr>
          <p:cNvSpPr txBox="1"/>
          <p:nvPr/>
        </p:nvSpPr>
        <p:spPr>
          <a:xfrm rot="10800000" flipV="1">
            <a:off x="722259" y="8174595"/>
            <a:ext cx="177541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fairness by providing a fair allocation of lock for each thread or process irrespective of their lock usage patterns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B0F39-E854-2929-E7A8-CA9A9FB2BD7C}"/>
              </a:ext>
            </a:extLst>
          </p:cNvPr>
          <p:cNvSpPr txBox="1"/>
          <p:nvPr/>
        </p:nvSpPr>
        <p:spPr>
          <a:xfrm flipH="1">
            <a:off x="25270691" y="14783817"/>
            <a:ext cx="83127" cy="12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42235-D04D-EE5B-83BD-281060E075F1}"/>
              </a:ext>
            </a:extLst>
          </p:cNvPr>
          <p:cNvSpPr txBox="1"/>
          <p:nvPr/>
        </p:nvSpPr>
        <p:spPr>
          <a:xfrm flipH="1">
            <a:off x="915664" y="10041833"/>
            <a:ext cx="731393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thread can acquire lock multiple times in a time slice,  gets penalised if it uses more than </a:t>
            </a:r>
            <a:r>
              <a:rPr lang="en-IN" sz="5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alloted</a:t>
            </a:r>
            <a:endParaRPr lang="en-IN" sz="5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5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9B90228-F506-DA22-50F6-313FD9585E16}"/>
              </a:ext>
            </a:extLst>
          </p:cNvPr>
          <p:cNvSpPr/>
          <p:nvPr/>
        </p:nvSpPr>
        <p:spPr>
          <a:xfrm>
            <a:off x="297027" y="14657918"/>
            <a:ext cx="20311787" cy="13936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5000" dirty="0">
              <a:solidFill>
                <a:schemeClr val="tx1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AD6A82-E682-7049-B774-5E1F0F54F43C}"/>
              </a:ext>
            </a:extLst>
          </p:cNvPr>
          <p:cNvSpPr txBox="1"/>
          <p:nvPr/>
        </p:nvSpPr>
        <p:spPr>
          <a:xfrm>
            <a:off x="3448132" y="14922154"/>
            <a:ext cx="185764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Hierarchical Fairness Problem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A4E5EC71-EE7B-ADBD-0863-A88053AAF893}"/>
              </a:ext>
            </a:extLst>
          </p:cNvPr>
          <p:cNvSpPr/>
          <p:nvPr/>
        </p:nvSpPr>
        <p:spPr>
          <a:xfrm>
            <a:off x="20979320" y="6921892"/>
            <a:ext cx="21422171" cy="127516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55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E90ADA11-6F31-B9B8-4BDF-19C52795D9BE}"/>
              </a:ext>
            </a:extLst>
          </p:cNvPr>
          <p:cNvSpPr/>
          <p:nvPr/>
        </p:nvSpPr>
        <p:spPr>
          <a:xfrm>
            <a:off x="168781" y="28940468"/>
            <a:ext cx="42350830" cy="12667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Avoiding Scheduler Subversion using Scheduler–Cooperative Locks,” Yuvraj Patel et al., </a:t>
            </a:r>
            <a:r>
              <a:rPr lang="en-US" sz="50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EuroSys</a:t>
            </a:r>
            <a:r>
              <a:rPr lang="en-US" sz="5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2020</a:t>
            </a:r>
            <a:endParaRPr lang="en-IN" sz="5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45A6FFB-E618-BAFB-8011-D7BD29241E03}"/>
              </a:ext>
            </a:extLst>
          </p:cNvPr>
          <p:cNvSpPr txBox="1"/>
          <p:nvPr/>
        </p:nvSpPr>
        <p:spPr>
          <a:xfrm>
            <a:off x="-5375292" y="28940468"/>
            <a:ext cx="185764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Reference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DFF63F6-1DEC-DE59-4786-4FF78B3068AE}"/>
              </a:ext>
            </a:extLst>
          </p:cNvPr>
          <p:cNvSpPr txBox="1"/>
          <p:nvPr/>
        </p:nvSpPr>
        <p:spPr>
          <a:xfrm>
            <a:off x="22131765" y="6849865"/>
            <a:ext cx="185764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Solution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5C436E-5508-240E-593C-FFDA2B0A52E1}"/>
              </a:ext>
            </a:extLst>
          </p:cNvPr>
          <p:cNvGrpSpPr/>
          <p:nvPr/>
        </p:nvGrpSpPr>
        <p:grpSpPr>
          <a:xfrm>
            <a:off x="29921504" y="8433971"/>
            <a:ext cx="12841791" cy="8837291"/>
            <a:chOff x="3575980" y="16328737"/>
            <a:chExt cx="15268823" cy="9579808"/>
          </a:xfrm>
        </p:grpSpPr>
        <p:sp>
          <p:nvSpPr>
            <p:cNvPr id="46" name="Shape 65">
              <a:extLst>
                <a:ext uri="{FF2B5EF4-FFF2-40B4-BE49-F238E27FC236}">
                  <a16:creationId xmlns:a16="http://schemas.microsoft.com/office/drawing/2014/main" id="{7D5E1D37-77C8-6BEF-B08E-D8C6942A2B20}"/>
                </a:ext>
              </a:extLst>
            </p:cNvPr>
            <p:cNvSpPr txBox="1"/>
            <p:nvPr/>
          </p:nvSpPr>
          <p:spPr>
            <a:xfrm>
              <a:off x="9591987" y="23844619"/>
              <a:ext cx="3657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endParaRPr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12C762C-E6F1-F0DA-0F49-9482F8B3F3CB}"/>
                </a:ext>
              </a:extLst>
            </p:cNvPr>
            <p:cNvSpPr/>
            <p:nvPr/>
          </p:nvSpPr>
          <p:spPr>
            <a:xfrm>
              <a:off x="11634838" y="18706957"/>
              <a:ext cx="1656767" cy="13332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5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8135A37-A7D4-0B08-56A9-20837AF26131}"/>
                </a:ext>
              </a:extLst>
            </p:cNvPr>
            <p:cNvSpPr/>
            <p:nvPr/>
          </p:nvSpPr>
          <p:spPr>
            <a:xfrm>
              <a:off x="9173200" y="20818683"/>
              <a:ext cx="1656767" cy="13332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5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S1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BD0D18D-E36F-B4A9-49F3-E46AAEA9B4F2}"/>
                </a:ext>
              </a:extLst>
            </p:cNvPr>
            <p:cNvSpPr/>
            <p:nvPr/>
          </p:nvSpPr>
          <p:spPr>
            <a:xfrm>
              <a:off x="14469902" y="20809767"/>
              <a:ext cx="1656767" cy="13332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5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S2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6FEA8F5-807E-52E2-8C8B-517A24AE58C6}"/>
                </a:ext>
              </a:extLst>
            </p:cNvPr>
            <p:cNvCxnSpPr>
              <a:cxnSpLocks/>
              <a:stCxn id="49" idx="7"/>
              <a:endCxn id="48" idx="3"/>
            </p:cNvCxnSpPr>
            <p:nvPr/>
          </p:nvCxnSpPr>
          <p:spPr>
            <a:xfrm flipV="1">
              <a:off x="10587340" y="19844925"/>
              <a:ext cx="1290126" cy="116900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39EFB41-1004-3E8D-F735-57747F7E46C8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 flipV="1">
              <a:off x="13082689" y="19844925"/>
              <a:ext cx="1629841" cy="1160087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9EC36A-08F9-DF27-ED50-36197F3C5444}"/>
                </a:ext>
              </a:extLst>
            </p:cNvPr>
            <p:cNvSpPr/>
            <p:nvPr/>
          </p:nvSpPr>
          <p:spPr>
            <a:xfrm>
              <a:off x="10750660" y="23746779"/>
              <a:ext cx="1307966" cy="11200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5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T1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D720CDD-8F8C-144F-542A-C604E7013D2C}"/>
                </a:ext>
              </a:extLst>
            </p:cNvPr>
            <p:cNvSpPr/>
            <p:nvPr/>
          </p:nvSpPr>
          <p:spPr>
            <a:xfrm>
              <a:off x="7865234" y="23764262"/>
              <a:ext cx="1307966" cy="11025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5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T0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911981E-B9E7-B2A7-A5BD-831FE9E5A77A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8519217" y="21956651"/>
              <a:ext cx="902907" cy="1807611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AEEA944-7709-CB14-4CAF-8F65E7D036BE}"/>
                </a:ext>
              </a:extLst>
            </p:cNvPr>
            <p:cNvCxnSpPr>
              <a:cxnSpLocks/>
              <a:stCxn id="49" idx="5"/>
              <a:endCxn id="54" idx="0"/>
            </p:cNvCxnSpPr>
            <p:nvPr/>
          </p:nvCxnSpPr>
          <p:spPr>
            <a:xfrm>
              <a:off x="10587340" y="21956651"/>
              <a:ext cx="817303" cy="17901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202ED23-520D-80BA-A7DF-FED0137EC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19679" y="21956651"/>
              <a:ext cx="1264242" cy="179012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38FD655-C548-AB56-476F-285BC22DD54A}"/>
                </a:ext>
              </a:extLst>
            </p:cNvPr>
            <p:cNvCxnSpPr>
              <a:cxnSpLocks/>
              <a:stCxn id="51" idx="5"/>
            </p:cNvCxnSpPr>
            <p:nvPr/>
          </p:nvCxnSpPr>
          <p:spPr>
            <a:xfrm>
              <a:off x="15884041" y="21947736"/>
              <a:ext cx="1614110" cy="181658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C3330D5-A256-CD82-1234-853427187DE3}"/>
                </a:ext>
              </a:extLst>
            </p:cNvPr>
            <p:cNvCxnSpPr>
              <a:cxnSpLocks/>
            </p:cNvCxnSpPr>
            <p:nvPr/>
          </p:nvCxnSpPr>
          <p:spPr>
            <a:xfrm>
              <a:off x="15369880" y="22151895"/>
              <a:ext cx="35415" cy="1638836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6CF66C8-BB29-1E7E-7EF5-08E3C9D8607C}"/>
                </a:ext>
              </a:extLst>
            </p:cNvPr>
            <p:cNvSpPr/>
            <p:nvPr/>
          </p:nvSpPr>
          <p:spPr>
            <a:xfrm>
              <a:off x="14796684" y="23782221"/>
              <a:ext cx="1307966" cy="11200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5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3D4DE37-C122-B66B-AD4B-BC69E07D4198}"/>
                </a:ext>
              </a:extLst>
            </p:cNvPr>
            <p:cNvSpPr/>
            <p:nvPr/>
          </p:nvSpPr>
          <p:spPr>
            <a:xfrm>
              <a:off x="12730669" y="23755693"/>
              <a:ext cx="1307966" cy="11551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5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BB68DFA-AC58-20A3-74F2-F934319379AD}"/>
                </a:ext>
              </a:extLst>
            </p:cNvPr>
            <p:cNvSpPr/>
            <p:nvPr/>
          </p:nvSpPr>
          <p:spPr>
            <a:xfrm>
              <a:off x="16844168" y="23764320"/>
              <a:ext cx="1307966" cy="11200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55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76C5C6-F980-708F-ED11-38A88FE6867D}"/>
                </a:ext>
              </a:extLst>
            </p:cNvPr>
            <p:cNvSpPr txBox="1"/>
            <p:nvPr/>
          </p:nvSpPr>
          <p:spPr>
            <a:xfrm flipH="1">
              <a:off x="6377831" y="18410287"/>
              <a:ext cx="4689020" cy="767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Slice time = 4ms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E83A2E3-E9FA-01CA-63E9-C197604A9A05}"/>
                </a:ext>
              </a:extLst>
            </p:cNvPr>
            <p:cNvSpPr txBox="1"/>
            <p:nvPr/>
          </p:nvSpPr>
          <p:spPr>
            <a:xfrm flipH="1">
              <a:off x="3575980" y="20947239"/>
              <a:ext cx="4689020" cy="767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Slice time = 2ms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45469B1-D8A4-BA15-06DC-27159B5B5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14173468" y="17025287"/>
              <a:ext cx="603346" cy="1562546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8876C40-8E8B-DB3B-F54F-CEA457877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15054091" y="17025287"/>
              <a:ext cx="603346" cy="1562546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5A5E478-CECC-3772-1BB9-679839AC1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15896947" y="17025287"/>
              <a:ext cx="603346" cy="1562546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33A2010-C265-8EA7-A6D1-58ABEDCAB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11491504" y="20797664"/>
              <a:ext cx="603346" cy="1562546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B2FB3E6-FFA2-1428-CDCA-105889204682}"/>
                </a:ext>
              </a:extLst>
            </p:cNvPr>
            <p:cNvSpPr txBox="1"/>
            <p:nvPr/>
          </p:nvSpPr>
          <p:spPr>
            <a:xfrm>
              <a:off x="15041132" y="16328737"/>
              <a:ext cx="16476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T3</a:t>
              </a: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8589E54-1A8C-63D4-0123-E53CFB44DF91}"/>
                </a:ext>
              </a:extLst>
            </p:cNvPr>
            <p:cNvSpPr txBox="1"/>
            <p:nvPr/>
          </p:nvSpPr>
          <p:spPr>
            <a:xfrm>
              <a:off x="14049107" y="16387331"/>
              <a:ext cx="16476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T2</a:t>
              </a: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27D76D-F8C2-075D-1D6B-B53F5E5FA90E}"/>
                </a:ext>
              </a:extLst>
            </p:cNvPr>
            <p:cNvSpPr txBox="1"/>
            <p:nvPr/>
          </p:nvSpPr>
          <p:spPr>
            <a:xfrm>
              <a:off x="15992638" y="16386281"/>
              <a:ext cx="16476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T4</a:t>
              </a: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F2EC872-1F5E-6862-41D8-500B6894DA8C}"/>
                </a:ext>
              </a:extLst>
            </p:cNvPr>
            <p:cNvSpPr txBox="1"/>
            <p:nvPr/>
          </p:nvSpPr>
          <p:spPr>
            <a:xfrm>
              <a:off x="11494747" y="20137711"/>
              <a:ext cx="16476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35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T1</a:t>
              </a: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318FEB1-4861-FF40-410C-BE9E8D79E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6888387" y="23335708"/>
              <a:ext cx="603346" cy="1562546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BB1813E-EB4E-876D-B4B2-70074440213A}"/>
                </a:ext>
              </a:extLst>
            </p:cNvPr>
            <p:cNvSpPr txBox="1"/>
            <p:nvPr/>
          </p:nvSpPr>
          <p:spPr>
            <a:xfrm flipH="1">
              <a:off x="14155783" y="18622681"/>
              <a:ext cx="4689020" cy="767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Waiting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F9DB582-59EF-441B-FF8F-652D55E3EC94}"/>
                </a:ext>
              </a:extLst>
            </p:cNvPr>
            <p:cNvSpPr txBox="1"/>
            <p:nvPr/>
          </p:nvSpPr>
          <p:spPr>
            <a:xfrm flipH="1">
              <a:off x="6024007" y="25141182"/>
              <a:ext cx="4689020" cy="767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Executing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63765666-0011-D613-3DFC-D150CC1B2975}"/>
                </a:ext>
              </a:extLst>
            </p:cNvPr>
            <p:cNvCxnSpPr>
              <a:stCxn id="48" idx="2"/>
              <a:endCxn id="49" idx="0"/>
            </p:cNvCxnSpPr>
            <p:nvPr/>
          </p:nvCxnSpPr>
          <p:spPr>
            <a:xfrm rot="10800000" flipV="1">
              <a:off x="10001584" y="19373563"/>
              <a:ext cx="1633254" cy="1445119"/>
            </a:xfrm>
            <a:prstGeom prst="bentConnector2">
              <a:avLst/>
            </a:prstGeom>
            <a:ln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BDA537FB-9A88-B1D6-1AC8-6D3F6564A660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rot="10800000" flipV="1">
              <a:off x="8048168" y="21485289"/>
              <a:ext cx="1125032" cy="2261489"/>
            </a:xfrm>
            <a:prstGeom prst="bentConnector2">
              <a:avLst/>
            </a:prstGeom>
            <a:ln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BAE49DD-E492-3B52-7E60-2236AEF4F623}"/>
                </a:ext>
              </a:extLst>
            </p:cNvPr>
            <p:cNvSpPr txBox="1"/>
            <p:nvPr/>
          </p:nvSpPr>
          <p:spPr>
            <a:xfrm flipH="1">
              <a:off x="10985516" y="22188413"/>
              <a:ext cx="4689020" cy="767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Waiting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BAD9450A-A25B-7CE3-F4CC-D575CBADAFC7}"/>
              </a:ext>
            </a:extLst>
          </p:cNvPr>
          <p:cNvSpPr txBox="1"/>
          <p:nvPr/>
        </p:nvSpPr>
        <p:spPr>
          <a:xfrm>
            <a:off x="21479726" y="10005705"/>
            <a:ext cx="8441778" cy="8790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Entities in the same level will be given same lock opportunity time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Threads wait at different levels until their slices become active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Lock accounting will be done when the slice of an entity is active and a correction term =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FD5FFE5-6395-0CF2-7095-381C3500DB51}"/>
              </a:ext>
            </a:extLst>
          </p:cNvPr>
          <p:cNvSpPr txBox="1"/>
          <p:nvPr/>
        </p:nvSpPr>
        <p:spPr>
          <a:xfrm>
            <a:off x="32551946" y="14223288"/>
            <a:ext cx="16476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35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T0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9BB4FC3-14C8-5B47-6305-0943D355EA92}"/>
              </a:ext>
            </a:extLst>
          </p:cNvPr>
          <p:cNvSpPr txBox="1"/>
          <p:nvPr/>
        </p:nvSpPr>
        <p:spPr>
          <a:xfrm rot="10800000" flipV="1">
            <a:off x="28547776" y="17211931"/>
            <a:ext cx="177541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Top-Down Approach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F0F8BDB-AABC-329F-2EBB-1F623C903F3B}"/>
              </a:ext>
            </a:extLst>
          </p:cNvPr>
          <p:cNvSpPr txBox="1"/>
          <p:nvPr/>
        </p:nvSpPr>
        <p:spPr>
          <a:xfrm>
            <a:off x="22616958" y="8525066"/>
            <a:ext cx="153481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get hierarchical fairness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1D8011F-EECA-0D18-6B61-1E62E6830666}"/>
              </a:ext>
            </a:extLst>
          </p:cNvPr>
          <p:cNvSpPr txBox="1"/>
          <p:nvPr/>
        </p:nvSpPr>
        <p:spPr>
          <a:xfrm>
            <a:off x="8179578" y="13408262"/>
            <a:ext cx="11542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(sec)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D30FC23-74C1-3982-D9AB-000332E292C1}"/>
              </a:ext>
            </a:extLst>
          </p:cNvPr>
          <p:cNvCxnSpPr>
            <a:cxnSpLocks/>
          </p:cNvCxnSpPr>
          <p:nvPr/>
        </p:nvCxnSpPr>
        <p:spPr>
          <a:xfrm>
            <a:off x="11355905" y="13229875"/>
            <a:ext cx="4919762" cy="0"/>
          </a:xfrm>
          <a:prstGeom prst="straightConnector1">
            <a:avLst/>
          </a:prstGeom>
          <a:ln w="45720">
            <a:solidFill>
              <a:schemeClr val="tx1"/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C48F5ADC-69FA-2FFE-3620-03AFEC534E92}"/>
              </a:ext>
            </a:extLst>
          </p:cNvPr>
          <p:cNvSpPr txBox="1"/>
          <p:nvPr/>
        </p:nvSpPr>
        <p:spPr>
          <a:xfrm>
            <a:off x="22079019" y="18341397"/>
            <a:ext cx="203440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(number of children at the same level -1) * static slice will be added</a:t>
            </a:r>
            <a:endParaRPr lang="en-IN" dirty="0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6A29E989-B7F6-60FE-EB8B-07AB5E55472C}"/>
              </a:ext>
            </a:extLst>
          </p:cNvPr>
          <p:cNvSpPr/>
          <p:nvPr/>
        </p:nvSpPr>
        <p:spPr>
          <a:xfrm>
            <a:off x="20892573" y="20002245"/>
            <a:ext cx="21595666" cy="8797368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5000" dirty="0">
              <a:solidFill>
                <a:schemeClr val="tx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9E923AA-27C6-3738-9B00-3A09B9FEEE40}"/>
              </a:ext>
            </a:extLst>
          </p:cNvPr>
          <p:cNvSpPr txBox="1"/>
          <p:nvPr/>
        </p:nvSpPr>
        <p:spPr>
          <a:xfrm>
            <a:off x="21788071" y="19932798"/>
            <a:ext cx="185764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Results 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FDA3326-799D-8393-2963-3609829AE7A8}"/>
              </a:ext>
            </a:extLst>
          </p:cNvPr>
          <p:cNvGrpSpPr/>
          <p:nvPr/>
        </p:nvGrpSpPr>
        <p:grpSpPr>
          <a:xfrm>
            <a:off x="8197338" y="16724884"/>
            <a:ext cx="14663670" cy="8980820"/>
            <a:chOff x="18277989" y="5070764"/>
            <a:chExt cx="23033648" cy="10397716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C88094C8-AA33-FA35-0668-3752A2FB19FA}"/>
                </a:ext>
              </a:extLst>
            </p:cNvPr>
            <p:cNvGrpSpPr/>
            <p:nvPr/>
          </p:nvGrpSpPr>
          <p:grpSpPr>
            <a:xfrm>
              <a:off x="22593398" y="9298003"/>
              <a:ext cx="6690963" cy="2248448"/>
              <a:chOff x="27656505" y="5648632"/>
              <a:chExt cx="5766347" cy="2194000"/>
            </a:xfrm>
          </p:grpSpPr>
          <p:pic>
            <p:nvPicPr>
              <p:cNvPr id="231" name="Picture 230">
                <a:extLst>
                  <a:ext uri="{FF2B5EF4-FFF2-40B4-BE49-F238E27FC236}">
                    <a16:creationId xmlns:a16="http://schemas.microsoft.com/office/drawing/2014/main" id="{518FA1B7-22F3-3729-F1C1-4F5D2DE3E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80281" y="5726763"/>
                <a:ext cx="2342571" cy="2115869"/>
              </a:xfrm>
              <a:prstGeom prst="rect">
                <a:avLst/>
              </a:prstGeom>
            </p:spPr>
          </p:pic>
          <p:pic>
            <p:nvPicPr>
              <p:cNvPr id="232" name="Picture 231">
                <a:extLst>
                  <a:ext uri="{FF2B5EF4-FFF2-40B4-BE49-F238E27FC236}">
                    <a16:creationId xmlns:a16="http://schemas.microsoft.com/office/drawing/2014/main" id="{0652AECB-07A1-B6E1-EBA5-36570951EE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56505" y="5648632"/>
                <a:ext cx="2342570" cy="2115869"/>
              </a:xfrm>
              <a:prstGeom prst="rect">
                <a:avLst/>
              </a:prstGeom>
            </p:spPr>
          </p:pic>
        </p:grpSp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24463100-B65E-69AD-B233-A3AD70F81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22409693" y="12775930"/>
              <a:ext cx="918712" cy="2609684"/>
            </a:xfrm>
            <a:prstGeom prst="rect">
              <a:avLst/>
            </a:prstGeom>
          </p:spPr>
        </p:pic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FAD2D2C-F677-6A91-D297-429E96D41A8E}"/>
                </a:ext>
              </a:extLst>
            </p:cNvPr>
            <p:cNvSpPr txBox="1"/>
            <p:nvPr/>
          </p:nvSpPr>
          <p:spPr>
            <a:xfrm>
              <a:off x="18277989" y="8134578"/>
              <a:ext cx="8977747" cy="76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Virtual machines</a:t>
              </a:r>
            </a:p>
          </p:txBody>
        </p:sp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AD4A29AE-95AF-A960-2D16-07D94A2D9BE3}"/>
                </a:ext>
              </a:extLst>
            </p:cNvPr>
            <p:cNvSpPr/>
            <p:nvPr/>
          </p:nvSpPr>
          <p:spPr>
            <a:xfrm>
              <a:off x="24831974" y="5070764"/>
              <a:ext cx="8876135" cy="182279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40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Common Resource</a:t>
              </a:r>
            </a:p>
          </p:txBody>
        </p:sp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C905A2F1-624C-902F-8185-0E979BCAE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24422031" y="12775930"/>
              <a:ext cx="918712" cy="2609684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7FB70C4C-B204-3B26-3730-E98A8C234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26509375" y="12775930"/>
              <a:ext cx="918712" cy="2609684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FA5777F9-53B0-6FD0-E38F-937085DD4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28077810" y="12804816"/>
              <a:ext cx="918712" cy="2609684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DD2866B0-BE99-8D3C-2C92-0C13B684B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30397903" y="12804816"/>
              <a:ext cx="918712" cy="2609684"/>
            </a:xfrm>
            <a:prstGeom prst="rect">
              <a:avLst/>
            </a:prstGeom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2D48859B-988B-692A-2FAE-9B5ADCFAF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32347563" y="12858796"/>
              <a:ext cx="918712" cy="2609684"/>
            </a:xfrm>
            <a:prstGeom prst="rect">
              <a:avLst/>
            </a:prstGeom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2B7580D7-A667-8505-0845-31048561B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36034249" y="12804816"/>
              <a:ext cx="918712" cy="2609684"/>
            </a:xfrm>
            <a:prstGeom prst="rect">
              <a:avLst/>
            </a:prstGeom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2A4BF171-82AE-400C-4F30-25E341345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 flipV="1">
              <a:off x="34313414" y="12769748"/>
              <a:ext cx="918712" cy="2609684"/>
            </a:xfrm>
            <a:prstGeom prst="rect">
              <a:avLst/>
            </a:prstGeom>
          </p:spPr>
        </p:pic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A1D326C-0514-CA1C-3578-3FB04FD07921}"/>
                </a:ext>
              </a:extLst>
            </p:cNvPr>
            <p:cNvCxnSpPr>
              <a:cxnSpLocks/>
              <a:stCxn id="196" idx="2"/>
              <a:endCxn id="232" idx="0"/>
            </p:cNvCxnSpPr>
            <p:nvPr/>
          </p:nvCxnSpPr>
          <p:spPr>
            <a:xfrm flipH="1">
              <a:off x="23952496" y="6893559"/>
              <a:ext cx="5317547" cy="24044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F6DA40BF-7E58-60A9-3109-925B17085D48}"/>
                </a:ext>
              </a:extLst>
            </p:cNvPr>
            <p:cNvCxnSpPr>
              <a:cxnSpLocks/>
              <a:stCxn id="196" idx="2"/>
            </p:cNvCxnSpPr>
            <p:nvPr/>
          </p:nvCxnSpPr>
          <p:spPr>
            <a:xfrm flipH="1">
              <a:off x="27925267" y="6893559"/>
              <a:ext cx="1344775" cy="23771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667DBFC-FA3E-FFEA-9E0B-0032485447FE}"/>
                </a:ext>
              </a:extLst>
            </p:cNvPr>
            <p:cNvCxnSpPr>
              <a:cxnSpLocks/>
            </p:cNvCxnSpPr>
            <p:nvPr/>
          </p:nvCxnSpPr>
          <p:spPr>
            <a:xfrm>
              <a:off x="29400519" y="6890909"/>
              <a:ext cx="2885257" cy="24729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6951D25A-0C17-9CE4-100E-2184296496CD}"/>
                </a:ext>
              </a:extLst>
            </p:cNvPr>
            <p:cNvCxnSpPr>
              <a:cxnSpLocks/>
              <a:stCxn id="196" idx="2"/>
              <a:endCxn id="28" idx="0"/>
            </p:cNvCxnSpPr>
            <p:nvPr/>
          </p:nvCxnSpPr>
          <p:spPr>
            <a:xfrm>
              <a:off x="29270043" y="6893559"/>
              <a:ext cx="6849760" cy="2389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233AD9B-0651-8734-63FF-87F5BD80254E}"/>
                </a:ext>
              </a:extLst>
            </p:cNvPr>
            <p:cNvCxnSpPr>
              <a:cxnSpLocks/>
              <a:stCxn id="232" idx="2"/>
              <a:endCxn id="193" idx="2"/>
            </p:cNvCxnSpPr>
            <p:nvPr/>
          </p:nvCxnSpPr>
          <p:spPr>
            <a:xfrm flipH="1">
              <a:off x="22869048" y="11466380"/>
              <a:ext cx="1083448" cy="1309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A80C1E8-83A5-2C17-FD08-B9441FDBD5DE}"/>
                </a:ext>
              </a:extLst>
            </p:cNvPr>
            <p:cNvCxnSpPr>
              <a:cxnSpLocks/>
              <a:stCxn id="231" idx="2"/>
              <a:endCxn id="198" idx="2"/>
            </p:cNvCxnSpPr>
            <p:nvPr/>
          </p:nvCxnSpPr>
          <p:spPr>
            <a:xfrm flipH="1">
              <a:off x="26968731" y="11546450"/>
              <a:ext cx="956535" cy="12294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08C13DF-EAA9-AA61-EA7F-E7D14BFB5437}"/>
                </a:ext>
              </a:extLst>
            </p:cNvPr>
            <p:cNvCxnSpPr>
              <a:cxnSpLocks/>
              <a:stCxn id="27" idx="2"/>
              <a:endCxn id="200" idx="2"/>
            </p:cNvCxnSpPr>
            <p:nvPr/>
          </p:nvCxnSpPr>
          <p:spPr>
            <a:xfrm flipH="1">
              <a:off x="30857259" y="11534493"/>
              <a:ext cx="1470505" cy="12703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1A01054-510E-E183-FCF0-F5222D78F895}"/>
                </a:ext>
              </a:extLst>
            </p:cNvPr>
            <p:cNvCxnSpPr>
              <a:cxnSpLocks/>
              <a:stCxn id="28" idx="2"/>
              <a:endCxn id="203" idx="2"/>
            </p:cNvCxnSpPr>
            <p:nvPr/>
          </p:nvCxnSpPr>
          <p:spPr>
            <a:xfrm flipH="1">
              <a:off x="34772771" y="11451224"/>
              <a:ext cx="1347032" cy="1318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A1ADE6F-F299-8F5B-C396-05D153C061A5}"/>
                </a:ext>
              </a:extLst>
            </p:cNvPr>
            <p:cNvCxnSpPr>
              <a:cxnSpLocks/>
              <a:stCxn id="232" idx="2"/>
              <a:endCxn id="197" idx="2"/>
            </p:cNvCxnSpPr>
            <p:nvPr/>
          </p:nvCxnSpPr>
          <p:spPr>
            <a:xfrm>
              <a:off x="23952496" y="11466380"/>
              <a:ext cx="928891" cy="1309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FAA0BF7-BAF5-7AA5-2F31-F7883A8D5996}"/>
                </a:ext>
              </a:extLst>
            </p:cNvPr>
            <p:cNvCxnSpPr>
              <a:cxnSpLocks/>
              <a:stCxn id="231" idx="2"/>
              <a:endCxn id="199" idx="2"/>
            </p:cNvCxnSpPr>
            <p:nvPr/>
          </p:nvCxnSpPr>
          <p:spPr>
            <a:xfrm>
              <a:off x="27925266" y="11546450"/>
              <a:ext cx="611899" cy="1258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DB310505-773A-82BC-4558-D9A4D3DA0B98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32327764" y="11534493"/>
              <a:ext cx="426251" cy="10522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43AEF0D-DDEE-4376-E43A-596AB39F5967}"/>
                </a:ext>
              </a:extLst>
            </p:cNvPr>
            <p:cNvCxnSpPr>
              <a:cxnSpLocks/>
              <a:stCxn id="28" idx="2"/>
              <a:endCxn id="202" idx="2"/>
            </p:cNvCxnSpPr>
            <p:nvPr/>
          </p:nvCxnSpPr>
          <p:spPr>
            <a:xfrm>
              <a:off x="36119803" y="11451224"/>
              <a:ext cx="373803" cy="13535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54CAF8C-D5DC-1504-0012-AB1E903CF206}"/>
                </a:ext>
              </a:extLst>
            </p:cNvPr>
            <p:cNvSpPr txBox="1"/>
            <p:nvPr/>
          </p:nvSpPr>
          <p:spPr>
            <a:xfrm>
              <a:off x="18983061" y="12536850"/>
              <a:ext cx="3225350" cy="2062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Threads</a:t>
              </a:r>
            </a:p>
            <a:p>
              <a:r>
                <a:rPr lang="en-IN" sz="3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(or)</a:t>
              </a:r>
            </a:p>
            <a:p>
              <a:r>
                <a:rPr lang="en-IN" sz="3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Processes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887762D-5F76-F0E6-0049-1A6605EB30E0}"/>
                </a:ext>
              </a:extLst>
            </p:cNvPr>
            <p:cNvSpPr txBox="1"/>
            <p:nvPr/>
          </p:nvSpPr>
          <p:spPr>
            <a:xfrm>
              <a:off x="25167345" y="7529487"/>
              <a:ext cx="1568437" cy="761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30%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8C38E648-99D9-E7EA-044F-C3E5605B4E50}"/>
                </a:ext>
              </a:extLst>
            </p:cNvPr>
            <p:cNvSpPr txBox="1"/>
            <p:nvPr/>
          </p:nvSpPr>
          <p:spPr>
            <a:xfrm>
              <a:off x="27104580" y="7933884"/>
              <a:ext cx="1568437" cy="761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30%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43266202-0147-DBB7-7D2E-D361ABA042F7}"/>
                </a:ext>
              </a:extLst>
            </p:cNvPr>
            <p:cNvSpPr txBox="1"/>
            <p:nvPr/>
          </p:nvSpPr>
          <p:spPr>
            <a:xfrm>
              <a:off x="29695627" y="8005675"/>
              <a:ext cx="1568437" cy="761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20%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DA8DF5D-D737-4B08-59C5-57768F0943B1}"/>
                </a:ext>
              </a:extLst>
            </p:cNvPr>
            <p:cNvSpPr txBox="1"/>
            <p:nvPr/>
          </p:nvSpPr>
          <p:spPr>
            <a:xfrm>
              <a:off x="32677633" y="7513380"/>
              <a:ext cx="1568437" cy="761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20%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DE44D690-24A4-BA24-F387-5D06A4200A08}"/>
                </a:ext>
              </a:extLst>
            </p:cNvPr>
            <p:cNvSpPr txBox="1"/>
            <p:nvPr/>
          </p:nvSpPr>
          <p:spPr>
            <a:xfrm>
              <a:off x="32333890" y="11454414"/>
              <a:ext cx="8977747" cy="76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70%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6D65C752-1BC5-DFEA-94D0-6B21B6867976}"/>
                </a:ext>
              </a:extLst>
            </p:cNvPr>
            <p:cNvSpPr txBox="1"/>
            <p:nvPr/>
          </p:nvSpPr>
          <p:spPr>
            <a:xfrm>
              <a:off x="18355931" y="11607337"/>
              <a:ext cx="8977747" cy="76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40%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FF78C0D-FD86-BE29-DCCC-1934875AED10}"/>
                </a:ext>
              </a:extLst>
            </p:cNvPr>
            <p:cNvSpPr txBox="1"/>
            <p:nvPr/>
          </p:nvSpPr>
          <p:spPr>
            <a:xfrm>
              <a:off x="20739254" y="11534493"/>
              <a:ext cx="8977747" cy="76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60%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C805237-A4A4-1783-250C-88A4B9B3E9F6}"/>
                </a:ext>
              </a:extLst>
            </p:cNvPr>
            <p:cNvSpPr txBox="1"/>
            <p:nvPr/>
          </p:nvSpPr>
          <p:spPr>
            <a:xfrm>
              <a:off x="22270222" y="11605106"/>
              <a:ext cx="8977747" cy="76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50%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298F50C-A3B7-C7E2-8D24-88E72163EAD8}"/>
                </a:ext>
              </a:extLst>
            </p:cNvPr>
            <p:cNvSpPr txBox="1"/>
            <p:nvPr/>
          </p:nvSpPr>
          <p:spPr>
            <a:xfrm>
              <a:off x="24522544" y="11509740"/>
              <a:ext cx="8977747" cy="76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50%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BA8C2F9-EEC7-11E3-3AF2-02AB746D4E07}"/>
                </a:ext>
              </a:extLst>
            </p:cNvPr>
            <p:cNvSpPr txBox="1"/>
            <p:nvPr/>
          </p:nvSpPr>
          <p:spPr>
            <a:xfrm>
              <a:off x="26275222" y="11502308"/>
              <a:ext cx="8977747" cy="76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80%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48E3B041-65C4-22E2-D757-A59CC0475E11}"/>
                </a:ext>
              </a:extLst>
            </p:cNvPr>
            <p:cNvSpPr txBox="1"/>
            <p:nvPr/>
          </p:nvSpPr>
          <p:spPr>
            <a:xfrm>
              <a:off x="28762031" y="11523230"/>
              <a:ext cx="8977747" cy="76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20%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E34C66FE-671C-772D-0BD1-41B58E8B9B06}"/>
                </a:ext>
              </a:extLst>
            </p:cNvPr>
            <p:cNvSpPr txBox="1"/>
            <p:nvPr/>
          </p:nvSpPr>
          <p:spPr>
            <a:xfrm>
              <a:off x="30490544" y="11568396"/>
              <a:ext cx="8977747" cy="76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30%</a:t>
              </a:r>
            </a:p>
          </p:txBody>
        </p: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C9DD2398-4D86-058F-5EC9-9199C75A52FA}"/>
              </a:ext>
            </a:extLst>
          </p:cNvPr>
          <p:cNvSpPr txBox="1"/>
          <p:nvPr/>
        </p:nvSpPr>
        <p:spPr>
          <a:xfrm>
            <a:off x="1284614" y="16839383"/>
            <a:ext cx="7854111" cy="102489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 based fairness is not enough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Schedulable entities (threads, process, VMs, containers) demand a different share on a common resource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Demands of entities vary from an individual level to set level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endParaRPr lang="en-IN" sz="5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5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D0A8EEC-4F9F-C0CE-7EA5-9D47F35BB4CA}"/>
              </a:ext>
            </a:extLst>
          </p:cNvPr>
          <p:cNvSpPr txBox="1"/>
          <p:nvPr/>
        </p:nvSpPr>
        <p:spPr>
          <a:xfrm>
            <a:off x="2213226" y="25715754"/>
            <a:ext cx="174717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Constructing hierarchy using SCLs that rely on non-</a:t>
            </a:r>
            <a:r>
              <a:rPr lang="en-IN" sz="5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en-I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scheduling,  provide required share for entities on the common resource</a:t>
            </a:r>
          </a:p>
          <a:p>
            <a:endParaRPr lang="en-IN" sz="5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2E129F1A-8B19-0298-775D-57FC0E3B9134}"/>
              </a:ext>
            </a:extLst>
          </p:cNvPr>
          <p:cNvSpPr txBox="1"/>
          <p:nvPr/>
        </p:nvSpPr>
        <p:spPr>
          <a:xfrm>
            <a:off x="22034152" y="21586796"/>
            <a:ext cx="753331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same priority: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 threads within a set have a fair share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 sets S1 = </a:t>
            </a:r>
            <a:r>
              <a:rPr lang="en-IN" sz="5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{T0, T1} </a:t>
            </a:r>
            <a:r>
              <a:rPr lang="en-I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S2 = </a:t>
            </a:r>
            <a:r>
              <a:rPr lang="en-IN" sz="55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{T2, T3, T4} </a:t>
            </a:r>
            <a:r>
              <a:rPr lang="en-IN" sz="5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have a fair share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81A4DA6-674B-6A29-6CA3-24566112D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3155" y="21523918"/>
            <a:ext cx="6234598" cy="708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0688F01-702B-EB9E-0C1F-B953C2F41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7753" y="21547011"/>
            <a:ext cx="6008217" cy="683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5BF2B1-3F04-BAB6-571A-16DF2FDE59A4}"/>
              </a:ext>
            </a:extLst>
          </p:cNvPr>
          <p:cNvCxnSpPr>
            <a:cxnSpLocks/>
          </p:cNvCxnSpPr>
          <p:nvPr/>
        </p:nvCxnSpPr>
        <p:spPr>
          <a:xfrm>
            <a:off x="11251608" y="10738119"/>
            <a:ext cx="0" cy="1036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55C8A1-4C2D-839E-9468-A461B5CBA814}"/>
              </a:ext>
            </a:extLst>
          </p:cNvPr>
          <p:cNvCxnSpPr>
            <a:cxnSpLocks/>
          </p:cNvCxnSpPr>
          <p:nvPr/>
        </p:nvCxnSpPr>
        <p:spPr>
          <a:xfrm>
            <a:off x="16159070" y="10738119"/>
            <a:ext cx="0" cy="1036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C9DF42-2B24-2EA3-66AE-FA061FC90FD3}"/>
              </a:ext>
            </a:extLst>
          </p:cNvPr>
          <p:cNvSpPr txBox="1"/>
          <p:nvPr/>
        </p:nvSpPr>
        <p:spPr>
          <a:xfrm flipH="1">
            <a:off x="30807884" y="11234071"/>
            <a:ext cx="6943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S0’s Slice alters </a:t>
            </a:r>
          </a:p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 S1 and S2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6CA7127-80AE-D257-BD64-12A09547B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2706" y="20434309"/>
            <a:ext cx="1730456" cy="187289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BBEE1E2-D5E5-FBC1-C6A6-FB6942E69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0557" y="20362986"/>
            <a:ext cx="1730456" cy="18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87738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341</Words>
  <Application>Microsoft Office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Impact</vt:lpstr>
      <vt:lpstr>Wingdings</vt:lpstr>
      <vt:lpstr>simple-light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staplez13</dc:creator>
  <cp:lastModifiedBy>Manoj Taraka Ramarao Gunuru</cp:lastModifiedBy>
  <cp:revision>67</cp:revision>
  <dcterms:modified xsi:type="dcterms:W3CDTF">2023-04-27T13:12:22Z</dcterms:modified>
</cp:coreProperties>
</file>