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730" r:id="rId2"/>
    <p:sldId id="746" r:id="rId3"/>
    <p:sldId id="703" r:id="rId4"/>
    <p:sldId id="742" r:id="rId5"/>
    <p:sldId id="752" r:id="rId6"/>
    <p:sldId id="753" r:id="rId7"/>
    <p:sldId id="754" r:id="rId8"/>
    <p:sldId id="755" r:id="rId9"/>
    <p:sldId id="759" r:id="rId10"/>
    <p:sldId id="760" r:id="rId11"/>
    <p:sldId id="410" r:id="rId12"/>
    <p:sldId id="764" r:id="rId13"/>
    <p:sldId id="761" r:id="rId14"/>
    <p:sldId id="762" r:id="rId15"/>
    <p:sldId id="747" r:id="rId16"/>
    <p:sldId id="748" r:id="rId17"/>
    <p:sldId id="763" r:id="rId18"/>
    <p:sldId id="749" r:id="rId19"/>
    <p:sldId id="739" r:id="rId20"/>
    <p:sldId id="751" r:id="rId21"/>
    <p:sldId id="750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D5647-A957-497B-B33C-4BF72990D099}" v="22" dt="2021-08-25T16:08:42.36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9" autoAdjust="0"/>
    <p:restoredTop sz="79561" autoAdjust="0"/>
  </p:normalViewPr>
  <p:slideViewPr>
    <p:cSldViewPr>
      <p:cViewPr varScale="1">
        <p:scale>
          <a:sx n="62" d="100"/>
          <a:sy n="62" d="100"/>
        </p:scale>
        <p:origin x="1368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51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D335F-E103-40B4-83C1-F3C16D63D5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F2E5F-112B-4AF5-A415-B4CA1822B23D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A" dirty="0"/>
            <a:t>Request</a:t>
          </a:r>
          <a:endParaRPr lang="en-US" dirty="0"/>
        </a:p>
      </dgm:t>
    </dgm:pt>
    <dgm:pt modelId="{9EE45343-1713-4BEF-8747-718DE9B2CA21}" type="parTrans" cxnId="{FA77808E-81E9-42F7-8BCA-2D5BF8BAF2E0}">
      <dgm:prSet/>
      <dgm:spPr/>
      <dgm:t>
        <a:bodyPr/>
        <a:lstStyle/>
        <a:p>
          <a:endParaRPr lang="en-US"/>
        </a:p>
      </dgm:t>
    </dgm:pt>
    <dgm:pt modelId="{96BC7DC9-1159-423C-AA8A-B894691BA014}" type="sibTrans" cxnId="{FA77808E-81E9-42F7-8BCA-2D5BF8BAF2E0}">
      <dgm:prSet/>
      <dgm:spPr/>
      <dgm:t>
        <a:bodyPr/>
        <a:lstStyle/>
        <a:p>
          <a:endParaRPr lang="en-US"/>
        </a:p>
      </dgm:t>
    </dgm:pt>
    <dgm:pt modelId="{E8C55A1E-952D-40F0-8874-ACD6FDFBE6E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A"/>
            <a:t>Response </a:t>
          </a:r>
          <a:endParaRPr lang="en-US"/>
        </a:p>
      </dgm:t>
    </dgm:pt>
    <dgm:pt modelId="{C9BFFCDE-DCF7-4EAE-B9E0-2A686C4347E4}" type="parTrans" cxnId="{B35BAC07-58B8-4875-9E58-095DE2D00B14}">
      <dgm:prSet/>
      <dgm:spPr/>
      <dgm:t>
        <a:bodyPr/>
        <a:lstStyle/>
        <a:p>
          <a:endParaRPr lang="en-US"/>
        </a:p>
      </dgm:t>
    </dgm:pt>
    <dgm:pt modelId="{096D1271-E998-4092-BC83-50F3473BF9AB}" type="sibTrans" cxnId="{B35BAC07-58B8-4875-9E58-095DE2D00B14}">
      <dgm:prSet/>
      <dgm:spPr/>
      <dgm:t>
        <a:bodyPr/>
        <a:lstStyle/>
        <a:p>
          <a:endParaRPr lang="en-US"/>
        </a:p>
      </dgm:t>
    </dgm:pt>
    <dgm:pt modelId="{DDF572C1-9909-426F-966C-28A2D95DA68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A"/>
            <a:t>Headers</a:t>
          </a:r>
          <a:endParaRPr lang="en-US"/>
        </a:p>
      </dgm:t>
    </dgm:pt>
    <dgm:pt modelId="{B8223780-15A5-4C28-B202-7F89F513986E}" type="parTrans" cxnId="{6F442302-1669-478D-B3D4-212165BFE666}">
      <dgm:prSet/>
      <dgm:spPr/>
      <dgm:t>
        <a:bodyPr/>
        <a:lstStyle/>
        <a:p>
          <a:endParaRPr lang="en-US"/>
        </a:p>
      </dgm:t>
    </dgm:pt>
    <dgm:pt modelId="{2EF8BEB6-729A-4E07-AAD5-4B7545449061}" type="sibTrans" cxnId="{6F442302-1669-478D-B3D4-212165BFE666}">
      <dgm:prSet/>
      <dgm:spPr/>
      <dgm:t>
        <a:bodyPr/>
        <a:lstStyle/>
        <a:p>
          <a:endParaRPr lang="en-US"/>
        </a:p>
      </dgm:t>
    </dgm:pt>
    <dgm:pt modelId="{511A625F-8DD4-4857-9945-33F3A1F6CD5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A" dirty="0"/>
            <a:t>JSON</a:t>
          </a:r>
          <a:endParaRPr lang="en-US" dirty="0"/>
        </a:p>
      </dgm:t>
    </dgm:pt>
    <dgm:pt modelId="{2ACC5D25-3C94-4C7E-A2B3-677D0B8A77CE}" type="parTrans" cxnId="{FB75BBA8-587B-4280-9328-E3069B207821}">
      <dgm:prSet/>
      <dgm:spPr/>
      <dgm:t>
        <a:bodyPr/>
        <a:lstStyle/>
        <a:p>
          <a:endParaRPr lang="en-US"/>
        </a:p>
      </dgm:t>
    </dgm:pt>
    <dgm:pt modelId="{68FBE51D-F065-4842-8C85-185D3916DC84}" type="sibTrans" cxnId="{FB75BBA8-587B-4280-9328-E3069B207821}">
      <dgm:prSet/>
      <dgm:spPr/>
      <dgm:t>
        <a:bodyPr/>
        <a:lstStyle/>
        <a:p>
          <a:endParaRPr lang="en-US"/>
        </a:p>
      </dgm:t>
    </dgm:pt>
    <dgm:pt modelId="{C14A5221-4C2F-4483-AF6C-4BAB3A8E08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A"/>
            <a:t>Payload</a:t>
          </a:r>
          <a:endParaRPr lang="en-US"/>
        </a:p>
      </dgm:t>
    </dgm:pt>
    <dgm:pt modelId="{C2F0CEA6-84F9-4261-B2EA-5BA472CF6D84}" type="parTrans" cxnId="{414CDE7C-BC90-4FD3-875F-1459FB06D504}">
      <dgm:prSet/>
      <dgm:spPr/>
      <dgm:t>
        <a:bodyPr/>
        <a:lstStyle/>
        <a:p>
          <a:endParaRPr lang="en-US"/>
        </a:p>
      </dgm:t>
    </dgm:pt>
    <dgm:pt modelId="{53F3552F-62D5-4E05-B76C-858FD463C830}" type="sibTrans" cxnId="{414CDE7C-BC90-4FD3-875F-1459FB06D504}">
      <dgm:prSet/>
      <dgm:spPr/>
      <dgm:t>
        <a:bodyPr/>
        <a:lstStyle/>
        <a:p>
          <a:endParaRPr lang="en-US"/>
        </a:p>
      </dgm:t>
    </dgm:pt>
    <dgm:pt modelId="{E29A6AFA-4277-4A93-BBD8-47BA6E1BE556}">
      <dgm:prSet/>
      <dgm:spPr>
        <a:solidFill>
          <a:schemeClr val="accent1"/>
        </a:solidFill>
      </dgm:spPr>
      <dgm:t>
        <a:bodyPr/>
        <a:lstStyle/>
        <a:p>
          <a:r>
            <a:rPr lang="en-CA"/>
            <a:t>API Methods</a:t>
          </a:r>
          <a:endParaRPr lang="en-US"/>
        </a:p>
      </dgm:t>
    </dgm:pt>
    <dgm:pt modelId="{F9FEE0E9-ACC0-4DC6-8954-DACD0B7C3DAC}" type="parTrans" cxnId="{08378C2C-04FD-427F-85E1-9F1283354916}">
      <dgm:prSet/>
      <dgm:spPr/>
      <dgm:t>
        <a:bodyPr/>
        <a:lstStyle/>
        <a:p>
          <a:endParaRPr lang="en-US"/>
        </a:p>
      </dgm:t>
    </dgm:pt>
    <dgm:pt modelId="{0AAE2768-E15E-478B-B254-269E9586BB77}" type="sibTrans" cxnId="{08378C2C-04FD-427F-85E1-9F1283354916}">
      <dgm:prSet/>
      <dgm:spPr/>
      <dgm:t>
        <a:bodyPr/>
        <a:lstStyle/>
        <a:p>
          <a:endParaRPr lang="en-US"/>
        </a:p>
      </dgm:t>
    </dgm:pt>
    <dgm:pt modelId="{C7F37F92-8C58-4A33-B2D9-B3E0974017A2}">
      <dgm:prSet/>
      <dgm:spPr/>
      <dgm:t>
        <a:bodyPr/>
        <a:lstStyle/>
        <a:p>
          <a:r>
            <a:rPr lang="en-CA"/>
            <a:t>Verbs</a:t>
          </a:r>
          <a:endParaRPr lang="en-US"/>
        </a:p>
      </dgm:t>
    </dgm:pt>
    <dgm:pt modelId="{03D5A69F-3B26-4F9B-9917-8648C35261EC}" type="parTrans" cxnId="{94C8EC9B-AFBE-4677-A32C-B13C79583CCF}">
      <dgm:prSet/>
      <dgm:spPr/>
      <dgm:t>
        <a:bodyPr/>
        <a:lstStyle/>
        <a:p>
          <a:endParaRPr lang="en-US"/>
        </a:p>
      </dgm:t>
    </dgm:pt>
    <dgm:pt modelId="{702ACB32-2291-4FA8-9FB8-FF51686B9C6D}" type="sibTrans" cxnId="{94C8EC9B-AFBE-4677-A32C-B13C79583CCF}">
      <dgm:prSet/>
      <dgm:spPr/>
      <dgm:t>
        <a:bodyPr/>
        <a:lstStyle/>
        <a:p>
          <a:endParaRPr lang="en-US"/>
        </a:p>
      </dgm:t>
    </dgm:pt>
    <dgm:pt modelId="{6F05DF22-8BF4-445D-93EF-C74AC164D327}">
      <dgm:prSet/>
      <dgm:spPr/>
      <dgm:t>
        <a:bodyPr/>
        <a:lstStyle/>
        <a:p>
          <a:r>
            <a:rPr lang="en-CA"/>
            <a:t>Authentication</a:t>
          </a:r>
          <a:endParaRPr lang="en-US"/>
        </a:p>
      </dgm:t>
    </dgm:pt>
    <dgm:pt modelId="{7DFD2B18-5E0C-4536-BDF5-99228642D2FA}" type="parTrans" cxnId="{A782FD2A-4F61-428E-8B94-6C538D038448}">
      <dgm:prSet/>
      <dgm:spPr/>
      <dgm:t>
        <a:bodyPr/>
        <a:lstStyle/>
        <a:p>
          <a:endParaRPr lang="en-US"/>
        </a:p>
      </dgm:t>
    </dgm:pt>
    <dgm:pt modelId="{DE76CA58-BCAB-4149-AB78-ABE8C0AD1BF0}" type="sibTrans" cxnId="{A782FD2A-4F61-428E-8B94-6C538D038448}">
      <dgm:prSet/>
      <dgm:spPr/>
      <dgm:t>
        <a:bodyPr/>
        <a:lstStyle/>
        <a:p>
          <a:endParaRPr lang="en-US"/>
        </a:p>
      </dgm:t>
    </dgm:pt>
    <dgm:pt modelId="{8C82FA6E-0495-4247-866A-73416E31590C}">
      <dgm:prSet/>
      <dgm:spPr/>
      <dgm:t>
        <a:bodyPr/>
        <a:lstStyle/>
        <a:p>
          <a:r>
            <a:rPr lang="en-CA" dirty="0"/>
            <a:t>API Key</a:t>
          </a:r>
          <a:endParaRPr lang="en-US" dirty="0"/>
        </a:p>
      </dgm:t>
    </dgm:pt>
    <dgm:pt modelId="{2BC691F6-B1D8-45D1-AC20-CEA7A83FCA71}" type="parTrans" cxnId="{50772599-8808-4DBF-A7BA-98D8630238F0}">
      <dgm:prSet/>
      <dgm:spPr/>
      <dgm:t>
        <a:bodyPr/>
        <a:lstStyle/>
        <a:p>
          <a:endParaRPr lang="en-US"/>
        </a:p>
      </dgm:t>
    </dgm:pt>
    <dgm:pt modelId="{BA750A80-C91D-44A0-A918-6654B2AD1C3D}" type="sibTrans" cxnId="{50772599-8808-4DBF-A7BA-98D8630238F0}">
      <dgm:prSet/>
      <dgm:spPr/>
      <dgm:t>
        <a:bodyPr/>
        <a:lstStyle/>
        <a:p>
          <a:endParaRPr lang="en-US"/>
        </a:p>
      </dgm:t>
    </dgm:pt>
    <dgm:pt modelId="{CAF3C22F-4815-4EB2-A3A5-71F60D6C9353}">
      <dgm:prSet/>
      <dgm:spPr/>
      <dgm:t>
        <a:bodyPr/>
        <a:lstStyle/>
        <a:p>
          <a:r>
            <a:rPr lang="en-CA"/>
            <a:t>Token</a:t>
          </a:r>
          <a:endParaRPr lang="en-US"/>
        </a:p>
      </dgm:t>
    </dgm:pt>
    <dgm:pt modelId="{EA2BAEA3-E5F1-4295-AB8E-061D701691E9}" type="parTrans" cxnId="{D0CE1325-FDBB-45DC-A5FF-687BACD11DBC}">
      <dgm:prSet/>
      <dgm:spPr/>
      <dgm:t>
        <a:bodyPr/>
        <a:lstStyle/>
        <a:p>
          <a:endParaRPr lang="en-US"/>
        </a:p>
      </dgm:t>
    </dgm:pt>
    <dgm:pt modelId="{932C52AA-6D01-4F38-9B97-591DF5BC128D}" type="sibTrans" cxnId="{D0CE1325-FDBB-45DC-A5FF-687BACD11DBC}">
      <dgm:prSet/>
      <dgm:spPr/>
      <dgm:t>
        <a:bodyPr/>
        <a:lstStyle/>
        <a:p>
          <a:endParaRPr lang="en-US"/>
        </a:p>
      </dgm:t>
    </dgm:pt>
    <dgm:pt modelId="{4BFA7713-ED2E-4BBF-9EDC-94176C7EC219}">
      <dgm:prSet/>
      <dgm:spPr>
        <a:solidFill>
          <a:schemeClr val="accent4"/>
        </a:solidFill>
      </dgm:spPr>
      <dgm:t>
        <a:bodyPr/>
        <a:lstStyle/>
        <a:p>
          <a:r>
            <a:rPr lang="en-CA"/>
            <a:t>Response Code</a:t>
          </a:r>
          <a:endParaRPr lang="en-US"/>
        </a:p>
      </dgm:t>
    </dgm:pt>
    <dgm:pt modelId="{B940AC9D-8EEA-4703-8078-01149CC7B7F4}" type="parTrans" cxnId="{18110541-A371-43B6-B586-4F3E28FAEC24}">
      <dgm:prSet/>
      <dgm:spPr/>
      <dgm:t>
        <a:bodyPr/>
        <a:lstStyle/>
        <a:p>
          <a:endParaRPr lang="en-US"/>
        </a:p>
      </dgm:t>
    </dgm:pt>
    <dgm:pt modelId="{FB564AD7-0FBA-41A2-8ED8-37EDBC79412E}" type="sibTrans" cxnId="{18110541-A371-43B6-B586-4F3E28FAEC24}">
      <dgm:prSet/>
      <dgm:spPr/>
      <dgm:t>
        <a:bodyPr/>
        <a:lstStyle/>
        <a:p>
          <a:endParaRPr lang="en-US"/>
        </a:p>
      </dgm:t>
    </dgm:pt>
    <dgm:pt modelId="{9C178FEA-4684-4E57-9907-18DA3F1BE174}">
      <dgm:prSet/>
      <dgm:spPr>
        <a:solidFill>
          <a:schemeClr val="accent4"/>
        </a:solidFill>
      </dgm:spPr>
      <dgm:t>
        <a:bodyPr/>
        <a:lstStyle/>
        <a:p>
          <a:r>
            <a:rPr lang="en-CA"/>
            <a:t>HTTP Client</a:t>
          </a:r>
          <a:endParaRPr lang="en-US"/>
        </a:p>
      </dgm:t>
    </dgm:pt>
    <dgm:pt modelId="{E2091EC9-3D7E-43EC-A487-F9094DB4D30F}" type="parTrans" cxnId="{F3C2FCC9-5B21-4760-8B5E-D7FC5B091E04}">
      <dgm:prSet/>
      <dgm:spPr/>
      <dgm:t>
        <a:bodyPr/>
        <a:lstStyle/>
        <a:p>
          <a:endParaRPr lang="en-US"/>
        </a:p>
      </dgm:t>
    </dgm:pt>
    <dgm:pt modelId="{399E3689-0A35-4121-8A2A-AA893CE978AF}" type="sibTrans" cxnId="{F3C2FCC9-5B21-4760-8B5E-D7FC5B091E04}">
      <dgm:prSet/>
      <dgm:spPr/>
      <dgm:t>
        <a:bodyPr/>
        <a:lstStyle/>
        <a:p>
          <a:endParaRPr lang="en-US"/>
        </a:p>
      </dgm:t>
    </dgm:pt>
    <dgm:pt modelId="{60C73339-9FEF-4580-AAFC-15F371B51D31}">
      <dgm:prSet/>
      <dgm:spPr>
        <a:solidFill>
          <a:schemeClr val="accent4"/>
        </a:solidFill>
      </dgm:spPr>
      <dgm:t>
        <a:bodyPr/>
        <a:lstStyle/>
        <a:p>
          <a:r>
            <a:rPr lang="en-CA"/>
            <a:t>Resource</a:t>
          </a:r>
          <a:endParaRPr lang="en-US"/>
        </a:p>
      </dgm:t>
    </dgm:pt>
    <dgm:pt modelId="{F5903D8B-B166-47BE-AA05-4FBC33667E96}" type="parTrans" cxnId="{63000156-0E79-4EF9-8980-0A8BC0D917D5}">
      <dgm:prSet/>
      <dgm:spPr/>
      <dgm:t>
        <a:bodyPr/>
        <a:lstStyle/>
        <a:p>
          <a:endParaRPr lang="en-US"/>
        </a:p>
      </dgm:t>
    </dgm:pt>
    <dgm:pt modelId="{2B93C174-6D6D-4A6E-A654-CA2954CCA4BD}" type="sibTrans" cxnId="{63000156-0E79-4EF9-8980-0A8BC0D917D5}">
      <dgm:prSet/>
      <dgm:spPr/>
      <dgm:t>
        <a:bodyPr/>
        <a:lstStyle/>
        <a:p>
          <a:endParaRPr lang="en-US"/>
        </a:p>
      </dgm:t>
    </dgm:pt>
    <dgm:pt modelId="{81F3002E-3E53-4629-95F5-4AD1F57FEB93}">
      <dgm:prSet/>
      <dgm:spPr>
        <a:solidFill>
          <a:schemeClr val="accent4"/>
        </a:solidFill>
      </dgm:spPr>
      <dgm:t>
        <a:bodyPr/>
        <a:lstStyle/>
        <a:p>
          <a:r>
            <a:rPr lang="en-CA"/>
            <a:t>Routes/Endpoints</a:t>
          </a:r>
          <a:endParaRPr lang="en-US"/>
        </a:p>
      </dgm:t>
    </dgm:pt>
    <dgm:pt modelId="{DD37FE40-2480-487D-A3AC-E2B644998AC8}" type="parTrans" cxnId="{F195DF3C-B3FE-429A-813D-005ABC6F9050}">
      <dgm:prSet/>
      <dgm:spPr/>
      <dgm:t>
        <a:bodyPr/>
        <a:lstStyle/>
        <a:p>
          <a:endParaRPr lang="en-US"/>
        </a:p>
      </dgm:t>
    </dgm:pt>
    <dgm:pt modelId="{A51E92DD-1B1E-4B64-A7AC-88BD61BA772A}" type="sibTrans" cxnId="{F195DF3C-B3FE-429A-813D-005ABC6F9050}">
      <dgm:prSet/>
      <dgm:spPr/>
      <dgm:t>
        <a:bodyPr/>
        <a:lstStyle/>
        <a:p>
          <a:endParaRPr lang="en-US"/>
        </a:p>
      </dgm:t>
    </dgm:pt>
    <dgm:pt modelId="{EED729A3-D292-4C5D-AA27-609E88C8C0FD}" type="pres">
      <dgm:prSet presAssocID="{6C5D335F-E103-40B4-83C1-F3C16D63D587}" presName="diagram" presStyleCnt="0">
        <dgm:presLayoutVars>
          <dgm:dir/>
          <dgm:resizeHandles val="exact"/>
        </dgm:presLayoutVars>
      </dgm:prSet>
      <dgm:spPr/>
    </dgm:pt>
    <dgm:pt modelId="{F315A478-369F-4A09-9ECF-34FFBCD0E200}" type="pres">
      <dgm:prSet presAssocID="{B27F2E5F-112B-4AF5-A415-B4CA1822B23D}" presName="node" presStyleLbl="node1" presStyleIdx="0" presStyleCnt="14" custLinFactNeighborX="185" custLinFactNeighborY="1949">
        <dgm:presLayoutVars>
          <dgm:bulletEnabled val="1"/>
        </dgm:presLayoutVars>
      </dgm:prSet>
      <dgm:spPr/>
    </dgm:pt>
    <dgm:pt modelId="{C0C52167-50E9-4C6A-88C9-E721D6D3C0F3}" type="pres">
      <dgm:prSet presAssocID="{96BC7DC9-1159-423C-AA8A-B894691BA014}" presName="sibTrans" presStyleCnt="0"/>
      <dgm:spPr/>
    </dgm:pt>
    <dgm:pt modelId="{3CF69B75-DBDD-47A3-8718-004DDEBCB206}" type="pres">
      <dgm:prSet presAssocID="{E8C55A1E-952D-40F0-8874-ACD6FDFBE6E1}" presName="node" presStyleLbl="node1" presStyleIdx="1" presStyleCnt="14" custLinFactNeighborX="185" custLinFactNeighborY="1949">
        <dgm:presLayoutVars>
          <dgm:bulletEnabled val="1"/>
        </dgm:presLayoutVars>
      </dgm:prSet>
      <dgm:spPr/>
    </dgm:pt>
    <dgm:pt modelId="{2FCF287A-C279-4B6B-963B-52CF63743426}" type="pres">
      <dgm:prSet presAssocID="{096D1271-E998-4092-BC83-50F3473BF9AB}" presName="sibTrans" presStyleCnt="0"/>
      <dgm:spPr/>
    </dgm:pt>
    <dgm:pt modelId="{8C61AC4F-3EBA-4552-9103-A0730C2CAB9D}" type="pres">
      <dgm:prSet presAssocID="{DDF572C1-9909-426F-966C-28A2D95DA686}" presName="node" presStyleLbl="node1" presStyleIdx="2" presStyleCnt="14" custLinFactNeighborX="185" custLinFactNeighborY="1949">
        <dgm:presLayoutVars>
          <dgm:bulletEnabled val="1"/>
        </dgm:presLayoutVars>
      </dgm:prSet>
      <dgm:spPr/>
    </dgm:pt>
    <dgm:pt modelId="{C43DF785-DC27-4B0C-B8D4-B797F65E939F}" type="pres">
      <dgm:prSet presAssocID="{2EF8BEB6-729A-4E07-AAD5-4B7545449061}" presName="sibTrans" presStyleCnt="0"/>
      <dgm:spPr/>
    </dgm:pt>
    <dgm:pt modelId="{78A6CB64-CE2E-477F-A361-AE2980E39971}" type="pres">
      <dgm:prSet presAssocID="{511A625F-8DD4-4857-9945-33F3A1F6CD5B}" presName="node" presStyleLbl="node1" presStyleIdx="3" presStyleCnt="14" custLinFactNeighborX="185" custLinFactNeighborY="1949">
        <dgm:presLayoutVars>
          <dgm:bulletEnabled val="1"/>
        </dgm:presLayoutVars>
      </dgm:prSet>
      <dgm:spPr/>
    </dgm:pt>
    <dgm:pt modelId="{E7E5FA61-4365-427E-BDCB-995062D53CF9}" type="pres">
      <dgm:prSet presAssocID="{68FBE51D-F065-4842-8C85-185D3916DC84}" presName="sibTrans" presStyleCnt="0"/>
      <dgm:spPr/>
    </dgm:pt>
    <dgm:pt modelId="{3F5B20F9-60E4-4DF7-9183-D52B60D58434}" type="pres">
      <dgm:prSet presAssocID="{C14A5221-4C2F-4483-AF6C-4BAB3A8E088C}" presName="node" presStyleLbl="node1" presStyleIdx="4" presStyleCnt="14" custLinFactNeighborX="185" custLinFactNeighborY="1949">
        <dgm:presLayoutVars>
          <dgm:bulletEnabled val="1"/>
        </dgm:presLayoutVars>
      </dgm:prSet>
      <dgm:spPr/>
    </dgm:pt>
    <dgm:pt modelId="{3E033C6F-2005-4A3F-81C0-58A53BD51763}" type="pres">
      <dgm:prSet presAssocID="{53F3552F-62D5-4E05-B76C-858FD463C830}" presName="sibTrans" presStyleCnt="0"/>
      <dgm:spPr/>
    </dgm:pt>
    <dgm:pt modelId="{6E1C7F6B-7AC1-4AC7-804D-1F058E6D4EEF}" type="pres">
      <dgm:prSet presAssocID="{E29A6AFA-4277-4A93-BBD8-47BA6E1BE556}" presName="node" presStyleLbl="node1" presStyleIdx="5" presStyleCnt="14" custLinFactNeighborX="370" custLinFactNeighborY="1462">
        <dgm:presLayoutVars>
          <dgm:bulletEnabled val="1"/>
        </dgm:presLayoutVars>
      </dgm:prSet>
      <dgm:spPr/>
    </dgm:pt>
    <dgm:pt modelId="{546D9099-DB4F-4B93-BF79-8D75EACD0AFE}" type="pres">
      <dgm:prSet presAssocID="{0AAE2768-E15E-478B-B254-269E9586BB77}" presName="sibTrans" presStyleCnt="0"/>
      <dgm:spPr/>
    </dgm:pt>
    <dgm:pt modelId="{DD382CEA-663F-44A5-B9A0-27BAC07D5E23}" type="pres">
      <dgm:prSet presAssocID="{C7F37F92-8C58-4A33-B2D9-B3E0974017A2}" presName="node" presStyleLbl="node1" presStyleIdx="6" presStyleCnt="14" custLinFactNeighborX="370" custLinFactNeighborY="1462">
        <dgm:presLayoutVars>
          <dgm:bulletEnabled val="1"/>
        </dgm:presLayoutVars>
      </dgm:prSet>
      <dgm:spPr/>
    </dgm:pt>
    <dgm:pt modelId="{534B9746-6AA3-4A40-8F00-D0D4A1E6CF5E}" type="pres">
      <dgm:prSet presAssocID="{702ACB32-2291-4FA8-9FB8-FF51686B9C6D}" presName="sibTrans" presStyleCnt="0"/>
      <dgm:spPr/>
    </dgm:pt>
    <dgm:pt modelId="{6F3BD6B8-CC83-49E8-B32C-E87C6E09C902}" type="pres">
      <dgm:prSet presAssocID="{6F05DF22-8BF4-445D-93EF-C74AC164D327}" presName="node" presStyleLbl="node1" presStyleIdx="7" presStyleCnt="14" custLinFactNeighborX="370" custLinFactNeighborY="1462">
        <dgm:presLayoutVars>
          <dgm:bulletEnabled val="1"/>
        </dgm:presLayoutVars>
      </dgm:prSet>
      <dgm:spPr/>
    </dgm:pt>
    <dgm:pt modelId="{8B826A54-E8E8-4566-BB66-CF23F53C4779}" type="pres">
      <dgm:prSet presAssocID="{DE76CA58-BCAB-4149-AB78-ABE8C0AD1BF0}" presName="sibTrans" presStyleCnt="0"/>
      <dgm:spPr/>
    </dgm:pt>
    <dgm:pt modelId="{5B3AECA4-3CF8-46D9-8F7E-FF911041E4C0}" type="pres">
      <dgm:prSet presAssocID="{8C82FA6E-0495-4247-866A-73416E31590C}" presName="node" presStyleLbl="node1" presStyleIdx="8" presStyleCnt="14" custLinFactNeighborX="370" custLinFactNeighborY="1462">
        <dgm:presLayoutVars>
          <dgm:bulletEnabled val="1"/>
        </dgm:presLayoutVars>
      </dgm:prSet>
      <dgm:spPr/>
    </dgm:pt>
    <dgm:pt modelId="{9156F4F5-E6C6-4903-AFE2-7E1D68E4FE18}" type="pres">
      <dgm:prSet presAssocID="{BA750A80-C91D-44A0-A918-6654B2AD1C3D}" presName="sibTrans" presStyleCnt="0"/>
      <dgm:spPr/>
    </dgm:pt>
    <dgm:pt modelId="{4BE18DA7-1C19-4B4F-A6A1-BA183DAD7163}" type="pres">
      <dgm:prSet presAssocID="{CAF3C22F-4815-4EB2-A3A5-71F60D6C9353}" presName="node" presStyleLbl="node1" presStyleIdx="9" presStyleCnt="14" custLinFactNeighborX="185" custLinFactNeighborY="1949">
        <dgm:presLayoutVars>
          <dgm:bulletEnabled val="1"/>
        </dgm:presLayoutVars>
      </dgm:prSet>
      <dgm:spPr/>
    </dgm:pt>
    <dgm:pt modelId="{0DD36E59-1914-423F-A6C6-833F58587C92}" type="pres">
      <dgm:prSet presAssocID="{932C52AA-6D01-4F38-9B97-591DF5BC128D}" presName="sibTrans" presStyleCnt="0"/>
      <dgm:spPr/>
    </dgm:pt>
    <dgm:pt modelId="{F5008EB2-07A9-4925-BA9A-C1835BD854A9}" type="pres">
      <dgm:prSet presAssocID="{4BFA7713-ED2E-4BBF-9EDC-94176C7EC219}" presName="node" presStyleLbl="node1" presStyleIdx="10" presStyleCnt="14" custLinFactNeighborX="0">
        <dgm:presLayoutVars>
          <dgm:bulletEnabled val="1"/>
        </dgm:presLayoutVars>
      </dgm:prSet>
      <dgm:spPr/>
    </dgm:pt>
    <dgm:pt modelId="{0D0CDE46-81D3-467C-B584-1E994E502312}" type="pres">
      <dgm:prSet presAssocID="{FB564AD7-0FBA-41A2-8ED8-37EDBC79412E}" presName="sibTrans" presStyleCnt="0"/>
      <dgm:spPr/>
    </dgm:pt>
    <dgm:pt modelId="{B4E8BC22-4CA9-4B8A-A00E-596AB6556F6D}" type="pres">
      <dgm:prSet presAssocID="{9C178FEA-4684-4E57-9907-18DA3F1BE174}" presName="node" presStyleLbl="node1" presStyleIdx="11" presStyleCnt="14" custLinFactNeighborX="0">
        <dgm:presLayoutVars>
          <dgm:bulletEnabled val="1"/>
        </dgm:presLayoutVars>
      </dgm:prSet>
      <dgm:spPr/>
    </dgm:pt>
    <dgm:pt modelId="{D658582F-F477-40B2-869F-5FAA1EBC9A0E}" type="pres">
      <dgm:prSet presAssocID="{399E3689-0A35-4121-8A2A-AA893CE978AF}" presName="sibTrans" presStyleCnt="0"/>
      <dgm:spPr/>
    </dgm:pt>
    <dgm:pt modelId="{563DAD4E-0E59-4A2D-83B2-03696CE02495}" type="pres">
      <dgm:prSet presAssocID="{60C73339-9FEF-4580-AAFC-15F371B51D31}" presName="node" presStyleLbl="node1" presStyleIdx="12" presStyleCnt="14" custLinFactNeighborX="0">
        <dgm:presLayoutVars>
          <dgm:bulletEnabled val="1"/>
        </dgm:presLayoutVars>
      </dgm:prSet>
      <dgm:spPr/>
    </dgm:pt>
    <dgm:pt modelId="{81C1989C-D198-4450-ACAC-1995AAB43FFF}" type="pres">
      <dgm:prSet presAssocID="{2B93C174-6D6D-4A6E-A654-CA2954CCA4BD}" presName="sibTrans" presStyleCnt="0"/>
      <dgm:spPr/>
    </dgm:pt>
    <dgm:pt modelId="{BF148AA5-4AE9-4AEE-8FB9-92CA4130B5DD}" type="pres">
      <dgm:prSet presAssocID="{81F3002E-3E53-4629-95F5-4AD1F57FEB93}" presName="node" presStyleLbl="node1" presStyleIdx="13" presStyleCnt="14">
        <dgm:presLayoutVars>
          <dgm:bulletEnabled val="1"/>
        </dgm:presLayoutVars>
      </dgm:prSet>
      <dgm:spPr/>
    </dgm:pt>
  </dgm:ptLst>
  <dgm:cxnLst>
    <dgm:cxn modelId="{6F442302-1669-478D-B3D4-212165BFE666}" srcId="{6C5D335F-E103-40B4-83C1-F3C16D63D587}" destId="{DDF572C1-9909-426F-966C-28A2D95DA686}" srcOrd="2" destOrd="0" parTransId="{B8223780-15A5-4C28-B202-7F89F513986E}" sibTransId="{2EF8BEB6-729A-4E07-AAD5-4B7545449061}"/>
    <dgm:cxn modelId="{CFBAEA02-5C27-442A-BC54-ADE78E67BA71}" type="presOf" srcId="{6F05DF22-8BF4-445D-93EF-C74AC164D327}" destId="{6F3BD6B8-CC83-49E8-B32C-E87C6E09C902}" srcOrd="0" destOrd="0" presId="urn:microsoft.com/office/officeart/2005/8/layout/default"/>
    <dgm:cxn modelId="{B35BAC07-58B8-4875-9E58-095DE2D00B14}" srcId="{6C5D335F-E103-40B4-83C1-F3C16D63D587}" destId="{E8C55A1E-952D-40F0-8874-ACD6FDFBE6E1}" srcOrd="1" destOrd="0" parTransId="{C9BFFCDE-DCF7-4EAE-B9E0-2A686C4347E4}" sibTransId="{096D1271-E998-4092-BC83-50F3473BF9AB}"/>
    <dgm:cxn modelId="{8A851D1F-90DA-4B53-B1BC-1B7C6BCCECE3}" type="presOf" srcId="{C14A5221-4C2F-4483-AF6C-4BAB3A8E088C}" destId="{3F5B20F9-60E4-4DF7-9183-D52B60D58434}" srcOrd="0" destOrd="0" presId="urn:microsoft.com/office/officeart/2005/8/layout/default"/>
    <dgm:cxn modelId="{D0CE1325-FDBB-45DC-A5FF-687BACD11DBC}" srcId="{6C5D335F-E103-40B4-83C1-F3C16D63D587}" destId="{CAF3C22F-4815-4EB2-A3A5-71F60D6C9353}" srcOrd="9" destOrd="0" parTransId="{EA2BAEA3-E5F1-4295-AB8E-061D701691E9}" sibTransId="{932C52AA-6D01-4F38-9B97-591DF5BC128D}"/>
    <dgm:cxn modelId="{A782FD2A-4F61-428E-8B94-6C538D038448}" srcId="{6C5D335F-E103-40B4-83C1-F3C16D63D587}" destId="{6F05DF22-8BF4-445D-93EF-C74AC164D327}" srcOrd="7" destOrd="0" parTransId="{7DFD2B18-5E0C-4536-BDF5-99228642D2FA}" sibTransId="{DE76CA58-BCAB-4149-AB78-ABE8C0AD1BF0}"/>
    <dgm:cxn modelId="{08378C2C-04FD-427F-85E1-9F1283354916}" srcId="{6C5D335F-E103-40B4-83C1-F3C16D63D587}" destId="{E29A6AFA-4277-4A93-BBD8-47BA6E1BE556}" srcOrd="5" destOrd="0" parTransId="{F9FEE0E9-ACC0-4DC6-8954-DACD0B7C3DAC}" sibTransId="{0AAE2768-E15E-478B-B254-269E9586BB77}"/>
    <dgm:cxn modelId="{7947A22D-CB79-4D24-846D-B894E6E4FD08}" type="presOf" srcId="{9C178FEA-4684-4E57-9907-18DA3F1BE174}" destId="{B4E8BC22-4CA9-4B8A-A00E-596AB6556F6D}" srcOrd="0" destOrd="0" presId="urn:microsoft.com/office/officeart/2005/8/layout/default"/>
    <dgm:cxn modelId="{F5209C31-E725-425D-A5CE-AA0057FD1AC9}" type="presOf" srcId="{8C82FA6E-0495-4247-866A-73416E31590C}" destId="{5B3AECA4-3CF8-46D9-8F7E-FF911041E4C0}" srcOrd="0" destOrd="0" presId="urn:microsoft.com/office/officeart/2005/8/layout/default"/>
    <dgm:cxn modelId="{F195DF3C-B3FE-429A-813D-005ABC6F9050}" srcId="{6C5D335F-E103-40B4-83C1-F3C16D63D587}" destId="{81F3002E-3E53-4629-95F5-4AD1F57FEB93}" srcOrd="13" destOrd="0" parTransId="{DD37FE40-2480-487D-A3AC-E2B644998AC8}" sibTransId="{A51E92DD-1B1E-4B64-A7AC-88BD61BA772A}"/>
    <dgm:cxn modelId="{8E9CF960-371B-4645-A4FC-D5BD357B29AF}" type="presOf" srcId="{60C73339-9FEF-4580-AAFC-15F371B51D31}" destId="{563DAD4E-0E59-4A2D-83B2-03696CE02495}" srcOrd="0" destOrd="0" presId="urn:microsoft.com/office/officeart/2005/8/layout/default"/>
    <dgm:cxn modelId="{18110541-A371-43B6-B586-4F3E28FAEC24}" srcId="{6C5D335F-E103-40B4-83C1-F3C16D63D587}" destId="{4BFA7713-ED2E-4BBF-9EDC-94176C7EC219}" srcOrd="10" destOrd="0" parTransId="{B940AC9D-8EEA-4703-8078-01149CC7B7F4}" sibTransId="{FB564AD7-0FBA-41A2-8ED8-37EDBC79412E}"/>
    <dgm:cxn modelId="{2D93C644-97FA-49A3-80E1-15C8F4BEE81F}" type="presOf" srcId="{C7F37F92-8C58-4A33-B2D9-B3E0974017A2}" destId="{DD382CEA-663F-44A5-B9A0-27BAC07D5E23}" srcOrd="0" destOrd="0" presId="urn:microsoft.com/office/officeart/2005/8/layout/default"/>
    <dgm:cxn modelId="{63000156-0E79-4EF9-8980-0A8BC0D917D5}" srcId="{6C5D335F-E103-40B4-83C1-F3C16D63D587}" destId="{60C73339-9FEF-4580-AAFC-15F371B51D31}" srcOrd="12" destOrd="0" parTransId="{F5903D8B-B166-47BE-AA05-4FBC33667E96}" sibTransId="{2B93C174-6D6D-4A6E-A654-CA2954CCA4BD}"/>
    <dgm:cxn modelId="{414CDE7C-BC90-4FD3-875F-1459FB06D504}" srcId="{6C5D335F-E103-40B4-83C1-F3C16D63D587}" destId="{C14A5221-4C2F-4483-AF6C-4BAB3A8E088C}" srcOrd="4" destOrd="0" parTransId="{C2F0CEA6-84F9-4261-B2EA-5BA472CF6D84}" sibTransId="{53F3552F-62D5-4E05-B76C-858FD463C830}"/>
    <dgm:cxn modelId="{D4453981-5B8E-4626-9ADC-06EAF288D266}" type="presOf" srcId="{B27F2E5F-112B-4AF5-A415-B4CA1822B23D}" destId="{F315A478-369F-4A09-9ECF-34FFBCD0E200}" srcOrd="0" destOrd="0" presId="urn:microsoft.com/office/officeart/2005/8/layout/default"/>
    <dgm:cxn modelId="{0DCBD98C-EBE5-4B57-91E6-9B267812C920}" type="presOf" srcId="{E8C55A1E-952D-40F0-8874-ACD6FDFBE6E1}" destId="{3CF69B75-DBDD-47A3-8718-004DDEBCB206}" srcOrd="0" destOrd="0" presId="urn:microsoft.com/office/officeart/2005/8/layout/default"/>
    <dgm:cxn modelId="{FA77808E-81E9-42F7-8BCA-2D5BF8BAF2E0}" srcId="{6C5D335F-E103-40B4-83C1-F3C16D63D587}" destId="{B27F2E5F-112B-4AF5-A415-B4CA1822B23D}" srcOrd="0" destOrd="0" parTransId="{9EE45343-1713-4BEF-8747-718DE9B2CA21}" sibTransId="{96BC7DC9-1159-423C-AA8A-B894691BA014}"/>
    <dgm:cxn modelId="{50772599-8808-4DBF-A7BA-98D8630238F0}" srcId="{6C5D335F-E103-40B4-83C1-F3C16D63D587}" destId="{8C82FA6E-0495-4247-866A-73416E31590C}" srcOrd="8" destOrd="0" parTransId="{2BC691F6-B1D8-45D1-AC20-CEA7A83FCA71}" sibTransId="{BA750A80-C91D-44A0-A918-6654B2AD1C3D}"/>
    <dgm:cxn modelId="{94C8EC9B-AFBE-4677-A32C-B13C79583CCF}" srcId="{6C5D335F-E103-40B4-83C1-F3C16D63D587}" destId="{C7F37F92-8C58-4A33-B2D9-B3E0974017A2}" srcOrd="6" destOrd="0" parTransId="{03D5A69F-3B26-4F9B-9917-8648C35261EC}" sibTransId="{702ACB32-2291-4FA8-9FB8-FF51686B9C6D}"/>
    <dgm:cxn modelId="{FB75BBA8-587B-4280-9328-E3069B207821}" srcId="{6C5D335F-E103-40B4-83C1-F3C16D63D587}" destId="{511A625F-8DD4-4857-9945-33F3A1F6CD5B}" srcOrd="3" destOrd="0" parTransId="{2ACC5D25-3C94-4C7E-A2B3-677D0B8A77CE}" sibTransId="{68FBE51D-F065-4842-8C85-185D3916DC84}"/>
    <dgm:cxn modelId="{830572B7-5B4C-4792-A27F-CEB458689E90}" type="presOf" srcId="{4BFA7713-ED2E-4BBF-9EDC-94176C7EC219}" destId="{F5008EB2-07A9-4925-BA9A-C1835BD854A9}" srcOrd="0" destOrd="0" presId="urn:microsoft.com/office/officeart/2005/8/layout/default"/>
    <dgm:cxn modelId="{CF8492B9-1836-46F0-B7C9-88118BE2053B}" type="presOf" srcId="{81F3002E-3E53-4629-95F5-4AD1F57FEB93}" destId="{BF148AA5-4AE9-4AEE-8FB9-92CA4130B5DD}" srcOrd="0" destOrd="0" presId="urn:microsoft.com/office/officeart/2005/8/layout/default"/>
    <dgm:cxn modelId="{F3C2FCC9-5B21-4760-8B5E-D7FC5B091E04}" srcId="{6C5D335F-E103-40B4-83C1-F3C16D63D587}" destId="{9C178FEA-4684-4E57-9907-18DA3F1BE174}" srcOrd="11" destOrd="0" parTransId="{E2091EC9-3D7E-43EC-A487-F9094DB4D30F}" sibTransId="{399E3689-0A35-4121-8A2A-AA893CE978AF}"/>
    <dgm:cxn modelId="{221954D3-DF9C-457A-93B0-35F4D366C692}" type="presOf" srcId="{6C5D335F-E103-40B4-83C1-F3C16D63D587}" destId="{EED729A3-D292-4C5D-AA27-609E88C8C0FD}" srcOrd="0" destOrd="0" presId="urn:microsoft.com/office/officeart/2005/8/layout/default"/>
    <dgm:cxn modelId="{EA00C9DB-41CB-4431-98C3-3CB26374037F}" type="presOf" srcId="{E29A6AFA-4277-4A93-BBD8-47BA6E1BE556}" destId="{6E1C7F6B-7AC1-4AC7-804D-1F058E6D4EEF}" srcOrd="0" destOrd="0" presId="urn:microsoft.com/office/officeart/2005/8/layout/default"/>
    <dgm:cxn modelId="{AC5038E7-6589-4BC1-9558-83E5B32CDEB2}" type="presOf" srcId="{CAF3C22F-4815-4EB2-A3A5-71F60D6C9353}" destId="{4BE18DA7-1C19-4B4F-A6A1-BA183DAD7163}" srcOrd="0" destOrd="0" presId="urn:microsoft.com/office/officeart/2005/8/layout/default"/>
    <dgm:cxn modelId="{902A68F6-E705-45D4-8C41-D6C351381AED}" type="presOf" srcId="{DDF572C1-9909-426F-966C-28A2D95DA686}" destId="{8C61AC4F-3EBA-4552-9103-A0730C2CAB9D}" srcOrd="0" destOrd="0" presId="urn:microsoft.com/office/officeart/2005/8/layout/default"/>
    <dgm:cxn modelId="{2E63D1F9-FFA2-4CE7-9DFF-2AC3FE9DFEDE}" type="presOf" srcId="{511A625F-8DD4-4857-9945-33F3A1F6CD5B}" destId="{78A6CB64-CE2E-477F-A361-AE2980E39971}" srcOrd="0" destOrd="0" presId="urn:microsoft.com/office/officeart/2005/8/layout/default"/>
    <dgm:cxn modelId="{08FCCD60-FD94-404E-896E-DBF532402385}" type="presParOf" srcId="{EED729A3-D292-4C5D-AA27-609E88C8C0FD}" destId="{F315A478-369F-4A09-9ECF-34FFBCD0E200}" srcOrd="0" destOrd="0" presId="urn:microsoft.com/office/officeart/2005/8/layout/default"/>
    <dgm:cxn modelId="{E1F6D1DB-A018-4341-9E10-41E837AE7A6C}" type="presParOf" srcId="{EED729A3-D292-4C5D-AA27-609E88C8C0FD}" destId="{C0C52167-50E9-4C6A-88C9-E721D6D3C0F3}" srcOrd="1" destOrd="0" presId="urn:microsoft.com/office/officeart/2005/8/layout/default"/>
    <dgm:cxn modelId="{CC6F3B08-BA55-47AB-A163-8EC05DACB1C7}" type="presParOf" srcId="{EED729A3-D292-4C5D-AA27-609E88C8C0FD}" destId="{3CF69B75-DBDD-47A3-8718-004DDEBCB206}" srcOrd="2" destOrd="0" presId="urn:microsoft.com/office/officeart/2005/8/layout/default"/>
    <dgm:cxn modelId="{A2EDEFDA-18E1-4CEF-94CA-DD0B7A944A10}" type="presParOf" srcId="{EED729A3-D292-4C5D-AA27-609E88C8C0FD}" destId="{2FCF287A-C279-4B6B-963B-52CF63743426}" srcOrd="3" destOrd="0" presId="urn:microsoft.com/office/officeart/2005/8/layout/default"/>
    <dgm:cxn modelId="{C1F04A30-2DF5-49D2-9A6B-4EEFD17FAF6E}" type="presParOf" srcId="{EED729A3-D292-4C5D-AA27-609E88C8C0FD}" destId="{8C61AC4F-3EBA-4552-9103-A0730C2CAB9D}" srcOrd="4" destOrd="0" presId="urn:microsoft.com/office/officeart/2005/8/layout/default"/>
    <dgm:cxn modelId="{274939DD-3F1D-48EE-A47F-50D9FBDE1D85}" type="presParOf" srcId="{EED729A3-D292-4C5D-AA27-609E88C8C0FD}" destId="{C43DF785-DC27-4B0C-B8D4-B797F65E939F}" srcOrd="5" destOrd="0" presId="urn:microsoft.com/office/officeart/2005/8/layout/default"/>
    <dgm:cxn modelId="{A934E14C-186D-46BB-BA5E-ECEA18369C10}" type="presParOf" srcId="{EED729A3-D292-4C5D-AA27-609E88C8C0FD}" destId="{78A6CB64-CE2E-477F-A361-AE2980E39971}" srcOrd="6" destOrd="0" presId="urn:microsoft.com/office/officeart/2005/8/layout/default"/>
    <dgm:cxn modelId="{25F8209A-6B77-4FE1-AE8F-968E62422D98}" type="presParOf" srcId="{EED729A3-D292-4C5D-AA27-609E88C8C0FD}" destId="{E7E5FA61-4365-427E-BDCB-995062D53CF9}" srcOrd="7" destOrd="0" presId="urn:microsoft.com/office/officeart/2005/8/layout/default"/>
    <dgm:cxn modelId="{AE93FE85-2673-4ABE-8369-B81E3ED56730}" type="presParOf" srcId="{EED729A3-D292-4C5D-AA27-609E88C8C0FD}" destId="{3F5B20F9-60E4-4DF7-9183-D52B60D58434}" srcOrd="8" destOrd="0" presId="urn:microsoft.com/office/officeart/2005/8/layout/default"/>
    <dgm:cxn modelId="{95D4229E-8F5D-4AFB-A588-79351849BE90}" type="presParOf" srcId="{EED729A3-D292-4C5D-AA27-609E88C8C0FD}" destId="{3E033C6F-2005-4A3F-81C0-58A53BD51763}" srcOrd="9" destOrd="0" presId="urn:microsoft.com/office/officeart/2005/8/layout/default"/>
    <dgm:cxn modelId="{20952072-3097-4091-B987-ACC9C4222DE0}" type="presParOf" srcId="{EED729A3-D292-4C5D-AA27-609E88C8C0FD}" destId="{6E1C7F6B-7AC1-4AC7-804D-1F058E6D4EEF}" srcOrd="10" destOrd="0" presId="urn:microsoft.com/office/officeart/2005/8/layout/default"/>
    <dgm:cxn modelId="{624DAF45-1A2B-4BDD-873F-8CAFCCE9BA64}" type="presParOf" srcId="{EED729A3-D292-4C5D-AA27-609E88C8C0FD}" destId="{546D9099-DB4F-4B93-BF79-8D75EACD0AFE}" srcOrd="11" destOrd="0" presId="urn:microsoft.com/office/officeart/2005/8/layout/default"/>
    <dgm:cxn modelId="{AD5BF4BB-F57E-42DD-8578-9419A419C7B7}" type="presParOf" srcId="{EED729A3-D292-4C5D-AA27-609E88C8C0FD}" destId="{DD382CEA-663F-44A5-B9A0-27BAC07D5E23}" srcOrd="12" destOrd="0" presId="urn:microsoft.com/office/officeart/2005/8/layout/default"/>
    <dgm:cxn modelId="{6FE23D98-A5EF-425D-9E08-293735930D8B}" type="presParOf" srcId="{EED729A3-D292-4C5D-AA27-609E88C8C0FD}" destId="{534B9746-6AA3-4A40-8F00-D0D4A1E6CF5E}" srcOrd="13" destOrd="0" presId="urn:microsoft.com/office/officeart/2005/8/layout/default"/>
    <dgm:cxn modelId="{1C0F71F9-A1E0-4B78-8DC3-BCF1A50E2D0B}" type="presParOf" srcId="{EED729A3-D292-4C5D-AA27-609E88C8C0FD}" destId="{6F3BD6B8-CC83-49E8-B32C-E87C6E09C902}" srcOrd="14" destOrd="0" presId="urn:microsoft.com/office/officeart/2005/8/layout/default"/>
    <dgm:cxn modelId="{0C8B6F4F-2C32-4D6F-8442-55E694EB0141}" type="presParOf" srcId="{EED729A3-D292-4C5D-AA27-609E88C8C0FD}" destId="{8B826A54-E8E8-4566-BB66-CF23F53C4779}" srcOrd="15" destOrd="0" presId="urn:microsoft.com/office/officeart/2005/8/layout/default"/>
    <dgm:cxn modelId="{E4AFB31A-0252-4A33-9FDB-90A5C14D9289}" type="presParOf" srcId="{EED729A3-D292-4C5D-AA27-609E88C8C0FD}" destId="{5B3AECA4-3CF8-46D9-8F7E-FF911041E4C0}" srcOrd="16" destOrd="0" presId="urn:microsoft.com/office/officeart/2005/8/layout/default"/>
    <dgm:cxn modelId="{6EF338C5-319D-49F1-B089-9C79DAA1313B}" type="presParOf" srcId="{EED729A3-D292-4C5D-AA27-609E88C8C0FD}" destId="{9156F4F5-E6C6-4903-AFE2-7E1D68E4FE18}" srcOrd="17" destOrd="0" presId="urn:microsoft.com/office/officeart/2005/8/layout/default"/>
    <dgm:cxn modelId="{5916A983-AE1B-4640-87BA-936C18FA7440}" type="presParOf" srcId="{EED729A3-D292-4C5D-AA27-609E88C8C0FD}" destId="{4BE18DA7-1C19-4B4F-A6A1-BA183DAD7163}" srcOrd="18" destOrd="0" presId="urn:microsoft.com/office/officeart/2005/8/layout/default"/>
    <dgm:cxn modelId="{517F64DC-9A4D-47A7-B289-B0B40705F365}" type="presParOf" srcId="{EED729A3-D292-4C5D-AA27-609E88C8C0FD}" destId="{0DD36E59-1914-423F-A6C6-833F58587C92}" srcOrd="19" destOrd="0" presId="urn:microsoft.com/office/officeart/2005/8/layout/default"/>
    <dgm:cxn modelId="{F8FE4995-3838-4142-A537-DA4945A940F0}" type="presParOf" srcId="{EED729A3-D292-4C5D-AA27-609E88C8C0FD}" destId="{F5008EB2-07A9-4925-BA9A-C1835BD854A9}" srcOrd="20" destOrd="0" presId="urn:microsoft.com/office/officeart/2005/8/layout/default"/>
    <dgm:cxn modelId="{BAF2FCE3-5909-4ABB-9BA5-85C2DDC9E18F}" type="presParOf" srcId="{EED729A3-D292-4C5D-AA27-609E88C8C0FD}" destId="{0D0CDE46-81D3-467C-B584-1E994E502312}" srcOrd="21" destOrd="0" presId="urn:microsoft.com/office/officeart/2005/8/layout/default"/>
    <dgm:cxn modelId="{C2EC8639-4AD7-47F5-BD6D-3598079F1C55}" type="presParOf" srcId="{EED729A3-D292-4C5D-AA27-609E88C8C0FD}" destId="{B4E8BC22-4CA9-4B8A-A00E-596AB6556F6D}" srcOrd="22" destOrd="0" presId="urn:microsoft.com/office/officeart/2005/8/layout/default"/>
    <dgm:cxn modelId="{4982804E-6ABC-47F9-A70E-377ED507FA0E}" type="presParOf" srcId="{EED729A3-D292-4C5D-AA27-609E88C8C0FD}" destId="{D658582F-F477-40B2-869F-5FAA1EBC9A0E}" srcOrd="23" destOrd="0" presId="urn:microsoft.com/office/officeart/2005/8/layout/default"/>
    <dgm:cxn modelId="{2A18FC21-BE30-4E29-BC60-CB8EC4FD5BC2}" type="presParOf" srcId="{EED729A3-D292-4C5D-AA27-609E88C8C0FD}" destId="{563DAD4E-0E59-4A2D-83B2-03696CE02495}" srcOrd="24" destOrd="0" presId="urn:microsoft.com/office/officeart/2005/8/layout/default"/>
    <dgm:cxn modelId="{2217209D-8DEA-47A1-B858-4BC8841AD64C}" type="presParOf" srcId="{EED729A3-D292-4C5D-AA27-609E88C8C0FD}" destId="{81C1989C-D198-4450-ACAC-1995AAB43FFF}" srcOrd="25" destOrd="0" presId="urn:microsoft.com/office/officeart/2005/8/layout/default"/>
    <dgm:cxn modelId="{A4CA2498-9612-4676-B886-50CABCA83152}" type="presParOf" srcId="{EED729A3-D292-4C5D-AA27-609E88C8C0FD}" destId="{BF148AA5-4AE9-4AEE-8FB9-92CA4130B5DD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5A478-369F-4A09-9ECF-34FFBCD0E200}">
      <dsp:nvSpPr>
        <dsp:cNvPr id="0" name=""/>
        <dsp:cNvSpPr/>
      </dsp:nvSpPr>
      <dsp:spPr>
        <a:xfrm>
          <a:off x="7507" y="521094"/>
          <a:ext cx="2030610" cy="1218366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Request</a:t>
          </a:r>
          <a:endParaRPr lang="en-US" sz="2000" kern="1200" dirty="0"/>
        </a:p>
      </dsp:txBody>
      <dsp:txXfrm>
        <a:off x="7507" y="521094"/>
        <a:ext cx="2030610" cy="1218366"/>
      </dsp:txXfrm>
    </dsp:sp>
    <dsp:sp modelId="{3CF69B75-DBDD-47A3-8718-004DDEBCB206}">
      <dsp:nvSpPr>
        <dsp:cNvPr id="0" name=""/>
        <dsp:cNvSpPr/>
      </dsp:nvSpPr>
      <dsp:spPr>
        <a:xfrm>
          <a:off x="2241179" y="521094"/>
          <a:ext cx="2030610" cy="1218366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Response </a:t>
          </a:r>
          <a:endParaRPr lang="en-US" sz="2000" kern="1200"/>
        </a:p>
      </dsp:txBody>
      <dsp:txXfrm>
        <a:off x="2241179" y="521094"/>
        <a:ext cx="2030610" cy="1218366"/>
      </dsp:txXfrm>
    </dsp:sp>
    <dsp:sp modelId="{8C61AC4F-3EBA-4552-9103-A0730C2CAB9D}">
      <dsp:nvSpPr>
        <dsp:cNvPr id="0" name=""/>
        <dsp:cNvSpPr/>
      </dsp:nvSpPr>
      <dsp:spPr>
        <a:xfrm>
          <a:off x="4474851" y="521094"/>
          <a:ext cx="2030610" cy="1218366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Headers</a:t>
          </a:r>
          <a:endParaRPr lang="en-US" sz="2000" kern="1200"/>
        </a:p>
      </dsp:txBody>
      <dsp:txXfrm>
        <a:off x="4474851" y="521094"/>
        <a:ext cx="2030610" cy="1218366"/>
      </dsp:txXfrm>
    </dsp:sp>
    <dsp:sp modelId="{78A6CB64-CE2E-477F-A361-AE2980E39971}">
      <dsp:nvSpPr>
        <dsp:cNvPr id="0" name=""/>
        <dsp:cNvSpPr/>
      </dsp:nvSpPr>
      <dsp:spPr>
        <a:xfrm>
          <a:off x="6708523" y="521094"/>
          <a:ext cx="2030610" cy="1218366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JSON</a:t>
          </a:r>
          <a:endParaRPr lang="en-US" sz="2000" kern="1200" dirty="0"/>
        </a:p>
      </dsp:txBody>
      <dsp:txXfrm>
        <a:off x="6708523" y="521094"/>
        <a:ext cx="2030610" cy="1218366"/>
      </dsp:txXfrm>
    </dsp:sp>
    <dsp:sp modelId="{3F5B20F9-60E4-4DF7-9183-D52B60D58434}">
      <dsp:nvSpPr>
        <dsp:cNvPr id="0" name=""/>
        <dsp:cNvSpPr/>
      </dsp:nvSpPr>
      <dsp:spPr>
        <a:xfrm>
          <a:off x="8942189" y="521094"/>
          <a:ext cx="2030610" cy="1218366"/>
        </a:xfrm>
        <a:prstGeom prst="rect">
          <a:avLst/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Payload</a:t>
          </a:r>
          <a:endParaRPr lang="en-US" sz="2000" kern="1200"/>
        </a:p>
      </dsp:txBody>
      <dsp:txXfrm>
        <a:off x="8942189" y="521094"/>
        <a:ext cx="2030610" cy="1218366"/>
      </dsp:txXfrm>
    </dsp:sp>
    <dsp:sp modelId="{6E1C7F6B-7AC1-4AC7-804D-1F058E6D4EEF}">
      <dsp:nvSpPr>
        <dsp:cNvPr id="0" name=""/>
        <dsp:cNvSpPr/>
      </dsp:nvSpPr>
      <dsp:spPr>
        <a:xfrm>
          <a:off x="11263" y="1936588"/>
          <a:ext cx="2030610" cy="1218366"/>
        </a:xfrm>
        <a:prstGeom prst="rect">
          <a:avLst/>
        </a:prstGeom>
        <a:solidFill>
          <a:schemeClr val="accent1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API Methods</a:t>
          </a:r>
          <a:endParaRPr lang="en-US" sz="2000" kern="1200"/>
        </a:p>
      </dsp:txBody>
      <dsp:txXfrm>
        <a:off x="11263" y="1936588"/>
        <a:ext cx="2030610" cy="1218366"/>
      </dsp:txXfrm>
    </dsp:sp>
    <dsp:sp modelId="{DD382CEA-663F-44A5-B9A0-27BAC07D5E23}">
      <dsp:nvSpPr>
        <dsp:cNvPr id="0" name=""/>
        <dsp:cNvSpPr/>
      </dsp:nvSpPr>
      <dsp:spPr>
        <a:xfrm>
          <a:off x="2244935" y="1936588"/>
          <a:ext cx="2030610" cy="1218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Verbs</a:t>
          </a:r>
          <a:endParaRPr lang="en-US" sz="2000" kern="1200"/>
        </a:p>
      </dsp:txBody>
      <dsp:txXfrm>
        <a:off x="2244935" y="1936588"/>
        <a:ext cx="2030610" cy="1218366"/>
      </dsp:txXfrm>
    </dsp:sp>
    <dsp:sp modelId="{6F3BD6B8-CC83-49E8-B32C-E87C6E09C902}">
      <dsp:nvSpPr>
        <dsp:cNvPr id="0" name=""/>
        <dsp:cNvSpPr/>
      </dsp:nvSpPr>
      <dsp:spPr>
        <a:xfrm>
          <a:off x="4478607" y="1936588"/>
          <a:ext cx="2030610" cy="1218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Authentication</a:t>
          </a:r>
          <a:endParaRPr lang="en-US" sz="2000" kern="1200"/>
        </a:p>
      </dsp:txBody>
      <dsp:txXfrm>
        <a:off x="4478607" y="1936588"/>
        <a:ext cx="2030610" cy="1218366"/>
      </dsp:txXfrm>
    </dsp:sp>
    <dsp:sp modelId="{5B3AECA4-3CF8-46D9-8F7E-FF911041E4C0}">
      <dsp:nvSpPr>
        <dsp:cNvPr id="0" name=""/>
        <dsp:cNvSpPr/>
      </dsp:nvSpPr>
      <dsp:spPr>
        <a:xfrm>
          <a:off x="6712279" y="1936588"/>
          <a:ext cx="2030610" cy="1218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API Key</a:t>
          </a:r>
          <a:endParaRPr lang="en-US" sz="2000" kern="1200" dirty="0"/>
        </a:p>
      </dsp:txBody>
      <dsp:txXfrm>
        <a:off x="6712279" y="1936588"/>
        <a:ext cx="2030610" cy="1218366"/>
      </dsp:txXfrm>
    </dsp:sp>
    <dsp:sp modelId="{4BE18DA7-1C19-4B4F-A6A1-BA183DAD7163}">
      <dsp:nvSpPr>
        <dsp:cNvPr id="0" name=""/>
        <dsp:cNvSpPr/>
      </dsp:nvSpPr>
      <dsp:spPr>
        <a:xfrm>
          <a:off x="8942189" y="1942522"/>
          <a:ext cx="2030610" cy="1218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Token</a:t>
          </a:r>
          <a:endParaRPr lang="en-US" sz="2000" kern="1200"/>
        </a:p>
      </dsp:txBody>
      <dsp:txXfrm>
        <a:off x="8942189" y="1942522"/>
        <a:ext cx="2030610" cy="1218366"/>
      </dsp:txXfrm>
    </dsp:sp>
    <dsp:sp modelId="{F5008EB2-07A9-4925-BA9A-C1835BD854A9}">
      <dsp:nvSpPr>
        <dsp:cNvPr id="0" name=""/>
        <dsp:cNvSpPr/>
      </dsp:nvSpPr>
      <dsp:spPr>
        <a:xfrm>
          <a:off x="1120586" y="3340203"/>
          <a:ext cx="2030610" cy="1218366"/>
        </a:xfrm>
        <a:prstGeom prst="rect">
          <a:avLst/>
        </a:prstGeom>
        <a:solidFill>
          <a:schemeClr val="accent4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Response Code</a:t>
          </a:r>
          <a:endParaRPr lang="en-US" sz="2000" kern="1200"/>
        </a:p>
      </dsp:txBody>
      <dsp:txXfrm>
        <a:off x="1120586" y="3340203"/>
        <a:ext cx="2030610" cy="1218366"/>
      </dsp:txXfrm>
    </dsp:sp>
    <dsp:sp modelId="{B4E8BC22-4CA9-4B8A-A00E-596AB6556F6D}">
      <dsp:nvSpPr>
        <dsp:cNvPr id="0" name=""/>
        <dsp:cNvSpPr/>
      </dsp:nvSpPr>
      <dsp:spPr>
        <a:xfrm>
          <a:off x="3354258" y="3340203"/>
          <a:ext cx="2030610" cy="1218366"/>
        </a:xfrm>
        <a:prstGeom prst="rect">
          <a:avLst/>
        </a:prstGeom>
        <a:solidFill>
          <a:schemeClr val="accent4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HTTP Client</a:t>
          </a:r>
          <a:endParaRPr lang="en-US" sz="2000" kern="1200"/>
        </a:p>
      </dsp:txBody>
      <dsp:txXfrm>
        <a:off x="3354258" y="3340203"/>
        <a:ext cx="2030610" cy="1218366"/>
      </dsp:txXfrm>
    </dsp:sp>
    <dsp:sp modelId="{563DAD4E-0E59-4A2D-83B2-03696CE02495}">
      <dsp:nvSpPr>
        <dsp:cNvPr id="0" name=""/>
        <dsp:cNvSpPr/>
      </dsp:nvSpPr>
      <dsp:spPr>
        <a:xfrm>
          <a:off x="5587930" y="3340203"/>
          <a:ext cx="2030610" cy="1218366"/>
        </a:xfrm>
        <a:prstGeom prst="rect">
          <a:avLst/>
        </a:prstGeom>
        <a:solidFill>
          <a:schemeClr val="accent4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Resource</a:t>
          </a:r>
          <a:endParaRPr lang="en-US" sz="2000" kern="1200"/>
        </a:p>
      </dsp:txBody>
      <dsp:txXfrm>
        <a:off x="5587930" y="3340203"/>
        <a:ext cx="2030610" cy="1218366"/>
      </dsp:txXfrm>
    </dsp:sp>
    <dsp:sp modelId="{BF148AA5-4AE9-4AEE-8FB9-92CA4130B5DD}">
      <dsp:nvSpPr>
        <dsp:cNvPr id="0" name=""/>
        <dsp:cNvSpPr/>
      </dsp:nvSpPr>
      <dsp:spPr>
        <a:xfrm>
          <a:off x="7821602" y="3340203"/>
          <a:ext cx="2030610" cy="1218366"/>
        </a:xfrm>
        <a:prstGeom prst="rect">
          <a:avLst/>
        </a:prstGeom>
        <a:solidFill>
          <a:schemeClr val="accent4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Routes/Endpoints</a:t>
          </a:r>
          <a:endParaRPr lang="en-US" sz="2000" kern="1200"/>
        </a:p>
      </dsp:txBody>
      <dsp:txXfrm>
        <a:off x="7821602" y="3340203"/>
        <a:ext cx="2030610" cy="1218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36FA3-E361-4E26-82B4-FE018E72C6D7}" type="datetimeFigureOut">
              <a:rPr lang="en-CA" smtClean="0"/>
              <a:pPr/>
              <a:t>2024-11-04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83E7-482C-49E5-B5B8-4286B82B515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906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2DCD-D5CF-4152-8874-9F6A0CE537DB}" type="datetimeFigureOut">
              <a:rPr lang="en-CA" smtClean="0"/>
              <a:pPr/>
              <a:t>2024-11-04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E5925-E773-475D-BE0C-AE80C011627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793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90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0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15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F490-202C-4FEA-91F3-F533066D9243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11" name="Picture 2" descr="http://donorreport.conestogacommunity.ca/_images/Conestoga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472" y="147079"/>
            <a:ext cx="4648200" cy="1390651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94D7-F465-4A6F-BC15-6004BA7C5169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CFA0-5029-4217-9404-0365A6F320A0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19E67"/>
              </a:buClr>
              <a:defRPr/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4CE7-4993-46A5-86B0-0576B70D240D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533" y="6476999"/>
            <a:ext cx="1021147" cy="274320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r>
              <a:rPr lang="en-CA" dirty="0"/>
              <a:t> of 28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533" y="17526"/>
            <a:ext cx="1219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9E4C-B9C9-4D0B-9137-8DA37476F193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8868-8245-45A3-8A0E-9EF2D2843C53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E6B7-64FD-45B7-9B44-2AAAB30A3833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A695-2551-4E2E-9E38-F9F16B55DF39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77C97-4B3D-4E0C-8E70-59E6CA2206C7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8E859-7AD0-460B-A17D-A51F657520DF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DC087D8E-9978-4DD4-8C80-36F27FDA6C8F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D2718E-4FD5-4A53-AEE3-9D4AE20F3602}" type="datetime1">
              <a:rPr lang="en-CA" smtClean="0"/>
              <a:t>2024-11-04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it-IT"/>
              <a:t>PROG 8170 Fall 2021 © Conestoga College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 baseline="0">
          <a:solidFill>
            <a:srgbClr val="C19E67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19E67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deafcenter.org/news/transitionlife-skills-checklists-and-resourc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versus-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http.ca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boingboing.net/2011/12/14/http-status-cats-by-girliemac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swagge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smart-api.info/guid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52547/benefit-of-custom-404-error-screens-on-website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nipcart.com/blog/apis-integration-usage-benefi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g.ceo/dog-api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practical-test-pyrami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practical-test-pyrami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9091316/asynchronously-update-progress-bar-base-on-the-response-from-ap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en.wikipedia.org/wiki/List_of_Google_products" TargetMode="External"/><Relationship Id="rId7" Type="http://schemas.openxmlformats.org/officeDocument/2006/relationships/hyperlink" Target="https://en.m.wikipedia.org/wiki/File:Amazon_logo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en.wikipedia.org/wiki/File:Slack_Technologies_Logo.svg" TargetMode="External"/><Relationship Id="rId5" Type="http://schemas.openxmlformats.org/officeDocument/2006/relationships/hyperlink" Target="https://commons.wikimedia.org/wiki/File:Trello-logo-blue.svg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://labottegadellescienze.blogspot.com/2010/12/software-dropbox-2-giga-di-spazio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obrava.wordpress.com/2016/09/09/security-software-revenue-will-reach-7b-in-western-europe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673" y="3355848"/>
            <a:ext cx="10808415" cy="1673352"/>
          </a:xfrm>
        </p:spPr>
        <p:txBody>
          <a:bodyPr/>
          <a:lstStyle/>
          <a:p>
            <a:r>
              <a:rPr lang="en-CA" dirty="0"/>
              <a:t>Lesson 09</a:t>
            </a:r>
            <a:br>
              <a:rPr lang="en-CA" dirty="0"/>
            </a:br>
            <a:r>
              <a:rPr lang="en-CA" dirty="0"/>
              <a:t>API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CA" b="1" dirty="0"/>
            </a:br>
            <a:r>
              <a:rPr lang="en-CA" b="1" dirty="0"/>
              <a:t>Programming: Software Quality Assurance Techniques</a:t>
            </a:r>
          </a:p>
          <a:p>
            <a:r>
              <a:rPr lang="en-CA" b="1" dirty="0"/>
              <a:t>Fall 2024</a:t>
            </a:r>
          </a:p>
        </p:txBody>
      </p:sp>
      <p:sp>
        <p:nvSpPr>
          <p:cNvPr id="4" name="Title 1" descr="Not all presentations have a subtitle." title="Subtitle"/>
          <p:cNvSpPr txBox="1">
            <a:spLocks/>
          </p:cNvSpPr>
          <p:nvPr/>
        </p:nvSpPr>
        <p:spPr>
          <a:xfrm>
            <a:off x="914400" y="5301208"/>
            <a:ext cx="10818688" cy="151216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 baseline="0">
                <a:solidFill>
                  <a:srgbClr val="C19E67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CA" sz="40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58722B-F3DC-0B30-130A-E8EB42D1F8AD}"/>
              </a:ext>
            </a:extLst>
          </p:cNvPr>
          <p:cNvSpPr txBox="1">
            <a:spLocks/>
          </p:cNvSpPr>
          <p:nvPr/>
        </p:nvSpPr>
        <p:spPr>
          <a:xfrm>
            <a:off x="8040216" y="5445224"/>
            <a:ext cx="3888432" cy="1042939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rgbClr val="C19E67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b="1" i="1" dirty="0"/>
              <a:t>Aneesha Mathew</a:t>
            </a:r>
          </a:p>
          <a:p>
            <a:r>
              <a:rPr lang="en-CA" b="1" dirty="0"/>
              <a:t>Amathew2@conestogac.on.ca</a:t>
            </a:r>
          </a:p>
        </p:txBody>
      </p:sp>
    </p:spTree>
    <p:extLst>
      <p:ext uri="{BB962C8B-B14F-4D97-AF65-F5344CB8AC3E}">
        <p14:creationId xmlns:p14="http://schemas.microsoft.com/office/powerpoint/2010/main" val="15635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A61D-6D1A-4AA8-9F68-2E3AE77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1769-1B92-43E4-A58E-B7E51D55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sz="3600" dirty="0"/>
              <a:t>APIs need to be tested as with any other code</a:t>
            </a:r>
          </a:p>
          <a:p>
            <a:pPr>
              <a:spcAft>
                <a:spcPts val="1200"/>
              </a:spcAft>
            </a:pPr>
            <a:r>
              <a:rPr lang="en-CA" sz="3600" dirty="0"/>
              <a:t>Some form of framework is needed to test them</a:t>
            </a:r>
          </a:p>
          <a:p>
            <a:pPr>
              <a:spcAft>
                <a:spcPts val="1200"/>
              </a:spcAft>
            </a:pPr>
            <a:r>
              <a:rPr lang="en-CA" sz="3600" dirty="0"/>
              <a:t>The application under test needs to be built and integrated</a:t>
            </a:r>
          </a:p>
          <a:p>
            <a:pPr>
              <a:spcAft>
                <a:spcPts val="1200"/>
              </a:spcAft>
            </a:pPr>
            <a:r>
              <a:rPr lang="en-CA" sz="3600" dirty="0"/>
              <a:t>As with UI test automation, API testing can be a programming endeavour in and amongst itself</a:t>
            </a:r>
          </a:p>
          <a:p>
            <a:endParaRPr lang="en-CA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3880371-F112-485A-80D4-C01D26E44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42517" y="3612988"/>
            <a:ext cx="1926770" cy="1926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591FE5-6EDD-470C-833D-CEACE2037BD1}"/>
              </a:ext>
            </a:extLst>
          </p:cNvPr>
          <p:cNvSpPr txBox="1"/>
          <p:nvPr/>
        </p:nvSpPr>
        <p:spPr>
          <a:xfrm>
            <a:off x="8823366" y="6507347"/>
            <a:ext cx="32459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3" tooltip="https://www.nationaldeafcenter.org/news/transitionlife-skills-checklists-and-resources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4" tooltip="https://creativecommons.org/licenses/by-nc-nd/3.0/"/>
              </a:rPr>
              <a:t>CC BY-NC-ND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9966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10972800" cy="1252728"/>
          </a:xfrm>
        </p:spPr>
        <p:txBody>
          <a:bodyPr/>
          <a:lstStyle/>
          <a:p>
            <a:r>
              <a:rPr lang="en-US" dirty="0"/>
              <a:t>Application Programming Interfaces (APIs)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892" y="1772816"/>
            <a:ext cx="11494739" cy="46256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dirty="0"/>
              <a:t> High Level View…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634CAE-1007-46C1-90A6-7D85358D6AFB}"/>
              </a:ext>
            </a:extLst>
          </p:cNvPr>
          <p:cNvSpPr/>
          <p:nvPr/>
        </p:nvSpPr>
        <p:spPr>
          <a:xfrm>
            <a:off x="1847528" y="2636912"/>
            <a:ext cx="1728192" cy="30963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Consumer / Third Party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148EC7-8D0B-49F5-80D9-53A44C609021}"/>
              </a:ext>
            </a:extLst>
          </p:cNvPr>
          <p:cNvSpPr/>
          <p:nvPr/>
        </p:nvSpPr>
        <p:spPr>
          <a:xfrm>
            <a:off x="8642843" y="2636912"/>
            <a:ext cx="1728192" cy="30963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Original Program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B682D7-012A-431D-8ADC-7254E62DEC53}"/>
              </a:ext>
            </a:extLst>
          </p:cNvPr>
          <p:cNvSpPr/>
          <p:nvPr/>
        </p:nvSpPr>
        <p:spPr>
          <a:xfrm>
            <a:off x="7968207" y="2644286"/>
            <a:ext cx="633857" cy="309634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B808A27F-19FF-4CB5-AE85-4F983A9E59AC}"/>
              </a:ext>
            </a:extLst>
          </p:cNvPr>
          <p:cNvSpPr/>
          <p:nvPr/>
        </p:nvSpPr>
        <p:spPr>
          <a:xfrm rot="5400000">
            <a:off x="5336362" y="1560346"/>
            <a:ext cx="1080120" cy="37373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D6187C8-AB81-4CB7-B441-14A1C50B2AA9}"/>
              </a:ext>
            </a:extLst>
          </p:cNvPr>
          <p:cNvSpPr/>
          <p:nvPr/>
        </p:nvSpPr>
        <p:spPr>
          <a:xfrm rot="16200000">
            <a:off x="5341839" y="2874657"/>
            <a:ext cx="1080120" cy="37373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10972800" cy="1252728"/>
          </a:xfrm>
        </p:spPr>
        <p:txBody>
          <a:bodyPr/>
          <a:lstStyle/>
          <a:p>
            <a:r>
              <a:rPr lang="en-US" dirty="0"/>
              <a:t>Application Programming Interfaces (APIs)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556792"/>
            <a:ext cx="11494739" cy="46256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dirty="0"/>
              <a:t> More detailed view…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5226CA-3917-4797-B34C-24847C66CD8B}"/>
              </a:ext>
            </a:extLst>
          </p:cNvPr>
          <p:cNvGrpSpPr/>
          <p:nvPr/>
        </p:nvGrpSpPr>
        <p:grpSpPr>
          <a:xfrm>
            <a:off x="1097927" y="2636912"/>
            <a:ext cx="3701929" cy="3312368"/>
            <a:chOff x="377847" y="2636912"/>
            <a:chExt cx="3024335" cy="239463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7634CAE-1007-46C1-90A6-7D85358D6AFB}"/>
                </a:ext>
              </a:extLst>
            </p:cNvPr>
            <p:cNvSpPr/>
            <p:nvPr/>
          </p:nvSpPr>
          <p:spPr>
            <a:xfrm>
              <a:off x="377847" y="2655285"/>
              <a:ext cx="1512167" cy="504056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19576D-2378-40FF-8500-3A3BB726B9EE}"/>
                </a:ext>
              </a:extLst>
            </p:cNvPr>
            <p:cNvSpPr/>
            <p:nvPr/>
          </p:nvSpPr>
          <p:spPr>
            <a:xfrm>
              <a:off x="377847" y="3232833"/>
              <a:ext cx="3024335" cy="1798716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Business Logic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8DDD00B-72A8-41E9-BCBF-5EB06F6FECFA}"/>
                </a:ext>
              </a:extLst>
            </p:cNvPr>
            <p:cNvSpPr/>
            <p:nvPr/>
          </p:nvSpPr>
          <p:spPr>
            <a:xfrm>
              <a:off x="1948786" y="2636912"/>
              <a:ext cx="1453396" cy="54080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API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3C0FFB3-8D6D-45EC-AF2C-ABCC17334AFB}"/>
                </a:ext>
              </a:extLst>
            </p:cNvPr>
            <p:cNvSpPr/>
            <p:nvPr/>
          </p:nvSpPr>
          <p:spPr>
            <a:xfrm>
              <a:off x="2063553" y="4509119"/>
              <a:ext cx="1256786" cy="380639"/>
            </a:xfrm>
            <a:prstGeom prst="round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Module B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2B060F-E4FA-4CA2-A839-3B7B535B419B}"/>
                </a:ext>
              </a:extLst>
            </p:cNvPr>
            <p:cNvSpPr/>
            <p:nvPr/>
          </p:nvSpPr>
          <p:spPr>
            <a:xfrm>
              <a:off x="501236" y="4509118"/>
              <a:ext cx="1256786" cy="380639"/>
            </a:xfrm>
            <a:prstGeom prst="round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Module A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819A38-E032-4870-8E4C-B8FAA8F0BAAA}"/>
              </a:ext>
            </a:extLst>
          </p:cNvPr>
          <p:cNvSpPr/>
          <p:nvPr/>
        </p:nvSpPr>
        <p:spPr>
          <a:xfrm>
            <a:off x="8112224" y="2706353"/>
            <a:ext cx="2304256" cy="72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API Tests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DBB243-1271-4B05-AC2A-651074846E79}"/>
              </a:ext>
            </a:extLst>
          </p:cNvPr>
          <p:cNvSpPr/>
          <p:nvPr/>
        </p:nvSpPr>
        <p:spPr>
          <a:xfrm>
            <a:off x="8107495" y="3524894"/>
            <a:ext cx="2304256" cy="242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Unit Tests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3788E326-68C5-474B-AA84-4786B2C5EB20}"/>
              </a:ext>
            </a:extLst>
          </p:cNvPr>
          <p:cNvSpPr/>
          <p:nvPr/>
        </p:nvSpPr>
        <p:spPr>
          <a:xfrm>
            <a:off x="5519936" y="2780928"/>
            <a:ext cx="2160240" cy="648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API Tests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6E6A5C5D-EC61-43B3-8C14-D1E08FC2549D}"/>
              </a:ext>
            </a:extLst>
          </p:cNvPr>
          <p:cNvSpPr/>
          <p:nvPr/>
        </p:nvSpPr>
        <p:spPr>
          <a:xfrm>
            <a:off x="5525349" y="5160785"/>
            <a:ext cx="2160240" cy="648072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Unit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64209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14F-1A84-4417-9F0B-EE7B81D5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 vs. UI Automated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BE01-FCD9-4FEF-9F92-E8B9B880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CA" sz="3600" dirty="0"/>
              <a:t>API testing tends to be more stable than UI testing as it does not have to invoke the User Interface</a:t>
            </a:r>
          </a:p>
          <a:p>
            <a:pPr>
              <a:spcAft>
                <a:spcPts val="1800"/>
              </a:spcAft>
            </a:pPr>
            <a:r>
              <a:rPr lang="en-CA" sz="3600" dirty="0"/>
              <a:t>API tests are easier to run unattended (and therefore easier to include in build pipelines)</a:t>
            </a:r>
          </a:p>
          <a:p>
            <a:pPr>
              <a:spcAft>
                <a:spcPts val="1800"/>
              </a:spcAft>
            </a:pPr>
            <a:r>
              <a:rPr lang="en-CA" sz="3600" dirty="0"/>
              <a:t>API tests tend to be less “flaky” than UI automated 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CA77E-AE86-4964-98C3-431E12F98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82545" y="4886697"/>
            <a:ext cx="1730287" cy="1769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931D3-766B-4E51-B90A-396BC5798C5A}"/>
              </a:ext>
            </a:extLst>
          </p:cNvPr>
          <p:cNvSpPr txBox="1"/>
          <p:nvPr/>
        </p:nvSpPr>
        <p:spPr>
          <a:xfrm>
            <a:off x="8959912" y="6536985"/>
            <a:ext cx="3232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3" tooltip="http://www.pngall.com/versus-png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4" tooltip="https://creativecommons.org/licenses/by-nc/3.0/"/>
              </a:rPr>
              <a:t>CC BY-NC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99030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50B6-ADBB-4704-8356-F366BC4D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Know your 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DBF1-D828-4FFE-A8AD-69A2574E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CA" sz="3600" dirty="0">
                <a:hlinkClick r:id="rId2"/>
              </a:rPr>
              <a:t>HTTP status cats</a:t>
            </a:r>
            <a:endParaRPr lang="en-CA" sz="3600" dirty="0"/>
          </a:p>
          <a:p>
            <a:pPr>
              <a:spcAft>
                <a:spcPts val="1200"/>
              </a:spcAft>
            </a:pPr>
            <a:endParaRPr lang="en-CA" sz="3600" dirty="0"/>
          </a:p>
          <a:p>
            <a:pPr>
              <a:spcAft>
                <a:spcPts val="1200"/>
              </a:spcAft>
            </a:pPr>
            <a:r>
              <a:rPr lang="en-CA" sz="3600" dirty="0"/>
              <a:t>4 main areas:</a:t>
            </a:r>
          </a:p>
          <a:p>
            <a:pPr marL="868680" lvl="1" indent="-457200">
              <a:spcAft>
                <a:spcPts val="1200"/>
              </a:spcAft>
            </a:pPr>
            <a:r>
              <a:rPr lang="en-CA" sz="3200" dirty="0"/>
              <a:t>Success (2xx)</a:t>
            </a:r>
          </a:p>
          <a:p>
            <a:pPr marL="868680" lvl="1" indent="-457200">
              <a:spcAft>
                <a:spcPts val="1200"/>
              </a:spcAft>
            </a:pPr>
            <a:r>
              <a:rPr lang="en-CA" sz="3200" dirty="0"/>
              <a:t>Redirection (3xx)</a:t>
            </a:r>
          </a:p>
          <a:p>
            <a:pPr marL="868680" lvl="1" indent="-457200">
              <a:spcAft>
                <a:spcPts val="1200"/>
              </a:spcAft>
            </a:pPr>
            <a:r>
              <a:rPr lang="en-CA" sz="3200" dirty="0"/>
              <a:t>Client Error (4xx)</a:t>
            </a:r>
          </a:p>
          <a:p>
            <a:pPr marL="868680" lvl="1" indent="-457200">
              <a:spcAft>
                <a:spcPts val="1200"/>
              </a:spcAft>
            </a:pPr>
            <a:r>
              <a:rPr lang="en-CA" sz="3200" dirty="0"/>
              <a:t>Server Error (5xx)</a:t>
            </a:r>
          </a:p>
        </p:txBody>
      </p:sp>
      <p:pic>
        <p:nvPicPr>
          <p:cNvPr id="6" name="Picture 5" descr="A picture containing text, indoor, domestic cat&#10;&#10;Description automatically generated">
            <a:extLst>
              <a:ext uri="{FF2B5EF4-FFF2-40B4-BE49-F238E27FC236}">
                <a16:creationId xmlns:a16="http://schemas.microsoft.com/office/drawing/2014/main" id="{400E446B-4F7C-41AB-8F29-032EB6EAF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68203" y="1896616"/>
            <a:ext cx="5505719" cy="440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4CD253-C4DE-466A-BF1B-AE8276C00BD2}"/>
              </a:ext>
            </a:extLst>
          </p:cNvPr>
          <p:cNvSpPr txBox="1"/>
          <p:nvPr/>
        </p:nvSpPr>
        <p:spPr>
          <a:xfrm>
            <a:off x="7106857" y="6345776"/>
            <a:ext cx="42670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4" tooltip="http://boingboing.net/2011/12/14/http-status-cats-by-girliemac.html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5" tooltip="https://creativecommons.org/licenses/by-nc-sa/3.0/"/>
              </a:rPr>
              <a:t>CC BY-SA-NC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66582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EC68-BCBB-4944-9B4F-C4CAC871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all response codes 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4045-862B-4D57-A1DA-C3D87651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dirty="0"/>
              <a:t>There are dozens of HTTP response code</a:t>
            </a:r>
          </a:p>
          <a:p>
            <a:pPr>
              <a:spcAft>
                <a:spcPts val="1200"/>
              </a:spcAft>
            </a:pPr>
            <a:r>
              <a:rPr lang="en-CA" sz="3600" dirty="0"/>
              <a:t>In practice only a dozen or so are used</a:t>
            </a:r>
          </a:p>
          <a:p>
            <a:pPr>
              <a:spcAft>
                <a:spcPts val="1200"/>
              </a:spcAft>
            </a:pPr>
            <a:r>
              <a:rPr lang="en-CA" sz="3600" dirty="0"/>
              <a:t>General convention is to use just enough to provide meaningful feedback to your users </a:t>
            </a:r>
          </a:p>
          <a:p>
            <a:pPr>
              <a:spcAft>
                <a:spcPts val="1200"/>
              </a:spcAft>
            </a:pPr>
            <a:r>
              <a:rPr lang="en-CA" sz="3600" dirty="0"/>
              <a:t>This is important as developers and testers need to work together to determine what needs to be covered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8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7360-6FDB-40B7-82D5-A33E733E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Not all API documentation is created equally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C109-44B8-4911-B254-C89F9F3C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3600" dirty="0"/>
              <a:t>The level and quality of API documentation varies from organization and from team to team</a:t>
            </a:r>
          </a:p>
          <a:p>
            <a:pPr>
              <a:spcAft>
                <a:spcPts val="1200"/>
              </a:spcAft>
            </a:pPr>
            <a:endParaRPr lang="en-CA" sz="3600" dirty="0"/>
          </a:p>
          <a:p>
            <a:pPr>
              <a:spcAft>
                <a:spcPts val="1200"/>
              </a:spcAft>
            </a:pPr>
            <a:r>
              <a:rPr lang="en-CA" sz="3600" dirty="0"/>
              <a:t>Tools such as </a:t>
            </a:r>
            <a:r>
              <a:rPr lang="en-CA" sz="3600" dirty="0">
                <a:hlinkClick r:id="rId2"/>
              </a:rPr>
              <a:t>Swagger</a:t>
            </a:r>
            <a:r>
              <a:rPr lang="en-CA" sz="3600" dirty="0"/>
              <a:t> help to simplify API documentation creation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E0F0DD9-FD60-4BE9-BB2D-96C9CB1F5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07261" y="3939861"/>
            <a:ext cx="1881031" cy="1881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C7D3A-CC6B-4C1A-A684-AA77DB73363C}"/>
              </a:ext>
            </a:extLst>
          </p:cNvPr>
          <p:cNvSpPr txBox="1"/>
          <p:nvPr/>
        </p:nvSpPr>
        <p:spPr>
          <a:xfrm>
            <a:off x="9272790" y="6543425"/>
            <a:ext cx="2846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4" tooltip="https://smart-api.info/guide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5" tooltip="https://creativecommons.org/licenses/by/3.0/"/>
              </a:rPr>
              <a:t>CC BY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72076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F359-6138-4F01-9C8E-B83E2C20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verifying the response code sufficient?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13CF-D92C-45D3-AAD3-BE08F3B4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8482885" cy="46256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CA" sz="3600" dirty="0"/>
              <a:t>Two Perspectives…</a:t>
            </a:r>
          </a:p>
          <a:p>
            <a:pPr lvl="1">
              <a:spcAft>
                <a:spcPts val="1200"/>
              </a:spcAft>
            </a:pPr>
            <a:r>
              <a:rPr lang="en-CA" sz="3200" dirty="0"/>
              <a:t>Verify the response code and you are done</a:t>
            </a:r>
          </a:p>
          <a:p>
            <a:pPr lvl="1">
              <a:spcAft>
                <a:spcPts val="1200"/>
              </a:spcAft>
            </a:pPr>
            <a:r>
              <a:rPr lang="en-CA" sz="3200" dirty="0"/>
              <a:t>Need to also verify the response body</a:t>
            </a:r>
          </a:p>
          <a:p>
            <a:pPr lvl="1">
              <a:spcAft>
                <a:spcPts val="1200"/>
              </a:spcAft>
            </a:pPr>
            <a:endParaRPr lang="en-CA" sz="3200" dirty="0"/>
          </a:p>
          <a:p>
            <a:pPr>
              <a:spcAft>
                <a:spcPts val="1200"/>
              </a:spcAft>
            </a:pPr>
            <a:r>
              <a:rPr lang="en-CA" sz="3600" dirty="0"/>
              <a:t>What happens if the developer uses the wrong response code?</a:t>
            </a:r>
          </a:p>
          <a:p>
            <a:pPr lvl="1"/>
            <a:endParaRPr lang="en-CA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DB47DD-1702-4FBA-9138-5CD1068F7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88380" y="3156784"/>
            <a:ext cx="3208798" cy="1631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12248F-E79A-4F0D-91D3-1C5E889087F7}"/>
              </a:ext>
            </a:extLst>
          </p:cNvPr>
          <p:cNvSpPr txBox="1"/>
          <p:nvPr/>
        </p:nvSpPr>
        <p:spPr>
          <a:xfrm>
            <a:off x="9047408" y="6536985"/>
            <a:ext cx="3033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3" tooltip="http://ux.stackexchange.com/questions/52547/benefit-of-custom-404-error-screens-on-website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4" tooltip="https://creativecommons.org/licenses/by-sa/3.0/"/>
              </a:rPr>
              <a:t>CC BY-SA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193157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5D46-9608-4E8B-BA9D-0DB7B303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6DFC-E65D-44FF-A827-C1F058AC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sz="3600" dirty="0"/>
              <a:t>Off the shelf tools</a:t>
            </a:r>
          </a:p>
          <a:p>
            <a:pPr lvl="1">
              <a:spcAft>
                <a:spcPts val="1200"/>
              </a:spcAft>
            </a:pPr>
            <a:r>
              <a:rPr lang="en-CA" sz="3200" dirty="0">
                <a:hlinkClick r:id="rId2"/>
              </a:rPr>
              <a:t>Postman</a:t>
            </a:r>
            <a:r>
              <a:rPr lang="en-CA" sz="3200" dirty="0"/>
              <a:t> is one example</a:t>
            </a:r>
          </a:p>
          <a:p>
            <a:pPr lvl="1">
              <a:spcAft>
                <a:spcPts val="1200"/>
              </a:spcAft>
            </a:pPr>
            <a:endParaRPr lang="en-CA" sz="3200" dirty="0"/>
          </a:p>
          <a:p>
            <a:pPr>
              <a:spcAft>
                <a:spcPts val="1200"/>
              </a:spcAft>
            </a:pPr>
            <a:r>
              <a:rPr lang="en-CA" sz="3600" dirty="0"/>
              <a:t>Build your own framework</a:t>
            </a:r>
          </a:p>
          <a:p>
            <a:endParaRPr lang="en-CA" dirty="0"/>
          </a:p>
        </p:txBody>
      </p:sp>
      <p:grpSp>
        <p:nvGrpSpPr>
          <p:cNvPr id="7" name="Graphic 5" descr="Tools with solid fill">
            <a:extLst>
              <a:ext uri="{FF2B5EF4-FFF2-40B4-BE49-F238E27FC236}">
                <a16:creationId xmlns:a16="http://schemas.microsoft.com/office/drawing/2014/main" id="{0CB22CB2-2530-49C4-8A56-75D6FD90FC5E}"/>
              </a:ext>
            </a:extLst>
          </p:cNvPr>
          <p:cNvGrpSpPr/>
          <p:nvPr/>
        </p:nvGrpSpPr>
        <p:grpSpPr>
          <a:xfrm>
            <a:off x="7764299" y="2375994"/>
            <a:ext cx="2697862" cy="2697862"/>
            <a:chOff x="7764299" y="2375994"/>
            <a:chExt cx="2697862" cy="269786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6365E99-DC07-498B-8339-92B83B21B0D4}"/>
                </a:ext>
              </a:extLst>
            </p:cNvPr>
            <p:cNvSpPr/>
            <p:nvPr/>
          </p:nvSpPr>
          <p:spPr>
            <a:xfrm>
              <a:off x="7988833" y="2602030"/>
              <a:ext cx="2249237" cy="2250101"/>
            </a:xfrm>
            <a:custGeom>
              <a:avLst/>
              <a:gdLst>
                <a:gd name="connsiteX0" fmla="*/ 239160 w 2249237"/>
                <a:gd name="connsiteY0" fmla="*/ 2100870 h 2250101"/>
                <a:gd name="connsiteX1" fmla="*/ 168904 w 2249237"/>
                <a:gd name="connsiteY1" fmla="*/ 2114921 h 2250101"/>
                <a:gd name="connsiteX2" fmla="*/ 129560 w 2249237"/>
                <a:gd name="connsiteY2" fmla="*/ 2055905 h 2250101"/>
                <a:gd name="connsiteX3" fmla="*/ 168904 w 2249237"/>
                <a:gd name="connsiteY3" fmla="*/ 1996890 h 2250101"/>
                <a:gd name="connsiteX4" fmla="*/ 239160 w 2249237"/>
                <a:gd name="connsiteY4" fmla="*/ 2010941 h 2250101"/>
                <a:gd name="connsiteX5" fmla="*/ 239160 w 2249237"/>
                <a:gd name="connsiteY5" fmla="*/ 2100870 h 2250101"/>
                <a:gd name="connsiteX6" fmla="*/ 2223213 w 2249237"/>
                <a:gd name="connsiteY6" fmla="*/ 248900 h 2250101"/>
                <a:gd name="connsiteX7" fmla="*/ 1995581 w 2249237"/>
                <a:gd name="connsiteY7" fmla="*/ 476532 h 2250101"/>
                <a:gd name="connsiteX8" fmla="*/ 1815723 w 2249237"/>
                <a:gd name="connsiteY8" fmla="*/ 428757 h 2250101"/>
                <a:gd name="connsiteX9" fmla="*/ 1770759 w 2249237"/>
                <a:gd name="connsiteY9" fmla="*/ 251710 h 2250101"/>
                <a:gd name="connsiteX10" fmla="*/ 1998391 w 2249237"/>
                <a:gd name="connsiteY10" fmla="*/ 24078 h 2250101"/>
                <a:gd name="connsiteX11" fmla="*/ 1604953 w 2249237"/>
                <a:gd name="connsiteY11" fmla="*/ 99955 h 2250101"/>
                <a:gd name="connsiteX12" fmla="*/ 1492542 w 2249237"/>
                <a:gd name="connsiteY12" fmla="*/ 484963 h 2250101"/>
                <a:gd name="connsiteX13" fmla="*/ 59303 w 2249237"/>
                <a:gd name="connsiteY13" fmla="*/ 1918202 h 2250101"/>
                <a:gd name="connsiteX14" fmla="*/ 5908 w 2249237"/>
                <a:gd name="connsiteY14" fmla="*/ 2106490 h 2250101"/>
                <a:gd name="connsiteX15" fmla="*/ 143611 w 2249237"/>
                <a:gd name="connsiteY15" fmla="*/ 2244194 h 2250101"/>
                <a:gd name="connsiteX16" fmla="*/ 331899 w 2249237"/>
                <a:gd name="connsiteY16" fmla="*/ 2190799 h 2250101"/>
                <a:gd name="connsiteX17" fmla="*/ 1765139 w 2249237"/>
                <a:gd name="connsiteY17" fmla="*/ 757559 h 2250101"/>
                <a:gd name="connsiteX18" fmla="*/ 2150146 w 2249237"/>
                <a:gd name="connsiteY18" fmla="*/ 645148 h 2250101"/>
                <a:gd name="connsiteX19" fmla="*/ 2223213 w 2249237"/>
                <a:gd name="connsiteY19" fmla="*/ 248900 h 225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49237" h="2250101">
                  <a:moveTo>
                    <a:pt x="239160" y="2100870"/>
                  </a:moveTo>
                  <a:cubicBezTo>
                    <a:pt x="219488" y="2120542"/>
                    <a:pt x="194196" y="2126162"/>
                    <a:pt x="168904" y="2114921"/>
                  </a:cubicBezTo>
                  <a:cubicBezTo>
                    <a:pt x="143611" y="2103680"/>
                    <a:pt x="129560" y="2081198"/>
                    <a:pt x="129560" y="2055905"/>
                  </a:cubicBezTo>
                  <a:cubicBezTo>
                    <a:pt x="129560" y="2030613"/>
                    <a:pt x="146421" y="2005321"/>
                    <a:pt x="168904" y="1996890"/>
                  </a:cubicBezTo>
                  <a:cubicBezTo>
                    <a:pt x="194196" y="1985649"/>
                    <a:pt x="219488" y="1991269"/>
                    <a:pt x="239160" y="2010941"/>
                  </a:cubicBezTo>
                  <a:cubicBezTo>
                    <a:pt x="264453" y="2033423"/>
                    <a:pt x="264453" y="2075577"/>
                    <a:pt x="239160" y="2100870"/>
                  </a:cubicBezTo>
                  <a:close/>
                  <a:moveTo>
                    <a:pt x="2223213" y="248900"/>
                  </a:moveTo>
                  <a:lnTo>
                    <a:pt x="1995581" y="476532"/>
                  </a:lnTo>
                  <a:lnTo>
                    <a:pt x="1815723" y="428757"/>
                  </a:lnTo>
                  <a:lnTo>
                    <a:pt x="1770759" y="251710"/>
                  </a:lnTo>
                  <a:lnTo>
                    <a:pt x="1998391" y="24078"/>
                  </a:lnTo>
                  <a:cubicBezTo>
                    <a:pt x="1863498" y="-26507"/>
                    <a:pt x="1711743" y="4406"/>
                    <a:pt x="1604953" y="99955"/>
                  </a:cubicBezTo>
                  <a:cubicBezTo>
                    <a:pt x="1498163" y="198315"/>
                    <a:pt x="1456009" y="344449"/>
                    <a:pt x="1492542" y="484963"/>
                  </a:cubicBezTo>
                  <a:lnTo>
                    <a:pt x="59303" y="1918202"/>
                  </a:lnTo>
                  <a:cubicBezTo>
                    <a:pt x="8718" y="1965977"/>
                    <a:pt x="-10954" y="2039044"/>
                    <a:pt x="5908" y="2106490"/>
                  </a:cubicBezTo>
                  <a:cubicBezTo>
                    <a:pt x="22769" y="2173937"/>
                    <a:pt x="76165" y="2227332"/>
                    <a:pt x="143611" y="2244194"/>
                  </a:cubicBezTo>
                  <a:cubicBezTo>
                    <a:pt x="211058" y="2261055"/>
                    <a:pt x="281314" y="2241384"/>
                    <a:pt x="331899" y="2190799"/>
                  </a:cubicBezTo>
                  <a:lnTo>
                    <a:pt x="1765139" y="757559"/>
                  </a:lnTo>
                  <a:cubicBezTo>
                    <a:pt x="1905652" y="794093"/>
                    <a:pt x="2051786" y="751939"/>
                    <a:pt x="2150146" y="645148"/>
                  </a:cubicBezTo>
                  <a:cubicBezTo>
                    <a:pt x="2245695" y="538358"/>
                    <a:pt x="2276608" y="383793"/>
                    <a:pt x="2223213" y="248900"/>
                  </a:cubicBezTo>
                  <a:close/>
                </a:path>
              </a:pathLst>
            </a:custGeom>
            <a:solidFill>
              <a:srgbClr val="C64847"/>
            </a:solidFill>
            <a:ln w="127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2ACDD9F-B8B3-46CC-BED2-7C8EF6CC914D}"/>
                </a:ext>
              </a:extLst>
            </p:cNvPr>
            <p:cNvSpPr/>
            <p:nvPr/>
          </p:nvSpPr>
          <p:spPr>
            <a:xfrm>
              <a:off x="9183486" y="3795181"/>
              <a:ext cx="1054208" cy="1055376"/>
            </a:xfrm>
            <a:custGeom>
              <a:avLst/>
              <a:gdLst>
                <a:gd name="connsiteX0" fmla="*/ 1017319 w 1054208"/>
                <a:gd name="connsiteY0" fmla="*/ 725051 h 1055376"/>
                <a:gd name="connsiteX1" fmla="*/ 292268 w 1054208"/>
                <a:gd name="connsiteY1" fmla="*/ 0 h 1055376"/>
                <a:gd name="connsiteX2" fmla="*/ 0 w 1054208"/>
                <a:gd name="connsiteY2" fmla="*/ 292268 h 1055376"/>
                <a:gd name="connsiteX3" fmla="*/ 702568 w 1054208"/>
                <a:gd name="connsiteY3" fmla="*/ 994837 h 1055376"/>
                <a:gd name="connsiteX4" fmla="*/ 727861 w 1054208"/>
                <a:gd name="connsiteY4" fmla="*/ 1020129 h 1055376"/>
                <a:gd name="connsiteX5" fmla="*/ 730671 w 1054208"/>
                <a:gd name="connsiteY5" fmla="*/ 1017319 h 1055376"/>
                <a:gd name="connsiteX6" fmla="*/ 994837 w 1054208"/>
                <a:gd name="connsiteY6" fmla="*/ 994837 h 1055376"/>
                <a:gd name="connsiteX7" fmla="*/ 1017319 w 1054208"/>
                <a:gd name="connsiteY7" fmla="*/ 725051 h 1055376"/>
                <a:gd name="connsiteX8" fmla="*/ 1017319 w 1054208"/>
                <a:gd name="connsiteY8" fmla="*/ 725051 h 105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4208" h="1055376">
                  <a:moveTo>
                    <a:pt x="1017319" y="725051"/>
                  </a:moveTo>
                  <a:lnTo>
                    <a:pt x="292268" y="0"/>
                  </a:lnTo>
                  <a:lnTo>
                    <a:pt x="0" y="292268"/>
                  </a:lnTo>
                  <a:lnTo>
                    <a:pt x="702568" y="994837"/>
                  </a:lnTo>
                  <a:lnTo>
                    <a:pt x="727861" y="1020129"/>
                  </a:lnTo>
                  <a:lnTo>
                    <a:pt x="730671" y="1017319"/>
                  </a:lnTo>
                  <a:cubicBezTo>
                    <a:pt x="812169" y="1076335"/>
                    <a:pt x="924580" y="1065094"/>
                    <a:pt x="994837" y="994837"/>
                  </a:cubicBezTo>
                  <a:cubicBezTo>
                    <a:pt x="1065094" y="921770"/>
                    <a:pt x="1073524" y="809359"/>
                    <a:pt x="1017319" y="725051"/>
                  </a:cubicBezTo>
                  <a:lnTo>
                    <a:pt x="1017319" y="725051"/>
                  </a:lnTo>
                  <a:close/>
                </a:path>
              </a:pathLst>
            </a:custGeom>
            <a:solidFill>
              <a:srgbClr val="C64847"/>
            </a:solidFill>
            <a:ln w="127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DA52D1-28B8-44A5-B82D-21F162B6E310}"/>
                </a:ext>
              </a:extLst>
            </p:cNvPr>
            <p:cNvSpPr/>
            <p:nvPr/>
          </p:nvSpPr>
          <p:spPr>
            <a:xfrm>
              <a:off x="7989120" y="2600815"/>
              <a:ext cx="947061" cy="947061"/>
            </a:xfrm>
            <a:custGeom>
              <a:avLst/>
              <a:gdLst>
                <a:gd name="connsiteX0" fmla="*/ 410300 w 947061"/>
                <a:gd name="connsiteY0" fmla="*/ 331612 h 947061"/>
                <a:gd name="connsiteX1" fmla="*/ 413110 w 947061"/>
                <a:gd name="connsiteY1" fmla="*/ 328802 h 947061"/>
                <a:gd name="connsiteX2" fmla="*/ 340043 w 947061"/>
                <a:gd name="connsiteY2" fmla="*/ 193909 h 947061"/>
                <a:gd name="connsiteX3" fmla="*/ 98360 w 947061"/>
                <a:gd name="connsiteY3" fmla="*/ 0 h 947061"/>
                <a:gd name="connsiteX4" fmla="*/ 0 w 947061"/>
                <a:gd name="connsiteY4" fmla="*/ 98360 h 947061"/>
                <a:gd name="connsiteX5" fmla="*/ 193909 w 947061"/>
                <a:gd name="connsiteY5" fmla="*/ 340043 h 947061"/>
                <a:gd name="connsiteX6" fmla="*/ 328802 w 947061"/>
                <a:gd name="connsiteY6" fmla="*/ 413110 h 947061"/>
                <a:gd name="connsiteX7" fmla="*/ 331612 w 947061"/>
                <a:gd name="connsiteY7" fmla="*/ 410300 h 947061"/>
                <a:gd name="connsiteX8" fmla="*/ 868374 w 947061"/>
                <a:gd name="connsiteY8" fmla="*/ 947062 h 947061"/>
                <a:gd name="connsiteX9" fmla="*/ 947062 w 947061"/>
                <a:gd name="connsiteY9" fmla="*/ 868374 h 94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7061" h="947061">
                  <a:moveTo>
                    <a:pt x="410300" y="331612"/>
                  </a:moveTo>
                  <a:lnTo>
                    <a:pt x="413110" y="328802"/>
                  </a:lnTo>
                  <a:lnTo>
                    <a:pt x="340043" y="193909"/>
                  </a:lnTo>
                  <a:lnTo>
                    <a:pt x="98360" y="0"/>
                  </a:lnTo>
                  <a:lnTo>
                    <a:pt x="0" y="98360"/>
                  </a:lnTo>
                  <a:lnTo>
                    <a:pt x="193909" y="340043"/>
                  </a:lnTo>
                  <a:lnTo>
                    <a:pt x="328802" y="413110"/>
                  </a:lnTo>
                  <a:lnTo>
                    <a:pt x="331612" y="410300"/>
                  </a:lnTo>
                  <a:lnTo>
                    <a:pt x="868374" y="947062"/>
                  </a:lnTo>
                  <a:lnTo>
                    <a:pt x="947062" y="868374"/>
                  </a:lnTo>
                  <a:close/>
                </a:path>
              </a:pathLst>
            </a:custGeom>
            <a:solidFill>
              <a:srgbClr val="C64847"/>
            </a:solidFill>
            <a:ln w="127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6126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6E6C-31F5-4944-94BA-26F4BA35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Postman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8150-065B-4BB6-B0B7-15B3109C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026" name="Picture 2" descr="The Postman Logo Is Available In Png, Svg, Ai, And ...">
            <a:extLst>
              <a:ext uri="{FF2B5EF4-FFF2-40B4-BE49-F238E27FC236}">
                <a16:creationId xmlns:a16="http://schemas.microsoft.com/office/drawing/2014/main" id="{0FD66A08-1E5E-447D-B293-E4B151B9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54458"/>
            <a:ext cx="7810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5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D7A9-8631-4F07-A5E4-EDEBF871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B80A7-6CF3-450C-A6CC-DB743CCA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800"/>
              </a:spcBef>
            </a:pPr>
            <a:r>
              <a:rPr lang="en-US" dirty="0"/>
              <a:t>9.1: Describe techniques to perform integration tests of an application's Application Programming Interface (API).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9.2: Explain the different types of integration tests.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9.3: Develop Application Programming Interface (API) tests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9419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72C-F902-4896-A7C7-D3EDDD75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APIs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23F8D-6341-4079-A8D5-725D8A66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not familiar with APIs or want a refresher, this may be a helpful resource: </a:t>
            </a:r>
          </a:p>
          <a:p>
            <a:pPr marL="411480" lvl="1" indent="0">
              <a:buNone/>
            </a:pPr>
            <a:r>
              <a:rPr lang="en-CA" sz="2400" dirty="0">
                <a:effectLst/>
                <a:latin typeface="Calibri" panose="020F0502020204030204" pitchFamily="34" charset="0"/>
                <a:hlinkClick r:id="rId2"/>
              </a:rPr>
              <a:t>https://snipcart.com/blog/apis-integration-usage-benefits</a:t>
            </a:r>
            <a:endParaRPr lang="en-US" sz="4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425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6E6C-31F5-4944-94BA-26F4BA35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 Testing – </a:t>
            </a:r>
            <a:r>
              <a:rPr lang="en-CA" dirty="0">
                <a:solidFill>
                  <a:srgbClr val="00B050"/>
                </a:solidFill>
              </a:rPr>
              <a:t>Hands 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8150-065B-4BB6-B0B7-15B3109CB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try using Postman to test the API for the following site:</a:t>
            </a:r>
          </a:p>
          <a:p>
            <a:endParaRPr lang="en-CA" dirty="0"/>
          </a:p>
          <a:p>
            <a:r>
              <a:rPr lang="en-US" dirty="0">
                <a:hlinkClick r:id="rId2"/>
              </a:rPr>
              <a:t>Dog 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the documentation on this site first and then try out your own tests through Postman while verifying the proper status code, and data (where appropriate).  </a:t>
            </a:r>
          </a:p>
          <a:p>
            <a:endParaRPr lang="en-US" dirty="0"/>
          </a:p>
          <a:p>
            <a:r>
              <a:rPr lang="en-US" dirty="0"/>
              <a:t>Try both positive and negative tests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360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0" descr="Many question marks on black background">
            <a:extLst>
              <a:ext uri="{FF2B5EF4-FFF2-40B4-BE49-F238E27FC236}">
                <a16:creationId xmlns:a16="http://schemas.microsoft.com/office/drawing/2014/main" id="{0EECC2A3-D8F6-4E52-8EAE-A634607F9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143" y="-496655"/>
            <a:ext cx="12236143" cy="74504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E1AED9-B8E1-4013-A5F5-C03AD8A241AE}"/>
              </a:ext>
            </a:extLst>
          </p:cNvPr>
          <p:cNvSpPr/>
          <p:nvPr/>
        </p:nvSpPr>
        <p:spPr>
          <a:xfrm>
            <a:off x="551091" y="1308802"/>
            <a:ext cx="516199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65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API Testing is a form of Integration testing. </a:t>
            </a:r>
          </a:p>
          <a:p>
            <a:endParaRPr lang="en-CA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B865D5-FBFB-48D2-AB94-7954141F6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3068960"/>
            <a:ext cx="531981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74B99-4295-4AB9-AF3A-8FF68C460B04}"/>
              </a:ext>
            </a:extLst>
          </p:cNvPr>
          <p:cNvSpPr txBox="1"/>
          <p:nvPr/>
        </p:nvSpPr>
        <p:spPr>
          <a:xfrm>
            <a:off x="8904312" y="5982678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ffectLst/>
              </a:rPr>
              <a:t>Image Source: </a:t>
            </a:r>
            <a:r>
              <a:rPr lang="en-US" sz="1100" dirty="0">
                <a:effectLst/>
                <a:hlinkClick r:id="rId4"/>
              </a:rPr>
              <a:t>Martin Fowler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75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API Testing is a form of Integration testing. 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63B7D-361E-4CB4-A643-6E4B92E1673C}"/>
              </a:ext>
            </a:extLst>
          </p:cNvPr>
          <p:cNvSpPr txBox="1"/>
          <p:nvPr/>
        </p:nvSpPr>
        <p:spPr>
          <a:xfrm>
            <a:off x="2122131" y="4256272"/>
            <a:ext cx="2389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That’s here </a:t>
            </a:r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6E78A29-D594-461D-8129-5A09E7C057FC}"/>
              </a:ext>
            </a:extLst>
          </p:cNvPr>
          <p:cNvSpPr/>
          <p:nvPr/>
        </p:nvSpPr>
        <p:spPr>
          <a:xfrm>
            <a:off x="4727848" y="4365104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B58C630-3A82-4236-B9F9-15F5E3A2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55" y="3068960"/>
            <a:ext cx="531981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9630C0-478A-4921-ADFD-769DD5BACF8F}"/>
              </a:ext>
            </a:extLst>
          </p:cNvPr>
          <p:cNvSpPr txBox="1"/>
          <p:nvPr/>
        </p:nvSpPr>
        <p:spPr>
          <a:xfrm>
            <a:off x="8904675" y="5982678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effectLst/>
              </a:rPr>
              <a:t>Image Source: </a:t>
            </a:r>
            <a:r>
              <a:rPr lang="en-US" sz="1100" dirty="0">
                <a:effectLst/>
                <a:hlinkClick r:id="rId4"/>
              </a:rPr>
              <a:t>Martin Fowler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7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25E8-9AF1-4D72-BF8B-19E6560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7C50-1BCE-4F0F-97AA-E123E156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3600" dirty="0"/>
              <a:t>Short for Application Programming Interface</a:t>
            </a:r>
          </a:p>
          <a:p>
            <a:pPr>
              <a:spcAft>
                <a:spcPts val="1200"/>
              </a:spcAft>
            </a:pPr>
            <a:endParaRPr lang="en-CA" sz="3600" dirty="0"/>
          </a:p>
          <a:p>
            <a:pPr>
              <a:spcAft>
                <a:spcPts val="1200"/>
              </a:spcAft>
            </a:pPr>
            <a:r>
              <a:rPr lang="en-CA" sz="3600" dirty="0"/>
              <a:t>Have been around for many years, but historically were internal to the program only</a:t>
            </a:r>
          </a:p>
          <a:p>
            <a:endParaRPr lang="en-CA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42DD346-8593-4A92-95FB-12FF7737F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33072" y="3980805"/>
            <a:ext cx="3809524" cy="2539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6CEC4-807E-4A7C-B41C-9D8F7C0794D3}"/>
              </a:ext>
            </a:extLst>
          </p:cNvPr>
          <p:cNvSpPr txBox="1"/>
          <p:nvPr/>
        </p:nvSpPr>
        <p:spPr>
          <a:xfrm>
            <a:off x="7833072" y="6520487"/>
            <a:ext cx="3809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s://stackoverflow.com/questions/49091316/asynchronously-update-progress-bar-base-on-the-response-from-api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sa/3.0/"/>
              </a:rPr>
              <a:t>CC BY-SA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252208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C5D4-4A29-468A-BDFA-70F8D2C7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Webservice/REST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65D9-36E1-4B0F-BB4C-E3A9E5E2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775192"/>
            <a:ext cx="8438728" cy="4625609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</a:pPr>
            <a:r>
              <a:rPr lang="en-CA" sz="3600" dirty="0"/>
              <a:t>In most cases, when people are talking about APIs they are talking about webservice APIs.</a:t>
            </a:r>
          </a:p>
          <a:p>
            <a:pPr>
              <a:spcAft>
                <a:spcPts val="1200"/>
              </a:spcAft>
            </a:pPr>
            <a:r>
              <a:rPr lang="en-CA" sz="3600" dirty="0"/>
              <a:t>The most common architecture for webservices is REST (based) – </a:t>
            </a:r>
            <a:r>
              <a:rPr lang="en-CA" sz="3600" dirty="0" err="1"/>
              <a:t>REpresentational</a:t>
            </a:r>
            <a:r>
              <a:rPr lang="en-CA" sz="3600" dirty="0"/>
              <a:t> State Transfer</a:t>
            </a:r>
          </a:p>
          <a:p>
            <a:pPr>
              <a:spcAft>
                <a:spcPts val="1200"/>
              </a:spcAft>
            </a:pPr>
            <a:r>
              <a:rPr lang="en-CA" sz="3600" dirty="0"/>
              <a:t>You will often here the term REST API but more often than not it will just be referred to as the API.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5EA867-E4F6-4C9A-91A6-85305AFF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2420888"/>
            <a:ext cx="3312368" cy="27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FE55-9E1F-425F-9F15-92DD984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APIs are prolific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F44F-4700-4936-9DEF-052AB24E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CA" sz="3600" dirty="0"/>
              <a:t>The use of webservice APIs is a standard practice today – many organizations you are familiar with use them:</a:t>
            </a:r>
          </a:p>
          <a:p>
            <a:pPr lvl="1">
              <a:spcAft>
                <a:spcPts val="1200"/>
              </a:spcAft>
            </a:pPr>
            <a:r>
              <a:rPr lang="en-CA" sz="3200" dirty="0"/>
              <a:t>Google</a:t>
            </a:r>
          </a:p>
          <a:p>
            <a:pPr lvl="1">
              <a:spcAft>
                <a:spcPts val="1200"/>
              </a:spcAft>
            </a:pPr>
            <a:r>
              <a:rPr lang="en-CA" sz="3200" dirty="0"/>
              <a:t>Trello</a:t>
            </a:r>
          </a:p>
          <a:p>
            <a:pPr lvl="1">
              <a:spcAft>
                <a:spcPts val="1200"/>
              </a:spcAft>
            </a:pPr>
            <a:r>
              <a:rPr lang="en-CA" sz="3200" dirty="0"/>
              <a:t>Amazon</a:t>
            </a:r>
          </a:p>
          <a:p>
            <a:pPr lvl="1">
              <a:spcAft>
                <a:spcPts val="1200"/>
              </a:spcAft>
            </a:pPr>
            <a:r>
              <a:rPr lang="en-CA" sz="3200" dirty="0"/>
              <a:t>Dropbox </a:t>
            </a:r>
          </a:p>
          <a:p>
            <a:pPr lvl="1">
              <a:spcAft>
                <a:spcPts val="1200"/>
              </a:spcAft>
            </a:pPr>
            <a:r>
              <a:rPr lang="en-CA" sz="3200" dirty="0"/>
              <a:t>Slack</a:t>
            </a:r>
          </a:p>
          <a:p>
            <a:pPr lvl="1">
              <a:spcAft>
                <a:spcPts val="1200"/>
              </a:spcAft>
            </a:pPr>
            <a:r>
              <a:rPr lang="en-CA" sz="3200" dirty="0"/>
              <a:t>Etc. 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A01AC-5766-4F63-BF4A-2D3E77AC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6474" y="3160668"/>
            <a:ext cx="1760483" cy="595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95464-69B5-4001-B7B1-930048E08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96070" y="3526710"/>
            <a:ext cx="2033915" cy="625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9F5BB-7192-4DE3-A76D-F15B2C08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81660" y="4805560"/>
            <a:ext cx="2461566" cy="740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16212B-F0AC-40F3-8543-267DE211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87710" y="4874647"/>
            <a:ext cx="3379076" cy="1144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43D9F6-A4F8-41BA-B726-2AAE843C4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526824" y="2833370"/>
            <a:ext cx="2338671" cy="5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7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F2AD-F02B-47E0-A134-B8D0F401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APIs need to be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3630-B2DF-499C-85C8-1E073E57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sz="3600" dirty="0"/>
              <a:t>High possibility that you will be working somewhere that develops APIs</a:t>
            </a:r>
          </a:p>
          <a:p>
            <a:pPr>
              <a:spcAft>
                <a:spcPts val="1200"/>
              </a:spcAft>
            </a:pPr>
            <a:endParaRPr lang="en-CA" sz="3600" dirty="0"/>
          </a:p>
          <a:p>
            <a:pPr>
              <a:spcAft>
                <a:spcPts val="1200"/>
              </a:spcAft>
            </a:pPr>
            <a:r>
              <a:rPr lang="en-CA" sz="3600" dirty="0"/>
              <a:t>The APIs you develop will need to be tested</a:t>
            </a:r>
          </a:p>
          <a:p>
            <a:pPr>
              <a:spcAft>
                <a:spcPts val="1200"/>
              </a:spcAft>
            </a:pPr>
            <a:endParaRPr lang="en-CA" sz="3600" dirty="0"/>
          </a:p>
          <a:p>
            <a:pPr>
              <a:spcAft>
                <a:spcPts val="1200"/>
              </a:spcAft>
            </a:pPr>
            <a:endParaRPr lang="en-CA" sz="3600" dirty="0"/>
          </a:p>
          <a:p>
            <a:endParaRPr lang="en-CA" dirty="0"/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337D797-01A3-481E-B76A-6F7F2F01A0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37650" y="4692698"/>
            <a:ext cx="3121963" cy="1757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F81E4-93E7-4F34-BF20-ED60FAA649C8}"/>
              </a:ext>
            </a:extLst>
          </p:cNvPr>
          <p:cNvSpPr txBox="1"/>
          <p:nvPr/>
        </p:nvSpPr>
        <p:spPr>
          <a:xfrm>
            <a:off x="8793676" y="6627168"/>
            <a:ext cx="3065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s://geobrava.wordpress.com/2016/09/09/security-software-revenue-will-reach-7b-in-western-europe/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sa/3.0/"/>
              </a:rPr>
              <a:t>CC BY-SA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289984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3676-6164-4E3A-94E2-BA4F9FB3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Terminology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C72701-49F9-4B5F-9499-31AE9856E15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09600" y="1573481"/>
          <a:ext cx="10972800" cy="5055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280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735</Words>
  <Application>Microsoft Office PowerPoint</Application>
  <PresentationFormat>Widescreen</PresentationFormat>
  <Paragraphs>128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Lesson 09 API Testing</vt:lpstr>
      <vt:lpstr>Today’s Lesson</vt:lpstr>
      <vt:lpstr>API Testing</vt:lpstr>
      <vt:lpstr>API Testing</vt:lpstr>
      <vt:lpstr>What is an API?</vt:lpstr>
      <vt:lpstr>Webservice/REST</vt:lpstr>
      <vt:lpstr>APIs are prolific</vt:lpstr>
      <vt:lpstr>APIs need to be tested</vt:lpstr>
      <vt:lpstr>API Terminology</vt:lpstr>
      <vt:lpstr>Testing APIs</vt:lpstr>
      <vt:lpstr>Application Programming Interfaces (APIs)</vt:lpstr>
      <vt:lpstr>Application Programming Interfaces (APIs)</vt:lpstr>
      <vt:lpstr>API vs. UI Automated Tests</vt:lpstr>
      <vt:lpstr>Know your response codes</vt:lpstr>
      <vt:lpstr>Not all response codes are used</vt:lpstr>
      <vt:lpstr>Not all API documentation is created equally</vt:lpstr>
      <vt:lpstr>Is verifying the response code sufficient?</vt:lpstr>
      <vt:lpstr>Tools</vt:lpstr>
      <vt:lpstr>Postman Demo</vt:lpstr>
      <vt:lpstr>Getting Started with APIs</vt:lpstr>
      <vt:lpstr>API Testing – Hands On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2017-01-02T00:15:45Z</dcterms:created>
  <dcterms:modified xsi:type="dcterms:W3CDTF">2024-11-04T19:43:41Z</dcterms:modified>
</cp:coreProperties>
</file>