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Franklin Gothic"/>
      <p:bold r:id="rId14"/>
    </p:embeddedFont>
    <p:embeddedFont>
      <p:font typeface="Constantia"/>
      <p:regular r:id="rId15"/>
      <p:bold r:id="rId16"/>
      <p:italic r:id="rId17"/>
      <p:boldItalic r:id="rId18"/>
    </p:embeddedFont>
    <p:embeddedFont>
      <p:font typeface="EB Garamond"/>
      <p:regular r:id="rId19"/>
      <p:bold r:id="rId20"/>
      <p:italic r:id="rId21"/>
      <p:boldItalic r:id="rId22"/>
    </p:embeddedFont>
    <p:embeddedFont>
      <p:font typeface="Arial Black"/>
      <p:regular r:id="rId23"/>
    </p:embeddedFont>
    <p:embeddedFont>
      <p:font typeface="Source Sans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gfjqNxG2OZSJzh4DbBSqUjlD26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EBGaramond-bold.fntdata"/><Relationship Id="rId22" Type="http://schemas.openxmlformats.org/officeDocument/2006/relationships/font" Target="fonts/EBGaramond-boldItalic.fntdata"/><Relationship Id="rId21" Type="http://schemas.openxmlformats.org/officeDocument/2006/relationships/font" Target="fonts/EBGaramond-italic.fntdata"/><Relationship Id="rId24" Type="http://schemas.openxmlformats.org/officeDocument/2006/relationships/font" Target="fonts/SourceSansPro-regular.fntdata"/><Relationship Id="rId23" Type="http://schemas.openxmlformats.org/officeDocument/2006/relationships/font" Target="fonts/ArialBlack-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urceSansPro-italic.fntdata"/><Relationship Id="rId25" Type="http://schemas.openxmlformats.org/officeDocument/2006/relationships/font" Target="fonts/SourceSansPro-bold.fntdata"/><Relationship Id="rId28" Type="http://customschemas.google.com/relationships/presentationmetadata" Target="metadata"/><Relationship Id="rId27" Type="http://schemas.openxmlformats.org/officeDocument/2006/relationships/font" Target="fonts/SourceSansPr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Constantia-regular.fntdata"/><Relationship Id="rId14" Type="http://schemas.openxmlformats.org/officeDocument/2006/relationships/font" Target="fonts/FranklinGothic-bold.fntdata"/><Relationship Id="rId17" Type="http://schemas.openxmlformats.org/officeDocument/2006/relationships/font" Target="fonts/Constantia-italic.fntdata"/><Relationship Id="rId16" Type="http://schemas.openxmlformats.org/officeDocument/2006/relationships/font" Target="fonts/Constantia-bold.fntdata"/><Relationship Id="rId19" Type="http://schemas.openxmlformats.org/officeDocument/2006/relationships/font" Target="fonts/EBGaramond-regular.fntdata"/><Relationship Id="rId18" Type="http://schemas.openxmlformats.org/officeDocument/2006/relationships/font" Target="fonts/Constanti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1"/>
          <p:cNvGrpSpPr/>
          <p:nvPr/>
        </p:nvGrpSpPr>
        <p:grpSpPr>
          <a:xfrm>
            <a:off x="0" y="-8467"/>
            <a:ext cx="12192000" cy="6866467"/>
            <a:chOff x="0" y="-8467"/>
            <a:chExt cx="12192000" cy="6866467"/>
          </a:xfrm>
        </p:grpSpPr>
        <p:cxnSp>
          <p:nvCxnSpPr>
            <p:cNvPr id="24" name="Google Shape;24;p11"/>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25" name="Google Shape;25;p11"/>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26" name="Google Shape;26;p1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8627"/>
              </a:schemeClr>
            </a:solidFill>
            <a:ln>
              <a:noFill/>
            </a:ln>
          </p:spPr>
        </p:sp>
        <p:sp>
          <p:nvSpPr>
            <p:cNvPr id="27" name="Google Shape;27;p1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1"/>
            <p:cNvSpPr/>
            <p:nvPr/>
          </p:nvSpPr>
          <p:spPr>
            <a:xfrm>
              <a:off x="8932333" y="3048000"/>
              <a:ext cx="3259667" cy="3810000"/>
            </a:xfrm>
            <a:prstGeom prst="triangle">
              <a:avLst>
                <a:gd fmla="val 100000" name="adj"/>
              </a:avLst>
            </a:prstGeom>
            <a:solidFill>
              <a:schemeClr val="accent2">
                <a:alpha val="7058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8627"/>
              </a:srgbClr>
            </a:solidFill>
            <a:ln>
              <a:noFill/>
            </a:ln>
          </p:spPr>
        </p:sp>
        <p:sp>
          <p:nvSpPr>
            <p:cNvPr id="30" name="Google Shape;30;p1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8627"/>
              </a:srgbClr>
            </a:solidFill>
            <a:ln>
              <a:noFill/>
            </a:ln>
          </p:spPr>
        </p:sp>
        <p:sp>
          <p:nvSpPr>
            <p:cNvPr id="31" name="Google Shape;31;p1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3529"/>
              </a:schemeClr>
            </a:solidFill>
            <a:ln>
              <a:noFill/>
            </a:ln>
          </p:spPr>
        </p:sp>
        <p:sp>
          <p:nvSpPr>
            <p:cNvPr id="32" name="Google Shape;32;p1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1"/>
            <p:cNvSpPr/>
            <p:nvPr/>
          </p:nvSpPr>
          <p:spPr>
            <a:xfrm rot="10800000">
              <a:off x="0" y="0"/>
              <a:ext cx="842596" cy="5666154"/>
            </a:xfrm>
            <a:prstGeom prst="triangle">
              <a:avLst>
                <a:gd fmla="val 100000" name="adj"/>
              </a:avLst>
            </a:prstGeom>
            <a:solidFill>
              <a:schemeClr val="accent1">
                <a:alpha val="8352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FEFEFE"/>
                </a:solidFill>
              </a:defRPr>
            </a:lvl1pPr>
            <a:lvl2pPr lvl="1" algn="ctr">
              <a:lnSpc>
                <a:spcPct val="100000"/>
              </a:lnSpc>
              <a:spcBef>
                <a:spcPts val="1000"/>
              </a:spcBef>
              <a:spcAft>
                <a:spcPts val="0"/>
              </a:spcAft>
              <a:buSzPts val="1280"/>
              <a:buNone/>
              <a:defRPr>
                <a:solidFill>
                  <a:schemeClr val="lt1"/>
                </a:solidFill>
              </a:defRPr>
            </a:lvl2pPr>
            <a:lvl3pPr lvl="2" algn="ctr">
              <a:lnSpc>
                <a:spcPct val="100000"/>
              </a:lnSpc>
              <a:spcBef>
                <a:spcPts val="1000"/>
              </a:spcBef>
              <a:spcAft>
                <a:spcPts val="0"/>
              </a:spcAft>
              <a:buSzPts val="1120"/>
              <a:buNone/>
              <a:defRPr>
                <a:solidFill>
                  <a:schemeClr val="lt1"/>
                </a:solidFill>
              </a:defRPr>
            </a:lvl3pPr>
            <a:lvl4pPr lvl="3" algn="ctr">
              <a:lnSpc>
                <a:spcPct val="100000"/>
              </a:lnSpc>
              <a:spcBef>
                <a:spcPts val="1000"/>
              </a:spcBef>
              <a:spcAft>
                <a:spcPts val="0"/>
              </a:spcAft>
              <a:buSzPts val="960"/>
              <a:buNone/>
              <a:defRPr>
                <a:solidFill>
                  <a:schemeClr val="lt1"/>
                </a:solidFill>
              </a:defRPr>
            </a:lvl4pPr>
            <a:lvl5pPr lvl="4" algn="ctr">
              <a:lnSpc>
                <a:spcPct val="100000"/>
              </a:lnSpc>
              <a:spcBef>
                <a:spcPts val="1000"/>
              </a:spcBef>
              <a:spcAft>
                <a:spcPts val="0"/>
              </a:spcAft>
              <a:buSzPts val="960"/>
              <a:buNone/>
              <a:defRPr>
                <a:solidFill>
                  <a:schemeClr val="lt1"/>
                </a:solidFill>
              </a:defRPr>
            </a:lvl5pPr>
            <a:lvl6pPr lvl="5" algn="ctr">
              <a:lnSpc>
                <a:spcPct val="100000"/>
              </a:lnSpc>
              <a:spcBef>
                <a:spcPts val="1000"/>
              </a:spcBef>
              <a:spcAft>
                <a:spcPts val="0"/>
              </a:spcAft>
              <a:buSzPts val="960"/>
              <a:buNone/>
              <a:defRPr>
                <a:solidFill>
                  <a:schemeClr val="lt1"/>
                </a:solidFill>
              </a:defRPr>
            </a:lvl6pPr>
            <a:lvl7pPr lvl="6" algn="ctr">
              <a:lnSpc>
                <a:spcPct val="100000"/>
              </a:lnSpc>
              <a:spcBef>
                <a:spcPts val="1000"/>
              </a:spcBef>
              <a:spcAft>
                <a:spcPts val="0"/>
              </a:spcAft>
              <a:buSzPts val="960"/>
              <a:buNone/>
              <a:defRPr>
                <a:solidFill>
                  <a:schemeClr val="lt1"/>
                </a:solidFill>
              </a:defRPr>
            </a:lvl7pPr>
            <a:lvl8pPr lvl="7" algn="ctr">
              <a:lnSpc>
                <a:spcPct val="100000"/>
              </a:lnSpc>
              <a:spcBef>
                <a:spcPts val="1000"/>
              </a:spcBef>
              <a:spcAft>
                <a:spcPts val="0"/>
              </a:spcAft>
              <a:buSzPts val="960"/>
              <a:buNone/>
              <a:defRPr>
                <a:solidFill>
                  <a:schemeClr val="lt1"/>
                </a:solidFill>
              </a:defRPr>
            </a:lvl8pPr>
            <a:lvl9pPr lvl="8" algn="ctr">
              <a:lnSpc>
                <a:spcPct val="100000"/>
              </a:lnSpc>
              <a:spcBef>
                <a:spcPts val="1000"/>
              </a:spcBef>
              <a:spcAft>
                <a:spcPts val="0"/>
              </a:spcAft>
              <a:buSzPts val="960"/>
              <a:buNone/>
              <a:defRPr>
                <a:solidFill>
                  <a:schemeClr val="lt1"/>
                </a:solidFill>
              </a:defRPr>
            </a:lvl9pPr>
          </a:lstStyle>
          <a:p/>
        </p:txBody>
      </p:sp>
      <p:sp>
        <p:nvSpPr>
          <p:cNvPr id="36" name="Google Shape;36;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20"/>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0"/>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FEFEFE"/>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93" name="Google Shape;93;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21"/>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1"/>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FEFEFE"/>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9" name="Google Shape;99;p21"/>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FEFEFE"/>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100" name="Google Shape;100;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
        <p:nvSpPr>
          <p:cNvPr id="103" name="Google Shape;103;p21"/>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4" name="Google Shape;104;p21"/>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22"/>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2"/>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FEFEFE"/>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108" name="Google Shape;108;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2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FEFEFE"/>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4" name="Google Shape;114;p2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FEFEFE"/>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115" name="Google Shape;115;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
        <p:nvSpPr>
          <p:cNvPr id="118" name="Google Shape;118;p2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 name="Google Shape;119;p2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24"/>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3" name="Google Shape;123;p2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FEFEFE"/>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124" name="Google Shape;124;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5"/>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0" name="Google Shape;130;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26"/>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6"/>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6" name="Google Shape;136;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2" name="Google Shape;42;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13"/>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FEFEFE"/>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48" name="Google Shape;4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4" name="Google Shape;54;p14"/>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5" name="Google Shape;5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1" name="Google Shape;61;p15"/>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2" name="Google Shape;62;p15"/>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3" name="Google Shape;63;p15"/>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4" name="Google Shape;6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8"/>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8"/>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9" name="Google Shape;79;p18"/>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0" name="Google Shape;80;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9"/>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9"/>
          <p:cNvSpPr/>
          <p:nvPr>
            <p:ph idx="2" type="pic"/>
          </p:nvPr>
        </p:nvSpPr>
        <p:spPr>
          <a:xfrm>
            <a:off x="677334" y="609600"/>
            <a:ext cx="8596668" cy="3845718"/>
          </a:xfrm>
          <a:prstGeom prst="rect">
            <a:avLst/>
          </a:prstGeom>
          <a:noFill/>
          <a:ln>
            <a:noFill/>
          </a:ln>
        </p:spPr>
      </p:sp>
      <p:sp>
        <p:nvSpPr>
          <p:cNvPr id="86" name="Google Shape;86;p19"/>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7" name="Google Shape;87;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grpSp>
        <p:nvGrpSpPr>
          <p:cNvPr id="6" name="Google Shape;6;p10"/>
          <p:cNvGrpSpPr/>
          <p:nvPr/>
        </p:nvGrpSpPr>
        <p:grpSpPr>
          <a:xfrm>
            <a:off x="0" y="-8467"/>
            <a:ext cx="12192000" cy="6866467"/>
            <a:chOff x="0" y="-8467"/>
            <a:chExt cx="12192000" cy="6866467"/>
          </a:xfrm>
        </p:grpSpPr>
        <p:cxnSp>
          <p:nvCxnSpPr>
            <p:cNvPr id="7" name="Google Shape;7;p10"/>
            <p:cNvCxnSpPr/>
            <p:nvPr/>
          </p:nvCxnSpPr>
          <p:spPr>
            <a:xfrm>
              <a:off x="9371012" y="0"/>
              <a:ext cx="1219200" cy="6858000"/>
            </a:xfrm>
            <a:prstGeom prst="straightConnector1">
              <a:avLst/>
            </a:prstGeom>
            <a:noFill/>
            <a:ln cap="flat" cmpd="sng" w="9525">
              <a:solidFill>
                <a:srgbClr val="262626"/>
              </a:solidFill>
              <a:prstDash val="solid"/>
              <a:round/>
              <a:headEnd len="sm" w="sm" type="none"/>
              <a:tailEnd len="sm" w="sm" type="none"/>
            </a:ln>
          </p:spPr>
        </p:cxnSp>
        <p:cxnSp>
          <p:nvCxnSpPr>
            <p:cNvPr id="8" name="Google Shape;8;p10"/>
            <p:cNvCxnSpPr/>
            <p:nvPr/>
          </p:nvCxnSpPr>
          <p:spPr>
            <a:xfrm flipH="1">
              <a:off x="7425267" y="3681413"/>
              <a:ext cx="4763558" cy="3176587"/>
            </a:xfrm>
            <a:prstGeom prst="straightConnector1">
              <a:avLst/>
            </a:prstGeom>
            <a:noFill/>
            <a:ln cap="flat" cmpd="sng" w="9525">
              <a:solidFill>
                <a:srgbClr val="262626"/>
              </a:solidFill>
              <a:prstDash val="solid"/>
              <a:round/>
              <a:headEnd len="sm" w="sm" type="none"/>
              <a:tailEnd len="sm" w="sm" type="none"/>
            </a:ln>
          </p:spPr>
        </p:cxnSp>
        <p:sp>
          <p:nvSpPr>
            <p:cNvPr id="9" name="Google Shape;9;p1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8627"/>
              </a:schemeClr>
            </a:solidFill>
            <a:ln>
              <a:noFill/>
            </a:ln>
          </p:spPr>
        </p:sp>
        <p:sp>
          <p:nvSpPr>
            <p:cNvPr id="10" name="Google Shape;10;p1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0"/>
            <p:cNvSpPr/>
            <p:nvPr/>
          </p:nvSpPr>
          <p:spPr>
            <a:xfrm>
              <a:off x="8932333" y="3048000"/>
              <a:ext cx="3259667" cy="3810000"/>
            </a:xfrm>
            <a:prstGeom prst="triangle">
              <a:avLst>
                <a:gd fmla="val 100000" name="adj"/>
              </a:avLst>
            </a:prstGeom>
            <a:solidFill>
              <a:schemeClr val="accent2">
                <a:alpha val="7058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8627"/>
              </a:srgbClr>
            </a:solidFill>
            <a:ln>
              <a:noFill/>
            </a:ln>
          </p:spPr>
        </p:sp>
        <p:sp>
          <p:nvSpPr>
            <p:cNvPr id="13" name="Google Shape;13;p1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8627"/>
              </a:srgbClr>
            </a:solidFill>
            <a:ln>
              <a:noFill/>
            </a:ln>
          </p:spPr>
        </p:sp>
        <p:sp>
          <p:nvSpPr>
            <p:cNvPr id="14" name="Google Shape;14;p1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3529"/>
              </a:schemeClr>
            </a:solidFill>
            <a:ln>
              <a:noFill/>
            </a:ln>
          </p:spPr>
        </p:sp>
        <p:sp>
          <p:nvSpPr>
            <p:cNvPr id="15" name="Google Shape;15;p1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0"/>
            <p:cNvSpPr/>
            <p:nvPr/>
          </p:nvSpPr>
          <p:spPr>
            <a:xfrm>
              <a:off x="0" y="4013200"/>
              <a:ext cx="448733" cy="2844800"/>
            </a:xfrm>
            <a:prstGeom prst="triangle">
              <a:avLst>
                <a:gd fmla="val 0" name="adj"/>
              </a:avLst>
            </a:prstGeom>
            <a:solidFill>
              <a:schemeClr val="accent1">
                <a:alpha val="8352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8" name="Google Shape;18;p1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19" name="Google Shape;19;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20" name="Google Shape;20;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21" name="Google Shape;21;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1"/>
        </a:solidFill>
      </p:bgPr>
    </p:bg>
    <p:spTree>
      <p:nvGrpSpPr>
        <p:cNvPr id="142" name="Shape 142"/>
        <p:cNvGrpSpPr/>
        <p:nvPr/>
      </p:nvGrpSpPr>
      <p:grpSpPr>
        <a:xfrm>
          <a:off x="0" y="0"/>
          <a:ext cx="0" cy="0"/>
          <a:chOff x="0" y="0"/>
          <a:chExt cx="0" cy="0"/>
        </a:xfrm>
      </p:grpSpPr>
      <p:sp>
        <p:nvSpPr>
          <p:cNvPr id="143" name="Google Shape;143;p1"/>
          <p:cNvSpPr txBox="1"/>
          <p:nvPr/>
        </p:nvSpPr>
        <p:spPr>
          <a:xfrm>
            <a:off x="247054" y="1435855"/>
            <a:ext cx="7908300" cy="144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0" i="1" lang="en-IN" sz="8800" u="none" cap="none" strike="noStrike">
                <a:solidFill>
                  <a:schemeClr val="lt1"/>
                </a:solidFill>
                <a:latin typeface="Aharoni"/>
                <a:ea typeface="Aharoni"/>
                <a:cs typeface="Aharoni"/>
                <a:sym typeface="Aharoni"/>
              </a:rPr>
              <a:t>Blind Helper</a:t>
            </a:r>
            <a:endParaRPr b="0" i="1" sz="8800" u="none" cap="none" strike="noStrike">
              <a:solidFill>
                <a:schemeClr val="lt1"/>
              </a:solidFill>
              <a:latin typeface="Aharoni"/>
              <a:ea typeface="Aharoni"/>
              <a:cs typeface="Aharoni"/>
              <a:sym typeface="Aharoni"/>
            </a:endParaRPr>
          </a:p>
        </p:txBody>
      </p:sp>
      <p:pic>
        <p:nvPicPr>
          <p:cNvPr id="144" name="Google Shape;144;p1"/>
          <p:cNvPicPr preferRelativeResize="0"/>
          <p:nvPr/>
        </p:nvPicPr>
        <p:blipFill rotWithShape="1">
          <a:blip r:embed="rId3">
            <a:alphaModFix/>
          </a:blip>
          <a:srcRect b="0" l="65734" r="1125" t="16084"/>
          <a:stretch/>
        </p:blipFill>
        <p:spPr>
          <a:xfrm>
            <a:off x="7837685" y="430232"/>
            <a:ext cx="4154916" cy="62091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b="1" lang="en-IN"/>
              <a:t>Introduction</a:t>
            </a:r>
            <a:endParaRPr/>
          </a:p>
        </p:txBody>
      </p:sp>
      <p:sp>
        <p:nvSpPr>
          <p:cNvPr id="150" name="Google Shape;150;p2"/>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1920"/>
              <a:buNone/>
            </a:pPr>
            <a:r>
              <a:rPr i="0" lang="en-IN" sz="2400">
                <a:solidFill>
                  <a:schemeClr val="lt1"/>
                </a:solidFill>
                <a:latin typeface="Source Sans Pro"/>
                <a:ea typeface="Source Sans Pro"/>
                <a:cs typeface="Source Sans Pro"/>
                <a:sym typeface="Source Sans Pro"/>
              </a:rPr>
              <a:t>This project was conceived keeping in mind the day to day struggles such as reading , to know </a:t>
            </a:r>
            <a:r>
              <a:rPr lang="en-IN" sz="2400">
                <a:solidFill>
                  <a:schemeClr val="lt1"/>
                </a:solidFill>
                <a:latin typeface="Source Sans Pro"/>
                <a:ea typeface="Source Sans Pro"/>
                <a:cs typeface="Source Sans Pro"/>
                <a:sym typeface="Source Sans Pro"/>
              </a:rPr>
              <a:t>current location,to get  weather detection, to see the  phone battery status and time and date </a:t>
            </a:r>
            <a:r>
              <a:rPr i="0" lang="en-IN" sz="2400">
                <a:solidFill>
                  <a:schemeClr val="lt1"/>
                </a:solidFill>
                <a:latin typeface="Source Sans Pro"/>
                <a:ea typeface="Source Sans Pro"/>
                <a:cs typeface="Source Sans Pro"/>
                <a:sym typeface="Source Sans Pro"/>
              </a:rPr>
              <a:t>etc. faced by the blind and visually impaired people. So for that </a:t>
            </a:r>
            <a:r>
              <a:rPr lang="en-IN" sz="2400">
                <a:solidFill>
                  <a:schemeClr val="lt1"/>
                </a:solidFill>
                <a:latin typeface="Source Sans Pro"/>
                <a:ea typeface="Source Sans Pro"/>
                <a:cs typeface="Source Sans Pro"/>
                <a:sym typeface="Source Sans Pro"/>
              </a:rPr>
              <a:t>We</a:t>
            </a:r>
            <a:r>
              <a:rPr i="0" lang="en-IN" sz="2400">
                <a:solidFill>
                  <a:schemeClr val="lt1"/>
                </a:solidFill>
                <a:latin typeface="Source Sans Pro"/>
                <a:ea typeface="Source Sans Pro"/>
                <a:cs typeface="Source Sans Pro"/>
                <a:sym typeface="Source Sans Pro"/>
              </a:rPr>
              <a:t> have </a:t>
            </a:r>
            <a:r>
              <a:rPr lang="en-IN" sz="2400">
                <a:solidFill>
                  <a:schemeClr val="lt1"/>
                </a:solidFill>
                <a:latin typeface="Source Sans Pro"/>
                <a:ea typeface="Source Sans Pro"/>
                <a:cs typeface="Source Sans Pro"/>
                <a:sym typeface="Source Sans Pro"/>
              </a:rPr>
              <a:t>made one android application using </a:t>
            </a:r>
            <a:r>
              <a:rPr i="0" lang="en-IN" sz="2400">
                <a:solidFill>
                  <a:schemeClr val="lt1"/>
                </a:solidFill>
                <a:latin typeface="Source Sans Pro"/>
                <a:ea typeface="Source Sans Pro"/>
                <a:cs typeface="Source Sans Pro"/>
                <a:sym typeface="Source Sans Pro"/>
              </a:rPr>
              <a:t>google speech input where the blind user have to say certain words to open that particular tasks . </a:t>
            </a:r>
            <a:r>
              <a:rPr lang="en-IN" sz="2400">
                <a:solidFill>
                  <a:schemeClr val="lt1"/>
                </a:solidFill>
                <a:latin typeface="Source Sans Pro"/>
                <a:ea typeface="Source Sans Pro"/>
                <a:cs typeface="Source Sans Pro"/>
                <a:sym typeface="Source Sans Pro"/>
              </a:rPr>
              <a:t>This application has simple working like user has either swipe right or left on the screen to open the voice assistant and talk. We have also added text-to-speech method for listening the working and use of application.</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b="1" lang="en-IN"/>
              <a:t>Objectives</a:t>
            </a:r>
            <a:endParaRPr/>
          </a:p>
        </p:txBody>
      </p:sp>
      <p:sp>
        <p:nvSpPr>
          <p:cNvPr id="156" name="Google Shape;156;p3"/>
          <p:cNvSpPr txBox="1"/>
          <p:nvPr>
            <p:ph idx="1" type="body"/>
          </p:nvPr>
        </p:nvSpPr>
        <p:spPr>
          <a:xfrm>
            <a:off x="544814" y="1670259"/>
            <a:ext cx="9540092" cy="4796802"/>
          </a:xfrm>
          <a:prstGeom prst="rect">
            <a:avLst/>
          </a:prstGeom>
          <a:noFill/>
          <a:ln>
            <a:noFill/>
          </a:ln>
        </p:spPr>
        <p:txBody>
          <a:bodyPr anchorCtr="0" anchor="t" bIns="45700" lIns="91425" spcFirstLastPara="1" rIns="91425" wrap="square" tIns="45700">
            <a:normAutofit/>
          </a:bodyPr>
          <a:lstStyle/>
          <a:p>
            <a:pPr indent="-514350" lvl="0" marL="514350" rtl="0" algn="l">
              <a:lnSpc>
                <a:spcPct val="150000"/>
              </a:lnSpc>
              <a:spcBef>
                <a:spcPts val="0"/>
              </a:spcBef>
              <a:spcAft>
                <a:spcPts val="0"/>
              </a:spcAft>
              <a:buSzPts val="1600"/>
              <a:buAutoNum type="arabicPeriod"/>
            </a:pPr>
            <a:r>
              <a:rPr lang="en-IN" sz="2000">
                <a:solidFill>
                  <a:schemeClr val="lt1"/>
                </a:solidFill>
              </a:rPr>
              <a:t>To enable the blind and elderly people enjoy a User-friendly computer interface.</a:t>
            </a:r>
            <a:endParaRPr/>
          </a:p>
          <a:p>
            <a:pPr indent="-514350" lvl="0" marL="514350" rtl="0" algn="l">
              <a:lnSpc>
                <a:spcPct val="150000"/>
              </a:lnSpc>
              <a:spcBef>
                <a:spcPts val="1000"/>
              </a:spcBef>
              <a:spcAft>
                <a:spcPts val="0"/>
              </a:spcAft>
              <a:buSzPts val="1600"/>
              <a:buAutoNum type="arabicPeriod"/>
            </a:pPr>
            <a:r>
              <a:rPr lang="en-IN" sz="2000">
                <a:solidFill>
                  <a:schemeClr val="lt1"/>
                </a:solidFill>
              </a:rPr>
              <a:t>App enables the camera to take pictures of printed material, rapidly convert the images into text. It also detect the object and say the name of that particular object.</a:t>
            </a:r>
            <a:endParaRPr/>
          </a:p>
          <a:p>
            <a:pPr indent="-514350" lvl="0" marL="514350" rtl="0" algn="l">
              <a:lnSpc>
                <a:spcPct val="150000"/>
              </a:lnSpc>
              <a:spcBef>
                <a:spcPts val="1000"/>
              </a:spcBef>
              <a:spcAft>
                <a:spcPts val="0"/>
              </a:spcAft>
              <a:buSzPts val="1600"/>
              <a:buAutoNum type="arabicPeriod"/>
            </a:pPr>
            <a:r>
              <a:rPr lang="en-IN" sz="2000">
                <a:solidFill>
                  <a:schemeClr val="lt1"/>
                </a:solidFill>
              </a:rPr>
              <a:t>To implement an isolated whole word speech synthesizer that is capable of converting text and responding with speech </a:t>
            </a:r>
            <a:endParaRPr/>
          </a:p>
          <a:p>
            <a:pPr indent="-514350" lvl="0" marL="514350" rtl="0" algn="l">
              <a:lnSpc>
                <a:spcPct val="150000"/>
              </a:lnSpc>
              <a:spcBef>
                <a:spcPts val="1000"/>
              </a:spcBef>
              <a:spcAft>
                <a:spcPts val="0"/>
              </a:spcAft>
              <a:buSzPts val="1680"/>
              <a:buAutoNum type="arabicPeriod"/>
            </a:pPr>
            <a:r>
              <a:rPr lang="en-IN" sz="2100">
                <a:solidFill>
                  <a:schemeClr val="lt1"/>
                </a:solidFill>
              </a:rPr>
              <a:t>Track the current location of the blind person</a:t>
            </a:r>
            <a:endParaRPr/>
          </a:p>
          <a:p>
            <a:pPr indent="-422910" lvl="0" marL="514350" rtl="0" algn="l">
              <a:lnSpc>
                <a:spcPct val="100000"/>
              </a:lnSpc>
              <a:spcBef>
                <a:spcPts val="1000"/>
              </a:spcBef>
              <a:spcAft>
                <a:spcPts val="0"/>
              </a:spcAft>
              <a:buSzPts val="1440"/>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type="title"/>
          </p:nvPr>
        </p:nvSpPr>
        <p:spPr>
          <a:xfrm>
            <a:off x="544812" y="187739"/>
            <a:ext cx="8596668" cy="84593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IN"/>
              <a:t>Methodology</a:t>
            </a:r>
            <a:endParaRPr/>
          </a:p>
        </p:txBody>
      </p:sp>
      <p:sp>
        <p:nvSpPr>
          <p:cNvPr id="162" name="Google Shape;162;p4"/>
          <p:cNvSpPr txBox="1"/>
          <p:nvPr>
            <p:ph idx="1" type="body"/>
          </p:nvPr>
        </p:nvSpPr>
        <p:spPr>
          <a:xfrm>
            <a:off x="359283" y="1033670"/>
            <a:ext cx="9606352" cy="461789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00"/>
              <a:buChar char="►"/>
            </a:pPr>
            <a:r>
              <a:rPr lang="en-IN" sz="2000">
                <a:solidFill>
                  <a:schemeClr val="lt1"/>
                </a:solidFill>
              </a:rPr>
              <a:t>First I have added the required dependencies that allows us to include external library or local jar files or other library modules in our Android project.</a:t>
            </a:r>
            <a:endParaRPr/>
          </a:p>
          <a:p>
            <a:pPr indent="-342900" lvl="0" marL="342900" rtl="0" algn="l">
              <a:lnSpc>
                <a:spcPct val="100000"/>
              </a:lnSpc>
              <a:spcBef>
                <a:spcPts val="1000"/>
              </a:spcBef>
              <a:spcAft>
                <a:spcPts val="0"/>
              </a:spcAft>
              <a:buSzPts val="1600"/>
              <a:buChar char="►"/>
            </a:pPr>
            <a:r>
              <a:rPr lang="en-IN" sz="2000">
                <a:solidFill>
                  <a:schemeClr val="lt1"/>
                </a:solidFill>
              </a:rPr>
              <a:t>Then in the xml I have designed the user interface of the application. </a:t>
            </a:r>
            <a:endParaRPr/>
          </a:p>
          <a:p>
            <a:pPr indent="-342900" lvl="0" marL="342900" rtl="0" algn="l">
              <a:lnSpc>
                <a:spcPct val="100000"/>
              </a:lnSpc>
              <a:spcBef>
                <a:spcPts val="1000"/>
              </a:spcBef>
              <a:spcAft>
                <a:spcPts val="0"/>
              </a:spcAft>
              <a:buSzPts val="1600"/>
              <a:buChar char="►"/>
            </a:pPr>
            <a:r>
              <a:rPr lang="en-IN" sz="2000">
                <a:solidFill>
                  <a:schemeClr val="lt1"/>
                </a:solidFill>
              </a:rPr>
              <a:t>In MainActivity java I have created all the methods that will help to user to open certain task by simple voice command.</a:t>
            </a:r>
            <a:endParaRPr/>
          </a:p>
          <a:p>
            <a:pPr indent="-342900" lvl="0" marL="342900" rtl="0" algn="l">
              <a:lnSpc>
                <a:spcPct val="100000"/>
              </a:lnSpc>
              <a:spcBef>
                <a:spcPts val="1000"/>
              </a:spcBef>
              <a:spcAft>
                <a:spcPts val="0"/>
              </a:spcAft>
              <a:buSzPts val="1600"/>
              <a:buChar char="►"/>
            </a:pPr>
            <a:r>
              <a:rPr lang="en-IN" sz="2000">
                <a:solidFill>
                  <a:schemeClr val="lt1"/>
                </a:solidFill>
              </a:rPr>
              <a:t>By left swiping on the screen user will read the feature or operations of the app.</a:t>
            </a:r>
            <a:endParaRPr/>
          </a:p>
          <a:p>
            <a:pPr indent="-342900" lvl="0" marL="342900" rtl="0" algn="l">
              <a:lnSpc>
                <a:spcPct val="100000"/>
              </a:lnSpc>
              <a:spcBef>
                <a:spcPts val="1000"/>
              </a:spcBef>
              <a:spcAft>
                <a:spcPts val="0"/>
              </a:spcAft>
              <a:buSzPts val="1600"/>
              <a:buChar char="►"/>
            </a:pPr>
            <a:r>
              <a:rPr lang="en-IN" sz="2000">
                <a:solidFill>
                  <a:schemeClr val="lt1"/>
                </a:solidFill>
              </a:rPr>
              <a:t>By right swiping on the screen voice input will start.</a:t>
            </a:r>
            <a:endParaRPr/>
          </a:p>
          <a:p>
            <a:pPr indent="-342900" lvl="0" marL="342900" rtl="0" algn="l">
              <a:lnSpc>
                <a:spcPct val="100000"/>
              </a:lnSpc>
              <a:spcBef>
                <a:spcPts val="1000"/>
              </a:spcBef>
              <a:spcAft>
                <a:spcPts val="0"/>
              </a:spcAft>
              <a:buSzPts val="1600"/>
              <a:buChar char="►"/>
            </a:pPr>
            <a:r>
              <a:rPr lang="en-IN" sz="2000">
                <a:solidFill>
                  <a:schemeClr val="lt1"/>
                </a:solidFill>
              </a:rPr>
              <a:t>After user gives the voice command it will automatically redirected to that particular activity.</a:t>
            </a:r>
            <a:endParaRPr/>
          </a:p>
          <a:p>
            <a:pPr indent="-342900" lvl="0" marL="342900" rtl="0" algn="l">
              <a:lnSpc>
                <a:spcPct val="100000"/>
              </a:lnSpc>
              <a:spcBef>
                <a:spcPts val="1000"/>
              </a:spcBef>
              <a:spcAft>
                <a:spcPts val="0"/>
              </a:spcAft>
              <a:buSzPts val="1600"/>
              <a:buChar char="►"/>
            </a:pPr>
            <a:r>
              <a:rPr lang="en-IN" sz="2000">
                <a:solidFill>
                  <a:schemeClr val="lt1"/>
                </a:solidFill>
              </a:rPr>
              <a:t>Let's say If user say </a:t>
            </a:r>
            <a:r>
              <a:rPr b="1" lang="en-IN" sz="2000">
                <a:solidFill>
                  <a:schemeClr val="lt1"/>
                </a:solidFill>
              </a:rPr>
              <a:t>“read” </a:t>
            </a:r>
            <a:r>
              <a:rPr lang="en-IN" sz="2000">
                <a:solidFill>
                  <a:schemeClr val="lt1"/>
                </a:solidFill>
              </a:rPr>
              <a:t>then it will automatically open read activity. So that user will just tap on the screen and take the picture and read aloud text in it.</a:t>
            </a:r>
            <a:endParaRPr/>
          </a:p>
          <a:p>
            <a:pPr indent="-241300" lvl="0" marL="342900" rtl="0" algn="l">
              <a:lnSpc>
                <a:spcPct val="100000"/>
              </a:lnSpc>
              <a:spcBef>
                <a:spcPts val="1000"/>
              </a:spcBef>
              <a:spcAft>
                <a:spcPts val="0"/>
              </a:spcAft>
              <a:buSzPts val="1600"/>
              <a:buNone/>
            </a:pPr>
            <a:r>
              <a:t/>
            </a:r>
            <a:endParaRPr sz="20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type="title"/>
          </p:nvPr>
        </p:nvSpPr>
        <p:spPr>
          <a:xfrm>
            <a:off x="491804" y="0"/>
            <a:ext cx="8596668" cy="76195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Arial Black"/>
              <a:buNone/>
            </a:pPr>
            <a:r>
              <a:rPr b="1" lang="en-IN">
                <a:latin typeface="Arial Black"/>
                <a:ea typeface="Arial Black"/>
                <a:cs typeface="Arial Black"/>
                <a:sym typeface="Arial Black"/>
              </a:rPr>
              <a:t>Project requirements: -</a:t>
            </a:r>
            <a:endParaRPr/>
          </a:p>
        </p:txBody>
      </p:sp>
      <p:sp>
        <p:nvSpPr>
          <p:cNvPr id="168" name="Google Shape;168;p5"/>
          <p:cNvSpPr txBox="1"/>
          <p:nvPr>
            <p:ph idx="1" type="body"/>
          </p:nvPr>
        </p:nvSpPr>
        <p:spPr>
          <a:xfrm>
            <a:off x="491799" y="761950"/>
            <a:ext cx="11123400" cy="6096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920"/>
              <a:buNone/>
            </a:pPr>
            <a:r>
              <a:rPr b="1" i="1" lang="en-IN" sz="2400">
                <a:solidFill>
                  <a:schemeClr val="lt1"/>
                </a:solidFill>
                <a:latin typeface="Times New Roman"/>
                <a:ea typeface="Times New Roman"/>
                <a:cs typeface="Times New Roman"/>
                <a:sym typeface="Times New Roman"/>
              </a:rPr>
              <a:t>The requirements were arranged in three groups: user interface, functional requirements.</a:t>
            </a:r>
            <a:endParaRPr b="1" i="1" sz="2400">
              <a:solidFill>
                <a:schemeClr val="lt1"/>
              </a:solidFill>
              <a:latin typeface="Calibri"/>
              <a:ea typeface="Calibri"/>
              <a:cs typeface="Calibri"/>
              <a:sym typeface="Calibri"/>
            </a:endParaRPr>
          </a:p>
          <a:p>
            <a:pPr indent="-342900" lvl="0" marL="342900" rtl="0" algn="l">
              <a:lnSpc>
                <a:spcPct val="100000"/>
              </a:lnSpc>
              <a:spcBef>
                <a:spcPts val="1000"/>
              </a:spcBef>
              <a:spcAft>
                <a:spcPts val="0"/>
              </a:spcAft>
              <a:buSzPts val="1920"/>
              <a:buChar char="►"/>
            </a:pPr>
            <a:r>
              <a:rPr b="1" lang="en-IN" sz="2400">
                <a:solidFill>
                  <a:schemeClr val="lt1"/>
                </a:solidFill>
                <a:latin typeface="Times New Roman"/>
                <a:ea typeface="Times New Roman"/>
                <a:cs typeface="Times New Roman"/>
                <a:sym typeface="Times New Roman"/>
              </a:rPr>
              <a:t>(1) User interface</a:t>
            </a:r>
            <a:endParaRPr sz="2400">
              <a:solidFill>
                <a:schemeClr val="lt1"/>
              </a:solidFill>
              <a:latin typeface="Calibri"/>
              <a:ea typeface="Calibri"/>
              <a:cs typeface="Calibri"/>
              <a:sym typeface="Calibri"/>
            </a:endParaRPr>
          </a:p>
          <a:p>
            <a:pPr indent="0" lvl="0" marL="0" rtl="0" algn="l">
              <a:lnSpc>
                <a:spcPct val="100000"/>
              </a:lnSpc>
              <a:spcBef>
                <a:spcPts val="1000"/>
              </a:spcBef>
              <a:spcAft>
                <a:spcPts val="0"/>
              </a:spcAft>
              <a:buSzPts val="1600"/>
              <a:buNone/>
            </a:pPr>
            <a:r>
              <a:rPr b="1" lang="en-IN" sz="2000">
                <a:solidFill>
                  <a:schemeClr val="lt1"/>
                </a:solidFill>
                <a:latin typeface="Times New Roman"/>
                <a:ea typeface="Times New Roman"/>
                <a:cs typeface="Times New Roman"/>
                <a:sym typeface="Times New Roman"/>
              </a:rPr>
              <a:t>    </a:t>
            </a:r>
            <a:r>
              <a:rPr i="1" lang="en-IN" sz="2000">
                <a:solidFill>
                  <a:schemeClr val="lt1"/>
                </a:solidFill>
                <a:latin typeface="Times New Roman"/>
                <a:ea typeface="Times New Roman"/>
                <a:cs typeface="Times New Roman"/>
                <a:sym typeface="Times New Roman"/>
              </a:rPr>
              <a:t>(i) Easily accessible </a:t>
            </a:r>
            <a:endParaRPr sz="2000">
              <a:solidFill>
                <a:schemeClr val="lt1"/>
              </a:solidFill>
              <a:latin typeface="Calibri"/>
              <a:ea typeface="Calibri"/>
              <a:cs typeface="Calibri"/>
              <a:sym typeface="Calibri"/>
            </a:endParaRPr>
          </a:p>
          <a:p>
            <a:pPr indent="0" lvl="0" marL="0" rtl="0" algn="l">
              <a:lnSpc>
                <a:spcPct val="100000"/>
              </a:lnSpc>
              <a:spcBef>
                <a:spcPts val="1000"/>
              </a:spcBef>
              <a:spcAft>
                <a:spcPts val="0"/>
              </a:spcAft>
              <a:buSzPts val="1600"/>
              <a:buNone/>
            </a:pPr>
            <a:r>
              <a:rPr i="1" lang="en-IN" sz="2000">
                <a:solidFill>
                  <a:schemeClr val="lt1"/>
                </a:solidFill>
                <a:latin typeface="Times New Roman"/>
                <a:ea typeface="Times New Roman"/>
                <a:cs typeface="Times New Roman"/>
                <a:sym typeface="Times New Roman"/>
              </a:rPr>
              <a:t>    (ii) Flexibility of voice control (Set speed, pause speech)</a:t>
            </a:r>
            <a:endParaRPr sz="2000">
              <a:solidFill>
                <a:schemeClr val="lt1"/>
              </a:solidFill>
              <a:latin typeface="Calibri"/>
              <a:ea typeface="Calibri"/>
              <a:cs typeface="Calibri"/>
              <a:sym typeface="Calibri"/>
            </a:endParaRPr>
          </a:p>
          <a:p>
            <a:pPr indent="-342900" lvl="0" marL="342900" rtl="0" algn="l">
              <a:lnSpc>
                <a:spcPct val="100000"/>
              </a:lnSpc>
              <a:spcBef>
                <a:spcPts val="1000"/>
              </a:spcBef>
              <a:spcAft>
                <a:spcPts val="0"/>
              </a:spcAft>
              <a:buSzPts val="1920"/>
              <a:buChar char="►"/>
            </a:pPr>
            <a:r>
              <a:rPr b="1" lang="en-IN" sz="2400">
                <a:solidFill>
                  <a:schemeClr val="lt1"/>
                </a:solidFill>
                <a:latin typeface="Times New Roman"/>
                <a:ea typeface="Times New Roman"/>
                <a:cs typeface="Times New Roman"/>
                <a:sym typeface="Times New Roman"/>
              </a:rPr>
              <a:t>(2) Functional requirements </a:t>
            </a:r>
            <a:endParaRPr sz="2400">
              <a:solidFill>
                <a:schemeClr val="lt1"/>
              </a:solidFill>
              <a:latin typeface="Calibri"/>
              <a:ea typeface="Calibri"/>
              <a:cs typeface="Calibri"/>
              <a:sym typeface="Calibri"/>
            </a:endParaRPr>
          </a:p>
          <a:p>
            <a:pPr indent="0" lvl="0" marL="0" rtl="0" algn="l">
              <a:lnSpc>
                <a:spcPct val="100000"/>
              </a:lnSpc>
              <a:spcBef>
                <a:spcPts val="1000"/>
              </a:spcBef>
              <a:spcAft>
                <a:spcPts val="0"/>
              </a:spcAft>
              <a:buSzPts val="1600"/>
              <a:buNone/>
            </a:pPr>
            <a:r>
              <a:rPr i="1" lang="en-IN" sz="2000">
                <a:solidFill>
                  <a:schemeClr val="lt1"/>
                </a:solidFill>
                <a:latin typeface="Franklin Gothic"/>
                <a:ea typeface="Franklin Gothic"/>
                <a:cs typeface="Franklin Gothic"/>
                <a:sym typeface="Franklin Gothic"/>
              </a:rPr>
              <a:t>      (i) Switching among the different voices</a:t>
            </a:r>
            <a:r>
              <a:rPr lang="en-IN" sz="2000">
                <a:solidFill>
                  <a:schemeClr val="lt1"/>
                </a:solidFill>
                <a:latin typeface="Franklin Gothic"/>
                <a:ea typeface="Franklin Gothic"/>
                <a:cs typeface="Franklin Gothic"/>
                <a:sym typeface="Franklin Gothic"/>
              </a:rPr>
              <a:t> 		</a:t>
            </a:r>
            <a:r>
              <a:rPr i="1" lang="en-IN" sz="2000">
                <a:solidFill>
                  <a:schemeClr val="lt1"/>
                </a:solidFill>
                <a:latin typeface="Franklin Gothic"/>
                <a:ea typeface="Franklin Gothic"/>
                <a:cs typeface="Franklin Gothic"/>
                <a:sym typeface="Franklin Gothic"/>
              </a:rPr>
              <a:t> 	  (ii) read the text (OCR Reader)</a:t>
            </a:r>
            <a:endParaRPr/>
          </a:p>
          <a:p>
            <a:pPr indent="0" lvl="0" marL="0" rtl="0" algn="l">
              <a:lnSpc>
                <a:spcPct val="100000"/>
              </a:lnSpc>
              <a:spcBef>
                <a:spcPts val="1000"/>
              </a:spcBef>
              <a:spcAft>
                <a:spcPts val="0"/>
              </a:spcAft>
              <a:buSzPts val="1600"/>
              <a:buNone/>
            </a:pPr>
            <a:r>
              <a:rPr lang="en-IN" sz="2000">
                <a:solidFill>
                  <a:schemeClr val="lt1"/>
                </a:solidFill>
                <a:latin typeface="Franklin Gothic"/>
                <a:ea typeface="Franklin Gothic"/>
                <a:cs typeface="Franklin Gothic"/>
                <a:sym typeface="Franklin Gothic"/>
              </a:rPr>
              <a:t>   </a:t>
            </a:r>
            <a:r>
              <a:rPr i="1" lang="en-IN" sz="2000">
                <a:solidFill>
                  <a:schemeClr val="lt1"/>
                </a:solidFill>
                <a:latin typeface="Franklin Gothic"/>
                <a:ea typeface="Franklin Gothic"/>
                <a:cs typeface="Franklin Gothic"/>
                <a:sym typeface="Franklin Gothic"/>
              </a:rPr>
              <a:t>  (iii) Calculator									  (iv) Weather</a:t>
            </a:r>
            <a:endParaRPr/>
          </a:p>
          <a:p>
            <a:pPr indent="0" lvl="0" marL="0" rtl="0" algn="l">
              <a:lnSpc>
                <a:spcPct val="100000"/>
              </a:lnSpc>
              <a:spcBef>
                <a:spcPts val="1000"/>
              </a:spcBef>
              <a:spcAft>
                <a:spcPts val="0"/>
              </a:spcAft>
              <a:buSzPts val="1600"/>
              <a:buNone/>
            </a:pPr>
            <a:r>
              <a:rPr i="1" lang="en-IN" sz="2000">
                <a:solidFill>
                  <a:schemeClr val="lt1"/>
                </a:solidFill>
                <a:latin typeface="Franklin Gothic"/>
                <a:ea typeface="Franklin Gothic"/>
                <a:cs typeface="Franklin Gothic"/>
                <a:sym typeface="Franklin Gothic"/>
              </a:rPr>
              <a:t>      (v) Location										  (vi) Battery </a:t>
            </a:r>
            <a:endParaRPr i="1" sz="2000">
              <a:solidFill>
                <a:schemeClr val="lt1"/>
              </a:solidFill>
              <a:latin typeface="Franklin Gothic"/>
              <a:ea typeface="Franklin Gothic"/>
              <a:cs typeface="Franklin Gothic"/>
              <a:sym typeface="Franklin Gothic"/>
            </a:endParaRPr>
          </a:p>
          <a:p>
            <a:pPr indent="0" lvl="0" marL="0" rtl="0" algn="l">
              <a:lnSpc>
                <a:spcPct val="100000"/>
              </a:lnSpc>
              <a:spcBef>
                <a:spcPts val="1000"/>
              </a:spcBef>
              <a:spcAft>
                <a:spcPts val="0"/>
              </a:spcAft>
              <a:buSzPts val="1600"/>
              <a:buNone/>
            </a:pPr>
            <a:r>
              <a:rPr i="1" lang="en-IN" sz="2000">
                <a:solidFill>
                  <a:schemeClr val="lt1"/>
                </a:solidFill>
                <a:latin typeface="Franklin Gothic"/>
                <a:ea typeface="Franklin Gothic"/>
                <a:cs typeface="Franklin Gothic"/>
                <a:sym typeface="Franklin Gothic"/>
              </a:rPr>
              <a:t>    (vii) Music							  (vii) time and date							 </a:t>
            </a:r>
            <a:endParaRPr i="1" sz="2000">
              <a:solidFill>
                <a:schemeClr val="lt1"/>
              </a:solidFill>
              <a:latin typeface="Franklin Gothic"/>
              <a:ea typeface="Franklin Gothic"/>
              <a:cs typeface="Franklin Gothic"/>
              <a:sym typeface="Franklin Gothic"/>
            </a:endParaRPr>
          </a:p>
          <a:p>
            <a:pPr indent="0" lvl="0" marL="0" rtl="0" algn="l">
              <a:lnSpc>
                <a:spcPct val="100000"/>
              </a:lnSpc>
              <a:spcBef>
                <a:spcPts val="1000"/>
              </a:spcBef>
              <a:spcAft>
                <a:spcPts val="0"/>
              </a:spcAft>
              <a:buSzPts val="1600"/>
              <a:buNone/>
            </a:pPr>
            <a:r>
              <a:rPr i="1" lang="en-IN" sz="2000">
                <a:solidFill>
                  <a:schemeClr val="lt1"/>
                </a:solidFill>
                <a:latin typeface="Franklin Gothic"/>
                <a:ea typeface="Franklin Gothic"/>
                <a:cs typeface="Franklin Gothic"/>
                <a:sym typeface="Franklin Gothic"/>
              </a:rPr>
              <a:t>                               (xii) Exit - close the app.</a:t>
            </a:r>
            <a:endParaRPr/>
          </a:p>
          <a:p>
            <a:pPr indent="0" lvl="0" marL="0" rtl="0" algn="l">
              <a:lnSpc>
                <a:spcPct val="100000"/>
              </a:lnSpc>
              <a:spcBef>
                <a:spcPts val="1000"/>
              </a:spcBef>
              <a:spcAft>
                <a:spcPts val="0"/>
              </a:spcAft>
              <a:buSzPts val="1600"/>
              <a:buNone/>
            </a:pPr>
            <a:r>
              <a:rPr i="1" lang="en-IN" sz="2000">
                <a:solidFill>
                  <a:schemeClr val="lt1"/>
                </a:solidFill>
                <a:latin typeface="Times New Roman"/>
                <a:ea typeface="Times New Roman"/>
                <a:cs typeface="Times New Roman"/>
                <a:sym typeface="Times New Roman"/>
              </a:rPr>
              <a:t>      </a:t>
            </a:r>
            <a:endParaRPr sz="2000">
              <a:solidFill>
                <a:schemeClr val="lt1"/>
              </a:solidFill>
              <a:latin typeface="Calibri"/>
              <a:ea typeface="Calibri"/>
              <a:cs typeface="Calibri"/>
              <a:sym typeface="Calibri"/>
            </a:endParaRPr>
          </a:p>
          <a:p>
            <a:pPr indent="-271780" lvl="0" marL="342900" rtl="0" algn="l">
              <a:lnSpc>
                <a:spcPct val="100000"/>
              </a:lnSpc>
              <a:spcBef>
                <a:spcPts val="1000"/>
              </a:spcBef>
              <a:spcAft>
                <a:spcPts val="0"/>
              </a:spcAft>
              <a:buSzPts val="1120"/>
              <a:buNone/>
            </a:pPr>
            <a:r>
              <a:t/>
            </a:r>
            <a:endParaRPr sz="14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txBox="1"/>
          <p:nvPr>
            <p:ph type="title"/>
          </p:nvPr>
        </p:nvSpPr>
        <p:spPr>
          <a:xfrm>
            <a:off x="0" y="156238"/>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4000"/>
              <a:buFont typeface="Trebuchet MS"/>
              <a:buNone/>
            </a:pPr>
            <a:r>
              <a:rPr b="1" lang="en-IN" sz="4000"/>
              <a:t>Tools and technology</a:t>
            </a:r>
            <a:endParaRPr/>
          </a:p>
        </p:txBody>
      </p:sp>
      <p:sp>
        <p:nvSpPr>
          <p:cNvPr id="174" name="Google Shape;174;p6"/>
          <p:cNvSpPr txBox="1"/>
          <p:nvPr>
            <p:ph idx="1" type="body"/>
          </p:nvPr>
        </p:nvSpPr>
        <p:spPr>
          <a:xfrm>
            <a:off x="385786" y="1477038"/>
            <a:ext cx="8596668" cy="388077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SzPts val="2560"/>
              <a:buChar char="►"/>
            </a:pPr>
            <a:r>
              <a:rPr b="1" i="0" lang="en-IN" sz="3200">
                <a:solidFill>
                  <a:schemeClr val="lt1"/>
                </a:solidFill>
                <a:latin typeface="EB Garamond"/>
                <a:ea typeface="EB Garamond"/>
                <a:cs typeface="EB Garamond"/>
                <a:sym typeface="EB Garamond"/>
              </a:rPr>
              <a:t>Android studio</a:t>
            </a:r>
            <a:endParaRPr/>
          </a:p>
          <a:p>
            <a:pPr indent="-342900" lvl="0" marL="342900" rtl="0" algn="l">
              <a:lnSpc>
                <a:spcPct val="100000"/>
              </a:lnSpc>
              <a:spcBef>
                <a:spcPts val="1000"/>
              </a:spcBef>
              <a:spcAft>
                <a:spcPts val="0"/>
              </a:spcAft>
              <a:buSzPts val="2560"/>
              <a:buChar char="►"/>
            </a:pPr>
            <a:r>
              <a:rPr b="1" i="0" lang="en-IN" sz="3200">
                <a:solidFill>
                  <a:schemeClr val="lt1"/>
                </a:solidFill>
                <a:latin typeface="EB Garamond"/>
                <a:ea typeface="EB Garamond"/>
                <a:cs typeface="EB Garamond"/>
                <a:sym typeface="EB Garamond"/>
              </a:rPr>
              <a:t>Language -: Java</a:t>
            </a:r>
            <a:endParaRPr/>
          </a:p>
          <a:p>
            <a:pPr indent="-342900" lvl="0" marL="342900" rtl="0" algn="l">
              <a:lnSpc>
                <a:spcPct val="100000"/>
              </a:lnSpc>
              <a:spcBef>
                <a:spcPts val="1000"/>
              </a:spcBef>
              <a:spcAft>
                <a:spcPts val="0"/>
              </a:spcAft>
              <a:buSzPts val="2560"/>
              <a:buChar char="►"/>
            </a:pPr>
            <a:r>
              <a:rPr b="1" i="0" lang="en-IN" sz="3200">
                <a:solidFill>
                  <a:schemeClr val="lt1"/>
                </a:solidFill>
                <a:latin typeface="EB Garamond"/>
                <a:ea typeface="EB Garamond"/>
                <a:cs typeface="EB Garamond"/>
                <a:sym typeface="EB Garamond"/>
              </a:rPr>
              <a:t>Android SDKs are modules of Java code that required for accessing mobile device functions</a:t>
            </a:r>
            <a:endParaRPr/>
          </a:p>
          <a:p>
            <a:pPr indent="-342900" lvl="0" marL="342900" rtl="0" algn="l">
              <a:lnSpc>
                <a:spcPct val="100000"/>
              </a:lnSpc>
              <a:spcBef>
                <a:spcPts val="1000"/>
              </a:spcBef>
              <a:spcAft>
                <a:spcPts val="0"/>
              </a:spcAft>
              <a:buSzPts val="2560"/>
              <a:buChar char="►"/>
            </a:pPr>
            <a:r>
              <a:rPr b="1" i="0" lang="en-IN" sz="3200">
                <a:solidFill>
                  <a:schemeClr val="lt1"/>
                </a:solidFill>
                <a:latin typeface="EB Garamond"/>
                <a:ea typeface="EB Garamond"/>
                <a:cs typeface="EB Garamond"/>
                <a:sym typeface="EB Garamond"/>
              </a:rPr>
              <a:t>The main component of the Android SDK is a library called Gradle to build our application.</a:t>
            </a:r>
            <a:endParaRPr/>
          </a:p>
          <a:p>
            <a:pPr indent="-342900" lvl="0" marL="342900" rtl="0" algn="l">
              <a:lnSpc>
                <a:spcPct val="100000"/>
              </a:lnSpc>
              <a:spcBef>
                <a:spcPts val="1000"/>
              </a:spcBef>
              <a:spcAft>
                <a:spcPts val="0"/>
              </a:spcAft>
              <a:buSzPts val="2560"/>
              <a:buChar char="►"/>
            </a:pPr>
            <a:r>
              <a:rPr b="1" i="0" lang="en-IN" sz="3200">
                <a:solidFill>
                  <a:schemeClr val="lt1"/>
                </a:solidFill>
                <a:latin typeface="EB Garamond"/>
                <a:ea typeface="EB Garamond"/>
                <a:cs typeface="EB Garamond"/>
                <a:sym typeface="EB Garamond"/>
              </a:rPr>
              <a:t>Google Speech API is required</a:t>
            </a:r>
            <a:endParaRPr b="1" sz="3200">
              <a:solidFill>
                <a:schemeClr val="lt1"/>
              </a:solidFill>
              <a:latin typeface="EB Garamond"/>
              <a:ea typeface="EB Garamond"/>
              <a:cs typeface="EB Garamond"/>
              <a:sym typeface="EB Garamond"/>
            </a:endParaRPr>
          </a:p>
        </p:txBody>
      </p:sp>
      <p:pic>
        <p:nvPicPr>
          <p:cNvPr id="175" name="Google Shape;175;p6"/>
          <p:cNvPicPr preferRelativeResize="0"/>
          <p:nvPr/>
        </p:nvPicPr>
        <p:blipFill rotWithShape="1">
          <a:blip r:embed="rId3">
            <a:alphaModFix/>
          </a:blip>
          <a:srcRect b="0" l="0" r="0" t="0"/>
          <a:stretch/>
        </p:blipFill>
        <p:spPr>
          <a:xfrm>
            <a:off x="9183756" y="0"/>
            <a:ext cx="3008243" cy="36934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txBox="1"/>
          <p:nvPr>
            <p:ph type="title"/>
          </p:nvPr>
        </p:nvSpPr>
        <p:spPr>
          <a:xfrm>
            <a:off x="677334" y="145774"/>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4400"/>
              <a:buFont typeface="Trebuchet MS"/>
              <a:buNone/>
            </a:pPr>
            <a:r>
              <a:rPr b="1" lang="en-IN" sz="4400"/>
              <a:t>Result</a:t>
            </a:r>
            <a:endParaRPr/>
          </a:p>
        </p:txBody>
      </p:sp>
      <p:pic>
        <p:nvPicPr>
          <p:cNvPr id="181" name="Google Shape;181;p7"/>
          <p:cNvPicPr preferRelativeResize="0"/>
          <p:nvPr>
            <p:ph idx="1" type="body"/>
          </p:nvPr>
        </p:nvPicPr>
        <p:blipFill rotWithShape="1">
          <a:blip r:embed="rId3">
            <a:alphaModFix/>
          </a:blip>
          <a:srcRect b="0" l="0" r="0" t="0"/>
          <a:stretch/>
        </p:blipFill>
        <p:spPr>
          <a:xfrm>
            <a:off x="4318584" y="926924"/>
            <a:ext cx="3100500" cy="5616900"/>
          </a:xfrm>
          <a:prstGeom prst="rect">
            <a:avLst/>
          </a:prstGeom>
          <a:noFill/>
          <a:ln>
            <a:noFill/>
          </a:ln>
        </p:spPr>
      </p:pic>
      <p:pic>
        <p:nvPicPr>
          <p:cNvPr id="182" name="Google Shape;182;p7"/>
          <p:cNvPicPr preferRelativeResize="0"/>
          <p:nvPr/>
        </p:nvPicPr>
        <p:blipFill rotWithShape="1">
          <a:blip r:embed="rId4">
            <a:alphaModFix/>
          </a:blip>
          <a:srcRect b="4233" l="0" r="0" t="3119"/>
          <a:stretch/>
        </p:blipFill>
        <p:spPr>
          <a:xfrm>
            <a:off x="453579" y="926923"/>
            <a:ext cx="3724636" cy="5617012"/>
          </a:xfrm>
          <a:prstGeom prst="rect">
            <a:avLst/>
          </a:prstGeom>
          <a:noFill/>
          <a:ln>
            <a:noFill/>
          </a:ln>
        </p:spPr>
      </p:pic>
      <p:pic>
        <p:nvPicPr>
          <p:cNvPr id="183" name="Google Shape;183;p7"/>
          <p:cNvPicPr preferRelativeResize="0"/>
          <p:nvPr/>
        </p:nvPicPr>
        <p:blipFill>
          <a:blip r:embed="rId5">
            <a:alphaModFix/>
          </a:blip>
          <a:stretch>
            <a:fillRect/>
          </a:stretch>
        </p:blipFill>
        <p:spPr>
          <a:xfrm>
            <a:off x="7654100" y="885675"/>
            <a:ext cx="3599774" cy="5856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ph type="title"/>
          </p:nvPr>
        </p:nvSpPr>
        <p:spPr>
          <a:xfrm>
            <a:off x="558065" y="167813"/>
            <a:ext cx="8596668" cy="107789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4000"/>
              <a:buFont typeface="Trebuchet MS"/>
              <a:buNone/>
            </a:pPr>
            <a:r>
              <a:rPr b="1" lang="en-IN" sz="4000"/>
              <a:t>Conclusion</a:t>
            </a:r>
            <a:endParaRPr/>
          </a:p>
        </p:txBody>
      </p:sp>
      <p:sp>
        <p:nvSpPr>
          <p:cNvPr id="189" name="Google Shape;189;p8"/>
          <p:cNvSpPr txBox="1"/>
          <p:nvPr>
            <p:ph idx="1" type="body"/>
          </p:nvPr>
        </p:nvSpPr>
        <p:spPr>
          <a:xfrm>
            <a:off x="677333" y="1488613"/>
            <a:ext cx="10229206" cy="501820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2240"/>
              <a:buNone/>
            </a:pPr>
            <a:r>
              <a:rPr lang="en-IN" sz="2800">
                <a:solidFill>
                  <a:schemeClr val="lt1"/>
                </a:solidFill>
                <a:latin typeface="Constantia"/>
                <a:ea typeface="Constantia"/>
                <a:cs typeface="Constantia"/>
                <a:sym typeface="Constantia"/>
              </a:rPr>
              <a:t>At present, mobiles apps in smartphones are used to perform the most of our daily activities. But the people with vision impairment require assistance to access these mobile apps through handheld devices like mobile and tablets. Google, Android applications has been developing various mobile apps for visually impaired people Still it need to provide more effective facilities in app by adopting and synergizing suitable techniques from Artificial Intelligence.</a:t>
            </a:r>
            <a:endParaRPr sz="2800">
              <a:solidFill>
                <a:schemeClr val="lt1"/>
              </a:solidFill>
              <a:latin typeface="Constantia"/>
              <a:ea typeface="Constantia"/>
              <a:cs typeface="Constantia"/>
              <a:sym typeface="Constant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t/>
            </a:r>
            <a:endParaRPr/>
          </a:p>
        </p:txBody>
      </p:sp>
      <p:sp>
        <p:nvSpPr>
          <p:cNvPr id="195" name="Google Shape;195;p9"/>
          <p:cNvSpPr txBox="1"/>
          <p:nvPr>
            <p:ph idx="1" type="body"/>
          </p:nvPr>
        </p:nvSpPr>
        <p:spPr>
          <a:xfrm>
            <a:off x="677334" y="2160589"/>
            <a:ext cx="10109936"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9200"/>
              <a:buChar char="►"/>
            </a:pPr>
            <a:r>
              <a:rPr lang="en-IN" sz="11500">
                <a:solidFill>
                  <a:schemeClr val="lt1"/>
                </a:solidFill>
              </a:rPr>
              <a:t>THANK YOU</a:t>
            </a:r>
            <a:endParaRPr/>
          </a:p>
        </p:txBody>
      </p:sp>
      <p:pic>
        <p:nvPicPr>
          <p:cNvPr id="196" name="Google Shape;196;p9"/>
          <p:cNvPicPr preferRelativeResize="0"/>
          <p:nvPr/>
        </p:nvPicPr>
        <p:blipFill rotWithShape="1">
          <a:blip r:embed="rId3">
            <a:alphaModFix/>
          </a:blip>
          <a:srcRect b="0" l="0" r="0" t="0"/>
          <a:stretch/>
        </p:blipFill>
        <p:spPr>
          <a:xfrm>
            <a:off x="0" y="-1"/>
            <a:ext cx="12192000" cy="6858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2021-11-18T07:38:55Z</dcterms:created>
  <dc:creator>Rushikesh salunkhe</dc:creator>
</cp:coreProperties>
</file>