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56" r:id="rId2"/>
    <p:sldId id="289" r:id="rId3"/>
    <p:sldId id="335" r:id="rId4"/>
    <p:sldId id="273" r:id="rId5"/>
    <p:sldId id="287" r:id="rId6"/>
    <p:sldId id="281" r:id="rId7"/>
    <p:sldId id="282" r:id="rId8"/>
    <p:sldId id="295" r:id="rId9"/>
    <p:sldId id="296" r:id="rId10"/>
    <p:sldId id="297" r:id="rId11"/>
    <p:sldId id="298" r:id="rId12"/>
    <p:sldId id="288" r:id="rId13"/>
    <p:sldId id="292" r:id="rId14"/>
    <p:sldId id="290" r:id="rId15"/>
    <p:sldId id="293" r:id="rId16"/>
    <p:sldId id="302" r:id="rId17"/>
    <p:sldId id="303" r:id="rId18"/>
    <p:sldId id="306" r:id="rId19"/>
    <p:sldId id="307" r:id="rId20"/>
    <p:sldId id="304" r:id="rId21"/>
    <p:sldId id="305" r:id="rId22"/>
    <p:sldId id="301" r:id="rId23"/>
    <p:sldId id="336" r:id="rId24"/>
    <p:sldId id="300" r:id="rId25"/>
    <p:sldId id="291" r:id="rId26"/>
    <p:sldId id="350" r:id="rId27"/>
    <p:sldId id="294" r:id="rId28"/>
    <p:sldId id="309" r:id="rId29"/>
    <p:sldId id="310" r:id="rId30"/>
    <p:sldId id="324" r:id="rId31"/>
    <p:sldId id="325" r:id="rId32"/>
    <p:sldId id="326" r:id="rId33"/>
    <p:sldId id="312" r:id="rId34"/>
    <p:sldId id="313" r:id="rId35"/>
    <p:sldId id="337" r:id="rId36"/>
    <p:sldId id="339" r:id="rId37"/>
    <p:sldId id="341" r:id="rId38"/>
    <p:sldId id="342" r:id="rId39"/>
    <p:sldId id="343" r:id="rId40"/>
    <p:sldId id="344" r:id="rId41"/>
    <p:sldId id="345" r:id="rId42"/>
    <p:sldId id="346" r:id="rId43"/>
    <p:sldId id="338" r:id="rId44"/>
    <p:sldId id="340" r:id="rId45"/>
    <p:sldId id="347" r:id="rId46"/>
    <p:sldId id="352" r:id="rId47"/>
    <p:sldId id="353" r:id="rId48"/>
    <p:sldId id="348" r:id="rId49"/>
    <p:sldId id="349" r:id="rId50"/>
    <p:sldId id="308" r:id="rId51"/>
    <p:sldId id="354" r:id="rId52"/>
    <p:sldId id="355" r:id="rId53"/>
    <p:sldId id="277" r:id="rId54"/>
    <p:sldId id="351" r:id="rId55"/>
    <p:sldId id="27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700" autoAdjust="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26-04-2023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26-04-2023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i="1" dirty="0">
                <a:solidFill>
                  <a:schemeClr val="bg1"/>
                </a:solidFill>
                <a:latin typeface="Times New Roman" panose="02020603050405020304" pitchFamily="18" charset="0"/>
                <a:cs typeface="Times New Roman" panose="02020603050405020304" pitchFamily="18" charset="0"/>
              </a:rPr>
              <a:t>Earthquake Detection using Machine learning algorithms</a:t>
            </a:r>
            <a:endParaRPr lang="en-IN" sz="18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0" cap="small" baseline="0" dirty="0">
                <a:solidFill>
                  <a:schemeClr val="bg1"/>
                </a:solidFill>
                <a:latin typeface="Times New Roman" panose="02020603050405020304" pitchFamily="18" charset="0"/>
                <a:cs typeface="Times New Roman" panose="02020603050405020304" pitchFamily="18" charset="0"/>
              </a:rPr>
              <a:t>A15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file:///C:\Users\Amidala%20Manoj\Downloads\A15%20-%20JETIR.pd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references/ConvNetQuake_INGV_v1.0.pdf" TargetMode="External"/><Relationship Id="rId2" Type="http://schemas.openxmlformats.org/officeDocument/2006/relationships/hyperlink" Target="../../../Downloads/Real-time_P-wave_picking_for_earthquake_early_warn.pdf" TargetMode="External"/><Relationship Id="rId1" Type="http://schemas.openxmlformats.org/officeDocument/2006/relationships/slideLayout" Target="../slideLayouts/slideLayout2.xml"/><Relationship Id="rId6" Type="http://schemas.openxmlformats.org/officeDocument/2006/relationships/hyperlink" Target="../references/earthquake%204%20(1).pdf" TargetMode="External"/><Relationship Id="rId5" Type="http://schemas.openxmlformats.org/officeDocument/2006/relationships/hyperlink" Target="../../../Downloads/Multi-Classification_of_Complex_Microseismic_Wavef.pdf" TargetMode="External"/><Relationship Id="rId4" Type="http://schemas.openxmlformats.org/officeDocument/2006/relationships/hyperlink" Target="../../../Downloads/10.1186_s40623-021-01524-y-citation.ri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Downloads/09032983.pdf" TargetMode="External"/><Relationship Id="rId2" Type="http://schemas.openxmlformats.org/officeDocument/2006/relationships/hyperlink" Target="../../../Downloads/IRJET-V8I5574.pdf" TargetMode="External"/><Relationship Id="rId1" Type="http://schemas.openxmlformats.org/officeDocument/2006/relationships/slideLayout" Target="../slideLayouts/slideLayout2.xml"/><Relationship Id="rId6" Type="http://schemas.openxmlformats.org/officeDocument/2006/relationships/hyperlink" Target="../../../Downloads/sustainability-12-02420.pdf" TargetMode="External"/><Relationship Id="rId5" Type="http://schemas.openxmlformats.org/officeDocument/2006/relationships/hyperlink" Target="../../../Downloads/IJCRT2207293.pdf" TargetMode="External"/><Relationship Id="rId4" Type="http://schemas.openxmlformats.org/officeDocument/2006/relationships/hyperlink" Target="../../../Downloads/SEIM_2019_paper_31.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66146" y="1787445"/>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ARAVIND B</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IN" altLang="en-US" sz="1200" b="0" dirty="0"/>
              <a:t>204G5A0501</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a:t>
            </a:r>
            <a:r>
              <a:rPr lang="en-IN" sz="2400" b="0" dirty="0">
                <a:effectLst>
                  <a:outerShdw blurRad="38100" dist="38100" dir="2700000" algn="tl">
                    <a:srgbClr val="000000">
                      <a:alpha val="43137"/>
                    </a:srgbClr>
                  </a:outerShdw>
                </a:effectLst>
              </a:rPr>
              <a:t>Nazeer Shaik</a:t>
            </a:r>
            <a:r>
              <a:rPr lang="en-IN" altLang="en-US" sz="2400" b="0" dirty="0">
                <a:effectLst>
                  <a:outerShdw blurRad="38100" dist="38100" dir="2700000" algn="tl">
                    <a:srgbClr val="000000">
                      <a:alpha val="43137"/>
                    </a:srgbClr>
                  </a:outerShdw>
                </a:effectLst>
              </a:rPr>
              <a:t> </a:t>
            </a:r>
            <a:endParaRPr lang="en-IN" sz="1600" b="0" dirty="0">
              <a:effectLst>
                <a:outerShdw blurRad="38100" dist="38100" dir="2700000" algn="tl">
                  <a:srgbClr val="000000">
                    <a:alpha val="43137"/>
                  </a:srgbClr>
                </a:outerShdw>
              </a:effectLst>
            </a:endParaRPr>
          </a:p>
          <a:p>
            <a:pPr>
              <a:spcBef>
                <a:spcPts val="200"/>
              </a:spcBef>
            </a:pPr>
            <a:r>
              <a:rPr lang="en-IN" sz="1400" b="0" dirty="0"/>
              <a:t>Assistant Professor</a:t>
            </a:r>
          </a:p>
          <a:p>
            <a:pPr>
              <a:spcBef>
                <a:spcPts val="200"/>
              </a:spcBef>
            </a:pP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MANOJ A</a:t>
            </a:r>
            <a:endParaRPr lang="en-US" sz="2600" b="0" dirty="0">
              <a:effectLst>
                <a:outerShdw blurRad="38100" dist="38100" dir="2700000" algn="tl">
                  <a:srgbClr val="000000">
                    <a:alpha val="43137"/>
                  </a:srgbClr>
                </a:outerShdw>
              </a:effectLst>
            </a:endParaRPr>
          </a:p>
          <a:p>
            <a:pPr>
              <a:spcBef>
                <a:spcPts val="300"/>
              </a:spcBef>
            </a:pPr>
            <a:r>
              <a:rPr lang="en-US" sz="1200" b="0" dirty="0"/>
              <a:t>Roll No. 194G1A0557</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DEEPTHI T</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204G5A050</a:t>
            </a:r>
            <a:r>
              <a:rPr lang="en-IN" altLang="en-US" sz="1200" b="0" dirty="0"/>
              <a:t>3</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AKSHAYA G</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IN" altLang="en-US" sz="1200" b="0" dirty="0"/>
              <a:t>194G1A0505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EARTHQUAKE  DETECTION USING MACHINE LEARNING ALGORITHMS</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lstStyle/>
          <a:p>
            <a:r>
              <a:rPr lang="en-IN" sz="2400" dirty="0"/>
              <a:t>H Hang Zhang 1 2, Jun </a:t>
            </a:r>
            <a:r>
              <a:rPr lang="en-IN" sz="2400" dirty="0" err="1"/>
              <a:t>Zeng</a:t>
            </a:r>
            <a:r>
              <a:rPr lang="en-IN" sz="2400" dirty="0"/>
              <a:t> 1, </a:t>
            </a:r>
            <a:r>
              <a:rPr lang="en-IN" sz="2400" dirty="0" err="1"/>
              <a:t>Chunchi</a:t>
            </a:r>
            <a:r>
              <a:rPr lang="en-IN" sz="2400" dirty="0"/>
              <a:t> Ma 1 3, </a:t>
            </a:r>
            <a:r>
              <a:rPr lang="en-IN" sz="2400" dirty="0" err="1"/>
              <a:t>Tianbin</a:t>
            </a:r>
            <a:r>
              <a:rPr lang="en-IN" sz="2400" dirty="0"/>
              <a:t> Li 1, </a:t>
            </a:r>
            <a:r>
              <a:rPr lang="en-IN" sz="2400" dirty="0" err="1"/>
              <a:t>Yelin</a:t>
            </a:r>
            <a:r>
              <a:rPr lang="en-IN" sz="2400" dirty="0"/>
              <a:t> Deng 1, Tao Song [4] has proposed a Multi-Classification of Complex </a:t>
            </a:r>
            <a:r>
              <a:rPr lang="en-IN" sz="2400" dirty="0" err="1"/>
              <a:t>Microseismical</a:t>
            </a:r>
            <a:r>
              <a:rPr lang="en-IN" sz="2400" dirty="0"/>
              <a:t> Waveforms Using </a:t>
            </a:r>
            <a:r>
              <a:rPr lang="en-IN" sz="2400" dirty="0" err="1"/>
              <a:t>Convolutional</a:t>
            </a:r>
            <a:r>
              <a:rPr lang="en-IN" sz="2400" dirty="0"/>
              <a:t> Neural Network. In this study, a micro seismic multi-classification (MMC) model is proposed based on the short time Fourier transform (STFT) technology and </a:t>
            </a:r>
            <a:r>
              <a:rPr lang="en-IN" sz="2400" dirty="0" err="1"/>
              <a:t>convolutional</a:t>
            </a:r>
            <a:r>
              <a:rPr lang="en-IN" sz="2400" dirty="0"/>
              <a:t> neural network (CNN). The real and imaginary parts of the coefficients of micro seismic data are inputted to the proposed model to generate three classes of targets. micro seismic data recorded under different geological conditions are also tested to prove the generality of the model, and a micro seismic signal with Mw ≥ 0.2 can be detected with a high accuracy. The proposed method has great potential to be extended to the study of exploration seismology and earthquakes.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lstStyle/>
          <a:p>
            <a:r>
              <a:rPr lang="en-IN" sz="2400" dirty="0" err="1"/>
              <a:t>Khawaja</a:t>
            </a:r>
            <a:r>
              <a:rPr lang="en-IN" sz="2400" dirty="0"/>
              <a:t> </a:t>
            </a:r>
            <a:r>
              <a:rPr lang="en-IN" sz="2400" dirty="0" err="1"/>
              <a:t>Asim</a:t>
            </a:r>
            <a:r>
              <a:rPr lang="en-IN" sz="2400" dirty="0"/>
              <a:t>, Abdul </a:t>
            </a:r>
            <a:r>
              <a:rPr lang="en-IN" sz="2400" dirty="0" err="1"/>
              <a:t>Basit</a:t>
            </a:r>
            <a:r>
              <a:rPr lang="en-IN" sz="2400" dirty="0"/>
              <a:t>, Francisco Martinez-Alvarez and </a:t>
            </a:r>
            <a:r>
              <a:rPr lang="en-IN" sz="2400" dirty="0" err="1"/>
              <a:t>Talat</a:t>
            </a:r>
            <a:r>
              <a:rPr lang="en-IN" sz="2400" dirty="0"/>
              <a:t> </a:t>
            </a:r>
            <a:r>
              <a:rPr lang="en-IN" sz="2400" dirty="0" err="1"/>
              <a:t>Iqbal</a:t>
            </a:r>
            <a:r>
              <a:rPr lang="en-IN" sz="2400" dirty="0"/>
              <a:t> [5] has detected Earthquake magnitude in </a:t>
            </a:r>
            <a:r>
              <a:rPr lang="en-IN" sz="2400" dirty="0" err="1"/>
              <a:t>Hindukush</a:t>
            </a:r>
            <a:r>
              <a:rPr lang="en-IN" sz="2400" dirty="0"/>
              <a:t> region using machine learning </a:t>
            </a:r>
            <a:r>
              <a:rPr lang="en-IN" sz="2400" dirty="0" err="1"/>
              <a:t>techniques.In</a:t>
            </a:r>
            <a:r>
              <a:rPr lang="en-IN" sz="2400" dirty="0"/>
              <a:t> the research, four machine learning techniques including pattern recognition neural network, recurrent neural network, random forest, and linear programming boost ensemble classifier are separately applied to model relationships between calculated seismic parameters and future earthquake occurrences. Here, several performance measures can be done with parameters and accuracy can be estimated.</a:t>
            </a:r>
            <a:endParaRPr lang="en-US" sz="2400" dirty="0"/>
          </a:p>
          <a:p>
            <a:endParaRPr lang="en-IN"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endParaRPr lang="en-IN" dirty="0"/>
          </a:p>
        </p:txBody>
      </p:sp>
      <p:sp>
        <p:nvSpPr>
          <p:cNvPr id="3" name="Content Placeholder 2"/>
          <p:cNvSpPr>
            <a:spLocks noGrp="1"/>
          </p:cNvSpPr>
          <p:nvPr>
            <p:ph idx="1"/>
          </p:nvPr>
        </p:nvSpPr>
        <p:spPr/>
        <p:txBody>
          <a:bodyPr>
            <a:normAutofit/>
          </a:bodyPr>
          <a:lstStyle/>
          <a:p>
            <a:r>
              <a:rPr lang="en-US" sz="2400" dirty="0"/>
              <a:t>Neural networks are investigated for predicting the magnitude of the largest seismic event in the following month based on the analysis of eight mathematically computed parameters known as seismicity indicators.</a:t>
            </a:r>
          </a:p>
          <a:p>
            <a:r>
              <a:rPr lang="en-US" sz="2400" dirty="0"/>
              <a:t> The indicators are selected based on the Gutenberg-Richter and characteristic earthquake magnitude distribution and also on the conclusions drawn by recent earthquake prediction studies.</a:t>
            </a:r>
          </a:p>
          <a:p>
            <a:r>
              <a:rPr lang="en-US" sz="2400" dirty="0"/>
              <a:t>Since there is no  known established mathematical or even empirical relationship between these indicators and the location and magnitude of a succeeding earthquake in a particular time window, the problem is modeled using three different neural networks: a feed-forward </a:t>
            </a:r>
            <a:r>
              <a:rPr lang="en-US" sz="2400" dirty="0" err="1"/>
              <a:t>Levenberg</a:t>
            </a:r>
            <a:r>
              <a:rPr lang="en-US" sz="2400" dirty="0"/>
              <a:t>-Marquardt </a:t>
            </a:r>
            <a:r>
              <a:rPr lang="en-US" sz="2400" dirty="0" err="1"/>
              <a:t>backpropagation</a:t>
            </a:r>
            <a:r>
              <a:rPr lang="en-US" sz="2400" dirty="0"/>
              <a:t> (LMBP) neural network, a recurrent neural network, and a radial basis function (RBF) neural network.</a:t>
            </a:r>
          </a:p>
          <a:p>
            <a:r>
              <a:rPr lang="en-US" sz="2400" dirty="0"/>
              <a:t> Prediction accuracies of the models are evaluated using four different statistical measures: the probability of detection, the false alarm ratio, the frequency bias, and the true skill score or R score. </a:t>
            </a:r>
          </a:p>
          <a:p>
            <a:endParaRPr lang="en-IN" sz="2400" dirty="0"/>
          </a:p>
          <a:p>
            <a:endParaRPr lang="en-IN" sz="2400" dirty="0"/>
          </a:p>
          <a:p>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p>
        </p:txBody>
      </p:sp>
      <p:sp>
        <p:nvSpPr>
          <p:cNvPr id="3" name="Content Placeholder 2"/>
          <p:cNvSpPr>
            <a:spLocks noGrp="1"/>
          </p:cNvSpPr>
          <p:nvPr>
            <p:ph idx="1"/>
          </p:nvPr>
        </p:nvSpPr>
        <p:spPr/>
        <p:txBody>
          <a:bodyPr/>
          <a:lstStyle/>
          <a:p>
            <a:pPr algn="l">
              <a:buNone/>
            </a:pPr>
            <a:r>
              <a:rPr lang="en-IN" b="1" dirty="0"/>
              <a:t>Drawbacks of Existed System:</a:t>
            </a:r>
          </a:p>
          <a:p>
            <a:r>
              <a:rPr lang="en-US" sz="2400" dirty="0"/>
              <a:t>The main disadvantage of using this model is large amount of data can be processed within a more spam.</a:t>
            </a:r>
          </a:p>
          <a:p>
            <a:r>
              <a:rPr lang="en-IN" sz="2400" dirty="0"/>
              <a:t>The accuracy is low in this model.</a:t>
            </a:r>
            <a:endParaRPr lang="en-US" sz="2400" dirty="0"/>
          </a:p>
          <a:p>
            <a:pPr algn="l"/>
            <a:endParaRPr lang="en-US" dirty="0"/>
          </a:p>
          <a:p>
            <a:pPr>
              <a:buNone/>
            </a:pP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endParaRPr lang="en-IN" dirty="0"/>
          </a:p>
        </p:txBody>
      </p:sp>
      <p:sp>
        <p:nvSpPr>
          <p:cNvPr id="3" name="Content Placeholder 2"/>
          <p:cNvSpPr>
            <a:spLocks noGrp="1"/>
          </p:cNvSpPr>
          <p:nvPr>
            <p:ph idx="1"/>
          </p:nvPr>
        </p:nvSpPr>
        <p:spPr/>
        <p:txBody>
          <a:bodyPr>
            <a:normAutofit lnSpcReduction="10000"/>
          </a:bodyPr>
          <a:lstStyle/>
          <a:p>
            <a:r>
              <a:rPr lang="en-IN" sz="2400" dirty="0"/>
              <a:t>In the proposed system we are using multiple machine learning algorithms like Random forest classifier, Decision tree classifier, K-Neighbours classifier and SVM(Support Vector Machine).</a:t>
            </a:r>
            <a:endParaRPr lang="en-US" sz="2400" dirty="0"/>
          </a:p>
          <a:p>
            <a:pPr algn="l"/>
            <a:r>
              <a:rPr lang="en-US" sz="2400" dirty="0"/>
              <a:t> Random forest  algorithm helps in predicting An earthquake's latitude, longitude, magnitude, and depth. </a:t>
            </a:r>
          </a:p>
          <a:p>
            <a:pPr algn="l"/>
            <a:r>
              <a:rPr lang="en-US" sz="2400" dirty="0"/>
              <a:t>Support Vector Machine (SVM) is a classification and regression prediction tool that uses machine learning theory to maximize predictive accuracy while automatically avoiding over-fit to the data.</a:t>
            </a:r>
          </a:p>
          <a:p>
            <a:pPr algn="l"/>
            <a:r>
              <a:rPr lang="en-US" sz="2400" dirty="0"/>
              <a:t>Decision Tree algorithm is good for signal and vibration classification.</a:t>
            </a:r>
          </a:p>
          <a:p>
            <a:pPr algn="l"/>
            <a:r>
              <a:rPr lang="en-IN" altLang="en-US" sz="2400" dirty="0"/>
              <a:t>KNN can be used as a predictive model to identify seismic events based on their similarity to previously recorded earthquakes.</a:t>
            </a:r>
          </a:p>
          <a:p>
            <a:pPr algn="l"/>
            <a:r>
              <a:rPr lang="en-IN" altLang="en-US" sz="2400" dirty="0"/>
              <a:t>The attributes like longitude, latitude, depth, </a:t>
            </a:r>
            <a:r>
              <a:rPr lang="en-IN" altLang="en-US" sz="2400" dirty="0" err="1"/>
              <a:t>cdi</a:t>
            </a:r>
            <a:r>
              <a:rPr lang="en-IN" altLang="en-US" sz="2400" dirty="0"/>
              <a:t>, </a:t>
            </a:r>
            <a:r>
              <a:rPr lang="en-IN" altLang="en-US" sz="2400" dirty="0" err="1"/>
              <a:t>mmi</a:t>
            </a:r>
            <a:r>
              <a:rPr lang="en-IN" altLang="en-US" sz="2400" dirty="0"/>
              <a:t>, sig, </a:t>
            </a:r>
            <a:r>
              <a:rPr lang="en-IN" altLang="en-US" sz="2400" dirty="0" err="1"/>
              <a:t>dmin</a:t>
            </a:r>
            <a:r>
              <a:rPr lang="en-IN" altLang="en-US" sz="2400" dirty="0"/>
              <a:t>, </a:t>
            </a:r>
            <a:r>
              <a:rPr lang="en-IN" altLang="en-US" sz="2400" dirty="0" err="1"/>
              <a:t>nst</a:t>
            </a:r>
            <a:r>
              <a:rPr lang="en-IN" altLang="en-US" sz="2400" dirty="0"/>
              <a:t>, gap are taken as the inputs.</a:t>
            </a:r>
          </a:p>
          <a:p>
            <a:pPr algn="l"/>
            <a:r>
              <a:rPr lang="en-IN" altLang="en-US" sz="2400" dirty="0"/>
              <a:t>We will get level of magnitude </a:t>
            </a:r>
            <a:r>
              <a:rPr lang="en-IN" altLang="en-US" sz="2400" dirty="0" err="1"/>
              <a:t>i.e</a:t>
            </a:r>
            <a:r>
              <a:rPr lang="en-IN" altLang="en-US" sz="2400" dirty="0"/>
              <a:t> low or high as a output.</a:t>
            </a:r>
          </a:p>
          <a:p>
            <a:endParaRPr lang="en-IN" dirty="0"/>
          </a:p>
          <a:p>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p>
        </p:txBody>
      </p:sp>
      <p:sp>
        <p:nvSpPr>
          <p:cNvPr id="3" name="Content Placeholder 2"/>
          <p:cNvSpPr>
            <a:spLocks noGrp="1"/>
          </p:cNvSpPr>
          <p:nvPr>
            <p:ph idx="1"/>
          </p:nvPr>
        </p:nvSpPr>
        <p:spPr/>
        <p:txBody>
          <a:bodyPr/>
          <a:lstStyle/>
          <a:p>
            <a:pPr>
              <a:buNone/>
            </a:pPr>
            <a:r>
              <a:rPr lang="en-US" b="1" dirty="0"/>
              <a:t>Advantages of Proposed System</a:t>
            </a:r>
            <a:r>
              <a:rPr lang="en-US" dirty="0"/>
              <a:t>:</a:t>
            </a:r>
          </a:p>
          <a:p>
            <a:r>
              <a:rPr lang="en-US" sz="2400" dirty="0"/>
              <a:t>The main advantage of using this model is large amount of data can be processed within a less spam.</a:t>
            </a:r>
          </a:p>
          <a:p>
            <a:r>
              <a:rPr lang="en-IN" sz="2400" dirty="0"/>
              <a:t>The accuracy value is high.</a:t>
            </a:r>
          </a:p>
          <a:p>
            <a:r>
              <a:rPr lang="en-IN" sz="2400" dirty="0"/>
              <a:t>We are able to detect magnitude level.</a:t>
            </a:r>
            <a:endParaRPr lang="en-US" sz="2400" dirty="0"/>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IN" dirty="0"/>
              <a:t>Planning</a:t>
            </a:r>
          </a:p>
        </p:txBody>
      </p:sp>
      <p:sp>
        <p:nvSpPr>
          <p:cNvPr id="3" name="Content Placeholder 2"/>
          <p:cNvSpPr>
            <a:spLocks noGrp="1"/>
          </p:cNvSpPr>
          <p:nvPr>
            <p:ph idx="1"/>
          </p:nvPr>
        </p:nvSpPr>
        <p:spPr/>
        <p:txBody>
          <a:bodyPr/>
          <a:lstStyle/>
          <a:p>
            <a:pPr marL="0" indent="0" algn="l">
              <a:lnSpc>
                <a:spcPct val="109000"/>
              </a:lnSpc>
              <a:spcAft>
                <a:spcPts val="960"/>
              </a:spcAft>
              <a:buNone/>
            </a:pPr>
            <a:r>
              <a:rPr lang="en-IN" b="1" dirty="0">
                <a:solidFill>
                  <a:srgbClr val="000000"/>
                </a:solidFill>
                <a:effectLst/>
                <a:latin typeface="Times New Roman" panose="02020603050405020304" pitchFamily="18" charset="0"/>
                <a:ea typeface="Times New Roman" panose="02020603050405020304" pitchFamily="18" charset="0"/>
              </a:rPr>
              <a:t>OBJECTIVE:  </a:t>
            </a:r>
          </a:p>
          <a:p>
            <a:pPr marR="4445" algn="just">
              <a:lnSpc>
                <a:spcPct val="148000"/>
              </a:lnSpc>
              <a:spcAft>
                <a:spcPts val="1315"/>
              </a:spcAft>
            </a:pPr>
            <a:r>
              <a:rPr lang="en-IN" sz="2400" dirty="0">
                <a:solidFill>
                  <a:srgbClr val="000000"/>
                </a:solidFill>
                <a:effectLst/>
                <a:latin typeface="Times New Roman" panose="02020603050405020304" pitchFamily="18" charset="0"/>
                <a:ea typeface="Times New Roman" panose="02020603050405020304" pitchFamily="18" charset="0"/>
              </a:rPr>
              <a:t>The main goal of this project is build a model to obtain best possible accuracy to detect whether there is the occurrence of earthquake or not. </a:t>
            </a:r>
          </a:p>
          <a:p>
            <a:pPr marL="0" marR="4445" indent="0" algn="just">
              <a:lnSpc>
                <a:spcPct val="148000"/>
              </a:lnSpc>
              <a:spcAft>
                <a:spcPts val="1315"/>
              </a:spcAft>
              <a:buNone/>
            </a:pPr>
            <a:r>
              <a:rPr lang="en-IN" b="1" dirty="0">
                <a:solidFill>
                  <a:srgbClr val="000000"/>
                </a:solidFill>
                <a:effectLst/>
                <a:latin typeface="Times New Roman" panose="02020603050405020304" pitchFamily="18" charset="0"/>
                <a:ea typeface="Times New Roman" panose="02020603050405020304" pitchFamily="18" charset="0"/>
              </a:rPr>
              <a:t>Scope</a:t>
            </a:r>
            <a:r>
              <a:rPr lang="en-IN" sz="2400" b="1" dirty="0">
                <a:solidFill>
                  <a:srgbClr val="000000"/>
                </a:solidFill>
                <a:effectLst/>
                <a:latin typeface="Times New Roman" panose="02020603050405020304" pitchFamily="18" charset="0"/>
                <a:ea typeface="Times New Roman" panose="02020603050405020304" pitchFamily="18" charset="0"/>
              </a:rPr>
              <a:t> :</a:t>
            </a:r>
          </a:p>
          <a:p>
            <a:r>
              <a:rPr lang="en-IN" sz="2400" dirty="0">
                <a:solidFill>
                  <a:srgbClr val="000000"/>
                </a:solidFill>
                <a:effectLst/>
                <a:latin typeface="Times New Roman" panose="02020603050405020304" pitchFamily="18" charset="0"/>
                <a:ea typeface="Times New Roman" panose="02020603050405020304" pitchFamily="18" charset="0"/>
              </a:rPr>
              <a:t>In the model we are going to detect whether the earthquake is going to occur or not.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589"/>
            <a:ext cx="12192000" cy="714892"/>
          </a:xfrm>
        </p:spPr>
        <p:txBody>
          <a:bodyPr/>
          <a:lstStyle/>
          <a:p>
            <a:pPr algn="ctr"/>
            <a:r>
              <a:rPr lang="en-IN" dirty="0"/>
              <a:t>Planning</a:t>
            </a:r>
          </a:p>
        </p:txBody>
      </p:sp>
      <p:graphicFrame>
        <p:nvGraphicFramePr>
          <p:cNvPr id="4" name="Content Placeholder 3"/>
          <p:cNvGraphicFramePr>
            <a:graphicFrameLocks noGrp="1"/>
          </p:cNvGraphicFramePr>
          <p:nvPr>
            <p:ph idx="1"/>
          </p:nvPr>
        </p:nvGraphicFramePr>
        <p:xfrm>
          <a:off x="2546555" y="1248698"/>
          <a:ext cx="7295535" cy="4699821"/>
        </p:xfrm>
        <a:graphic>
          <a:graphicData uri="http://schemas.openxmlformats.org/drawingml/2006/table">
            <a:tbl>
              <a:tblPr firstRow="1" firstCol="1" bandRow="1">
                <a:tableStyleId>{5C22544A-7EE6-4342-B048-85BDC9FD1C3A}</a:tableStyleId>
              </a:tblPr>
              <a:tblGrid>
                <a:gridCol w="759853">
                  <a:extLst>
                    <a:ext uri="{9D8B030D-6E8A-4147-A177-3AD203B41FA5}">
                      <a16:colId xmlns:a16="http://schemas.microsoft.com/office/drawing/2014/main" val="20000"/>
                    </a:ext>
                  </a:extLst>
                </a:gridCol>
                <a:gridCol w="3854957">
                  <a:extLst>
                    <a:ext uri="{9D8B030D-6E8A-4147-A177-3AD203B41FA5}">
                      <a16:colId xmlns:a16="http://schemas.microsoft.com/office/drawing/2014/main" val="20001"/>
                    </a:ext>
                  </a:extLst>
                </a:gridCol>
                <a:gridCol w="2680725">
                  <a:extLst>
                    <a:ext uri="{9D8B030D-6E8A-4147-A177-3AD203B41FA5}">
                      <a16:colId xmlns:a16="http://schemas.microsoft.com/office/drawing/2014/main" val="20002"/>
                    </a:ext>
                  </a:extLst>
                </a:gridCol>
              </a:tblGrid>
              <a:tr h="625409">
                <a:tc>
                  <a:txBody>
                    <a:bodyPr/>
                    <a:lstStyle/>
                    <a:p>
                      <a:pPr marL="3810" indent="-6350" algn="l">
                        <a:lnSpc>
                          <a:spcPct val="107000"/>
                        </a:lnSpc>
                        <a:spcAft>
                          <a:spcPts val="15"/>
                        </a:spcAft>
                      </a:pPr>
                      <a:r>
                        <a:rPr lang="en-IN" sz="1300">
                          <a:effectLst/>
                        </a:rPr>
                        <a:t>S.No</a:t>
                      </a:r>
                      <a:r>
                        <a:rPr lang="en-IN" sz="1150">
                          <a:effectLst/>
                        </a:rPr>
                        <a:t>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4445" indent="-6350" algn="l">
                        <a:lnSpc>
                          <a:spcPct val="107000"/>
                        </a:lnSpc>
                        <a:spcAft>
                          <a:spcPts val="15"/>
                        </a:spcAft>
                      </a:pPr>
                      <a:r>
                        <a:rPr lang="en-IN" sz="1300">
                          <a:effectLst/>
                        </a:rPr>
                        <a:t>Development Stage</a:t>
                      </a:r>
                      <a:r>
                        <a:rPr lang="en-IN" sz="1150">
                          <a:effectLst/>
                        </a:rPr>
                        <a:t>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300">
                          <a:effectLst/>
                        </a:rPr>
                        <a:t>Duration</a:t>
                      </a:r>
                      <a:r>
                        <a:rPr lang="en-IN" sz="1150">
                          <a:effectLst/>
                        </a:rPr>
                        <a:t>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0"/>
                  </a:ext>
                </a:extLst>
              </a:tr>
              <a:tr h="560604">
                <a:tc>
                  <a:txBody>
                    <a:bodyPr/>
                    <a:lstStyle/>
                    <a:p>
                      <a:pPr marL="3810" indent="-6350" algn="l">
                        <a:lnSpc>
                          <a:spcPct val="107000"/>
                        </a:lnSpc>
                        <a:spcAft>
                          <a:spcPts val="15"/>
                        </a:spcAft>
                      </a:pPr>
                      <a:r>
                        <a:rPr lang="en-IN" sz="1150">
                          <a:effectLst/>
                        </a:rPr>
                        <a:t>1.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a:effectLst/>
                        </a:rPr>
                        <a:t>Domain Selection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2540" indent="-6350" algn="l">
                        <a:lnSpc>
                          <a:spcPct val="107000"/>
                        </a:lnSpc>
                        <a:spcAft>
                          <a:spcPts val="15"/>
                        </a:spcAft>
                      </a:pPr>
                      <a:r>
                        <a:rPr lang="en-IN" sz="1150">
                          <a:effectLst/>
                        </a:rPr>
                        <a:t>1 week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1"/>
                  </a:ext>
                </a:extLst>
              </a:tr>
              <a:tr h="717985">
                <a:tc>
                  <a:txBody>
                    <a:bodyPr/>
                    <a:lstStyle/>
                    <a:p>
                      <a:pPr marL="3810" indent="-6350" algn="l">
                        <a:lnSpc>
                          <a:spcPct val="107000"/>
                        </a:lnSpc>
                        <a:spcAft>
                          <a:spcPts val="15"/>
                        </a:spcAft>
                      </a:pPr>
                      <a:r>
                        <a:rPr lang="en-IN" sz="1150">
                          <a:effectLst/>
                        </a:rPr>
                        <a:t>2.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tc>
                <a:tc>
                  <a:txBody>
                    <a:bodyPr/>
                    <a:lstStyle/>
                    <a:p>
                      <a:pPr marL="3810" indent="-6350" algn="l">
                        <a:lnSpc>
                          <a:spcPct val="107000"/>
                        </a:lnSpc>
                        <a:spcAft>
                          <a:spcPts val="15"/>
                        </a:spcAft>
                      </a:pPr>
                      <a:r>
                        <a:rPr lang="en-IN" sz="1150">
                          <a:effectLst/>
                        </a:rPr>
                        <a:t>Literature Survey and Problem Definition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tc>
                <a:tc>
                  <a:txBody>
                    <a:bodyPr/>
                    <a:lstStyle/>
                    <a:p>
                      <a:pPr marL="6350" indent="-6350" algn="l">
                        <a:lnSpc>
                          <a:spcPct val="107000"/>
                        </a:lnSpc>
                        <a:spcAft>
                          <a:spcPts val="15"/>
                        </a:spcAft>
                      </a:pPr>
                      <a:r>
                        <a:rPr lang="en-IN" sz="1150">
                          <a:effectLst/>
                        </a:rPr>
                        <a:t>2 weeks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tc>
                <a:extLst>
                  <a:ext uri="{0D108BD9-81ED-4DB2-BD59-A6C34878D82A}">
                    <a16:rowId xmlns:a16="http://schemas.microsoft.com/office/drawing/2014/main" val="10002"/>
                  </a:ext>
                </a:extLst>
              </a:tr>
              <a:tr h="559576">
                <a:tc>
                  <a:txBody>
                    <a:bodyPr/>
                    <a:lstStyle/>
                    <a:p>
                      <a:pPr marL="3810" indent="-6350" algn="l">
                        <a:lnSpc>
                          <a:spcPct val="107000"/>
                        </a:lnSpc>
                        <a:spcAft>
                          <a:spcPts val="15"/>
                        </a:spcAft>
                      </a:pPr>
                      <a:r>
                        <a:rPr lang="en-IN" sz="1150">
                          <a:effectLst/>
                        </a:rPr>
                        <a:t>3.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a:effectLst/>
                        </a:rPr>
                        <a:t>Requirements Gathering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635" indent="-6350" algn="l">
                        <a:lnSpc>
                          <a:spcPct val="107000"/>
                        </a:lnSpc>
                        <a:spcAft>
                          <a:spcPts val="15"/>
                        </a:spcAft>
                      </a:pPr>
                      <a:r>
                        <a:rPr lang="en-IN" sz="1150">
                          <a:effectLst/>
                        </a:rPr>
                        <a:t>1 week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3"/>
                  </a:ext>
                </a:extLst>
              </a:tr>
              <a:tr h="557519">
                <a:tc>
                  <a:txBody>
                    <a:bodyPr/>
                    <a:lstStyle/>
                    <a:p>
                      <a:pPr marL="3810" indent="-6350" algn="l">
                        <a:lnSpc>
                          <a:spcPct val="107000"/>
                        </a:lnSpc>
                        <a:spcAft>
                          <a:spcPts val="15"/>
                        </a:spcAft>
                      </a:pPr>
                      <a:r>
                        <a:rPr lang="en-IN" sz="1150">
                          <a:effectLst/>
                        </a:rPr>
                        <a:t>4.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dirty="0">
                          <a:effectLst/>
                        </a:rPr>
                        <a:t>Design and Planning </a:t>
                      </a:r>
                      <a:endParaRPr lang="en-IN" sz="1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1905" indent="-6350" algn="l">
                        <a:lnSpc>
                          <a:spcPct val="107000"/>
                        </a:lnSpc>
                        <a:spcAft>
                          <a:spcPts val="15"/>
                        </a:spcAft>
                      </a:pPr>
                      <a:r>
                        <a:rPr lang="en-IN" sz="1150">
                          <a:effectLst/>
                        </a:rPr>
                        <a:t>2 weeks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4"/>
                  </a:ext>
                </a:extLst>
              </a:tr>
              <a:tr h="559576">
                <a:tc>
                  <a:txBody>
                    <a:bodyPr/>
                    <a:lstStyle/>
                    <a:p>
                      <a:pPr marL="3810" indent="-6350" algn="l">
                        <a:lnSpc>
                          <a:spcPct val="107000"/>
                        </a:lnSpc>
                        <a:spcAft>
                          <a:spcPts val="15"/>
                        </a:spcAft>
                      </a:pPr>
                      <a:r>
                        <a:rPr lang="en-IN" sz="1150">
                          <a:effectLst/>
                        </a:rPr>
                        <a:t>5.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a:effectLst/>
                        </a:rPr>
                        <a:t>Implementation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1905" indent="-6350" algn="l">
                        <a:lnSpc>
                          <a:spcPct val="107000"/>
                        </a:lnSpc>
                        <a:spcAft>
                          <a:spcPts val="15"/>
                        </a:spcAft>
                      </a:pPr>
                      <a:r>
                        <a:rPr lang="en-IN" sz="1150" dirty="0">
                          <a:effectLst/>
                        </a:rPr>
                        <a:t>9 weeks </a:t>
                      </a:r>
                      <a:endParaRPr lang="en-IN" sz="1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5"/>
                  </a:ext>
                </a:extLst>
              </a:tr>
              <a:tr h="559576">
                <a:tc>
                  <a:txBody>
                    <a:bodyPr/>
                    <a:lstStyle/>
                    <a:p>
                      <a:pPr marL="3810" indent="-6350" algn="l">
                        <a:lnSpc>
                          <a:spcPct val="107000"/>
                        </a:lnSpc>
                        <a:spcAft>
                          <a:spcPts val="15"/>
                        </a:spcAft>
                      </a:pPr>
                      <a:r>
                        <a:rPr lang="en-IN" sz="1150">
                          <a:effectLst/>
                        </a:rPr>
                        <a:t>6.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a:effectLst/>
                        </a:rPr>
                        <a:t>Testing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175" indent="-6350" algn="l">
                        <a:lnSpc>
                          <a:spcPct val="107000"/>
                        </a:lnSpc>
                        <a:spcAft>
                          <a:spcPts val="15"/>
                        </a:spcAft>
                      </a:pPr>
                      <a:r>
                        <a:rPr lang="en-IN" sz="1150">
                          <a:effectLst/>
                        </a:rPr>
                        <a:t>3 weeks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6"/>
                  </a:ext>
                </a:extLst>
              </a:tr>
              <a:tr h="559576">
                <a:tc>
                  <a:txBody>
                    <a:bodyPr/>
                    <a:lstStyle/>
                    <a:p>
                      <a:pPr marL="3810" indent="-6350" algn="l">
                        <a:lnSpc>
                          <a:spcPct val="107000"/>
                        </a:lnSpc>
                        <a:spcAft>
                          <a:spcPts val="15"/>
                        </a:spcAft>
                      </a:pPr>
                      <a:r>
                        <a:rPr lang="en-IN" sz="1150">
                          <a:effectLst/>
                        </a:rPr>
                        <a:t>7.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810" indent="-6350" algn="l">
                        <a:lnSpc>
                          <a:spcPct val="107000"/>
                        </a:lnSpc>
                        <a:spcAft>
                          <a:spcPts val="15"/>
                        </a:spcAft>
                      </a:pPr>
                      <a:r>
                        <a:rPr lang="en-IN" sz="1150">
                          <a:effectLst/>
                        </a:rPr>
                        <a:t>Deployment </a:t>
                      </a:r>
                      <a:endParaRPr lang="en-IN" sz="115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tc>
                  <a:txBody>
                    <a:bodyPr/>
                    <a:lstStyle/>
                    <a:p>
                      <a:pPr marL="3175" indent="-6350" algn="l">
                        <a:lnSpc>
                          <a:spcPct val="107000"/>
                        </a:lnSpc>
                        <a:spcAft>
                          <a:spcPts val="15"/>
                        </a:spcAft>
                      </a:pPr>
                      <a:r>
                        <a:rPr lang="en-IN" sz="1150" dirty="0">
                          <a:effectLst/>
                        </a:rPr>
                        <a:t>2 weeks </a:t>
                      </a:r>
                      <a:endParaRPr lang="en-IN" sz="1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915" marR="50165" marT="81915" marB="0" anchor="ct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1923987" y="37038"/>
            <a:ext cx="14115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p:cNvSpPr txBox="1"/>
          <p:nvPr/>
        </p:nvSpPr>
        <p:spPr>
          <a:xfrm>
            <a:off x="1895167" y="6103358"/>
            <a:ext cx="7093974" cy="368755"/>
          </a:xfrm>
          <a:prstGeom prst="rect">
            <a:avLst/>
          </a:prstGeom>
          <a:noFill/>
        </p:spPr>
        <p:txBody>
          <a:bodyPr wrap="square">
            <a:spAutoFit/>
          </a:bodyPr>
          <a:lstStyle/>
          <a:p>
            <a:pPr marL="6350" marR="1754505" indent="-6350" algn="r">
              <a:lnSpc>
                <a:spcPct val="107000"/>
              </a:lnSpc>
              <a:spcAft>
                <a:spcPts val="825"/>
              </a:spcAft>
            </a:pPr>
            <a:r>
              <a:rPr lang="en-IN" sz="1800" dirty="0">
                <a:solidFill>
                  <a:srgbClr val="000000"/>
                </a:solidFill>
                <a:effectLst/>
                <a:latin typeface="Times New Roman" panose="02020603050405020304" pitchFamily="18" charset="0"/>
                <a:ea typeface="Times New Roman" panose="02020603050405020304" pitchFamily="18" charset="0"/>
              </a:rPr>
              <a:t>Table : Work Schedule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IN" dirty="0"/>
              <a:t>Planning</a:t>
            </a:r>
          </a:p>
        </p:txBody>
      </p:sp>
      <p:sp>
        <p:nvSpPr>
          <p:cNvPr id="3" name="Content Placeholder 2"/>
          <p:cNvSpPr>
            <a:spLocks noGrp="1"/>
          </p:cNvSpPr>
          <p:nvPr>
            <p:ph idx="1"/>
          </p:nvPr>
        </p:nvSpPr>
        <p:spPr/>
        <p:txBody>
          <a:bodyPr/>
          <a:lstStyle/>
          <a:p>
            <a:pPr marL="0" indent="0" algn="l">
              <a:lnSpc>
                <a:spcPct val="109000"/>
              </a:lnSpc>
              <a:spcAft>
                <a:spcPts val="585"/>
              </a:spcAft>
              <a:buNone/>
            </a:pPr>
            <a:r>
              <a:rPr lang="en-IN" b="1" dirty="0">
                <a:solidFill>
                  <a:srgbClr val="000000"/>
                </a:solidFill>
                <a:effectLst/>
                <a:latin typeface="Times New Roman" panose="02020603050405020304" pitchFamily="18" charset="0"/>
                <a:ea typeface="Times New Roman" panose="02020603050405020304" pitchFamily="18" charset="0"/>
              </a:rPr>
              <a:t>Methodology </a:t>
            </a:r>
          </a:p>
          <a:p>
            <a:pPr marR="4445" lvl="0" algn="just" fontAlgn="base">
              <a:lnSpc>
                <a:spcPct val="148000"/>
              </a:lnSpc>
              <a:spcAft>
                <a:spcPts val="160"/>
              </a:spcAft>
              <a:buClr>
                <a:srgbClr val="000000"/>
              </a:buClr>
              <a:buSzPts val="1150"/>
            </a:pPr>
            <a:r>
              <a:rPr lang="en-IN" sz="2400" u="none" strike="noStrike" dirty="0">
                <a:solidFill>
                  <a:srgbClr val="000000"/>
                </a:solidFill>
                <a:effectLst/>
                <a:uFill>
                  <a:solidFill>
                    <a:srgbClr val="000000"/>
                  </a:solidFill>
                </a:uFill>
                <a:ea typeface="Arial" panose="020B0604020202020204" pitchFamily="34" charset="0"/>
              </a:rPr>
              <a:t>To implement this project Iterative Model is used. It involves continuous cycle of Planning, Analysis, Implementation and Evaluation. </a:t>
            </a:r>
          </a:p>
          <a:p>
            <a:pPr marR="4445" lvl="0" algn="just" fontAlgn="base">
              <a:lnSpc>
                <a:spcPct val="148000"/>
              </a:lnSpc>
              <a:spcAft>
                <a:spcPts val="15"/>
              </a:spcAft>
              <a:buClr>
                <a:srgbClr val="000000"/>
              </a:buClr>
              <a:buSzPts val="1150"/>
            </a:pPr>
            <a:r>
              <a:rPr lang="en-IN" sz="2400" u="none" strike="noStrike" dirty="0">
                <a:solidFill>
                  <a:srgbClr val="000000"/>
                </a:solidFill>
                <a:effectLst/>
                <a:uFill>
                  <a:solidFill>
                    <a:srgbClr val="000000"/>
                  </a:solidFill>
                </a:uFill>
                <a:ea typeface="Arial" panose="020B0604020202020204" pitchFamily="34" charset="0"/>
              </a:rPr>
              <a:t>The Iterative Model allows the accessing earlier phases, in which the variations made respectively. The final output of the project renewed at the end of the Software Development Life Cycle (SDLC) process. </a:t>
            </a:r>
          </a:p>
          <a:p>
            <a:pPr marL="0" indent="0" algn="l">
              <a:lnSpc>
                <a:spcPct val="107000"/>
              </a:lnSpc>
              <a:spcAft>
                <a:spcPts val="15"/>
              </a:spcAft>
              <a:buNone/>
            </a:pPr>
            <a:endParaRPr lang="en-IN" sz="2400" dirty="0">
              <a:solidFill>
                <a:srgbClr val="000000"/>
              </a:solidFill>
              <a:effectLst/>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198035"/>
            <a:ext cx="12192000" cy="714892"/>
          </a:xfrm>
        </p:spPr>
        <p:txBody>
          <a:bodyPr/>
          <a:lstStyle/>
          <a:p>
            <a:r>
              <a:rPr lang="en-IN" dirty="0"/>
              <a:t>Planning</a:t>
            </a:r>
          </a:p>
        </p:txBody>
      </p:sp>
      <p:pic>
        <p:nvPicPr>
          <p:cNvPr id="4" name="Content Placeholder 3"/>
          <p:cNvPicPr>
            <a:picLocks noGrp="1"/>
          </p:cNvPicPr>
          <p:nvPr>
            <p:ph idx="1"/>
          </p:nvPr>
        </p:nvPicPr>
        <p:blipFill>
          <a:blip r:embed="rId2" cstate="print"/>
          <a:stretch>
            <a:fillRect/>
          </a:stretch>
        </p:blipFill>
        <p:spPr>
          <a:xfrm>
            <a:off x="2754775" y="1458411"/>
            <a:ext cx="6192375" cy="3970046"/>
          </a:xfrm>
          <a:prstGeom prst="rect">
            <a:avLst/>
          </a:prstGeom>
        </p:spPr>
      </p:pic>
      <p:sp>
        <p:nvSpPr>
          <p:cNvPr id="6" name="TextBox 5"/>
          <p:cNvSpPr txBox="1"/>
          <p:nvPr/>
        </p:nvSpPr>
        <p:spPr>
          <a:xfrm>
            <a:off x="2644736" y="5695563"/>
            <a:ext cx="6302414" cy="368755"/>
          </a:xfrm>
          <a:prstGeom prst="rect">
            <a:avLst/>
          </a:prstGeom>
          <a:noFill/>
        </p:spPr>
        <p:txBody>
          <a:bodyPr wrap="square">
            <a:spAutoFit/>
          </a:bodyPr>
          <a:lstStyle/>
          <a:p>
            <a:pPr marL="295275" marR="80645" indent="-6350" algn="ctr">
              <a:lnSpc>
                <a:spcPct val="107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Fig : Iterative Model </a:t>
            </a:r>
            <a:endParaRPr lang="en-IN" sz="2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Review - 0 Comments</a:t>
            </a:r>
          </a:p>
        </p:txBody>
      </p:sp>
      <p:sp>
        <p:nvSpPr>
          <p:cNvPr id="3" name="Content Placeholder 2"/>
          <p:cNvSpPr>
            <a:spLocks noGrp="1"/>
          </p:cNvSpPr>
          <p:nvPr>
            <p:ph idx="1"/>
          </p:nvPr>
        </p:nvSpPr>
        <p:spPr/>
        <p:txBody>
          <a:bodyPr/>
          <a:lstStyle/>
          <a:p>
            <a:r>
              <a:rPr lang="en-US" dirty="0"/>
              <a:t>Review</a:t>
            </a:r>
            <a:r>
              <a:rPr lang="en-IN" altLang="en-US" dirty="0"/>
              <a:t>- </a:t>
            </a:r>
            <a:r>
              <a:rPr lang="en-US" dirty="0"/>
              <a:t>0 comments</a:t>
            </a:r>
          </a:p>
          <a:p>
            <a:r>
              <a:rPr lang="en-US" dirty="0"/>
              <a:t>About the Data Set collection?</a:t>
            </a:r>
          </a:p>
          <a:p>
            <a:pPr marL="0" indent="0">
              <a:buNone/>
            </a:pP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IN" dirty="0"/>
              <a:t>Planning</a:t>
            </a:r>
          </a:p>
        </p:txBody>
      </p:sp>
      <p:sp>
        <p:nvSpPr>
          <p:cNvPr id="3" name="Content Placeholder 2"/>
          <p:cNvSpPr>
            <a:spLocks noGrp="1"/>
          </p:cNvSpPr>
          <p:nvPr>
            <p:ph idx="1"/>
          </p:nvPr>
        </p:nvSpPr>
        <p:spPr/>
        <p:txBody>
          <a:bodyPr>
            <a:noAutofit/>
          </a:bodyPr>
          <a:lstStyle/>
          <a:p>
            <a:pPr marL="83820" indent="0" algn="l">
              <a:lnSpc>
                <a:spcPct val="109000"/>
              </a:lnSpc>
              <a:spcAft>
                <a:spcPts val="695"/>
              </a:spcAft>
              <a:buNone/>
            </a:pPr>
            <a:r>
              <a:rPr lang="en-IN" b="1" dirty="0">
                <a:solidFill>
                  <a:srgbClr val="000000"/>
                </a:solidFill>
                <a:effectLst/>
                <a:latin typeface="Times New Roman" panose="02020603050405020304" pitchFamily="18" charset="0"/>
                <a:ea typeface="Times New Roman" panose="02020603050405020304" pitchFamily="18" charset="0"/>
              </a:rPr>
              <a:t>Functional Requirements </a:t>
            </a:r>
          </a:p>
          <a:p>
            <a:pPr marR="4445" lvl="0" algn="just" fontAlgn="base">
              <a:lnSpc>
                <a:spcPct val="107000"/>
              </a:lnSpc>
              <a:spcAft>
                <a:spcPts val="1110"/>
              </a:spcAft>
              <a:buClr>
                <a:srgbClr val="000000"/>
              </a:buClr>
              <a:buSzPts val="1150"/>
            </a:pPr>
            <a:r>
              <a:rPr lang="en-IN" sz="2400" u="none" strike="noStrike" dirty="0">
                <a:solidFill>
                  <a:srgbClr val="000000"/>
                </a:solidFill>
                <a:effectLst/>
                <a:uFill>
                  <a:solidFill>
                    <a:srgbClr val="000000"/>
                  </a:solidFill>
                </a:uFill>
                <a:ea typeface="Arial" panose="020B0604020202020204" pitchFamily="34" charset="0"/>
              </a:rPr>
              <a:t>The </a:t>
            </a:r>
            <a:r>
              <a:rPr lang="en-IN" sz="2400" u="none" strike="noStrike" dirty="0" err="1">
                <a:solidFill>
                  <a:srgbClr val="000000"/>
                </a:solidFill>
                <a:effectLst/>
                <a:uFill>
                  <a:solidFill>
                    <a:srgbClr val="000000"/>
                  </a:solidFill>
                </a:uFill>
                <a:ea typeface="Arial" panose="020B0604020202020204" pitchFamily="34" charset="0"/>
              </a:rPr>
              <a:t>preprocessing</a:t>
            </a:r>
            <a:r>
              <a:rPr lang="en-IN" sz="2400" u="none" strike="noStrike" dirty="0">
                <a:solidFill>
                  <a:srgbClr val="000000"/>
                </a:solidFill>
                <a:effectLst/>
                <a:uFill>
                  <a:solidFill>
                    <a:srgbClr val="000000"/>
                  </a:solidFill>
                </a:uFill>
                <a:ea typeface="Arial" panose="020B0604020202020204" pitchFamily="34" charset="0"/>
              </a:rPr>
              <a:t> techniques are being used on the data. </a:t>
            </a:r>
          </a:p>
          <a:p>
            <a:pPr marR="4445" lvl="0" algn="just" fontAlgn="base">
              <a:lnSpc>
                <a:spcPct val="107000"/>
              </a:lnSpc>
              <a:spcAft>
                <a:spcPts val="1110"/>
              </a:spcAft>
              <a:buClr>
                <a:srgbClr val="000000"/>
              </a:buClr>
              <a:buSzPts val="1150"/>
            </a:pPr>
            <a:r>
              <a:rPr lang="en-IN" sz="2400" u="none" strike="noStrike" dirty="0">
                <a:solidFill>
                  <a:srgbClr val="000000"/>
                </a:solidFill>
                <a:effectLst/>
                <a:uFill>
                  <a:solidFill>
                    <a:srgbClr val="000000"/>
                  </a:solidFill>
                </a:uFill>
                <a:ea typeface="Arial" panose="020B0604020202020204" pitchFamily="34" charset="0"/>
              </a:rPr>
              <a:t>Streaming API is used in our system for collection of data using keyword. </a:t>
            </a:r>
          </a:p>
          <a:p>
            <a:pPr marL="83820" indent="0" algn="l">
              <a:lnSpc>
                <a:spcPct val="109000"/>
              </a:lnSpc>
              <a:spcAft>
                <a:spcPts val="640"/>
              </a:spcAft>
              <a:buNone/>
            </a:pPr>
            <a:r>
              <a:rPr lang="en-IN" sz="2400" b="1" dirty="0">
                <a:solidFill>
                  <a:srgbClr val="000000"/>
                </a:solidFill>
                <a:effectLst/>
                <a:latin typeface="Times New Roman" panose="02020603050405020304" pitchFamily="18" charset="0"/>
                <a:ea typeface="Times New Roman" panose="02020603050405020304" pitchFamily="18" charset="0"/>
              </a:rPr>
              <a:t> </a:t>
            </a:r>
            <a:r>
              <a:rPr lang="en-IN" b="1" dirty="0">
                <a:solidFill>
                  <a:srgbClr val="000000"/>
                </a:solidFill>
                <a:effectLst/>
                <a:latin typeface="Times New Roman" panose="02020603050405020304" pitchFamily="18" charset="0"/>
                <a:ea typeface="Times New Roman" panose="02020603050405020304" pitchFamily="18" charset="0"/>
              </a:rPr>
              <a:t>Non - Functional Requirements </a:t>
            </a:r>
          </a:p>
          <a:p>
            <a:pPr marL="83820" indent="0" algn="l">
              <a:lnSpc>
                <a:spcPct val="109000"/>
              </a:lnSpc>
              <a:spcAft>
                <a:spcPts val="640"/>
              </a:spcAft>
              <a:buNone/>
            </a:pPr>
            <a:r>
              <a:rPr lang="en-IN" sz="2400" b="1" u="none" strike="noStrike" dirty="0">
                <a:solidFill>
                  <a:srgbClr val="000000"/>
                </a:solidFill>
                <a:effectLst/>
                <a:uFill>
                  <a:solidFill>
                    <a:srgbClr val="000000"/>
                  </a:solidFill>
                </a:uFill>
                <a:ea typeface="Arial" panose="020B0604020202020204" pitchFamily="34" charset="0"/>
              </a:rPr>
              <a:t>Usability</a:t>
            </a:r>
            <a:r>
              <a:rPr lang="en-IN" sz="2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3820" indent="0" algn="l">
              <a:lnSpc>
                <a:spcPct val="109000"/>
              </a:lnSpc>
              <a:spcAft>
                <a:spcPts val="640"/>
              </a:spcAft>
              <a:buNone/>
            </a:pPr>
            <a:r>
              <a:rPr lang="en-IN" sz="2400" dirty="0">
                <a:solidFill>
                  <a:srgbClr val="000000"/>
                </a:solidFill>
                <a:effectLst/>
                <a:latin typeface="Times New Roman" panose="02020603050405020304" pitchFamily="18" charset="0"/>
                <a:ea typeface="Times New Roman" panose="02020603050405020304" pitchFamily="18" charset="0"/>
              </a:rPr>
              <a:t>         This Project can be used in predicting whether the particular event is going to occur or not.</a:t>
            </a:r>
          </a:p>
          <a:p>
            <a:pPr marL="0" marR="4445" indent="0" fontAlgn="base">
              <a:lnSpc>
                <a:spcPct val="109000"/>
              </a:lnSpc>
              <a:spcAft>
                <a:spcPts val="350"/>
              </a:spcAft>
              <a:buClr>
                <a:srgbClr val="000000"/>
              </a:buClr>
              <a:buSzPts val="1150"/>
              <a:buNone/>
            </a:pPr>
            <a:endParaRPr lang="en-IN" sz="2000" b="1" u="none" strike="noStrike" dirty="0">
              <a:solidFill>
                <a:srgbClr val="000000"/>
              </a:solidFill>
              <a:effectLst/>
              <a:uFill>
                <a:solidFill>
                  <a:srgbClr val="000000"/>
                </a:solidFill>
              </a:uFill>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IN" dirty="0"/>
              <a:t>Planning</a:t>
            </a:r>
          </a:p>
        </p:txBody>
      </p:sp>
      <p:sp>
        <p:nvSpPr>
          <p:cNvPr id="3" name="Content Placeholder 2"/>
          <p:cNvSpPr>
            <a:spLocks noGrp="1"/>
          </p:cNvSpPr>
          <p:nvPr>
            <p:ph idx="1"/>
          </p:nvPr>
        </p:nvSpPr>
        <p:spPr/>
        <p:txBody>
          <a:bodyPr/>
          <a:lstStyle/>
          <a:p>
            <a:pPr marL="83820" indent="0" algn="l">
              <a:lnSpc>
                <a:spcPct val="109000"/>
              </a:lnSpc>
              <a:spcAft>
                <a:spcPts val="640"/>
              </a:spcAft>
              <a:buNone/>
            </a:pPr>
            <a:r>
              <a:rPr lang="en-IN" sz="2800" b="1" dirty="0">
                <a:solidFill>
                  <a:srgbClr val="000000"/>
                </a:solidFill>
                <a:uFill>
                  <a:solidFill>
                    <a:srgbClr val="000000"/>
                  </a:solidFill>
                </a:uFill>
                <a:ea typeface="Arial" panose="020B0604020202020204" pitchFamily="34" charset="0"/>
              </a:rPr>
              <a:t>Performance :</a:t>
            </a:r>
            <a:endParaRPr lang="en-IN" sz="2800" b="1" u="none" strike="noStrike" dirty="0">
              <a:solidFill>
                <a:srgbClr val="000000"/>
              </a:solidFill>
              <a:effectLst/>
              <a:uFill>
                <a:solidFill>
                  <a:srgbClr val="000000"/>
                </a:solidFill>
              </a:uFill>
              <a:ea typeface="Arial" panose="020B0604020202020204" pitchFamily="34" charset="0"/>
            </a:endParaRPr>
          </a:p>
          <a:p>
            <a:pPr marL="0" indent="0" algn="l">
              <a:lnSpc>
                <a:spcPct val="107000"/>
              </a:lnSpc>
              <a:spcAft>
                <a:spcPts val="1180"/>
              </a:spcAft>
              <a:buNone/>
              <a:tabLst>
                <a:tab pos="193040" algn="ctr"/>
                <a:tab pos="2006600" algn="ctr"/>
              </a:tabLst>
            </a:pPr>
            <a:r>
              <a:rPr lang="en-IN" sz="2800" dirty="0">
                <a:solidFill>
                  <a:srgbClr val="000000"/>
                </a:solidFill>
                <a:effectLst/>
                <a:latin typeface="Times New Roman" panose="02020603050405020304" pitchFamily="18" charset="0"/>
                <a:ea typeface="Times New Roman" panose="02020603050405020304" pitchFamily="18" charset="0"/>
              </a:rPr>
              <a:t> 	              This model will give good performance for feature extraction using machine learning model.</a:t>
            </a:r>
            <a:endParaRPr lang="en-IN" b="1" dirty="0">
              <a:solidFill>
                <a:srgbClr val="000000"/>
              </a:solidFill>
              <a:uFill>
                <a:solidFill>
                  <a:srgbClr val="000000"/>
                </a:solidFill>
              </a:uFill>
              <a:ea typeface="Arial" panose="020B0604020202020204" pitchFamily="34" charset="0"/>
            </a:endParaRPr>
          </a:p>
          <a:p>
            <a:pPr marL="0" marR="4445" indent="0" fontAlgn="base">
              <a:lnSpc>
                <a:spcPct val="109000"/>
              </a:lnSpc>
              <a:spcAft>
                <a:spcPts val="350"/>
              </a:spcAft>
              <a:buClr>
                <a:srgbClr val="000000"/>
              </a:buClr>
              <a:buSzPts val="1150"/>
              <a:buNone/>
            </a:pPr>
            <a:r>
              <a:rPr lang="en-IN" sz="2800" b="1" u="none" strike="noStrike" dirty="0">
                <a:solidFill>
                  <a:srgbClr val="000000"/>
                </a:solidFill>
                <a:effectLst/>
                <a:uFill>
                  <a:solidFill>
                    <a:srgbClr val="000000"/>
                  </a:solidFill>
                </a:uFill>
                <a:ea typeface="Arial" panose="020B0604020202020204" pitchFamily="34" charset="0"/>
              </a:rPr>
              <a:t>Speed </a:t>
            </a:r>
          </a:p>
          <a:p>
            <a:pPr marL="0" indent="0">
              <a:buNone/>
            </a:pPr>
            <a:r>
              <a:rPr lang="en-IN" sz="2800" dirty="0">
                <a:solidFill>
                  <a:srgbClr val="000000"/>
                </a:solidFill>
                <a:effectLst/>
                <a:latin typeface="Times New Roman" panose="02020603050405020304" pitchFamily="18" charset="0"/>
                <a:ea typeface="Times New Roman" panose="02020603050405020304" pitchFamily="18" charset="0"/>
              </a:rPr>
              <a:t>           This Project the convolution neural network will detection the event occurrence quickly.</a:t>
            </a:r>
            <a:endParaRPr lang="en-IN" sz="2800" dirty="0"/>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IN" dirty="0"/>
              <a:t> Planning</a:t>
            </a:r>
          </a:p>
        </p:txBody>
      </p:sp>
      <p:sp>
        <p:nvSpPr>
          <p:cNvPr id="3" name="Content Placeholder 2"/>
          <p:cNvSpPr>
            <a:spLocks noGrp="1"/>
          </p:cNvSpPr>
          <p:nvPr>
            <p:ph idx="1"/>
          </p:nvPr>
        </p:nvSpPr>
        <p:spPr/>
        <p:txBody>
          <a:bodyPr>
            <a:normAutofit lnSpcReduction="10000"/>
          </a:bodyPr>
          <a:lstStyle/>
          <a:p>
            <a:r>
              <a:rPr lang="en-US" b="1" dirty="0"/>
              <a:t>SYSTEM SPECIFICATION:</a:t>
            </a:r>
            <a:endParaRPr lang="en-US" dirty="0"/>
          </a:p>
          <a:p>
            <a:r>
              <a:rPr lang="en-US" b="1" u="sng" dirty="0"/>
              <a:t>HARDWARE REQUIREMENTS:</a:t>
            </a:r>
            <a:endParaRPr lang="en-US" dirty="0"/>
          </a:p>
          <a:p>
            <a:pPr lvl="0"/>
            <a:r>
              <a:rPr lang="en-GB" sz="2800" b="1" dirty="0"/>
              <a:t>System		:   </a:t>
            </a:r>
            <a:r>
              <a:rPr lang="en-GB" sz="2800" dirty="0"/>
              <a:t>Pentium IV 2.4 GHz.</a:t>
            </a:r>
            <a:endParaRPr lang="en-US" sz="2800" dirty="0"/>
          </a:p>
          <a:p>
            <a:pPr lvl="0"/>
            <a:r>
              <a:rPr lang="en-GB" sz="2800" b="1" dirty="0"/>
              <a:t>Hard Disk	          :   </a:t>
            </a:r>
            <a:r>
              <a:rPr lang="en-GB" sz="2800" dirty="0"/>
              <a:t>40 GB.</a:t>
            </a:r>
            <a:endParaRPr lang="en-US" sz="2800" dirty="0"/>
          </a:p>
          <a:p>
            <a:pPr lvl="0"/>
            <a:r>
              <a:rPr lang="en-GB" sz="2800" b="1" dirty="0"/>
              <a:t>Monitor	          </a:t>
            </a:r>
            <a:r>
              <a:rPr lang="en-GB" sz="2800" dirty="0"/>
              <a:t>:   14’ Colour Monitor.</a:t>
            </a:r>
            <a:endParaRPr lang="en-US" sz="2800" dirty="0"/>
          </a:p>
          <a:p>
            <a:pPr lvl="0"/>
            <a:r>
              <a:rPr lang="en-GB" sz="2800" b="1" dirty="0"/>
              <a:t>Mouse		:   </a:t>
            </a:r>
            <a:r>
              <a:rPr lang="en-GB" sz="2800" dirty="0"/>
              <a:t>Optical Mouse.</a:t>
            </a:r>
            <a:endParaRPr lang="en-US" sz="2800" dirty="0"/>
          </a:p>
          <a:p>
            <a:pPr lvl="0"/>
            <a:r>
              <a:rPr lang="en-GB" sz="2800" b="1" dirty="0"/>
              <a:t>Ram		          :   </a:t>
            </a:r>
            <a:r>
              <a:rPr lang="en-GB" sz="2800" dirty="0"/>
              <a:t>512 Mb.</a:t>
            </a:r>
            <a:endParaRPr lang="en-US" sz="2800" dirty="0"/>
          </a:p>
          <a:p>
            <a:r>
              <a:rPr lang="en-US" b="1" u="sng" dirty="0"/>
              <a:t>SOFTWARE REQUIREMENTS:</a:t>
            </a:r>
            <a:endParaRPr lang="en-US" dirty="0"/>
          </a:p>
          <a:p>
            <a:pPr lvl="0"/>
            <a:r>
              <a:rPr lang="en-US" sz="2800" b="1" dirty="0"/>
              <a:t>Operating system 	:   </a:t>
            </a:r>
            <a:r>
              <a:rPr lang="en-US" sz="2800" dirty="0"/>
              <a:t>Windows 7 Ultimate.</a:t>
            </a:r>
          </a:p>
          <a:p>
            <a:pPr lvl="0"/>
            <a:r>
              <a:rPr lang="en-US" sz="2800" b="1" dirty="0"/>
              <a:t>Coding Language	:   </a:t>
            </a:r>
            <a:r>
              <a:rPr lang="en-US" sz="2800" dirty="0"/>
              <a:t>Python.</a:t>
            </a:r>
          </a:p>
          <a:p>
            <a:pPr lvl="0"/>
            <a:r>
              <a:rPr lang="en-US" sz="2800" b="1" dirty="0"/>
              <a:t>Front-End		:   </a:t>
            </a:r>
            <a:r>
              <a:rPr lang="en-US" sz="2800" dirty="0"/>
              <a:t>IDE, JUPITER NOTEBOOK.</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l="13699" t="1216" r="4871"/>
          <a:stretch>
            <a:fillRect/>
          </a:stretch>
        </p:blipFill>
        <p:spPr>
          <a:xfrm>
            <a:off x="3950563" y="1376039"/>
            <a:ext cx="3950564" cy="4388247"/>
          </a:xfrm>
          <a:prstGeom prst="rect">
            <a:avLst/>
          </a:prstGeom>
          <a:noFill/>
          <a:ln>
            <a:noFill/>
          </a:ln>
        </p:spPr>
      </p:pic>
      <p:sp>
        <p:nvSpPr>
          <p:cNvPr id="5" name="Rectangle 4"/>
          <p:cNvSpPr/>
          <p:nvPr/>
        </p:nvSpPr>
        <p:spPr>
          <a:xfrm>
            <a:off x="3302493" y="5912527"/>
            <a:ext cx="6045693" cy="646331"/>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Fig :  </a:t>
            </a:r>
            <a:r>
              <a:rPr lang="en-IN" dirty="0"/>
              <a:t>The Schematic Representation of Workflow Process</a:t>
            </a:r>
            <a:endParaRPr lang="en-US"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a:t>
            </a:r>
          </a:p>
        </p:txBody>
      </p:sp>
      <p:sp>
        <p:nvSpPr>
          <p:cNvPr id="6" name="TextBox 5"/>
          <p:cNvSpPr txBox="1"/>
          <p:nvPr/>
        </p:nvSpPr>
        <p:spPr>
          <a:xfrm>
            <a:off x="4500979" y="5658465"/>
            <a:ext cx="6302476"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Fig</a:t>
            </a:r>
            <a:r>
              <a:rPr lang="en-IN"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Layers of CNN </a:t>
            </a:r>
            <a:endParaRPr lang="en-IN" dirty="0"/>
          </a:p>
        </p:txBody>
      </p:sp>
      <p:pic>
        <p:nvPicPr>
          <p:cNvPr id="1025" name="Picture 1">
            <a:extLst>
              <a:ext uri="{FF2B5EF4-FFF2-40B4-BE49-F238E27FC236}">
                <a16:creationId xmlns:a16="http://schemas.microsoft.com/office/drawing/2014/main" id="{569A2852-E99D-1845-FC54-FBF98CF6A6A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29829" y="1176721"/>
            <a:ext cx="4732337" cy="4851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00979" y="6027797"/>
            <a:ext cx="2432481"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Fig : Flow Chart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US" dirty="0"/>
              <a:t> Design</a:t>
            </a:r>
            <a:endParaRPr lang="en-IN" dirty="0"/>
          </a:p>
        </p:txBody>
      </p:sp>
      <p:pic>
        <p:nvPicPr>
          <p:cNvPr id="2050" name="Picture 2" descr="C:\Users\AKSHAYA\Downloads\WhatsApp Image 2023-04-14 at 10.41.26 PM.jpeg"/>
          <p:cNvPicPr>
            <a:picLocks noGrp="1" noChangeAspect="1" noChangeArrowheads="1"/>
          </p:cNvPicPr>
          <p:nvPr>
            <p:ph idx="1"/>
          </p:nvPr>
        </p:nvPicPr>
        <p:blipFill>
          <a:blip r:embed="rId2" cstate="print"/>
          <a:srcRect/>
          <a:stretch>
            <a:fillRect/>
          </a:stretch>
        </p:blipFill>
        <p:spPr bwMode="auto">
          <a:xfrm>
            <a:off x="725280" y="1700644"/>
            <a:ext cx="4406014" cy="3141325"/>
          </a:xfrm>
          <a:prstGeom prst="rect">
            <a:avLst/>
          </a:prstGeom>
          <a:noFill/>
        </p:spPr>
      </p:pic>
      <p:pic>
        <p:nvPicPr>
          <p:cNvPr id="2051" name="Picture 3" descr="C:\Users\AKSHAYA\Downloads\WhatsApp Image 2023-04-14 at 10.41.25 PM.jpeg"/>
          <p:cNvPicPr>
            <a:picLocks noChangeAspect="1" noChangeArrowheads="1"/>
          </p:cNvPicPr>
          <p:nvPr/>
        </p:nvPicPr>
        <p:blipFill>
          <a:blip r:embed="rId3" cstate="print"/>
          <a:srcRect/>
          <a:stretch>
            <a:fillRect/>
          </a:stretch>
        </p:blipFill>
        <p:spPr bwMode="auto">
          <a:xfrm>
            <a:off x="6169980" y="1535838"/>
            <a:ext cx="4652639" cy="3293614"/>
          </a:xfrm>
          <a:prstGeom prst="rect">
            <a:avLst/>
          </a:prstGeom>
          <a:noFill/>
        </p:spPr>
      </p:pic>
      <p:sp>
        <p:nvSpPr>
          <p:cNvPr id="8" name="Rectangle 7"/>
          <p:cNvSpPr/>
          <p:nvPr/>
        </p:nvSpPr>
        <p:spPr>
          <a:xfrm>
            <a:off x="1550765" y="5206299"/>
            <a:ext cx="3031599" cy="369332"/>
          </a:xfrm>
          <a:prstGeom prst="rect">
            <a:avLst/>
          </a:prstGeom>
        </p:spPr>
        <p:txBody>
          <a:bodyPr wrap="none">
            <a:spAutoFit/>
          </a:bodyPr>
          <a:lstStyle/>
          <a:p>
            <a:r>
              <a:rPr lang="en-IN" dirty="0">
                <a:solidFill>
                  <a:srgbClr val="000000"/>
                </a:solidFill>
                <a:latin typeface="Times New Roman" panose="02020603050405020304" pitchFamily="18" charset="0"/>
                <a:ea typeface="Times New Roman" panose="02020603050405020304" pitchFamily="18" charset="0"/>
              </a:rPr>
              <a:t>Fig : Random Forest Classifier</a:t>
            </a:r>
            <a:endParaRPr lang="en-US" dirty="0"/>
          </a:p>
        </p:txBody>
      </p:sp>
      <p:sp>
        <p:nvSpPr>
          <p:cNvPr id="9" name="Rectangle 8"/>
          <p:cNvSpPr/>
          <p:nvPr/>
        </p:nvSpPr>
        <p:spPr>
          <a:xfrm>
            <a:off x="7028287" y="5135278"/>
            <a:ext cx="2646878" cy="369332"/>
          </a:xfrm>
          <a:prstGeom prst="rect">
            <a:avLst/>
          </a:prstGeom>
        </p:spPr>
        <p:txBody>
          <a:bodyPr wrap="none">
            <a:spAutoFit/>
          </a:bodyPr>
          <a:lstStyle/>
          <a:p>
            <a:r>
              <a:rPr lang="en-IN" dirty="0">
                <a:solidFill>
                  <a:srgbClr val="000000"/>
                </a:solidFill>
                <a:latin typeface="Times New Roman" panose="02020603050405020304" pitchFamily="18" charset="0"/>
                <a:ea typeface="Times New Roman" panose="02020603050405020304" pitchFamily="18" charset="0"/>
              </a:rPr>
              <a:t>Fig: K Nearest Neighbour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a:t>
            </a:r>
            <a:endParaRPr lang="en-US" dirty="0"/>
          </a:p>
        </p:txBody>
      </p:sp>
      <p:pic>
        <p:nvPicPr>
          <p:cNvPr id="3074" name="Picture 2" descr="C:\Users\AKSHAYA\Downloads\WhatsApp Image 2023-04-14 at 10.41.26 PM (1).jpeg"/>
          <p:cNvPicPr>
            <a:picLocks noGrp="1" noChangeAspect="1" noChangeArrowheads="1"/>
          </p:cNvPicPr>
          <p:nvPr>
            <p:ph idx="1"/>
          </p:nvPr>
        </p:nvPicPr>
        <p:blipFill>
          <a:blip r:embed="rId2" cstate="print"/>
          <a:srcRect/>
          <a:stretch>
            <a:fillRect/>
          </a:stretch>
        </p:blipFill>
        <p:spPr bwMode="auto">
          <a:xfrm>
            <a:off x="454266" y="1585235"/>
            <a:ext cx="3860282" cy="3738754"/>
          </a:xfrm>
          <a:prstGeom prst="rect">
            <a:avLst/>
          </a:prstGeom>
          <a:noFill/>
        </p:spPr>
      </p:pic>
      <p:pic>
        <p:nvPicPr>
          <p:cNvPr id="3075" name="Picture 3" descr="C:\Users\AKSHAYA\Downloads\WhatsApp Image 2023-04-14 at 10.41.26 PM (2).jpeg"/>
          <p:cNvPicPr>
            <a:picLocks noChangeAspect="1" noChangeArrowheads="1"/>
          </p:cNvPicPr>
          <p:nvPr/>
        </p:nvPicPr>
        <p:blipFill>
          <a:blip r:embed="rId3" cstate="print"/>
          <a:srcRect/>
          <a:stretch>
            <a:fillRect/>
          </a:stretch>
        </p:blipFill>
        <p:spPr bwMode="auto">
          <a:xfrm>
            <a:off x="6089097" y="1713390"/>
            <a:ext cx="4857069" cy="3201867"/>
          </a:xfrm>
          <a:prstGeom prst="rect">
            <a:avLst/>
          </a:prstGeom>
          <a:noFill/>
        </p:spPr>
      </p:pic>
      <p:sp>
        <p:nvSpPr>
          <p:cNvPr id="6" name="Rectangle 5"/>
          <p:cNvSpPr/>
          <p:nvPr/>
        </p:nvSpPr>
        <p:spPr>
          <a:xfrm>
            <a:off x="707386" y="5525896"/>
            <a:ext cx="3695938"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Fig : Support Vector Machine </a:t>
            </a:r>
            <a:endParaRPr lang="en-US" dirty="0"/>
          </a:p>
        </p:txBody>
      </p:sp>
      <p:sp>
        <p:nvSpPr>
          <p:cNvPr id="7" name="Rectangle 6"/>
          <p:cNvSpPr/>
          <p:nvPr/>
        </p:nvSpPr>
        <p:spPr>
          <a:xfrm>
            <a:off x="7111013" y="5437118"/>
            <a:ext cx="3112576"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Fig : Decision Tree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pPr algn="ctr"/>
            <a:r>
              <a:rPr lang="en-US" dirty="0"/>
              <a:t>Implementation</a:t>
            </a:r>
          </a:p>
        </p:txBody>
      </p:sp>
      <p:sp>
        <p:nvSpPr>
          <p:cNvPr id="3" name="Content Placeholder 2"/>
          <p:cNvSpPr>
            <a:spLocks noGrp="1"/>
          </p:cNvSpPr>
          <p:nvPr>
            <p:ph idx="1"/>
          </p:nvPr>
        </p:nvSpPr>
        <p:spPr/>
        <p:txBody>
          <a:bodyPr>
            <a:noAutofit/>
          </a:bodyPr>
          <a:lstStyle/>
          <a:p>
            <a:pPr marL="457200" lvl="1" indent="0">
              <a:buNone/>
            </a:pPr>
            <a:r>
              <a:rPr lang="en-US" sz="2800" dirty="0"/>
              <a:t>Libraries used for developing are as follows:</a:t>
            </a:r>
          </a:p>
          <a:p>
            <a:pPr algn="l"/>
            <a:r>
              <a:rPr lang="en-US" sz="2400" b="1" dirty="0"/>
              <a:t>NumPy</a:t>
            </a:r>
            <a:r>
              <a:rPr lang="en-US" sz="2400" dirty="0"/>
              <a:t> :</a:t>
            </a:r>
          </a:p>
          <a:p>
            <a:pPr marL="0" indent="0">
              <a:buNone/>
            </a:pPr>
            <a:r>
              <a:rPr lang="en-US" sz="2400" dirty="0">
                <a:solidFill>
                  <a:srgbClr val="292929"/>
                </a:solidFill>
              </a:rPr>
              <a:t>	</a:t>
            </a:r>
            <a:r>
              <a:rPr lang="en-IN" sz="2400" dirty="0"/>
              <a:t>NumPy, which stands for Numerical Python, is a library consisting of multidimensional array objects and a collection of routines for processing those arrays. Using NumPy, mathematical and logical operations on arrays can be performed</a:t>
            </a:r>
            <a:endParaRPr lang="en-US" b="1" dirty="0"/>
          </a:p>
          <a:p>
            <a:pPr algn="l"/>
            <a:r>
              <a:rPr lang="en-US" sz="2400" b="1" i="0" dirty="0">
                <a:effectLst/>
              </a:rPr>
              <a:t>Pandas:</a:t>
            </a:r>
          </a:p>
          <a:p>
            <a:pPr marL="0" indent="0" algn="l">
              <a:buNone/>
            </a:pPr>
            <a:r>
              <a:rPr lang="en-US" sz="2400" b="1" dirty="0"/>
              <a:t>	</a:t>
            </a:r>
            <a:r>
              <a:rPr lang="en-US" sz="2400" i="0" dirty="0">
                <a:effectLst/>
              </a:rPr>
              <a:t>Pandas is a popular Python library for data manipulation and analysis. It provides powerful tools for data manipulation, analysis, and cleaning, making it a favorite tool among data scientists, analysts, and researchers.</a:t>
            </a:r>
          </a:p>
          <a:p>
            <a:pPr algn="l"/>
            <a:r>
              <a:rPr lang="en-US" sz="2400" b="1" dirty="0"/>
              <a:t>Matplotlib:</a:t>
            </a:r>
          </a:p>
          <a:p>
            <a:pPr marL="0" indent="0" algn="l">
              <a:buNone/>
            </a:pPr>
            <a:r>
              <a:rPr lang="en-US" sz="2400" i="0" dirty="0">
                <a:effectLst/>
              </a:rPr>
              <a:t>          Matplotlib is a popular data visualization library in Python that provides a variety of plotting functions to create visualizations of data. It allows you to create a wide range of graphs and charts, including line plots, scatter plots, bar plots, histograms, and more.</a:t>
            </a:r>
          </a:p>
          <a:p>
            <a:pPr algn="l"/>
            <a:endParaRPr lang="en-US" sz="2400" dirty="0">
              <a:solidFill>
                <a:srgbClr val="374151"/>
              </a:solidFill>
            </a:endParaRPr>
          </a:p>
          <a:p>
            <a:pPr algn="l"/>
            <a:endParaRPr lang="en-US" sz="2400" b="0" i="0" dirty="0">
              <a:solidFill>
                <a:srgbClr val="374151"/>
              </a:solidFill>
              <a:effectLst/>
            </a:endParaRPr>
          </a:p>
          <a:p>
            <a:pPr algn="l"/>
            <a:endParaRPr lang="en-US" sz="2400" dirty="0">
              <a:solidFill>
                <a:srgbClr val="37415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                       Implementation</a:t>
            </a:r>
            <a:endParaRPr lang="en-IN" dirty="0"/>
          </a:p>
        </p:txBody>
      </p:sp>
      <p:sp>
        <p:nvSpPr>
          <p:cNvPr id="3" name="Content Placeholder 2"/>
          <p:cNvSpPr>
            <a:spLocks noGrp="1"/>
          </p:cNvSpPr>
          <p:nvPr>
            <p:ph idx="1"/>
          </p:nvPr>
        </p:nvSpPr>
        <p:spPr/>
        <p:txBody>
          <a:bodyPr>
            <a:normAutofit/>
          </a:bodyPr>
          <a:lstStyle/>
          <a:p>
            <a:r>
              <a:rPr lang="en-US" sz="2400" b="1" i="0" dirty="0">
                <a:effectLst/>
              </a:rPr>
              <a:t>Scikit-learn:</a:t>
            </a:r>
            <a:r>
              <a:rPr lang="en-US" sz="2400" b="0" i="0" dirty="0">
                <a:effectLst/>
              </a:rPr>
              <a:t> Scikit-learn provides a wide range of machine learning algorithms, including text classification algorithms, such as Naive Bayes, SVM, and Random Forest. It also provides tools for feature extraction and preprocessing, which are important for text classification. These are some of the machine learning models that can be imported from scikit-learn (</a:t>
            </a:r>
            <a:r>
              <a:rPr lang="en-US" sz="2400" b="0" i="0" dirty="0" err="1">
                <a:effectLst/>
              </a:rPr>
              <a:t>sklearn</a:t>
            </a:r>
            <a:r>
              <a:rPr lang="en-US" sz="2400" b="0" i="0" dirty="0">
                <a:effectLst/>
              </a:rPr>
              <a:t>) for classification tasks:</a:t>
            </a:r>
          </a:p>
          <a:p>
            <a:r>
              <a:rPr lang="en-US" sz="2400" b="1" i="0" dirty="0" err="1">
                <a:effectLst/>
              </a:rPr>
              <a:t>DecisionTreeClassifier</a:t>
            </a:r>
            <a:r>
              <a:rPr lang="en-US" sz="2400" b="1" i="0" dirty="0">
                <a:effectLst/>
              </a:rPr>
              <a:t>: </a:t>
            </a:r>
            <a:r>
              <a:rPr lang="en-US" sz="2400" b="0" i="0" dirty="0">
                <a:effectLst/>
              </a:rPr>
              <a:t>This is a class for building a decision tree classifier. Decision trees are a popular machine learning method used for both classification and regression problems.</a:t>
            </a:r>
          </a:p>
          <a:p>
            <a:r>
              <a:rPr lang="en-US" sz="2400" b="1" i="0" dirty="0" err="1">
                <a:effectLst/>
              </a:rPr>
              <a:t>KNeighborsClassifier</a:t>
            </a:r>
            <a:r>
              <a:rPr lang="en-US" sz="2400" b="1" i="0" dirty="0">
                <a:effectLst/>
              </a:rPr>
              <a:t>: </a:t>
            </a:r>
            <a:r>
              <a:rPr lang="en-US" sz="2400" b="0" i="0" dirty="0">
                <a:effectLst/>
              </a:rPr>
              <a:t>This is a class for building a k-nearest neighbors classifier. In this model, the k closest training samples to a new data point are used to predict its class.</a:t>
            </a:r>
          </a:p>
          <a:p>
            <a:r>
              <a:rPr lang="en-US" sz="2400" b="1" i="0" dirty="0">
                <a:effectLst/>
              </a:rPr>
              <a:t>SVM: </a:t>
            </a:r>
            <a:r>
              <a:rPr lang="en-US" sz="2400" b="0" i="0" dirty="0">
                <a:effectLst/>
              </a:rPr>
              <a:t>This is a class for building a support vector machine (SVM) classifier. SVMs are a popular machine learning method used for both linear and nonlinear classification tasks.</a:t>
            </a:r>
          </a:p>
          <a:p>
            <a:r>
              <a:rPr lang="en-US" sz="2400" b="1" i="0" dirty="0" err="1">
                <a:effectLst/>
              </a:rPr>
              <a:t>RandomForestClassifier</a:t>
            </a:r>
            <a:r>
              <a:rPr lang="en-US" sz="2400" b="1" i="0" dirty="0">
                <a:effectLst/>
              </a:rPr>
              <a:t>: </a:t>
            </a:r>
            <a:r>
              <a:rPr lang="en-US" sz="2400" b="0" i="0" dirty="0">
                <a:effectLst/>
              </a:rPr>
              <a:t>This is a class for building a random forest classifier. A random forest is an ensemble learning method that combines multiple decision trees to improve predictive performance.</a:t>
            </a:r>
          </a:p>
          <a:p>
            <a:endParaRPr lang="en-US" sz="2400" b="0" i="0" dirty="0">
              <a:effectLst/>
            </a:endParaRPr>
          </a:p>
          <a:p>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endParaRPr lang="en-IN" dirty="0"/>
          </a:p>
        </p:txBody>
      </p:sp>
      <p:sp>
        <p:nvSpPr>
          <p:cNvPr id="3" name="Content Placeholder 2"/>
          <p:cNvSpPr>
            <a:spLocks noGrp="1"/>
          </p:cNvSpPr>
          <p:nvPr>
            <p:ph idx="1"/>
          </p:nvPr>
        </p:nvSpPr>
        <p:spPr/>
        <p:txBody>
          <a:bodyPr/>
          <a:lstStyle/>
          <a:p>
            <a:r>
              <a:rPr lang="en-US" sz="2400" dirty="0"/>
              <a:t>Mounting the drive</a:t>
            </a:r>
          </a:p>
          <a:p>
            <a:pPr marL="0" indent="0">
              <a:buNone/>
            </a:pPr>
            <a:endParaRPr lang="en-US" sz="2800" dirty="0"/>
          </a:p>
          <a:p>
            <a:pPr marL="0" indent="0">
              <a:buNone/>
            </a:pPr>
            <a:endParaRPr lang="en-US" sz="2800" dirty="0"/>
          </a:p>
          <a:p>
            <a:pPr marL="0" indent="0">
              <a:buNone/>
            </a:pPr>
            <a:endParaRPr lang="en-US" dirty="0"/>
          </a:p>
          <a:p>
            <a:r>
              <a:rPr lang="en-US" sz="2400" dirty="0"/>
              <a:t>Import necessary libraries</a:t>
            </a:r>
          </a:p>
          <a:p>
            <a:pPr marL="0" indent="0">
              <a:buNone/>
            </a:pPr>
            <a:endParaRPr lang="en-US" sz="2800" dirty="0"/>
          </a:p>
          <a:p>
            <a:pPr marL="0" indent="0">
              <a:buNone/>
            </a:pPr>
            <a:r>
              <a:rPr lang="en-US" dirty="0"/>
              <a:t>  </a:t>
            </a:r>
            <a:endParaRPr lang="en-IN" dirty="0"/>
          </a:p>
        </p:txBody>
      </p:sp>
      <p:pic>
        <p:nvPicPr>
          <p:cNvPr id="7" name="Picture 6">
            <a:extLst>
              <a:ext uri="{FF2B5EF4-FFF2-40B4-BE49-F238E27FC236}">
                <a16:creationId xmlns:a16="http://schemas.microsoft.com/office/drawing/2014/main" id="{DE7F036F-2DFD-8AA6-093B-C47E8CB106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367" y="1875300"/>
            <a:ext cx="8685243" cy="1017190"/>
          </a:xfrm>
          <a:prstGeom prst="rect">
            <a:avLst/>
          </a:prstGeom>
        </p:spPr>
      </p:pic>
      <p:pic>
        <p:nvPicPr>
          <p:cNvPr id="9" name="Picture 8">
            <a:extLst>
              <a:ext uri="{FF2B5EF4-FFF2-40B4-BE49-F238E27FC236}">
                <a16:creationId xmlns:a16="http://schemas.microsoft.com/office/drawing/2014/main" id="{C3B6B7C9-F5AB-8B44-46F9-03F5C5ECF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7957" y="3252642"/>
            <a:ext cx="5677691" cy="31341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Review - 1 Comments</a:t>
            </a:r>
          </a:p>
        </p:txBody>
      </p:sp>
      <p:sp>
        <p:nvSpPr>
          <p:cNvPr id="3" name="Content Placeholder 2"/>
          <p:cNvSpPr>
            <a:spLocks noGrp="1"/>
          </p:cNvSpPr>
          <p:nvPr>
            <p:ph idx="1"/>
          </p:nvPr>
        </p:nvSpPr>
        <p:spPr/>
        <p:txBody>
          <a:bodyPr/>
          <a:lstStyle/>
          <a:p>
            <a:r>
              <a:rPr lang="en-IN" dirty="0">
                <a:sym typeface="+mn-ea"/>
              </a:rPr>
              <a:t>Review - 1 comments</a:t>
            </a:r>
            <a:endParaRPr lang="en-IN" dirty="0"/>
          </a:p>
          <a:p>
            <a:r>
              <a:rPr lang="en-IN" dirty="0">
                <a:sym typeface="+mn-ea"/>
              </a:rPr>
              <a:t>Asked about how input is taken?</a:t>
            </a:r>
            <a:endParaRPr lang="en-IN" dirty="0"/>
          </a:p>
          <a:p>
            <a:pPr marL="0" indent="0">
              <a:buNone/>
            </a:pPr>
            <a:r>
              <a:rPr lang="en-I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ym typeface="+mn-ea"/>
              </a:rPr>
              <a:t>Implementation</a:t>
            </a:r>
            <a:endParaRPr lang="en-US"/>
          </a:p>
        </p:txBody>
      </p:sp>
      <p:sp>
        <p:nvSpPr>
          <p:cNvPr id="3" name="Content Placeholder 2"/>
          <p:cNvSpPr>
            <a:spLocks noGrp="1"/>
          </p:cNvSpPr>
          <p:nvPr>
            <p:ph idx="1"/>
          </p:nvPr>
        </p:nvSpPr>
        <p:spPr/>
        <p:txBody>
          <a:bodyPr/>
          <a:lstStyle/>
          <a:p>
            <a:r>
              <a:rPr lang="en-US" sz="2400" dirty="0"/>
              <a:t>Data understanding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400" dirty="0"/>
              <a:t>Data Columns</a:t>
            </a:r>
          </a:p>
          <a:p>
            <a:pPr marL="0" indent="0">
              <a:buNone/>
            </a:pPr>
            <a:endParaRPr lang="en-US" sz="2400" dirty="0"/>
          </a:p>
        </p:txBody>
      </p:sp>
      <p:pic>
        <p:nvPicPr>
          <p:cNvPr id="7" name="Picture 6">
            <a:extLst>
              <a:ext uri="{FF2B5EF4-FFF2-40B4-BE49-F238E27FC236}">
                <a16:creationId xmlns:a16="http://schemas.microsoft.com/office/drawing/2014/main" id="{541D6E1C-8DBD-4ACF-943D-6BDDADDA88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649" y="1685869"/>
            <a:ext cx="7949682" cy="2869412"/>
          </a:xfrm>
          <a:prstGeom prst="rect">
            <a:avLst/>
          </a:prstGeom>
        </p:spPr>
      </p:pic>
      <p:pic>
        <p:nvPicPr>
          <p:cNvPr id="9" name="Picture 8">
            <a:extLst>
              <a:ext uri="{FF2B5EF4-FFF2-40B4-BE49-F238E27FC236}">
                <a16:creationId xmlns:a16="http://schemas.microsoft.com/office/drawing/2014/main" id="{353C19AA-4756-B008-6082-B68EDC558D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0756" y="4824935"/>
            <a:ext cx="7446370" cy="13976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Implementation</a:t>
            </a:r>
          </a:p>
        </p:txBody>
      </p:sp>
      <p:sp>
        <p:nvSpPr>
          <p:cNvPr id="3" name="Content Placeholder 2"/>
          <p:cNvSpPr>
            <a:spLocks noGrp="1"/>
          </p:cNvSpPr>
          <p:nvPr>
            <p:ph idx="1"/>
          </p:nvPr>
        </p:nvSpPr>
        <p:spPr/>
        <p:txBody>
          <a:bodyPr/>
          <a:lstStyle/>
          <a:p>
            <a:r>
              <a:rPr lang="en-IN" altLang="en-US" sz="2400" dirty="0"/>
              <a:t>Data Cleaning</a:t>
            </a:r>
          </a:p>
          <a:p>
            <a:pPr marL="0" indent="0">
              <a:buNone/>
            </a:pPr>
            <a:endParaRPr lang="en-IN" altLang="en-US" sz="2400" dirty="0"/>
          </a:p>
          <a:p>
            <a:pPr marL="0" indent="0">
              <a:buNone/>
            </a:pPr>
            <a:endParaRPr lang="en-IN" altLang="en-US" dirty="0"/>
          </a:p>
        </p:txBody>
      </p:sp>
      <p:pic>
        <p:nvPicPr>
          <p:cNvPr id="6" name="Picture 5">
            <a:extLst>
              <a:ext uri="{FF2B5EF4-FFF2-40B4-BE49-F238E27FC236}">
                <a16:creationId xmlns:a16="http://schemas.microsoft.com/office/drawing/2014/main" id="{FEDE456D-9E3D-9121-7E33-5651754FF2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160" y="2272285"/>
            <a:ext cx="5994631" cy="3537997"/>
          </a:xfrm>
          <a:prstGeom prst="rect">
            <a:avLst/>
          </a:prstGeom>
        </p:spPr>
      </p:pic>
      <p:pic>
        <p:nvPicPr>
          <p:cNvPr id="8" name="Picture 7">
            <a:extLst>
              <a:ext uri="{FF2B5EF4-FFF2-40B4-BE49-F238E27FC236}">
                <a16:creationId xmlns:a16="http://schemas.microsoft.com/office/drawing/2014/main" id="{DFECBA36-EA8D-36BA-7414-E322A1CFAC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8791" y="2272285"/>
            <a:ext cx="5637202" cy="382555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Implementation</a:t>
            </a:r>
          </a:p>
        </p:txBody>
      </p:sp>
      <p:sp>
        <p:nvSpPr>
          <p:cNvPr id="3" name="Content Placeholder 2"/>
          <p:cNvSpPr>
            <a:spLocks noGrp="1"/>
          </p:cNvSpPr>
          <p:nvPr>
            <p:ph idx="1"/>
          </p:nvPr>
        </p:nvSpPr>
        <p:spPr/>
        <p:txBody>
          <a:bodyPr/>
          <a:lstStyle/>
          <a:p>
            <a:r>
              <a:rPr lang="en-IN" altLang="en-US" sz="2400" dirty="0"/>
              <a:t>Data </a:t>
            </a:r>
            <a:r>
              <a:rPr lang="en-IN" altLang="en-US" sz="2400" dirty="0" err="1"/>
              <a:t>Preprocessing</a:t>
            </a:r>
            <a:endParaRPr lang="en-IN" altLang="en-US" sz="2400" dirty="0"/>
          </a:p>
          <a:p>
            <a:pPr marL="0" indent="0">
              <a:buNone/>
            </a:pPr>
            <a:endParaRPr lang="en-IN" altLang="en-US" dirty="0"/>
          </a:p>
          <a:p>
            <a:pPr marL="0" indent="0">
              <a:buNone/>
            </a:pPr>
            <a:endParaRPr lang="en-IN" altLang="en-US" dirty="0"/>
          </a:p>
        </p:txBody>
      </p:sp>
      <p:pic>
        <p:nvPicPr>
          <p:cNvPr id="10" name="Picture 9">
            <a:extLst>
              <a:ext uri="{FF2B5EF4-FFF2-40B4-BE49-F238E27FC236}">
                <a16:creationId xmlns:a16="http://schemas.microsoft.com/office/drawing/2014/main" id="{22C07DB4-5243-64FC-66E0-96FAB6C3C4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454" t="24592" r="26685" b="15135"/>
          <a:stretch/>
        </p:blipFill>
        <p:spPr>
          <a:xfrm>
            <a:off x="213360" y="1802673"/>
            <a:ext cx="6419462" cy="4133462"/>
          </a:xfrm>
          <a:prstGeom prst="rect">
            <a:avLst/>
          </a:prstGeom>
        </p:spPr>
      </p:pic>
      <p:pic>
        <p:nvPicPr>
          <p:cNvPr id="12" name="Picture 11">
            <a:extLst>
              <a:ext uri="{FF2B5EF4-FFF2-40B4-BE49-F238E27FC236}">
                <a16:creationId xmlns:a16="http://schemas.microsoft.com/office/drawing/2014/main" id="{7107AA4F-95C6-888D-4909-AAAD36EA8E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423" t="34830" r="41837" b="7483"/>
          <a:stretch/>
        </p:blipFill>
        <p:spPr>
          <a:xfrm>
            <a:off x="6632822" y="1891315"/>
            <a:ext cx="4357396" cy="395617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endParaRPr lang="en-IN" dirty="0"/>
          </a:p>
        </p:txBody>
      </p:sp>
      <p:sp>
        <p:nvSpPr>
          <p:cNvPr id="3" name="Content Placeholder 2"/>
          <p:cNvSpPr>
            <a:spLocks noGrp="1"/>
          </p:cNvSpPr>
          <p:nvPr>
            <p:ph idx="1"/>
          </p:nvPr>
        </p:nvSpPr>
        <p:spPr/>
        <p:txBody>
          <a:bodyPr/>
          <a:lstStyle/>
          <a:p>
            <a:r>
              <a:rPr lang="en-IN" dirty="0"/>
              <a:t>Balanced the target</a:t>
            </a:r>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r>
              <a:rPr lang="en-IN" dirty="0"/>
              <a:t>  </a:t>
            </a:r>
          </a:p>
          <a:p>
            <a:endParaRPr lang="en-IN" dirty="0"/>
          </a:p>
        </p:txBody>
      </p:sp>
      <p:pic>
        <p:nvPicPr>
          <p:cNvPr id="6" name="Picture 5">
            <a:extLst>
              <a:ext uri="{FF2B5EF4-FFF2-40B4-BE49-F238E27FC236}">
                <a16:creationId xmlns:a16="http://schemas.microsoft.com/office/drawing/2014/main" id="{4C02D7C1-C075-1F9C-ABF5-4862C65627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960" y="1816061"/>
            <a:ext cx="8529424" cy="1612939"/>
          </a:xfrm>
          <a:prstGeom prst="rect">
            <a:avLst/>
          </a:prstGeom>
        </p:spPr>
      </p:pic>
      <p:pic>
        <p:nvPicPr>
          <p:cNvPr id="8" name="Picture 7">
            <a:extLst>
              <a:ext uri="{FF2B5EF4-FFF2-40B4-BE49-F238E27FC236}">
                <a16:creationId xmlns:a16="http://schemas.microsoft.com/office/drawing/2014/main" id="{82FD8CC5-999E-FF3E-49BB-065A264459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758" y="3676305"/>
            <a:ext cx="3010367" cy="25686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endParaRPr lang="en-IN" dirty="0"/>
          </a:p>
        </p:txBody>
      </p:sp>
      <p:sp>
        <p:nvSpPr>
          <p:cNvPr id="3" name="Content Placeholder 2"/>
          <p:cNvSpPr>
            <a:spLocks noGrp="1"/>
          </p:cNvSpPr>
          <p:nvPr>
            <p:ph idx="1"/>
          </p:nvPr>
        </p:nvSpPr>
        <p:spPr/>
        <p:txBody>
          <a:bodyPr/>
          <a:lstStyle/>
          <a:p>
            <a:r>
              <a:rPr lang="en-IN" sz="2400" dirty="0"/>
              <a:t>Splitting </a:t>
            </a:r>
          </a:p>
          <a:p>
            <a:pPr marL="0" indent="0">
              <a:buNone/>
            </a:pPr>
            <a:endParaRPr lang="en-IN" dirty="0"/>
          </a:p>
          <a:p>
            <a:pPr marL="0" indent="0">
              <a:buNone/>
            </a:pPr>
            <a:endParaRPr lang="en-IN" dirty="0"/>
          </a:p>
          <a:p>
            <a:pPr marL="0" indent="0">
              <a:buNone/>
            </a:pPr>
            <a:endParaRPr lang="en-IN" dirty="0"/>
          </a:p>
          <a:p>
            <a:r>
              <a:rPr lang="en-IN" sz="2400" dirty="0"/>
              <a:t>Scaling</a:t>
            </a:r>
          </a:p>
          <a:p>
            <a:pPr marL="0" indent="0">
              <a:buNone/>
            </a:pPr>
            <a:endParaRPr lang="en-IN" dirty="0"/>
          </a:p>
          <a:p>
            <a:endParaRPr lang="en-IN" dirty="0"/>
          </a:p>
          <a:p>
            <a:pPr marL="0" indent="0">
              <a:buNone/>
            </a:pPr>
            <a:r>
              <a:rPr lang="en-IN" dirty="0"/>
              <a:t> </a:t>
            </a:r>
          </a:p>
        </p:txBody>
      </p:sp>
      <p:pic>
        <p:nvPicPr>
          <p:cNvPr id="7" name="Picture 6">
            <a:extLst>
              <a:ext uri="{FF2B5EF4-FFF2-40B4-BE49-F238E27FC236}">
                <a16:creationId xmlns:a16="http://schemas.microsoft.com/office/drawing/2014/main" id="{863202F7-8180-6AE8-3386-F088F144A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658" t="45850" b="45306"/>
          <a:stretch/>
        </p:blipFill>
        <p:spPr>
          <a:xfrm>
            <a:off x="746448" y="1959428"/>
            <a:ext cx="9551435" cy="606490"/>
          </a:xfrm>
          <a:prstGeom prst="rect">
            <a:avLst/>
          </a:prstGeom>
        </p:spPr>
      </p:pic>
      <p:pic>
        <p:nvPicPr>
          <p:cNvPr id="11" name="Picture 10">
            <a:extLst>
              <a:ext uri="{FF2B5EF4-FFF2-40B4-BE49-F238E27FC236}">
                <a16:creationId xmlns:a16="http://schemas.microsoft.com/office/drawing/2014/main" id="{6FBDC8F0-60BA-0C44-9D24-BE6EDA9EAF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658" t="51701" r="37015" b="32517"/>
          <a:stretch/>
        </p:blipFill>
        <p:spPr>
          <a:xfrm>
            <a:off x="1184988" y="4068149"/>
            <a:ext cx="7731536" cy="16608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0A99-187C-E8FC-135A-16BA187DFC64}"/>
              </a:ext>
            </a:extLst>
          </p:cNvPr>
          <p:cNvSpPr>
            <a:spLocks noGrp="1"/>
          </p:cNvSpPr>
          <p:nvPr>
            <p:ph type="title"/>
          </p:nvPr>
        </p:nvSpPr>
        <p:spPr>
          <a:xfrm>
            <a:off x="0" y="232759"/>
            <a:ext cx="12192000" cy="714892"/>
          </a:xfrm>
        </p:spPr>
        <p:txBody>
          <a:bodyPr/>
          <a:lstStyle/>
          <a:p>
            <a:pPr algn="ctr"/>
            <a:r>
              <a:rPr lang="en-US"/>
              <a:t>Implementation</a:t>
            </a:r>
            <a:endParaRPr lang="en-IN"/>
          </a:p>
        </p:txBody>
      </p:sp>
      <p:sp>
        <p:nvSpPr>
          <p:cNvPr id="3" name="Content Placeholder 2">
            <a:extLst>
              <a:ext uri="{FF2B5EF4-FFF2-40B4-BE49-F238E27FC236}">
                <a16:creationId xmlns:a16="http://schemas.microsoft.com/office/drawing/2014/main" id="{E84DE4F9-41E2-2413-A70F-0B9D37E77C53}"/>
              </a:ext>
            </a:extLst>
          </p:cNvPr>
          <p:cNvSpPr>
            <a:spLocks noGrp="1"/>
          </p:cNvSpPr>
          <p:nvPr>
            <p:ph idx="1"/>
          </p:nvPr>
        </p:nvSpPr>
        <p:spPr>
          <a:xfrm>
            <a:off x="206432" y="1097279"/>
            <a:ext cx="11779135" cy="5394960"/>
          </a:xfrm>
        </p:spPr>
        <p:txBody>
          <a:bodyPr/>
          <a:lstStyle/>
          <a:p>
            <a:r>
              <a:rPr lang="en-US" sz="2400" dirty="0"/>
              <a:t>Algorithms </a:t>
            </a:r>
          </a:p>
          <a:p>
            <a:pPr marL="0" indent="0">
              <a:buNone/>
            </a:pPr>
            <a:r>
              <a:rPr lang="en-US" sz="2400" dirty="0"/>
              <a:t>      Classification models --- Decision tree, </a:t>
            </a:r>
            <a:r>
              <a:rPr lang="en-US" sz="2400" dirty="0" err="1"/>
              <a:t>kNeighbors</a:t>
            </a:r>
            <a:r>
              <a:rPr lang="en-US" sz="2400" dirty="0"/>
              <a:t>, SVM, Random Forest</a:t>
            </a:r>
          </a:p>
          <a:p>
            <a:pPr marL="0" indent="0">
              <a:buNone/>
            </a:pPr>
            <a:endParaRPr lang="en-IN" dirty="0"/>
          </a:p>
        </p:txBody>
      </p:sp>
      <p:pic>
        <p:nvPicPr>
          <p:cNvPr id="6" name="Picture 5">
            <a:extLst>
              <a:ext uri="{FF2B5EF4-FFF2-40B4-BE49-F238E27FC236}">
                <a16:creationId xmlns:a16="http://schemas.microsoft.com/office/drawing/2014/main" id="{CA679DC0-6262-6108-71DA-1C6E431EF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105" y="2196657"/>
            <a:ext cx="8546842" cy="4119167"/>
          </a:xfrm>
          <a:prstGeom prst="rect">
            <a:avLst/>
          </a:prstGeom>
        </p:spPr>
      </p:pic>
    </p:spTree>
    <p:extLst>
      <p:ext uri="{BB962C8B-B14F-4D97-AF65-F5344CB8AC3E}">
        <p14:creationId xmlns:p14="http://schemas.microsoft.com/office/powerpoint/2010/main" val="1318517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1F32-9EAD-BD9C-1B84-39290B2578FF}"/>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A13DA88F-99B9-914B-CA56-97DA96F4A8CA}"/>
              </a:ext>
            </a:extLst>
          </p:cNvPr>
          <p:cNvSpPr>
            <a:spLocks noGrp="1"/>
          </p:cNvSpPr>
          <p:nvPr>
            <p:ph idx="1"/>
          </p:nvPr>
        </p:nvSpPr>
        <p:spPr/>
        <p:txBody>
          <a:bodyPr>
            <a:normAutofit/>
          </a:bodyPr>
          <a:lstStyle/>
          <a:p>
            <a:r>
              <a:rPr lang="en-US" sz="2400" dirty="0"/>
              <a:t>Model performance Comparison</a:t>
            </a:r>
            <a:endParaRPr lang="en-IN" sz="2400" dirty="0"/>
          </a:p>
        </p:txBody>
      </p:sp>
      <p:pic>
        <p:nvPicPr>
          <p:cNvPr id="5" name="Picture 4">
            <a:extLst>
              <a:ext uri="{FF2B5EF4-FFF2-40B4-BE49-F238E27FC236}">
                <a16:creationId xmlns:a16="http://schemas.microsoft.com/office/drawing/2014/main" id="{8E8233CD-DB51-4412-3D3A-F18F945667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0586" y="1632857"/>
            <a:ext cx="6906580" cy="4655976"/>
          </a:xfrm>
          <a:prstGeom prst="rect">
            <a:avLst/>
          </a:prstGeom>
        </p:spPr>
      </p:pic>
    </p:spTree>
    <p:extLst>
      <p:ext uri="{BB962C8B-B14F-4D97-AF65-F5344CB8AC3E}">
        <p14:creationId xmlns:p14="http://schemas.microsoft.com/office/powerpoint/2010/main" val="46437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C9DE-4404-5C2B-6A27-BB4847D73D33}"/>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F5EC2736-73BB-78B9-372F-374B908CEA1C}"/>
              </a:ext>
            </a:extLst>
          </p:cNvPr>
          <p:cNvSpPr>
            <a:spLocks noGrp="1"/>
          </p:cNvSpPr>
          <p:nvPr>
            <p:ph idx="1"/>
          </p:nvPr>
        </p:nvSpPr>
        <p:spPr/>
        <p:txBody>
          <a:bodyPr>
            <a:normAutofit/>
          </a:bodyPr>
          <a:lstStyle/>
          <a:p>
            <a:r>
              <a:rPr lang="en-US" sz="2400" dirty="0"/>
              <a:t>Decision Tree Classifier</a:t>
            </a:r>
          </a:p>
          <a:p>
            <a:r>
              <a:rPr lang="en-US" sz="2400" dirty="0"/>
              <a:t>  Confusion matrix</a:t>
            </a:r>
          </a:p>
          <a:p>
            <a:endParaRPr lang="en-US" sz="2400" dirty="0"/>
          </a:p>
          <a:p>
            <a:endParaRPr lang="en-US" sz="2400" dirty="0"/>
          </a:p>
          <a:p>
            <a:endParaRPr lang="en-US" sz="2400" dirty="0"/>
          </a:p>
          <a:p>
            <a:pPr marL="0" indent="0">
              <a:buNone/>
            </a:pPr>
            <a:endParaRPr lang="en-US" sz="2400" dirty="0"/>
          </a:p>
          <a:p>
            <a:r>
              <a:rPr lang="en-US" sz="2400" dirty="0"/>
              <a:t>Classification report</a:t>
            </a:r>
            <a:endParaRPr lang="en-IN" sz="2400" dirty="0"/>
          </a:p>
        </p:txBody>
      </p:sp>
      <p:pic>
        <p:nvPicPr>
          <p:cNvPr id="5" name="Picture 4">
            <a:extLst>
              <a:ext uri="{FF2B5EF4-FFF2-40B4-BE49-F238E27FC236}">
                <a16:creationId xmlns:a16="http://schemas.microsoft.com/office/drawing/2014/main" id="{77F2C4E0-91B5-8891-008D-C14FA9003F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878" y="1984997"/>
            <a:ext cx="4490080" cy="1691264"/>
          </a:xfrm>
          <a:prstGeom prst="rect">
            <a:avLst/>
          </a:prstGeom>
        </p:spPr>
      </p:pic>
      <p:pic>
        <p:nvPicPr>
          <p:cNvPr id="9" name="Picture 8">
            <a:extLst>
              <a:ext uri="{FF2B5EF4-FFF2-40B4-BE49-F238E27FC236}">
                <a16:creationId xmlns:a16="http://schemas.microsoft.com/office/drawing/2014/main" id="{A09A0B23-7069-3AB3-1879-1F3D187D90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2007" y="3825889"/>
            <a:ext cx="5254130" cy="2457684"/>
          </a:xfrm>
          <a:prstGeom prst="rect">
            <a:avLst/>
          </a:prstGeom>
        </p:spPr>
      </p:pic>
      <p:pic>
        <p:nvPicPr>
          <p:cNvPr id="6" name="Picture 5">
            <a:extLst>
              <a:ext uri="{FF2B5EF4-FFF2-40B4-BE49-F238E27FC236}">
                <a16:creationId xmlns:a16="http://schemas.microsoft.com/office/drawing/2014/main" id="{A728D1DB-3EBD-55F0-C8E7-5AF16029B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708" y="1212084"/>
            <a:ext cx="3201312" cy="2613805"/>
          </a:xfrm>
          <a:prstGeom prst="rect">
            <a:avLst/>
          </a:prstGeom>
        </p:spPr>
      </p:pic>
    </p:spTree>
    <p:extLst>
      <p:ext uri="{BB962C8B-B14F-4D97-AF65-F5344CB8AC3E}">
        <p14:creationId xmlns:p14="http://schemas.microsoft.com/office/powerpoint/2010/main" val="3477878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E776-E46F-5AA8-122D-CA73AA56DA1A}"/>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86C53F01-0E9D-F7C5-7648-2EFB5F59341B}"/>
              </a:ext>
            </a:extLst>
          </p:cNvPr>
          <p:cNvSpPr>
            <a:spLocks noGrp="1"/>
          </p:cNvSpPr>
          <p:nvPr>
            <p:ph idx="1"/>
          </p:nvPr>
        </p:nvSpPr>
        <p:spPr/>
        <p:txBody>
          <a:bodyPr/>
          <a:lstStyle/>
          <a:p>
            <a:r>
              <a:rPr lang="en-US" sz="2400" dirty="0" err="1"/>
              <a:t>KNeighbors</a:t>
            </a:r>
            <a:r>
              <a:rPr lang="en-US" sz="2400" dirty="0"/>
              <a:t> Classifier</a:t>
            </a:r>
          </a:p>
          <a:p>
            <a:r>
              <a:rPr lang="en-US" sz="2400" dirty="0"/>
              <a:t>Confusion matrix</a:t>
            </a:r>
          </a:p>
          <a:p>
            <a:endParaRPr lang="en-US" sz="2400" dirty="0"/>
          </a:p>
          <a:p>
            <a:endParaRPr lang="en-US" sz="2400" dirty="0"/>
          </a:p>
          <a:p>
            <a:endParaRPr lang="en-US" sz="2400" dirty="0"/>
          </a:p>
          <a:p>
            <a:endParaRPr lang="en-US" sz="2400" dirty="0"/>
          </a:p>
          <a:p>
            <a:endParaRPr lang="en-US" sz="2400" dirty="0"/>
          </a:p>
          <a:p>
            <a:r>
              <a:rPr lang="en-IN" sz="2400" dirty="0"/>
              <a:t>Classification report</a:t>
            </a:r>
            <a:endParaRPr lang="en-US" sz="2400" dirty="0"/>
          </a:p>
        </p:txBody>
      </p:sp>
      <p:pic>
        <p:nvPicPr>
          <p:cNvPr id="5" name="Picture 4">
            <a:extLst>
              <a:ext uri="{FF2B5EF4-FFF2-40B4-BE49-F238E27FC236}">
                <a16:creationId xmlns:a16="http://schemas.microsoft.com/office/drawing/2014/main" id="{2A5AB116-05CF-8D2E-C953-01349EE0FF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2473"/>
          <a:stretch/>
        </p:blipFill>
        <p:spPr>
          <a:xfrm>
            <a:off x="348358" y="1997049"/>
            <a:ext cx="5949805" cy="1921808"/>
          </a:xfrm>
          <a:prstGeom prst="rect">
            <a:avLst/>
          </a:prstGeom>
        </p:spPr>
      </p:pic>
      <p:pic>
        <p:nvPicPr>
          <p:cNvPr id="7" name="Picture 6">
            <a:extLst>
              <a:ext uri="{FF2B5EF4-FFF2-40B4-BE49-F238E27FC236}">
                <a16:creationId xmlns:a16="http://schemas.microsoft.com/office/drawing/2014/main" id="{2A1649DD-6C4A-B576-1744-B6BB8561C4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629" y="4431240"/>
            <a:ext cx="5350560" cy="2060999"/>
          </a:xfrm>
          <a:prstGeom prst="rect">
            <a:avLst/>
          </a:prstGeom>
        </p:spPr>
      </p:pic>
      <p:pic>
        <p:nvPicPr>
          <p:cNvPr id="6" name="Picture 5">
            <a:extLst>
              <a:ext uri="{FF2B5EF4-FFF2-40B4-BE49-F238E27FC236}">
                <a16:creationId xmlns:a16="http://schemas.microsoft.com/office/drawing/2014/main" id="{A30338A6-9ABE-2AAE-335E-BCEA5905B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747" y="1583432"/>
            <a:ext cx="3040043" cy="2487825"/>
          </a:xfrm>
          <a:prstGeom prst="rect">
            <a:avLst/>
          </a:prstGeom>
        </p:spPr>
      </p:pic>
    </p:spTree>
    <p:extLst>
      <p:ext uri="{BB962C8B-B14F-4D97-AF65-F5344CB8AC3E}">
        <p14:creationId xmlns:p14="http://schemas.microsoft.com/office/powerpoint/2010/main" val="1135644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457C-A790-88A4-959B-B0DD4B540B65}"/>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E19AF0A3-1E07-8341-C321-8F4F29D2C312}"/>
              </a:ext>
            </a:extLst>
          </p:cNvPr>
          <p:cNvSpPr>
            <a:spLocks noGrp="1"/>
          </p:cNvSpPr>
          <p:nvPr>
            <p:ph idx="1"/>
          </p:nvPr>
        </p:nvSpPr>
        <p:spPr/>
        <p:txBody>
          <a:bodyPr/>
          <a:lstStyle/>
          <a:p>
            <a:r>
              <a:rPr lang="en-US" sz="2400" dirty="0"/>
              <a:t>Support vector machine(SVM)</a:t>
            </a:r>
          </a:p>
          <a:p>
            <a:r>
              <a:rPr lang="en-IN" sz="2400" dirty="0"/>
              <a:t>Confusion matrix</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r>
              <a:rPr lang="en-IN" sz="2400" dirty="0"/>
              <a:t>Classification report</a:t>
            </a:r>
          </a:p>
        </p:txBody>
      </p:sp>
      <p:pic>
        <p:nvPicPr>
          <p:cNvPr id="11" name="Picture 10">
            <a:extLst>
              <a:ext uri="{FF2B5EF4-FFF2-40B4-BE49-F238E27FC236}">
                <a16:creationId xmlns:a16="http://schemas.microsoft.com/office/drawing/2014/main" id="{E7B85F0C-8789-9D48-6449-E0B0CE876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02" y="2032414"/>
            <a:ext cx="6328816" cy="1933096"/>
          </a:xfrm>
          <a:prstGeom prst="rect">
            <a:avLst/>
          </a:prstGeom>
        </p:spPr>
      </p:pic>
      <p:pic>
        <p:nvPicPr>
          <p:cNvPr id="13" name="Picture 12">
            <a:extLst>
              <a:ext uri="{FF2B5EF4-FFF2-40B4-BE49-F238E27FC236}">
                <a16:creationId xmlns:a16="http://schemas.microsoft.com/office/drawing/2014/main" id="{7407C8F6-4434-6F5D-95F9-3CD28377E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9440" y="4245753"/>
            <a:ext cx="4217637" cy="2246486"/>
          </a:xfrm>
          <a:prstGeom prst="rect">
            <a:avLst/>
          </a:prstGeom>
        </p:spPr>
      </p:pic>
      <p:pic>
        <p:nvPicPr>
          <p:cNvPr id="5" name="Picture 4">
            <a:extLst>
              <a:ext uri="{FF2B5EF4-FFF2-40B4-BE49-F238E27FC236}">
                <a16:creationId xmlns:a16="http://schemas.microsoft.com/office/drawing/2014/main" id="{C3016A0E-B17A-86B4-E669-DEEB75311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7267" y="1575726"/>
            <a:ext cx="3098555" cy="2529906"/>
          </a:xfrm>
          <a:prstGeom prst="rect">
            <a:avLst/>
          </a:prstGeom>
        </p:spPr>
      </p:pic>
    </p:spTree>
    <p:extLst>
      <p:ext uri="{BB962C8B-B14F-4D97-AF65-F5344CB8AC3E}">
        <p14:creationId xmlns:p14="http://schemas.microsoft.com/office/powerpoint/2010/main" val="40792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 and Design</a:t>
            </a:r>
          </a:p>
          <a:p>
            <a:pPr marL="462280" indent="-462280">
              <a:buBlip>
                <a:blip r:embed="rId2">
                  <a:extLst>
                    <a:ext uri="{96DAC541-7B7A-43D3-8B79-37D633B846F1}">
                      <asvg:svgBlip xmlns:asvg="http://schemas.microsoft.com/office/drawing/2016/SVG/main" r:embed="rId3"/>
                    </a:ext>
                  </a:extLst>
                </a:blip>
              </a:buBlip>
            </a:pPr>
            <a:r>
              <a:rPr lang="en-IN" altLang="en-US" dirty="0"/>
              <a:t>Implementation</a:t>
            </a:r>
          </a:p>
          <a:p>
            <a:pPr marL="462280" indent="-462280">
              <a:buBlip>
                <a:blip r:embed="rId2">
                  <a:extLst>
                    <a:ext uri="{96DAC541-7B7A-43D3-8B79-37D633B846F1}">
                      <asvg:svgBlip xmlns:asvg="http://schemas.microsoft.com/office/drawing/2016/SVG/main" r:embed="rId3"/>
                    </a:ext>
                  </a:extLst>
                </a:blip>
              </a:buBlip>
            </a:pPr>
            <a:r>
              <a:rPr lang="en-IN" dirty="0"/>
              <a:t>Research Paper</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59CE-4075-56AA-DFBB-B13766C20581}"/>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C93E8102-3A28-D2A0-8FBA-71094809A30F}"/>
              </a:ext>
            </a:extLst>
          </p:cNvPr>
          <p:cNvSpPr>
            <a:spLocks noGrp="1"/>
          </p:cNvSpPr>
          <p:nvPr>
            <p:ph idx="1"/>
          </p:nvPr>
        </p:nvSpPr>
        <p:spPr/>
        <p:txBody>
          <a:bodyPr>
            <a:normAutofit/>
          </a:bodyPr>
          <a:lstStyle/>
          <a:p>
            <a:r>
              <a:rPr lang="en-US" sz="2400" dirty="0"/>
              <a:t>Random Forest Classifier</a:t>
            </a:r>
          </a:p>
          <a:p>
            <a:r>
              <a:rPr lang="en-US" sz="2400" dirty="0"/>
              <a:t>Confusion matrix</a:t>
            </a:r>
          </a:p>
          <a:p>
            <a:endParaRPr lang="en-US" sz="2400" dirty="0"/>
          </a:p>
          <a:p>
            <a:endParaRPr lang="en-US" sz="2400" dirty="0"/>
          </a:p>
          <a:p>
            <a:endParaRPr lang="en-US" sz="2400" dirty="0"/>
          </a:p>
          <a:p>
            <a:endParaRPr lang="en-US" sz="2400" dirty="0"/>
          </a:p>
          <a:p>
            <a:r>
              <a:rPr lang="en-US" sz="2400" dirty="0"/>
              <a:t>Classification Report</a:t>
            </a:r>
          </a:p>
          <a:p>
            <a:pPr marL="0" indent="0">
              <a:buNone/>
            </a:pPr>
            <a:endParaRPr lang="en-IN" sz="2400" dirty="0"/>
          </a:p>
        </p:txBody>
      </p:sp>
      <p:pic>
        <p:nvPicPr>
          <p:cNvPr id="5" name="Picture 4">
            <a:extLst>
              <a:ext uri="{FF2B5EF4-FFF2-40B4-BE49-F238E27FC236}">
                <a16:creationId xmlns:a16="http://schemas.microsoft.com/office/drawing/2014/main" id="{0A9817C8-3534-D6DD-D02C-F95FB9930F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935" y="1935520"/>
            <a:ext cx="5375028" cy="1751683"/>
          </a:xfrm>
          <a:prstGeom prst="rect">
            <a:avLst/>
          </a:prstGeom>
        </p:spPr>
      </p:pic>
      <p:pic>
        <p:nvPicPr>
          <p:cNvPr id="7" name="Picture 6">
            <a:extLst>
              <a:ext uri="{FF2B5EF4-FFF2-40B4-BE49-F238E27FC236}">
                <a16:creationId xmlns:a16="http://schemas.microsoft.com/office/drawing/2014/main" id="{BE6528A6-9F48-DE0A-1590-6DA7617B5A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6755" y="4021012"/>
            <a:ext cx="5375029" cy="2400251"/>
          </a:xfrm>
          <a:prstGeom prst="rect">
            <a:avLst/>
          </a:prstGeom>
        </p:spPr>
      </p:pic>
      <p:pic>
        <p:nvPicPr>
          <p:cNvPr id="6" name="Picture 5">
            <a:extLst>
              <a:ext uri="{FF2B5EF4-FFF2-40B4-BE49-F238E27FC236}">
                <a16:creationId xmlns:a16="http://schemas.microsoft.com/office/drawing/2014/main" id="{E11FE73C-1A8D-7085-F5AD-74D092B3D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107" y="1247690"/>
            <a:ext cx="3305053" cy="2698508"/>
          </a:xfrm>
          <a:prstGeom prst="rect">
            <a:avLst/>
          </a:prstGeom>
        </p:spPr>
      </p:pic>
    </p:spTree>
    <p:extLst>
      <p:ext uri="{BB962C8B-B14F-4D97-AF65-F5344CB8AC3E}">
        <p14:creationId xmlns:p14="http://schemas.microsoft.com/office/powerpoint/2010/main" val="3432578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C132-96BC-DDA2-CDA0-3C9086AFFA49}"/>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50E53EA2-EA11-A6D2-C99B-E36608F64BDA}"/>
              </a:ext>
            </a:extLst>
          </p:cNvPr>
          <p:cNvSpPr>
            <a:spLocks noGrp="1"/>
          </p:cNvSpPr>
          <p:nvPr>
            <p:ph idx="1"/>
          </p:nvPr>
        </p:nvSpPr>
        <p:spPr/>
        <p:txBody>
          <a:bodyPr>
            <a:normAutofit/>
          </a:bodyPr>
          <a:lstStyle/>
          <a:p>
            <a:r>
              <a:rPr lang="en-US" sz="2400" dirty="0"/>
              <a:t>Output:</a:t>
            </a:r>
          </a:p>
          <a:p>
            <a:r>
              <a:rPr lang="en-US" sz="2400" dirty="0"/>
              <a:t>Rebuilding the best Model</a:t>
            </a:r>
          </a:p>
          <a:p>
            <a:pPr marL="0" indent="0">
              <a:buNone/>
            </a:pPr>
            <a:r>
              <a:rPr lang="en-US" sz="2400" dirty="0"/>
              <a:t>    --Random Forest Classifier</a:t>
            </a:r>
            <a:endParaRPr lang="en-IN" sz="2400" dirty="0"/>
          </a:p>
        </p:txBody>
      </p:sp>
      <p:pic>
        <p:nvPicPr>
          <p:cNvPr id="5" name="Picture 4">
            <a:extLst>
              <a:ext uri="{FF2B5EF4-FFF2-40B4-BE49-F238E27FC236}">
                <a16:creationId xmlns:a16="http://schemas.microsoft.com/office/drawing/2014/main" id="{B2D7C89B-B8AF-731A-634A-882CBBE33A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7724" y="2480416"/>
            <a:ext cx="7056552" cy="3789756"/>
          </a:xfrm>
          <a:prstGeom prst="rect">
            <a:avLst/>
          </a:prstGeom>
        </p:spPr>
      </p:pic>
    </p:spTree>
    <p:extLst>
      <p:ext uri="{BB962C8B-B14F-4D97-AF65-F5344CB8AC3E}">
        <p14:creationId xmlns:p14="http://schemas.microsoft.com/office/powerpoint/2010/main" val="2265207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0371-A2A8-F302-E12E-0CCF0ADE37F1}"/>
              </a:ext>
            </a:extLst>
          </p:cNvPr>
          <p:cNvSpPr>
            <a:spLocks noGrp="1"/>
          </p:cNvSpPr>
          <p:nvPr>
            <p:ph type="title"/>
          </p:nvPr>
        </p:nvSpPr>
        <p:spPr/>
        <p:txBody>
          <a:bodyPr/>
          <a:lstStyle/>
          <a:p>
            <a:pPr algn="ctr"/>
            <a:r>
              <a:rPr lang="en-US" dirty="0">
                <a:sym typeface="+mn-ea"/>
              </a:rPr>
              <a:t>Implementation</a:t>
            </a:r>
            <a:endParaRPr lang="en-IN" dirty="0"/>
          </a:p>
        </p:txBody>
      </p:sp>
      <p:sp>
        <p:nvSpPr>
          <p:cNvPr id="3" name="Content Placeholder 2">
            <a:extLst>
              <a:ext uri="{FF2B5EF4-FFF2-40B4-BE49-F238E27FC236}">
                <a16:creationId xmlns:a16="http://schemas.microsoft.com/office/drawing/2014/main" id="{9EFE858D-0A41-195A-4E67-101D80D611AA}"/>
              </a:ext>
            </a:extLst>
          </p:cNvPr>
          <p:cNvSpPr>
            <a:spLocks noGrp="1"/>
          </p:cNvSpPr>
          <p:nvPr>
            <p:ph idx="1"/>
          </p:nvPr>
        </p:nvSpPr>
        <p:spPr/>
        <p:txBody>
          <a:bodyPr/>
          <a:lstStyle/>
          <a:p>
            <a:r>
              <a:rPr lang="en-US" dirty="0"/>
              <a:t>Model scalar</a:t>
            </a:r>
          </a:p>
          <a:p>
            <a:pPr marL="0" indent="0">
              <a:buNone/>
            </a:pPr>
            <a:endParaRPr lang="en-IN" dirty="0"/>
          </a:p>
        </p:txBody>
      </p:sp>
      <p:pic>
        <p:nvPicPr>
          <p:cNvPr id="5" name="Picture 4">
            <a:extLst>
              <a:ext uri="{FF2B5EF4-FFF2-40B4-BE49-F238E27FC236}">
                <a16:creationId xmlns:a16="http://schemas.microsoft.com/office/drawing/2014/main" id="{C68BD17B-7696-833B-0D90-730627EFE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358" y="1885541"/>
            <a:ext cx="9951247" cy="3875180"/>
          </a:xfrm>
          <a:prstGeom prst="rect">
            <a:avLst/>
          </a:prstGeom>
        </p:spPr>
      </p:pic>
    </p:spTree>
    <p:extLst>
      <p:ext uri="{BB962C8B-B14F-4D97-AF65-F5344CB8AC3E}">
        <p14:creationId xmlns:p14="http://schemas.microsoft.com/office/powerpoint/2010/main" val="146063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9D6-5A95-862F-5C31-4B306C4A1C8E}"/>
              </a:ext>
            </a:extLst>
          </p:cNvPr>
          <p:cNvSpPr>
            <a:spLocks noGrp="1"/>
          </p:cNvSpPr>
          <p:nvPr>
            <p:ph type="title"/>
          </p:nvPr>
        </p:nvSpPr>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id="{C162BF90-0C70-877D-F45E-EFD8FACE75D4}"/>
              </a:ext>
            </a:extLst>
          </p:cNvPr>
          <p:cNvSpPr>
            <a:spLocks noGrp="1"/>
          </p:cNvSpPr>
          <p:nvPr>
            <p:ph idx="1"/>
          </p:nvPr>
        </p:nvSpPr>
        <p:spPr/>
        <p:txBody>
          <a:bodyPr>
            <a:normAutofit/>
          </a:bodyPr>
          <a:lstStyle/>
          <a:p>
            <a:r>
              <a:rPr lang="en-US" sz="2400" dirty="0"/>
              <a:t>Evaluation of Models</a:t>
            </a:r>
          </a:p>
          <a:p>
            <a:pPr marL="0" indent="0">
              <a:buNone/>
            </a:pPr>
            <a:endParaRPr lang="en-IN" sz="2400" dirty="0"/>
          </a:p>
        </p:txBody>
      </p:sp>
      <p:pic>
        <p:nvPicPr>
          <p:cNvPr id="5" name="Picture 4">
            <a:extLst>
              <a:ext uri="{FF2B5EF4-FFF2-40B4-BE49-F238E27FC236}">
                <a16:creationId xmlns:a16="http://schemas.microsoft.com/office/drawing/2014/main" id="{F72F1824-3457-0421-0A0E-19BC253E3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737" y="1516295"/>
            <a:ext cx="7744742" cy="2159966"/>
          </a:xfrm>
          <a:prstGeom prst="rect">
            <a:avLst/>
          </a:prstGeom>
        </p:spPr>
      </p:pic>
      <p:pic>
        <p:nvPicPr>
          <p:cNvPr id="6" name="Picture 5">
            <a:extLst>
              <a:ext uri="{FF2B5EF4-FFF2-40B4-BE49-F238E27FC236}">
                <a16:creationId xmlns:a16="http://schemas.microsoft.com/office/drawing/2014/main" id="{B38C7F73-61F8-63B0-C6CB-7FF30D21E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264" y="4022064"/>
            <a:ext cx="8335538" cy="2124371"/>
          </a:xfrm>
          <a:prstGeom prst="rect">
            <a:avLst/>
          </a:prstGeom>
        </p:spPr>
      </p:pic>
    </p:spTree>
    <p:extLst>
      <p:ext uri="{BB962C8B-B14F-4D97-AF65-F5344CB8AC3E}">
        <p14:creationId xmlns:p14="http://schemas.microsoft.com/office/powerpoint/2010/main" val="3432881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B430-7E96-B641-8784-B4A488419D98}"/>
              </a:ext>
            </a:extLst>
          </p:cNvPr>
          <p:cNvSpPr>
            <a:spLocks noGrp="1"/>
          </p:cNvSpPr>
          <p:nvPr>
            <p:ph type="title"/>
          </p:nvPr>
        </p:nvSpPr>
        <p:spPr/>
        <p:txBody>
          <a:bodyPr/>
          <a:lstStyle/>
          <a:p>
            <a:pPr algn="ctr"/>
            <a:r>
              <a:rPr lang="en-US" dirty="0">
                <a:sym typeface="+mn-ea"/>
              </a:rPr>
              <a:t>Results</a:t>
            </a:r>
            <a:endParaRPr lang="en-IN" dirty="0"/>
          </a:p>
        </p:txBody>
      </p:sp>
      <p:pic>
        <p:nvPicPr>
          <p:cNvPr id="9" name="Content Placeholder 8">
            <a:extLst>
              <a:ext uri="{FF2B5EF4-FFF2-40B4-BE49-F238E27FC236}">
                <a16:creationId xmlns:a16="http://schemas.microsoft.com/office/drawing/2014/main" id="{C0492685-F68B-6901-9A90-AD7BC6D17C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6345" y="1115624"/>
            <a:ext cx="8154724" cy="5395912"/>
          </a:xfrm>
        </p:spPr>
      </p:pic>
    </p:spTree>
    <p:extLst>
      <p:ext uri="{BB962C8B-B14F-4D97-AF65-F5344CB8AC3E}">
        <p14:creationId xmlns:p14="http://schemas.microsoft.com/office/powerpoint/2010/main" val="3776470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2D1D-C8FD-4FAB-4D5E-DDD2956AA25D}"/>
              </a:ext>
            </a:extLst>
          </p:cNvPr>
          <p:cNvSpPr>
            <a:spLocks noGrp="1"/>
          </p:cNvSpPr>
          <p:nvPr>
            <p:ph type="title"/>
          </p:nvPr>
        </p:nvSpPr>
        <p:spPr/>
        <p:txBody>
          <a:bodyPr/>
          <a:lstStyle/>
          <a:p>
            <a:pPr algn="ctr"/>
            <a:r>
              <a:rPr lang="en-US" dirty="0">
                <a:sym typeface="+mn-ea"/>
              </a:rPr>
              <a:t>Results</a:t>
            </a:r>
            <a:endParaRPr lang="en-IN" dirty="0"/>
          </a:p>
        </p:txBody>
      </p:sp>
      <p:sp>
        <p:nvSpPr>
          <p:cNvPr id="3" name="Content Placeholder 2">
            <a:extLst>
              <a:ext uri="{FF2B5EF4-FFF2-40B4-BE49-F238E27FC236}">
                <a16:creationId xmlns:a16="http://schemas.microsoft.com/office/drawing/2014/main" id="{5A2D6443-422F-9F69-CEF5-F95346DB1874}"/>
              </a:ext>
            </a:extLst>
          </p:cNvPr>
          <p:cNvSpPr>
            <a:spLocks noGrp="1"/>
          </p:cNvSpPr>
          <p:nvPr>
            <p:ph idx="1"/>
          </p:nvPr>
        </p:nvSpPr>
        <p:spPr>
          <a:xfrm>
            <a:off x="206430" y="1097279"/>
            <a:ext cx="11779135" cy="5394960"/>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emphasizes that the use of earthquake detection and random forest algorithms to predict earthquake magnitudes. It suggests that using a random forest algorithm for earthquake detection gives high accuracy, and that prediction can be done using attributes such as longitude, latitude, depth, cdi, mmi, sig,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dmin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gap.</a:t>
            </a:r>
            <a:r>
              <a:rPr lang="en-US" sz="2400" dirty="0"/>
              <a:t> </a:t>
            </a:r>
          </a:p>
          <a:p>
            <a:pPr marL="0" indent="0">
              <a:buNone/>
            </a:pPr>
            <a:r>
              <a:rPr lang="en-US" dirty="0"/>
              <a:t> </a:t>
            </a:r>
          </a:p>
        </p:txBody>
      </p:sp>
      <p:pic>
        <p:nvPicPr>
          <p:cNvPr id="5" name="Picture 4">
            <a:extLst>
              <a:ext uri="{FF2B5EF4-FFF2-40B4-BE49-F238E27FC236}">
                <a16:creationId xmlns:a16="http://schemas.microsoft.com/office/drawing/2014/main" id="{B4938ACA-F5B3-6058-89E3-F4DE31FD7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95" y="2052970"/>
            <a:ext cx="7544853" cy="1571844"/>
          </a:xfrm>
          <a:prstGeom prst="rect">
            <a:avLst/>
          </a:prstGeom>
        </p:spPr>
      </p:pic>
      <p:pic>
        <p:nvPicPr>
          <p:cNvPr id="7" name="Picture 6">
            <a:extLst>
              <a:ext uri="{FF2B5EF4-FFF2-40B4-BE49-F238E27FC236}">
                <a16:creationId xmlns:a16="http://schemas.microsoft.com/office/drawing/2014/main" id="{FD71B32C-68C4-ADAE-99F2-B6FA899832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99" y="3624814"/>
            <a:ext cx="7411484" cy="2867425"/>
          </a:xfrm>
          <a:prstGeom prst="rect">
            <a:avLst/>
          </a:prstGeom>
        </p:spPr>
      </p:pic>
    </p:spTree>
    <p:extLst>
      <p:ext uri="{BB962C8B-B14F-4D97-AF65-F5344CB8AC3E}">
        <p14:creationId xmlns:p14="http://schemas.microsoft.com/office/powerpoint/2010/main" val="1454908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1C3E-9D26-CFE9-8862-3E75D0181880}"/>
              </a:ext>
            </a:extLst>
          </p:cNvPr>
          <p:cNvSpPr>
            <a:spLocks noGrp="1"/>
          </p:cNvSpPr>
          <p:nvPr>
            <p:ph type="title"/>
          </p:nvPr>
        </p:nvSpPr>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id="{0DCFF2E9-7554-3291-6DA5-9E0D62805FED}"/>
              </a:ext>
            </a:extLst>
          </p:cNvPr>
          <p:cNvSpPr>
            <a:spLocks noGrp="1"/>
          </p:cNvSpPr>
          <p:nvPr>
            <p:ph idx="1"/>
          </p:nvPr>
        </p:nvSpPr>
        <p:spPr/>
        <p:txBody>
          <a:bodyPr/>
          <a:lstStyle/>
          <a:p>
            <a:r>
              <a:rPr lang="en-US" dirty="0"/>
              <a:t>Web app</a:t>
            </a:r>
          </a:p>
          <a:p>
            <a:pPr marL="0" indent="0">
              <a:buNone/>
            </a:pPr>
            <a:endParaRPr lang="en-US" dirty="0"/>
          </a:p>
        </p:txBody>
      </p:sp>
      <p:pic>
        <p:nvPicPr>
          <p:cNvPr id="5" name="Picture 4">
            <a:extLst>
              <a:ext uri="{FF2B5EF4-FFF2-40B4-BE49-F238E27FC236}">
                <a16:creationId xmlns:a16="http://schemas.microsoft.com/office/drawing/2014/main" id="{67423538-DDBD-7AF5-5D3A-FF969D5EA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474" y="1278294"/>
            <a:ext cx="3627501" cy="4889241"/>
          </a:xfrm>
          <a:prstGeom prst="rect">
            <a:avLst/>
          </a:prstGeom>
        </p:spPr>
      </p:pic>
    </p:spTree>
    <p:extLst>
      <p:ext uri="{BB962C8B-B14F-4D97-AF65-F5344CB8AC3E}">
        <p14:creationId xmlns:p14="http://schemas.microsoft.com/office/powerpoint/2010/main" val="3692808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0813-AB2B-7BEB-F7EA-58071597A43E}"/>
              </a:ext>
            </a:extLst>
          </p:cNvPr>
          <p:cNvSpPr>
            <a:spLocks noGrp="1"/>
          </p:cNvSpPr>
          <p:nvPr>
            <p:ph type="title"/>
          </p:nvPr>
        </p:nvSpPr>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id="{77769FDA-8713-EDBB-E797-27FB5BE4D26A}"/>
              </a:ext>
            </a:extLst>
          </p:cNvPr>
          <p:cNvSpPr>
            <a:spLocks noGrp="1"/>
          </p:cNvSpPr>
          <p:nvPr>
            <p:ph idx="1"/>
          </p:nvPr>
        </p:nvSpPr>
        <p:spPr/>
        <p:txBody>
          <a:bodyPr/>
          <a:lstStyle/>
          <a:p>
            <a:r>
              <a:rPr lang="en-US" dirty="0"/>
              <a:t>Earthquake detection using webapp UI</a:t>
            </a:r>
          </a:p>
          <a:p>
            <a:pPr marL="0" indent="0">
              <a:buNone/>
            </a:pPr>
            <a:endParaRPr lang="en-IN" dirty="0"/>
          </a:p>
        </p:txBody>
      </p:sp>
      <p:pic>
        <p:nvPicPr>
          <p:cNvPr id="5" name="Picture 4">
            <a:extLst>
              <a:ext uri="{FF2B5EF4-FFF2-40B4-BE49-F238E27FC236}">
                <a16:creationId xmlns:a16="http://schemas.microsoft.com/office/drawing/2014/main" id="{BF99AB97-55C1-C4CA-B507-ED27FD1EE0F6}"/>
              </a:ext>
            </a:extLst>
          </p:cNvPr>
          <p:cNvPicPr>
            <a:picLocks noChangeAspect="1"/>
          </p:cNvPicPr>
          <p:nvPr/>
        </p:nvPicPr>
        <p:blipFill rotWithShape="1">
          <a:blip r:embed="rId2">
            <a:extLst>
              <a:ext uri="{28A0092B-C50C-407E-A947-70E740481C1C}">
                <a14:useLocalDpi xmlns:a14="http://schemas.microsoft.com/office/drawing/2010/main" val="0"/>
              </a:ext>
            </a:extLst>
          </a:blip>
          <a:srcRect l="29847" t="13818" r="28827" b="50000"/>
          <a:stretch/>
        </p:blipFill>
        <p:spPr>
          <a:xfrm>
            <a:off x="3293707" y="2554084"/>
            <a:ext cx="5038530" cy="2481349"/>
          </a:xfrm>
          <a:prstGeom prst="rect">
            <a:avLst/>
          </a:prstGeom>
        </p:spPr>
      </p:pic>
    </p:spTree>
    <p:extLst>
      <p:ext uri="{BB962C8B-B14F-4D97-AF65-F5344CB8AC3E}">
        <p14:creationId xmlns:p14="http://schemas.microsoft.com/office/powerpoint/2010/main" val="3036339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1241-7C17-2A53-005B-AC7E52B2E014}"/>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768FA958-9FC6-E0EB-A33D-EE307FF55E5C}"/>
              </a:ext>
            </a:extLst>
          </p:cNvPr>
          <p:cNvSpPr>
            <a:spLocks noGrp="1"/>
          </p:cNvSpPr>
          <p:nvPr>
            <p:ph idx="1"/>
          </p:nvPr>
        </p:nvSpPr>
        <p:spPr/>
        <p:txBody>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Based on the evaluation of four machine learning algorithms, namely Decision Tree Classifier,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Kneighbors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Classifier, SVC, and Random Forest Classifier, it can be concluded that all models have performed well in detecting earthquakes. Among all the algorithms, the Random Forest Classifier algorithm achieved the highest accuracy score of 0.976923, which is the best performance compared to the other models. The Decision Tree Classifier,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Kneighbors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Classifier, and SVC algorithms also performed well, with accuracy scores of 0.942308, 0.923077, and 0.930769, respectively.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Moreover, all the models have performed well in terms of precision, recall, and F1-score. These performance metrics are essential for earthquake detection as it requires accurate and reliable predictions to avoid false positives and false negatives. In conclusion, the Random Forest Classifier algorithm is the best model for earthquake detection based on the given dataset. However, other algorithms such as Decision Tree Classifier, K-Neighbour’s Classifier, and SVC can also be used as they have also shown good performance.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0671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Acknowledgement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59951" y="1363362"/>
            <a:ext cx="7940040" cy="3909060"/>
          </a:xfrm>
          <a:prstGeom prst="rect">
            <a:avLst/>
          </a:prstGeom>
          <a:noFill/>
          <a:ln w="9525">
            <a:noFill/>
            <a:miter lim="800000"/>
            <a:headEnd/>
            <a:tailEnd/>
          </a:ln>
        </p:spPr>
      </p:pic>
      <p:sp>
        <p:nvSpPr>
          <p:cNvPr id="5" name="Rectangle 4"/>
          <p:cNvSpPr/>
          <p:nvPr/>
        </p:nvSpPr>
        <p:spPr>
          <a:xfrm>
            <a:off x="4288739" y="5854957"/>
            <a:ext cx="5549853" cy="369332"/>
          </a:xfrm>
          <a:prstGeom prst="rect">
            <a:avLst/>
          </a:prstGeom>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Fig :  </a:t>
            </a:r>
            <a:r>
              <a:rPr lang="en-IN" dirty="0"/>
              <a:t>Acceptance Notification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a:bodyPr>
          <a:lstStyle/>
          <a:p>
            <a:pPr marL="0" indent="0">
              <a:buNone/>
            </a:pPr>
            <a:r>
              <a:rPr lang="en-IN" sz="2400" dirty="0">
                <a:sym typeface="+mn-ea"/>
              </a:rPr>
              <a:t>               </a:t>
            </a:r>
            <a:r>
              <a:rPr lang="en-IN" sz="2400" dirty="0"/>
              <a:t>An Earthquake is the sudden shaking of the surface of the earth resulting from sudden release of energy in the Lithosphere. Reliable prediction of earthquakes has numerous societal and engineering benefits. In recent years, the exponentially rising volume of seismic data has led to the development of several automatic earthquake detection algorithms through machine learning approaches. Different algorithms have been applied on earthquake detection like Decision tree, Random Forest classifier, Support vector Machine, </a:t>
            </a:r>
            <a:r>
              <a:rPr lang="en-IN" sz="2400" dirty="0" err="1"/>
              <a:t>KNeighborsClassifier</a:t>
            </a:r>
            <a:r>
              <a:rPr lang="en-IN" sz="2400" dirty="0"/>
              <a:t>.</a:t>
            </a:r>
          </a:p>
          <a:p>
            <a:pPr marL="0" indent="0">
              <a:buNone/>
            </a:pPr>
            <a:endParaRPr lang="en-IN" sz="2400" dirty="0"/>
          </a:p>
          <a:p>
            <a:pPr marL="0" indent="0">
              <a:buNone/>
            </a:pPr>
            <a:r>
              <a:rPr lang="en-IN" sz="2400" b="1" dirty="0"/>
              <a:t>Keywords:  </a:t>
            </a:r>
            <a:r>
              <a:rPr lang="en-IN" sz="2400" dirty="0"/>
              <a:t>Machine Learning, Earthquake, Random Forest Classifier, Decision tree, Support Vector Machine, </a:t>
            </a:r>
            <a:r>
              <a:rPr lang="en-IN" sz="2400" dirty="0" err="1"/>
              <a:t>KNeighborsClassifier</a:t>
            </a:r>
            <a:r>
              <a:rPr lang="en-IN" sz="2400" dirty="0"/>
              <a:t>.</a:t>
            </a:r>
            <a:endParaRPr lang="en-US" sz="2400" dirty="0"/>
          </a:p>
          <a:p>
            <a:pPr marL="0" indent="0">
              <a:buNone/>
            </a:pPr>
            <a:r>
              <a:rPr lang="en-IN" sz="2400" dirty="0"/>
              <a:t> </a:t>
            </a:r>
            <a:endParaRPr lang="en-US" sz="2400" dirty="0"/>
          </a:p>
          <a:p>
            <a:pPr marL="0" indent="0">
              <a:buNone/>
            </a:pPr>
            <a:r>
              <a:rPr lang="en-IN" sz="2400" dirty="0"/>
              <a:t> </a:t>
            </a:r>
            <a:endParaRPr lang="en-IN" sz="2400" dirty="0">
              <a:sym typeface="+mn-ea"/>
            </a:endParaRPr>
          </a:p>
          <a:p>
            <a:pPr marL="0" indent="0">
              <a:buNone/>
            </a:pPr>
            <a:endParaRPr lang="en-IN" sz="2400" dirty="0">
              <a:sym typeface="+mn-ea"/>
            </a:endParaRPr>
          </a:p>
          <a:p>
            <a:pPr marL="0" indent="0">
              <a:buNone/>
            </a:pPr>
            <a:r>
              <a:rPr lang="en-IN" sz="2400" dirty="0">
                <a:sym typeface="+mn-ea"/>
              </a:rPr>
              <a:t>    </a:t>
            </a:r>
          </a:p>
          <a:p>
            <a:pPr marL="0" indent="0">
              <a:buNone/>
            </a:pPr>
            <a:endParaRPr lang="en-IN" sz="2400" dirty="0">
              <a:sym typeface="+mn-ea"/>
            </a:endParaRPr>
          </a:p>
          <a:p>
            <a:pPr marL="0" indent="0">
              <a:buNone/>
            </a:pPr>
            <a:endParaRPr lang="en-IN" sz="2400" dirty="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Research  Paper</a:t>
            </a:r>
          </a:p>
        </p:txBody>
      </p:sp>
      <p:sp>
        <p:nvSpPr>
          <p:cNvPr id="3" name="Content Placeholder 2"/>
          <p:cNvSpPr>
            <a:spLocks noGrp="1"/>
          </p:cNvSpPr>
          <p:nvPr>
            <p:ph idx="1"/>
          </p:nvPr>
        </p:nvSpPr>
        <p:spPr/>
        <p:txBody>
          <a:bodyPr/>
          <a:lstStyle/>
          <a:p>
            <a:r>
              <a:rPr lang="en-US" dirty="0">
                <a:hlinkClick r:id="rId2" action="ppaction://hlinkfile"/>
              </a:rPr>
              <a:t>The Cavalcade of Immaculate and Disparate Algorithms for Detecting Distracted Earthquakes Employing Machine Learning.</a:t>
            </a:r>
            <a:endParaRPr lang="en-IN" dirty="0"/>
          </a:p>
        </p:txBody>
      </p:sp>
      <p:sp>
        <p:nvSpPr>
          <p:cNvPr id="6" name="Text Box 5"/>
          <p:cNvSpPr txBox="1"/>
          <p:nvPr/>
        </p:nvSpPr>
        <p:spPr>
          <a:xfrm>
            <a:off x="100965" y="6676390"/>
            <a:ext cx="309880" cy="368300"/>
          </a:xfrm>
          <a:prstGeom prst="rect">
            <a:avLst/>
          </a:prstGeom>
          <a:noFill/>
        </p:spPr>
        <p:txBody>
          <a:bodyPr wrap="none" rtlCol="0">
            <a:spAutoFit/>
          </a:bodyPr>
          <a:lstStyle/>
          <a:p>
            <a:endParaRPr lang="en-I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AC31-F851-92D5-8768-A4E2FCDDDBA5}"/>
              </a:ext>
            </a:extLst>
          </p:cNvPr>
          <p:cNvSpPr>
            <a:spLocks noGrp="1"/>
          </p:cNvSpPr>
          <p:nvPr>
            <p:ph type="title"/>
          </p:nvPr>
        </p:nvSpPr>
        <p:spPr/>
        <p:txBody>
          <a:bodyPr/>
          <a:lstStyle/>
          <a:p>
            <a:pPr algn="ctr"/>
            <a:r>
              <a:rPr lang="en-US" dirty="0"/>
              <a:t>Certificates</a:t>
            </a:r>
            <a:endParaRPr lang="en-IN" dirty="0"/>
          </a:p>
        </p:txBody>
      </p:sp>
      <p:pic>
        <p:nvPicPr>
          <p:cNvPr id="25" name="Content Placeholder 24">
            <a:extLst>
              <a:ext uri="{FF2B5EF4-FFF2-40B4-BE49-F238E27FC236}">
                <a16:creationId xmlns:a16="http://schemas.microsoft.com/office/drawing/2014/main" id="{B7EFFEA0-B4B7-D9C1-49AD-46B8D40030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1610147"/>
            <a:ext cx="5757865" cy="4072196"/>
          </a:xfrm>
        </p:spPr>
      </p:pic>
      <p:pic>
        <p:nvPicPr>
          <p:cNvPr id="27" name="Picture 26">
            <a:extLst>
              <a:ext uri="{FF2B5EF4-FFF2-40B4-BE49-F238E27FC236}">
                <a16:creationId xmlns:a16="http://schemas.microsoft.com/office/drawing/2014/main" id="{432E791D-BA0D-39A5-16AA-8653D35D90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33" y="1610147"/>
            <a:ext cx="5757865" cy="4072196"/>
          </a:xfrm>
          <a:prstGeom prst="rect">
            <a:avLst/>
          </a:prstGeom>
        </p:spPr>
      </p:pic>
    </p:spTree>
    <p:extLst>
      <p:ext uri="{BB962C8B-B14F-4D97-AF65-F5344CB8AC3E}">
        <p14:creationId xmlns:p14="http://schemas.microsoft.com/office/powerpoint/2010/main" val="358763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AA1-52F3-5DA9-1B26-0AA83B3F723E}"/>
              </a:ext>
            </a:extLst>
          </p:cNvPr>
          <p:cNvSpPr>
            <a:spLocks noGrp="1"/>
          </p:cNvSpPr>
          <p:nvPr>
            <p:ph type="title"/>
          </p:nvPr>
        </p:nvSpPr>
        <p:spPr/>
        <p:txBody>
          <a:bodyPr/>
          <a:lstStyle/>
          <a:p>
            <a:pPr algn="ctr"/>
            <a:r>
              <a:rPr lang="en-US" dirty="0"/>
              <a:t>Certificates</a:t>
            </a:r>
            <a:endParaRPr lang="en-IN" dirty="0"/>
          </a:p>
        </p:txBody>
      </p:sp>
      <p:pic>
        <p:nvPicPr>
          <p:cNvPr id="5" name="Content Placeholder 4">
            <a:extLst>
              <a:ext uri="{FF2B5EF4-FFF2-40B4-BE49-F238E27FC236}">
                <a16:creationId xmlns:a16="http://schemas.microsoft.com/office/drawing/2014/main" id="{EA154CA0-3155-0145-F5DA-7C137B8D41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813" y="1638137"/>
            <a:ext cx="5699678" cy="4031044"/>
          </a:xfrm>
        </p:spPr>
      </p:pic>
      <p:pic>
        <p:nvPicPr>
          <p:cNvPr id="7" name="Picture 6">
            <a:extLst>
              <a:ext uri="{FF2B5EF4-FFF2-40B4-BE49-F238E27FC236}">
                <a16:creationId xmlns:a16="http://schemas.microsoft.com/office/drawing/2014/main" id="{79588708-F9EA-604A-332E-855AB12355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8595" y="1638138"/>
            <a:ext cx="5699678" cy="4031043"/>
          </a:xfrm>
          <a:prstGeom prst="rect">
            <a:avLst/>
          </a:prstGeom>
        </p:spPr>
      </p:pic>
    </p:spTree>
    <p:extLst>
      <p:ext uri="{BB962C8B-B14F-4D97-AF65-F5344CB8AC3E}">
        <p14:creationId xmlns:p14="http://schemas.microsoft.com/office/powerpoint/2010/main" val="1366211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lnSpcReduction="10000"/>
          </a:bodyPr>
          <a:lstStyle/>
          <a:p>
            <a:pPr lvl="0">
              <a:buNone/>
            </a:pPr>
            <a:r>
              <a:rPr lang="en-IN" sz="2400" dirty="0"/>
              <a:t>[1]</a:t>
            </a:r>
            <a:r>
              <a:rPr lang="en-IN" dirty="0">
                <a:hlinkClick r:id="rId2" action="ppaction://hlinkfile"/>
              </a:rPr>
              <a:t>A. G. Hafez, A. A. </a:t>
            </a:r>
            <a:r>
              <a:rPr lang="en-IN" dirty="0" err="1">
                <a:hlinkClick r:id="rId2" action="ppaction://hlinkfile"/>
              </a:rPr>
              <a:t>Azim</a:t>
            </a:r>
            <a:r>
              <a:rPr lang="en-IN" dirty="0">
                <a:hlinkClick r:id="rId2" action="ppaction://hlinkfile"/>
              </a:rPr>
              <a:t>, M. S. </a:t>
            </a:r>
            <a:r>
              <a:rPr lang="en-IN" dirty="0" err="1">
                <a:hlinkClick r:id="rId2" action="ppaction://hlinkfile"/>
              </a:rPr>
              <a:t>Soliman</a:t>
            </a:r>
            <a:r>
              <a:rPr lang="en-IN" dirty="0">
                <a:hlinkClick r:id="rId2" action="ppaction://hlinkfile"/>
              </a:rPr>
              <a:t>, and H. </a:t>
            </a:r>
            <a:r>
              <a:rPr lang="en-IN" dirty="0" err="1">
                <a:hlinkClick r:id="rId2" action="ppaction://hlinkfile"/>
              </a:rPr>
              <a:t>Yayama</a:t>
            </a:r>
            <a:r>
              <a:rPr lang="en-IN" dirty="0">
                <a:hlinkClick r:id="rId2" action="ppaction://hlinkfile"/>
              </a:rPr>
              <a:t>, “</a:t>
            </a:r>
            <a:r>
              <a:rPr lang="en-IN" dirty="0" err="1">
                <a:hlinkClick r:id="rId2" action="ppaction://hlinkfile"/>
              </a:rPr>
              <a:t>Realtime</a:t>
            </a:r>
            <a:r>
              <a:rPr lang="en-IN" dirty="0">
                <a:hlinkClick r:id="rId2" action="ppaction://hlinkfile"/>
              </a:rPr>
              <a:t> P-</a:t>
            </a:r>
            <a:r>
              <a:rPr lang="en-IN" dirty="0" err="1">
                <a:hlinkClick r:id="rId2" action="ppaction://hlinkfile"/>
              </a:rPr>
              <a:t>wavepicking</a:t>
            </a:r>
            <a:r>
              <a:rPr lang="en-IN" dirty="0">
                <a:hlinkClick r:id="rId2" action="ppaction://hlinkfile"/>
              </a:rPr>
              <a:t> for earthquake early warning system using discrete wavelet transform,” NRIAG J. Astron. </a:t>
            </a:r>
            <a:r>
              <a:rPr lang="en-IN" dirty="0" err="1">
                <a:hlinkClick r:id="rId2" action="ppaction://hlinkfile"/>
              </a:rPr>
              <a:t>Geophys</a:t>
            </a:r>
            <a:r>
              <a:rPr lang="en-IN" dirty="0">
                <a:hlinkClick r:id="rId2" action="ppaction://hlinkfile"/>
              </a:rPr>
              <a:t>., vol. 9, no. 1, pp. 1–6, Jan. 2020.</a:t>
            </a:r>
            <a:endParaRPr lang="en-US" dirty="0"/>
          </a:p>
          <a:p>
            <a:pPr lvl="0">
              <a:buNone/>
            </a:pPr>
            <a:r>
              <a:rPr lang="en-IN" dirty="0"/>
              <a:t>[2]</a:t>
            </a:r>
            <a:r>
              <a:rPr lang="en-IN" dirty="0">
                <a:hlinkClick r:id="rId3" action="ppaction://hlinkfile"/>
              </a:rPr>
              <a:t>A. Lomax, A. </a:t>
            </a:r>
            <a:r>
              <a:rPr lang="en-IN" dirty="0" err="1">
                <a:hlinkClick r:id="rId3" action="ppaction://hlinkfile"/>
              </a:rPr>
              <a:t>Michelini</a:t>
            </a:r>
            <a:r>
              <a:rPr lang="en-IN" dirty="0">
                <a:hlinkClick r:id="rId3" action="ppaction://hlinkfile"/>
              </a:rPr>
              <a:t>, and D. </a:t>
            </a:r>
            <a:r>
              <a:rPr lang="en-IN" dirty="0" err="1">
                <a:hlinkClick r:id="rId3" action="ppaction://hlinkfile"/>
              </a:rPr>
              <a:t>Josipovic’s</a:t>
            </a:r>
            <a:r>
              <a:rPr lang="en-IN" dirty="0">
                <a:hlinkClick r:id="rId3" action="ppaction://hlinkfile"/>
              </a:rPr>
              <a:t>, “An investigation of rapid earthquake characterization using single-station waveforms and a </a:t>
            </a:r>
            <a:r>
              <a:rPr lang="en-IN" dirty="0" err="1">
                <a:hlinkClick r:id="rId3" action="ppaction://hlinkfile"/>
              </a:rPr>
              <a:t>convolutional</a:t>
            </a:r>
            <a:r>
              <a:rPr lang="en-IN" dirty="0">
                <a:hlinkClick r:id="rId3" action="ppaction://hlinkfile"/>
              </a:rPr>
              <a:t> neural network,” </a:t>
            </a:r>
            <a:r>
              <a:rPr lang="en-IN" dirty="0" err="1">
                <a:hlinkClick r:id="rId3" action="ppaction://hlinkfile"/>
              </a:rPr>
              <a:t>Seismol</a:t>
            </a:r>
            <a:r>
              <a:rPr lang="en-IN" dirty="0">
                <a:hlinkClick r:id="rId3" action="ppaction://hlinkfile"/>
              </a:rPr>
              <a:t>. Res. </a:t>
            </a:r>
            <a:r>
              <a:rPr lang="en-IN" dirty="0" err="1">
                <a:hlinkClick r:id="rId3" action="ppaction://hlinkfile"/>
              </a:rPr>
              <a:t>Lett</a:t>
            </a:r>
            <a:r>
              <a:rPr lang="en-IN" dirty="0">
                <a:hlinkClick r:id="rId3" action="ppaction://hlinkfile"/>
              </a:rPr>
              <a:t>., vol. 90, no. 2A, pp. 517–529, Mar. 2019.</a:t>
            </a:r>
            <a:endParaRPr lang="en-US" dirty="0"/>
          </a:p>
          <a:p>
            <a:pPr lvl="0">
              <a:buNone/>
            </a:pPr>
            <a:r>
              <a:rPr lang="en-IN" dirty="0"/>
              <a:t>[3]</a:t>
            </a:r>
            <a:r>
              <a:rPr lang="en-IN" dirty="0">
                <a:hlinkClick r:id="rId4" action="ppaction://hlinkfile"/>
              </a:rPr>
              <a:t>Omar M. </a:t>
            </a:r>
            <a:r>
              <a:rPr lang="en-IN" dirty="0" err="1">
                <a:hlinkClick r:id="rId4" action="ppaction://hlinkfile"/>
              </a:rPr>
              <a:t>Saad</a:t>
            </a:r>
            <a:r>
              <a:rPr lang="en-IN" dirty="0">
                <a:hlinkClick r:id="rId4" action="ppaction://hlinkfile"/>
              </a:rPr>
              <a:t>, Ali G. Hafez, and M. Sami </a:t>
            </a:r>
            <a:r>
              <a:rPr lang="en-IN" dirty="0" err="1">
                <a:hlinkClick r:id="rId4" action="ppaction://hlinkfile"/>
              </a:rPr>
              <a:t>Soliman</a:t>
            </a:r>
            <a:r>
              <a:rPr lang="en-IN" dirty="0">
                <a:hlinkClick r:id="rId4" action="ppaction://hlinkfile"/>
              </a:rPr>
              <a:t>, “Deep Learning Approach for Earthquake Parameters Classification in Earthquake Early Warning System” 1545- 598X © 2020 IEEE.</a:t>
            </a:r>
            <a:endParaRPr lang="en-US" dirty="0"/>
          </a:p>
          <a:p>
            <a:pPr lvl="0">
              <a:buNone/>
            </a:pPr>
            <a:r>
              <a:rPr lang="en-IN" dirty="0"/>
              <a:t>[4]</a:t>
            </a:r>
            <a:r>
              <a:rPr lang="en-IN" dirty="0">
                <a:hlinkClick r:id="rId5" action="ppaction://hlinkfile"/>
              </a:rPr>
              <a:t>Hang Zhang 1 2, Jun </a:t>
            </a:r>
            <a:r>
              <a:rPr lang="en-IN" dirty="0" err="1">
                <a:hlinkClick r:id="rId5" action="ppaction://hlinkfile"/>
              </a:rPr>
              <a:t>Zeng</a:t>
            </a:r>
            <a:r>
              <a:rPr lang="en-IN" dirty="0">
                <a:hlinkClick r:id="rId5" action="ppaction://hlinkfile"/>
              </a:rPr>
              <a:t> 1, </a:t>
            </a:r>
            <a:r>
              <a:rPr lang="en-IN" dirty="0" err="1">
                <a:hlinkClick r:id="rId5" action="ppaction://hlinkfile"/>
              </a:rPr>
              <a:t>Chunchi</a:t>
            </a:r>
            <a:r>
              <a:rPr lang="en-IN" dirty="0">
                <a:hlinkClick r:id="rId5" action="ppaction://hlinkfile"/>
              </a:rPr>
              <a:t> Ma 1 3, </a:t>
            </a:r>
            <a:r>
              <a:rPr lang="en-IN" dirty="0" err="1">
                <a:hlinkClick r:id="rId5" action="ppaction://hlinkfile"/>
              </a:rPr>
              <a:t>Tianbin</a:t>
            </a:r>
            <a:r>
              <a:rPr lang="en-IN" dirty="0">
                <a:hlinkClick r:id="rId5" action="ppaction://hlinkfile"/>
              </a:rPr>
              <a:t> Li 1, </a:t>
            </a:r>
            <a:r>
              <a:rPr lang="en-IN" dirty="0" err="1">
                <a:hlinkClick r:id="rId5" action="ppaction://hlinkfile"/>
              </a:rPr>
              <a:t>Yelin</a:t>
            </a:r>
            <a:r>
              <a:rPr lang="en-IN" dirty="0">
                <a:hlinkClick r:id="rId5" action="ppaction://hlinkfile"/>
              </a:rPr>
              <a:t> Deng 1, Tao Song “Multi-Classification of Complex micro seismic Waveforms Using </a:t>
            </a:r>
            <a:r>
              <a:rPr lang="en-IN" dirty="0" err="1">
                <a:hlinkClick r:id="rId5" action="ppaction://hlinkfile"/>
              </a:rPr>
              <a:t>Convolutional</a:t>
            </a:r>
            <a:r>
              <a:rPr lang="en-IN" dirty="0">
                <a:hlinkClick r:id="rId5" action="ppaction://hlinkfile"/>
              </a:rPr>
              <a:t> Neural Network: A Case Study in Tunnel Engineering” Sensors 2021, 21(20), 6762.</a:t>
            </a:r>
            <a:endParaRPr lang="en-US" dirty="0"/>
          </a:p>
          <a:p>
            <a:pPr lvl="0">
              <a:buNone/>
            </a:pPr>
            <a:r>
              <a:rPr lang="en-IN" dirty="0"/>
              <a:t>[5]</a:t>
            </a:r>
            <a:r>
              <a:rPr lang="en-IN" dirty="0">
                <a:hlinkClick r:id="rId6" action="ppaction://hlinkfile"/>
              </a:rPr>
              <a:t>Khawaja Asim, Abdul Basit-“Earthquake magnitude Detection in Hindukush region using Machine Learning techniques”  pp.1-17,  2017.</a:t>
            </a:r>
            <a:endParaRPr lang="en-IN" dirty="0"/>
          </a:p>
          <a:p>
            <a:pPr lvl="0">
              <a:buNone/>
            </a:pPr>
            <a:endParaRPr lang="en-IN" dirty="0"/>
          </a:p>
          <a:p>
            <a:pPr lvl="0">
              <a:buNone/>
            </a:pPr>
            <a:endParaRPr lang="en-IN" dirty="0"/>
          </a:p>
          <a:p>
            <a:pPr lvl="0">
              <a:buNone/>
            </a:pPr>
            <a:endParaRPr lang="en-US" dirty="0"/>
          </a:p>
          <a:p>
            <a:pPr marL="577850" indent="-577850">
              <a:buNone/>
            </a:pP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8F0F-5982-41AF-58E0-D414859786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14A123-D086-32E9-E183-330B133459C4}"/>
              </a:ext>
            </a:extLst>
          </p:cNvPr>
          <p:cNvSpPr>
            <a:spLocks noGrp="1"/>
          </p:cNvSpPr>
          <p:nvPr>
            <p:ph idx="1"/>
          </p:nvPr>
        </p:nvSpPr>
        <p:spPr/>
        <p:txBody>
          <a:bodyPr/>
          <a:lstStyle/>
          <a:p>
            <a:pPr marL="0" indent="0">
              <a:buNone/>
            </a:pPr>
            <a:r>
              <a:rPr lang="en-US" dirty="0"/>
              <a:t>[6]</a:t>
            </a:r>
            <a:r>
              <a:rPr lang="en-IN" sz="2400" dirty="0">
                <a:hlinkClick r:id="rId2" action="ppaction://hlinkfile"/>
              </a:rPr>
              <a:t>Dr. S. </a:t>
            </a:r>
            <a:r>
              <a:rPr lang="en-IN" sz="2400" dirty="0" err="1">
                <a:hlinkClick r:id="rId2" action="ppaction://hlinkfile"/>
              </a:rPr>
              <a:t>Anbu</a:t>
            </a:r>
            <a:r>
              <a:rPr lang="en-IN" sz="2400" dirty="0">
                <a:hlinkClick r:id="rId2" action="ppaction://hlinkfile"/>
              </a:rPr>
              <a:t> Kumar1, Abhay Kumar2, Aditya Dhanraj3, Ashish Thakur,</a:t>
            </a:r>
            <a:r>
              <a:rPr lang="en-US" sz="2400" dirty="0">
                <a:hlinkClick r:id="rId2" action="ppaction://hlinkfile"/>
              </a:rPr>
              <a:t> Earthquake Prediction using Machine Learning,</a:t>
            </a:r>
            <a:r>
              <a:rPr lang="en-IN" sz="2400" dirty="0">
                <a:hlinkClick r:id="rId2" action="ppaction://hlinkfile"/>
              </a:rPr>
              <a:t> ISO 9001:2008 Certified Journal,</a:t>
            </a:r>
            <a:r>
              <a:rPr lang="en-IN" sz="1600" dirty="0">
                <a:hlinkClick r:id="rId2" action="ppaction://hlinkfile"/>
              </a:rPr>
              <a:t> </a:t>
            </a:r>
            <a:r>
              <a:rPr lang="en-US" sz="2400" dirty="0">
                <a:hlinkClick r:id="rId2" action="ppaction://hlinkfile"/>
              </a:rPr>
              <a:t>International Research Journal of Engineering and Technology (IRJET),</a:t>
            </a:r>
            <a:r>
              <a:rPr lang="en-IN" sz="1600" dirty="0">
                <a:hlinkClick r:id="rId2" action="ppaction://hlinkfile"/>
              </a:rPr>
              <a:t> </a:t>
            </a:r>
            <a:r>
              <a:rPr lang="en-IN" sz="2400" dirty="0">
                <a:hlinkClick r:id="rId2" action="ppaction://hlinkfile"/>
              </a:rPr>
              <a:t>Issue: 05 | May 2021.</a:t>
            </a:r>
            <a:endParaRPr lang="en-IN" sz="2400" dirty="0"/>
          </a:p>
          <a:p>
            <a:pPr marL="0" indent="0">
              <a:buNone/>
            </a:pPr>
            <a:r>
              <a:rPr lang="en-IN" sz="2400" dirty="0"/>
              <a:t>[7] </a:t>
            </a:r>
            <a:r>
              <a:rPr lang="en-IN" sz="2400" dirty="0">
                <a:hlinkClick r:id="rId3" action="ppaction://hlinkfile"/>
              </a:rPr>
              <a:t>Roxane </a:t>
            </a:r>
            <a:r>
              <a:rPr lang="en-IN" sz="2400" dirty="0" err="1">
                <a:hlinkClick r:id="rId3" action="ppaction://hlinkfile"/>
              </a:rPr>
              <a:t>Mallouhy</a:t>
            </a:r>
            <a:r>
              <a:rPr lang="en-IN" sz="2400" dirty="0">
                <a:hlinkClick r:id="rId3" action="ppaction://hlinkfile"/>
              </a:rPr>
              <a:t>,</a:t>
            </a:r>
            <a:r>
              <a:rPr lang="en-IN" sz="1600" dirty="0">
                <a:hlinkClick r:id="rId3" action="ppaction://hlinkfile"/>
              </a:rPr>
              <a:t> </a:t>
            </a:r>
            <a:r>
              <a:rPr lang="en-IN" sz="2400" dirty="0" err="1">
                <a:hlinkClick r:id="rId3" action="ppaction://hlinkfile"/>
              </a:rPr>
              <a:t>Chady</a:t>
            </a:r>
            <a:r>
              <a:rPr lang="en-IN" sz="2400" dirty="0">
                <a:hlinkClick r:id="rId3" action="ppaction://hlinkfile"/>
              </a:rPr>
              <a:t> Abou </a:t>
            </a:r>
            <a:r>
              <a:rPr lang="en-IN" sz="2400" dirty="0" err="1">
                <a:hlinkClick r:id="rId3" action="ppaction://hlinkfile"/>
              </a:rPr>
              <a:t>Jaoude</a:t>
            </a:r>
            <a:r>
              <a:rPr lang="en-IN" sz="2400" dirty="0">
                <a:hlinkClick r:id="rId3" action="ppaction://hlinkfile"/>
              </a:rPr>
              <a:t> ,Christophe </a:t>
            </a:r>
            <a:r>
              <a:rPr lang="en-IN" sz="2400" dirty="0" err="1">
                <a:hlinkClick r:id="rId3" action="ppaction://hlinkfile"/>
              </a:rPr>
              <a:t>Guyeu</a:t>
            </a:r>
            <a:r>
              <a:rPr lang="en-IN" sz="2400" dirty="0">
                <a:hlinkClick r:id="rId3" action="ppaction://hlinkfile"/>
              </a:rPr>
              <a:t>, </a:t>
            </a:r>
            <a:r>
              <a:rPr lang="en-US" sz="2400" dirty="0">
                <a:hlinkClick r:id="rId3" action="ppaction://hlinkfile"/>
              </a:rPr>
              <a:t>Abdallah </a:t>
            </a:r>
            <a:r>
              <a:rPr lang="en-US" sz="2400" dirty="0" err="1">
                <a:hlinkClick r:id="rId3" action="ppaction://hlinkfile"/>
              </a:rPr>
              <a:t>Makhoul</a:t>
            </a:r>
            <a:r>
              <a:rPr lang="en-US" sz="2400" dirty="0">
                <a:hlinkClick r:id="rId3" action="ppaction://hlinkfile"/>
              </a:rPr>
              <a:t>,</a:t>
            </a:r>
            <a:r>
              <a:rPr lang="en-US" sz="1600" dirty="0">
                <a:hlinkClick r:id="rId3" action="ppaction://hlinkfile"/>
              </a:rPr>
              <a:t> </a:t>
            </a:r>
            <a:r>
              <a:rPr lang="en-US" sz="2400" dirty="0">
                <a:hlinkClick r:id="rId3" action="ppaction://hlinkfile"/>
              </a:rPr>
              <a:t>Major earthquake event prediction using various machine learning and author profiles for this publication at: https://www.researchgate.net/publication/339901560.</a:t>
            </a:r>
            <a:endParaRPr lang="en-US" sz="2400" dirty="0"/>
          </a:p>
          <a:p>
            <a:pPr marL="0" indent="0">
              <a:buNone/>
            </a:pPr>
            <a:r>
              <a:rPr lang="en-US" sz="2400" dirty="0"/>
              <a:t>[8]</a:t>
            </a:r>
            <a:r>
              <a:rPr lang="en-IN" sz="1600" dirty="0"/>
              <a:t> </a:t>
            </a:r>
            <a:r>
              <a:rPr lang="en-IN" sz="2400" dirty="0">
                <a:hlinkClick r:id="rId4" action="ppaction://hlinkfile"/>
              </a:rPr>
              <a:t>Alyona Galkin</a:t>
            </a:r>
            <a:r>
              <a:rPr lang="en-US" sz="2400" dirty="0">
                <a:hlinkClick r:id="rId4" action="ppaction://hlinkfile"/>
              </a:rPr>
              <a:t>a,</a:t>
            </a:r>
            <a:r>
              <a:rPr lang="en-IN" sz="2400" dirty="0">
                <a:hlinkClick r:id="rId4" action="ppaction://hlinkfile"/>
              </a:rPr>
              <a:t> Natalia </a:t>
            </a:r>
            <a:r>
              <a:rPr lang="en-IN" sz="2400" dirty="0" err="1">
                <a:hlinkClick r:id="rId4" action="ppaction://hlinkfile"/>
              </a:rPr>
              <a:t>Grafeev</a:t>
            </a:r>
            <a:r>
              <a:rPr lang="en-US" sz="2400" dirty="0">
                <a:hlinkClick r:id="rId4" action="ppaction://hlinkfile"/>
              </a:rPr>
              <a:t>a, Machine Learning Methods for Earthquake Prediction: a </a:t>
            </a:r>
            <a:r>
              <a:rPr lang="en-US" sz="2400" dirty="0" err="1">
                <a:hlinkClick r:id="rId4" action="ppaction://hlinkfile"/>
              </a:rPr>
              <a:t>Survey,CEUR</a:t>
            </a:r>
            <a:r>
              <a:rPr lang="en-US" sz="2400" dirty="0">
                <a:hlinkClick r:id="rId4" action="ppaction://hlinkfile"/>
              </a:rPr>
              <a:t> –ws.org/vpl-2372/SEIM_2019_paper_31.</a:t>
            </a:r>
            <a:endParaRPr lang="en-US" sz="2400" dirty="0"/>
          </a:p>
          <a:p>
            <a:pPr marL="0" indent="0">
              <a:buNone/>
            </a:pPr>
            <a:r>
              <a:rPr lang="en-US" sz="2400" dirty="0"/>
              <a:t>[9]</a:t>
            </a:r>
            <a:r>
              <a:rPr lang="en-IN" sz="1600" dirty="0"/>
              <a:t> </a:t>
            </a:r>
            <a:r>
              <a:rPr lang="en-IN" sz="2400" dirty="0">
                <a:hlinkClick r:id="rId5" action="ppaction://hlinkfile"/>
              </a:rPr>
              <a:t>Dinky Tulsi </a:t>
            </a:r>
            <a:r>
              <a:rPr lang="en-IN" sz="2400" dirty="0" err="1">
                <a:hlinkClick r:id="rId5" action="ppaction://hlinkfile"/>
              </a:rPr>
              <a:t>Nandwani</a:t>
            </a:r>
            <a:r>
              <a:rPr lang="en-IN" sz="2400" dirty="0">
                <a:hlinkClick r:id="rId5" action="ppaction://hlinkfile"/>
              </a:rPr>
              <a:t>, 2Vanita </a:t>
            </a:r>
            <a:r>
              <a:rPr lang="en-IN" sz="2400" dirty="0" err="1">
                <a:hlinkClick r:id="rId5" action="ppaction://hlinkfile"/>
              </a:rPr>
              <a:t>Buradka</a:t>
            </a:r>
            <a:r>
              <a:rPr lang="en-IN" sz="2400" dirty="0">
                <a:hlinkClick r:id="rId5" action="ppaction://hlinkfile"/>
              </a:rPr>
              <a:t>, </a:t>
            </a:r>
            <a:r>
              <a:rPr lang="en-US" sz="2400" dirty="0">
                <a:hlinkClick r:id="rId5" action="ppaction://hlinkfile"/>
              </a:rPr>
              <a:t>EARTHQUAKE DAMAGE PREDICTION USING MACHINE LEARNING, © 2022 IJCRT | Volume 10, Issue 7 July 2022 | ISSN: 2320-288,</a:t>
            </a:r>
            <a:r>
              <a:rPr lang="en-IN" sz="2400" dirty="0">
                <a:hlinkClick r:id="rId5" action="ppaction://hlinkfile"/>
              </a:rPr>
              <a:t> www.ijcrt.org.</a:t>
            </a:r>
            <a:endParaRPr lang="en-IN" sz="2400" dirty="0"/>
          </a:p>
          <a:p>
            <a:pPr marL="0" indent="0">
              <a:buNone/>
            </a:pPr>
            <a:r>
              <a:rPr lang="en-IN" sz="2400" dirty="0"/>
              <a:t>[10]</a:t>
            </a:r>
            <a:r>
              <a:rPr lang="en-IN" sz="1600" dirty="0"/>
              <a:t> </a:t>
            </a:r>
            <a:r>
              <a:rPr lang="en-IN" sz="2400" dirty="0">
                <a:hlinkClick r:id="rId6" action="ppaction://hlinkfile"/>
              </a:rPr>
              <a:t>Rabia </a:t>
            </a:r>
            <a:r>
              <a:rPr lang="en-IN" sz="2400" dirty="0" err="1">
                <a:hlinkClick r:id="rId6" action="ppaction://hlinkfile"/>
              </a:rPr>
              <a:t>Tehseen</a:t>
            </a:r>
            <a:r>
              <a:rPr lang="en-IN" sz="2400" dirty="0">
                <a:hlinkClick r:id="rId6" action="ppaction://hlinkfile"/>
              </a:rPr>
              <a:t>, Muhammad Shoaib Farooq * and Adnan Abid,</a:t>
            </a:r>
            <a:r>
              <a:rPr lang="en-US" sz="2400" dirty="0">
                <a:hlinkClick r:id="rId6" action="ppaction://hlinkfile"/>
              </a:rPr>
              <a:t> Earthquake Prediction Using Expert Systems: A Systematic Mapping Study, Received: 24 December 2019; Accepted: 15 March 2020; Published: 19 March 2020.</a:t>
            </a:r>
            <a:endParaRPr lang="en-IN" sz="2400" dirty="0"/>
          </a:p>
        </p:txBody>
      </p:sp>
    </p:spTree>
    <p:extLst>
      <p:ext uri="{BB962C8B-B14F-4D97-AF65-F5344CB8AC3E}">
        <p14:creationId xmlns:p14="http://schemas.microsoft.com/office/powerpoint/2010/main" val="2013770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4" y="232759"/>
            <a:ext cx="12192000" cy="714892"/>
          </a:xfrm>
        </p:spPr>
        <p:txBody>
          <a:bodyPr/>
          <a:lstStyle/>
          <a:p>
            <a:r>
              <a:rPr lang="en-US"/>
              <a:t>Introduction</a:t>
            </a:r>
          </a:p>
        </p:txBody>
      </p:sp>
      <p:sp>
        <p:nvSpPr>
          <p:cNvPr id="3" name="Content Placeholder 2"/>
          <p:cNvSpPr>
            <a:spLocks noGrp="1"/>
          </p:cNvSpPr>
          <p:nvPr>
            <p:ph idx="1"/>
          </p:nvPr>
        </p:nvSpPr>
        <p:spPr/>
        <p:txBody>
          <a:bodyPr>
            <a:normAutofit/>
          </a:bodyPr>
          <a:lstStyle/>
          <a:p>
            <a:pPr>
              <a:buNone/>
            </a:pPr>
            <a:r>
              <a:rPr lang="en-IN" sz="2400" dirty="0"/>
              <a:t>   Earthquakes generally occur because of plate tectonics. While it is important to understand the nonlinear dynamics of earthquake generation process. Earthquake detection is an essential area of research that deals with identifying and analysing seismic activity, which can cause significant destruction and loss of life. Traditional earthquake detection methods rely on seismometers, which can be expensive and not always reliable. However, with the advancements in machine learning, earthquake detection using machine learning algorithms has gained popularity. </a:t>
            </a:r>
          </a:p>
          <a:p>
            <a:pPr>
              <a:buNone/>
            </a:pPr>
            <a:r>
              <a:rPr lang="en-IN" sz="2400" dirty="0"/>
              <a:t>   Machine learning algorithms can identify patterns in large amounts of seismic data and detect seismic activity in real-time. This has the potential to improve the speed and accuracy of earthquake detection, allowing for earlier warnings and more effective disaster response. In this context, machine learning algorithms are trained on seismic data and use various techniques to detect earthquakes. </a:t>
            </a:r>
            <a:endParaRPr lang="en-US" sz="2400" dirty="0"/>
          </a:p>
          <a:p>
            <a:pPr>
              <a:buNone/>
            </a:pPr>
            <a:endParaRPr lang="en-IN" sz="2400" dirty="0"/>
          </a:p>
          <a:p>
            <a:pPr marL="0" indent="0"/>
            <a:endParaRPr lang="en-IN" sz="2400" dirty="0"/>
          </a:p>
          <a:p>
            <a:pPr marL="0" indent="0">
              <a:buNone/>
            </a:pPr>
            <a:endParaRPr lang="en-IN" sz="2400" dirty="0"/>
          </a:p>
          <a:p>
            <a:pPr marL="0" indent="0">
              <a:buNone/>
            </a:pPr>
            <a:endParaRPr lang="en-IN" sz="2400" dirty="0"/>
          </a:p>
          <a:p>
            <a:endParaRPr lang="en-IN" sz="2400" dirty="0"/>
          </a:p>
          <a:p>
            <a:pPr>
              <a:buNone/>
            </a:pPr>
            <a:endParaRPr lang="en-IN" sz="24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p:txBody>
          <a:bodyPr/>
          <a:lstStyle/>
          <a:p>
            <a:pPr marL="457200" indent="-457200"/>
            <a:r>
              <a:rPr lang="en-IN" sz="2400" dirty="0"/>
              <a:t>Ali G. Hafez, Ahmed Abdel </a:t>
            </a:r>
            <a:r>
              <a:rPr lang="en-IN" sz="2400" dirty="0" err="1"/>
              <a:t>Azim</a:t>
            </a:r>
            <a:r>
              <a:rPr lang="en-IN" sz="2400" dirty="0"/>
              <a:t>, M. Sami </a:t>
            </a:r>
            <a:r>
              <a:rPr lang="en-IN" sz="2400" dirty="0" err="1"/>
              <a:t>Soliman</a:t>
            </a:r>
            <a:r>
              <a:rPr lang="en-IN" sz="2400" dirty="0"/>
              <a:t> &amp;amp; Hideki </a:t>
            </a:r>
            <a:r>
              <a:rPr lang="en-IN" sz="2400" dirty="0" err="1"/>
              <a:t>Yayama</a:t>
            </a:r>
            <a:r>
              <a:rPr lang="en-IN" sz="2400" dirty="0"/>
              <a:t> [1] have proposed a technique called P-wave picking which is one of the important steps for earthquake parameter determination. Although manual inspection of P-wave arrival timing is the most accurate method for detection but, using automated algorithm is a must to facilitate this continuous task. This algorithm generates a daily report of all events recorded by this sub-network. This algorithm can detect very small events starting from </a:t>
            </a:r>
            <a:r>
              <a:rPr lang="en-IN" sz="2400" dirty="0" err="1"/>
              <a:t>microearthquakes</a:t>
            </a:r>
            <a:r>
              <a:rPr lang="en-IN" sz="2400" dirty="0"/>
              <a:t> due to the use of </a:t>
            </a:r>
            <a:r>
              <a:rPr lang="en-IN" sz="2400" dirty="0" err="1"/>
              <a:t>multiresolution</a:t>
            </a:r>
            <a:r>
              <a:rPr lang="en-IN" sz="2400" dirty="0"/>
              <a:t> analysis (MRA) of discrete wavelet transform (DWT). Results show a high rate of successful detections of 94.6% with low false alarm rate.</a:t>
            </a:r>
            <a:endParaRPr lang="en-US" sz="2400" dirty="0"/>
          </a:p>
          <a:p>
            <a:pPr marL="457200" indent="-457200"/>
            <a:endParaRPr lang="en-IN" sz="2600" dirty="0">
              <a:sym typeface="+mn-ea"/>
            </a:endParaRPr>
          </a:p>
          <a:p>
            <a:pPr marL="457200" indent="-457200">
              <a:buNone/>
            </a:pPr>
            <a:endParaRPr lang="en-IN" sz="2600" b="0" i="0" u="none" strike="noStrike" baseline="0" dirty="0">
              <a:latin typeface="Times New Roman" panose="02020603050405020304" pitchFamily="18" charset="0"/>
            </a:endParaRPr>
          </a:p>
          <a:p>
            <a:pPr marL="0" indent="0">
              <a:lnSpc>
                <a:spcPct val="150000"/>
              </a:lnSpc>
              <a:buNone/>
            </a:pPr>
            <a:endParaRPr lang="en-US" sz="3600" dirty="0">
              <a:solidFill>
                <a:srgbClr val="FF0000"/>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lstStyle/>
          <a:p>
            <a:r>
              <a:rPr lang="en-IN" sz="2400" dirty="0"/>
              <a:t>Lomax, A. </a:t>
            </a:r>
            <a:r>
              <a:rPr lang="en-IN" sz="2400" dirty="0" err="1"/>
              <a:t>Michelini</a:t>
            </a:r>
            <a:r>
              <a:rPr lang="en-IN" sz="2400" dirty="0"/>
              <a:t> and D. </a:t>
            </a:r>
            <a:r>
              <a:rPr lang="en-IN" sz="2400" dirty="0" err="1"/>
              <a:t>Josipovic’s</a:t>
            </a:r>
            <a:r>
              <a:rPr lang="en-IN" sz="2400" dirty="0"/>
              <a:t> [2] have suggested an investigation of rapid earthquake characterization using single station waveforms and a </a:t>
            </a:r>
            <a:r>
              <a:rPr lang="en-IN" sz="2400" dirty="0" err="1"/>
              <a:t>convolutional</a:t>
            </a:r>
            <a:r>
              <a:rPr lang="en-IN" sz="2400" dirty="0"/>
              <a:t> neural network. Effective early-warning, response and information dissemination for earthquake sand tsunamis require rapid characterization of an earthquake’s location, size and other parameters. This characterization is mainly provided by real-time seismogram analysis using established, rule-based, seismological procedures. With the advent of powerful machine learning tools to make predictions from large data sets.</a:t>
            </a:r>
            <a:endParaRPr lang="en-US" sz="2400" dirty="0"/>
          </a:p>
          <a:p>
            <a:endParaRPr lang="en-IN" dirty="0">
              <a:solidFill>
                <a:srgbClr val="000000"/>
              </a:solidFill>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lstStyle/>
          <a:p>
            <a:r>
              <a:rPr lang="en-IN" sz="2400" dirty="0"/>
              <a:t>Omar M. </a:t>
            </a:r>
            <a:r>
              <a:rPr lang="en-IN" sz="2400" dirty="0" err="1"/>
              <a:t>Saad</a:t>
            </a:r>
            <a:r>
              <a:rPr lang="en-IN" sz="2400" dirty="0"/>
              <a:t>, Ali G. Hafez, and M. Sami </a:t>
            </a:r>
            <a:r>
              <a:rPr lang="en-IN" sz="2400" dirty="0" err="1"/>
              <a:t>Soliman</a:t>
            </a:r>
            <a:r>
              <a:rPr lang="en-IN" sz="2400" dirty="0"/>
              <a:t> [3] has proposed Deep Learning Approach for Earthquake Parameters Classification in Earthquake Early Warning System. Magnitude determination of earthquakes is a mandatory step before an earthquake early warning (EEW) system sends an alarm. Beneficiary users of EEW systems depend on how far they are located from such strong events. Therefore, determining the locations of these shakes is an important issue for the tranquillity of citizens as well.  The proposed algorithm depends on a </a:t>
            </a:r>
            <a:r>
              <a:rPr lang="en-IN" sz="2400" dirty="0" err="1"/>
              <a:t>convolutional</a:t>
            </a:r>
            <a:r>
              <a:rPr lang="en-IN" sz="2400" dirty="0"/>
              <a:t> neural network (CNN) which can extract significant features from waveforms that enabled the classifier to reach a robust performance in the required earthquake parameters. The classification accuracies of the suggested approach for magnitude, origin time, depth, and location are 93.67%, 89.55%, 92.54%, and 89.50%, respectively.</a:t>
            </a:r>
            <a:endParaRPr lang="en-US" sz="2400" dirty="0"/>
          </a:p>
          <a:p>
            <a:endParaRPr lang="en-IN" sz="2400" dirty="0">
              <a:solidFill>
                <a:srgbClr val="000000"/>
              </a:solidFill>
            </a:endParaRPr>
          </a:p>
          <a:p>
            <a:endParaRPr lang="en-US" dirty="0"/>
          </a:p>
          <a:p>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2924</Words>
  <Application>Microsoft Office PowerPoint</Application>
  <PresentationFormat>Widescreen</PresentationFormat>
  <Paragraphs>295</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Courier New</vt:lpstr>
      <vt:lpstr>Times New Roman</vt:lpstr>
      <vt:lpstr>Wingdings</vt:lpstr>
      <vt:lpstr>Custom Design</vt:lpstr>
      <vt:lpstr>PowerPoint Presentation</vt:lpstr>
      <vt:lpstr>Review - 0 Comments</vt:lpstr>
      <vt:lpstr>Review - 1 Comments</vt:lpstr>
      <vt:lpstr>Contents</vt:lpstr>
      <vt:lpstr>Abstract</vt:lpstr>
      <vt:lpstr>Introduction</vt:lpstr>
      <vt:lpstr>  Literature survey</vt:lpstr>
      <vt:lpstr>Literature Survey</vt:lpstr>
      <vt:lpstr>Literature Survey</vt:lpstr>
      <vt:lpstr>Literature Survey</vt:lpstr>
      <vt:lpstr>Literature Survey</vt:lpstr>
      <vt:lpstr>Existing System</vt:lpstr>
      <vt:lpstr>Existing System</vt:lpstr>
      <vt:lpstr>Proposed System</vt:lpstr>
      <vt:lpstr>Proposed System</vt:lpstr>
      <vt:lpstr>Planning</vt:lpstr>
      <vt:lpstr>Planning</vt:lpstr>
      <vt:lpstr>Planning</vt:lpstr>
      <vt:lpstr>Planning</vt:lpstr>
      <vt:lpstr>Planning</vt:lpstr>
      <vt:lpstr>Planning</vt:lpstr>
      <vt:lpstr> Planning</vt:lpstr>
      <vt:lpstr>Design</vt:lpstr>
      <vt:lpstr>Design</vt:lpstr>
      <vt:lpstr> Design</vt:lpstr>
      <vt:lpstr>Design</vt:lpstr>
      <vt:lpstr>Implementation</vt:lpstr>
      <vt:lpstr>                       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Results</vt:lpstr>
      <vt:lpstr>Results</vt:lpstr>
      <vt:lpstr>Results</vt:lpstr>
      <vt:lpstr>Results</vt:lpstr>
      <vt:lpstr>Results</vt:lpstr>
      <vt:lpstr>Conclusion</vt:lpstr>
      <vt:lpstr>Acknowledgement</vt:lpstr>
      <vt:lpstr>Research  Paper</vt:lpstr>
      <vt:lpstr>Certificates</vt:lpstr>
      <vt:lpstr>Certificates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Manoj Amidala</cp:lastModifiedBy>
  <cp:revision>151</cp:revision>
  <dcterms:created xsi:type="dcterms:W3CDTF">2019-06-11T05:35:00Z</dcterms:created>
  <dcterms:modified xsi:type="dcterms:W3CDTF">2023-04-26T13:58:40Z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884FE28DEF2845BD8D04A1139247E4A6</vt:lpwstr>
  </property>
  <property fmtid="{D5CDD505-2E9C-101B-9397-08002B2CF9AE}" pid="3" name="KSOProductBuildVer">
    <vt:lpwstr>1033-11.2.0.11486</vt:lpwstr>
  </property>
</Properties>
</file>