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198923" y="1236269"/>
            <a:ext cx="9982200" cy="1493999"/>
          </a:xfrm>
          <a:prstGeom prst="rect">
            <a:avLst/>
          </a:prstGeom>
        </p:spPr>
        <p:txBody>
          <a:bodyPr vert="horz" wrap="square" lIns="0" tIns="16510" rIns="0" bIns="0" rtlCol="0">
            <a:spAutoFit/>
          </a:bodyPr>
          <a:lstStyle/>
          <a:p>
            <a:pPr marL="3213735">
              <a:spcBef>
                <a:spcPts val="130"/>
              </a:spcBef>
            </a:pPr>
            <a:r>
              <a:rPr lang="en-US"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E</a:t>
            </a:r>
            <a:r>
              <a:rPr lang="en-IN" b="1"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MPLOYEE PERFORMANCE ANALYSIS USING EXCEL</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2819400" y="3230463"/>
            <a:ext cx="10481963" cy="1477328"/>
          </a:xfrm>
          <a:prstGeom prst="rect">
            <a:avLst/>
          </a:prstGeom>
          <a:noFill/>
        </p:spPr>
        <p:txBody>
          <a:bodyPr wrap="square" rtlCol="0">
            <a:spAutoFit/>
          </a:bodyPr>
          <a:lstStyle/>
          <a:p>
            <a:r>
              <a:rPr lang="en-US" b="1" i="1" dirty="0">
                <a:latin typeface="Congenial Black" panose="02000000000000000000" pitchFamily="2" charset="0"/>
                <a:ea typeface="Congenial Black" panose="02000000000000000000" pitchFamily="2" charset="0"/>
                <a:cs typeface="Forte Forward" pitchFamily="2" charset="0"/>
              </a:rPr>
              <a:t>STUDENT NAME</a:t>
            </a:r>
            <a:r>
              <a:rPr lang="en-US" altLang="en-IN" b="1" i="1" dirty="0">
                <a:latin typeface="Congenial Black" panose="02000000000000000000" pitchFamily="2" charset="0"/>
                <a:ea typeface="Congenial Black" panose="02000000000000000000" pitchFamily="2" charset="0"/>
                <a:cs typeface="Forte Forward" pitchFamily="2" charset="0"/>
              </a:rPr>
              <a:t>  : </a:t>
            </a:r>
            <a:r>
              <a:rPr lang="en-IN" altLang="en-IN" b="1" i="1" dirty="0">
                <a:latin typeface="Congenial Black" panose="02000000000000000000" pitchFamily="2" charset="0"/>
                <a:ea typeface="Congenial Black" panose="02000000000000000000" pitchFamily="2" charset="0"/>
                <a:cs typeface="Forte Forward" pitchFamily="2" charset="0"/>
              </a:rPr>
              <a:t>MANOJ C</a:t>
            </a:r>
            <a:endParaRPr lang="en-US" b="1" i="1" dirty="0">
              <a:latin typeface="Congenial Black" panose="02000000000000000000" pitchFamily="2" charset="0"/>
              <a:ea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REGISTER N</a:t>
            </a:r>
            <a:r>
              <a:rPr lang="en-US" altLang="en-IN" b="1" i="1" dirty="0">
                <a:latin typeface="Congenial Black" panose="02000000000000000000" pitchFamily="2" charset="0"/>
                <a:ea typeface="Congenial Black" panose="02000000000000000000" pitchFamily="2" charset="0"/>
                <a:cs typeface="Forte Forward" pitchFamily="2" charset="0"/>
              </a:rPr>
              <a:t>O       :</a:t>
            </a:r>
            <a:r>
              <a:rPr lang="en-IN" altLang="en-IN" b="1" i="1" dirty="0">
                <a:latin typeface="Congenial Black" panose="02000000000000000000" pitchFamily="2" charset="0"/>
                <a:ea typeface="Congenial Black" panose="02000000000000000000" pitchFamily="2" charset="0"/>
                <a:cs typeface="Forte Forward" pitchFamily="2" charset="0"/>
              </a:rPr>
              <a:t>312204037,F587CB3540B41168C5F4FE01F1EB4E63</a:t>
            </a:r>
          </a:p>
          <a:p>
            <a:r>
              <a:rPr lang="en-US" b="1" i="1" dirty="0">
                <a:latin typeface="Congenial Black" panose="02000000000000000000" pitchFamily="2" charset="0"/>
                <a:ea typeface="Congenial Black" panose="02000000000000000000" pitchFamily="2" charset="0"/>
                <a:cs typeface="Forte Forward" pitchFamily="2" charset="0"/>
              </a:rPr>
              <a:t>DEPARTMEN</a:t>
            </a:r>
            <a:r>
              <a:rPr lang="en-US" altLang="en-IN" b="1" i="1" dirty="0">
                <a:latin typeface="Congenial Black" panose="02000000000000000000" pitchFamily="2" charset="0"/>
                <a:ea typeface="Congenial Black" panose="02000000000000000000" pitchFamily="2" charset="0"/>
                <a:cs typeface="Forte Forward" pitchFamily="2" charset="0"/>
              </a:rPr>
              <a:t>T      : </a:t>
            </a:r>
            <a:r>
              <a:rPr lang="en-IN" altLang="en-IN" b="1" i="1" dirty="0">
                <a:latin typeface="Congenial Black" panose="02000000000000000000" pitchFamily="2" charset="0"/>
                <a:ea typeface="Congenial Black" panose="02000000000000000000" pitchFamily="2" charset="0"/>
                <a:cs typeface="Forte Forward" pitchFamily="2" charset="0"/>
              </a:rPr>
              <a:t>B.COM GENERAL, COMMERCE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COLLEGE</a:t>
            </a:r>
            <a:r>
              <a:rPr lang="en-US" altLang="en-IN" b="1" i="1" dirty="0">
                <a:latin typeface="Congenial Black" panose="02000000000000000000" pitchFamily="2" charset="0"/>
                <a:ea typeface="Congenial Black" panose="02000000000000000000" pitchFamily="2" charset="0"/>
                <a:cs typeface="Forte Forward" pitchFamily="2" charset="0"/>
              </a:rPr>
              <a:t>              : SRIRAM COLLEGE OF ARTS &amp; SCIENCE </a:t>
            </a:r>
            <a:endParaRPr lang="zh-CN" altLang="en-US" b="1" i="1" dirty="0">
              <a:latin typeface="Congenial Black" panose="02000000000000000000" pitchFamily="2" charset="0"/>
              <a:cs typeface="Forte Forward" pitchFamily="2" charset="0"/>
            </a:endParaRPr>
          </a:p>
          <a:p>
            <a:r>
              <a:rPr lang="en-US" b="1" i="1" dirty="0">
                <a:latin typeface="Congenial Black" panose="02000000000000000000" pitchFamily="2" charset="0"/>
                <a:ea typeface="Congenial Black" panose="02000000000000000000" pitchFamily="2" charset="0"/>
                <a:cs typeface="Forte Forward" pitchFamily="2" charset="0"/>
              </a:rPr>
              <a:t>           </a:t>
            </a:r>
            <a:endParaRPr lang="en-IN" b="1" i="1" dirty="0">
              <a:latin typeface="Congenial Black" panose="02000000000000000000" pitchFamily="2" charset="0"/>
              <a:ea typeface="Congenial Black" panose="02000000000000000000" pitchFamily="2" charset="0"/>
              <a:cs typeface="Forte Forward" pitchFamily="2"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51773"/>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Congenial Black" panose="02000503040000020004" pitchFamily="2" charset="0"/>
                <a:cs typeface="Trebuchet MS"/>
              </a:rPr>
              <a:t>M</a:t>
            </a:r>
            <a:r>
              <a:rPr sz="4000" b="1" dirty="0">
                <a:latin typeface="Congenial Black" panose="02000503040000020004" pitchFamily="2" charset="0"/>
                <a:cs typeface="Trebuchet MS"/>
              </a:rPr>
              <a:t>O</a:t>
            </a:r>
            <a:r>
              <a:rPr sz="4000" b="1" spc="-15" dirty="0">
                <a:latin typeface="Congenial Black" panose="02000503040000020004" pitchFamily="2" charset="0"/>
                <a:cs typeface="Trebuchet MS"/>
              </a:rPr>
              <a:t>D</a:t>
            </a:r>
            <a:r>
              <a:rPr sz="4000" b="1" spc="-35" dirty="0">
                <a:latin typeface="Congenial Black" panose="02000503040000020004" pitchFamily="2" charset="0"/>
                <a:cs typeface="Trebuchet MS"/>
              </a:rPr>
              <a:t>E</a:t>
            </a:r>
            <a:r>
              <a:rPr sz="4000" b="1" spc="-30" dirty="0">
                <a:latin typeface="Congenial Black" panose="02000503040000020004" pitchFamily="2" charset="0"/>
                <a:cs typeface="Trebuchet MS"/>
              </a:rPr>
              <a:t>LL</a:t>
            </a:r>
            <a:r>
              <a:rPr sz="4000" b="1" spc="-5" dirty="0">
                <a:latin typeface="Congenial Black" panose="02000503040000020004" pitchFamily="2" charset="0"/>
                <a:cs typeface="Trebuchet MS"/>
              </a:rPr>
              <a:t>I</a:t>
            </a:r>
            <a:r>
              <a:rPr sz="4000" b="1" spc="30" dirty="0">
                <a:latin typeface="Congenial Black" panose="02000503040000020004" pitchFamily="2" charset="0"/>
                <a:cs typeface="Trebuchet MS"/>
              </a:rPr>
              <a:t>N</a:t>
            </a:r>
            <a:r>
              <a:rPr sz="4000" b="1" spc="5" dirty="0">
                <a:latin typeface="Congenial Black" panose="02000503040000020004" pitchFamily="2" charset="0"/>
                <a:cs typeface="Trebuchet MS"/>
              </a:rPr>
              <a:t>G</a:t>
            </a:r>
            <a:endParaRPr sz="4000" dirty="0">
              <a:latin typeface="Congenial Black" panose="02000503040000020004" pitchFamily="2" charset="0"/>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latin typeface="Congenial Black" panose="02000503040000020004" pitchFamily="2" charset="0"/>
              </a:rPr>
              <a:t>R</a:t>
            </a:r>
            <a:r>
              <a:rPr sz="4000" spc="-40" dirty="0">
                <a:latin typeface="Congenial Black" panose="02000503040000020004" pitchFamily="2" charset="0"/>
              </a:rPr>
              <a:t>E</a:t>
            </a:r>
            <a:r>
              <a:rPr sz="4000" spc="15" dirty="0">
                <a:latin typeface="Congenial Black" panose="02000503040000020004" pitchFamily="2" charset="0"/>
              </a:rPr>
              <a:t>S</a:t>
            </a:r>
            <a:r>
              <a:rPr sz="4000" spc="-30" dirty="0">
                <a:latin typeface="Congenial Black" panose="02000503040000020004" pitchFamily="2" charset="0"/>
              </a:rPr>
              <a:t>U</a:t>
            </a:r>
            <a:r>
              <a:rPr sz="4000" spc="-405" dirty="0">
                <a:latin typeface="Congenial Black" panose="02000503040000020004" pitchFamily="2" charset="0"/>
              </a:rPr>
              <a:t>L</a:t>
            </a:r>
            <a:r>
              <a:rPr sz="4000" dirty="0">
                <a:latin typeface="Congenial Black" panose="02000503040000020004" pitchFamily="2" charset="0"/>
              </a:rPr>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615553"/>
          </a:xfrm>
        </p:spPr>
        <p:txBody>
          <a:bodyPr/>
          <a:lstStyle/>
          <a:p>
            <a:r>
              <a:rPr lang="en-US" sz="4000" dirty="0">
                <a:latin typeface="Congenial Black" panose="02000503040000020004" pitchFamily="2" charset="0"/>
                <a:cs typeface="Times New Roman" panose="02020603050405020304" pitchFamily="18" charset="0"/>
              </a:rPr>
              <a:t>conclusion</a:t>
            </a:r>
            <a:endParaRPr lang="en-IN" sz="4000" dirty="0">
              <a:latin typeface="Congenial Black" panose="02000503040000020004" pitchFamily="2"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681355" y="742231"/>
            <a:ext cx="3909695" cy="632224"/>
          </a:xfrm>
          <a:prstGeom prst="rect">
            <a:avLst/>
          </a:prstGeom>
        </p:spPr>
        <p:txBody>
          <a:bodyPr vert="horz" wrap="square" lIns="0" tIns="16510" rIns="0" bIns="0" rtlCol="0">
            <a:spAutoFit/>
          </a:bodyPr>
          <a:lstStyle/>
          <a:p>
            <a:pPr marL="12700">
              <a:lnSpc>
                <a:spcPct val="100000"/>
              </a:lnSpc>
              <a:spcBef>
                <a:spcPts val="130"/>
              </a:spcBef>
            </a:pPr>
            <a:r>
              <a:rPr sz="4000" i="1" spc="5" dirty="0">
                <a:latin typeface="Congenial Black" panose="02000000000000000000" pitchFamily="2" charset="0"/>
                <a:ea typeface="Congenial Black" panose="02000000000000000000" pitchFamily="2" charset="0"/>
              </a:rPr>
              <a:t>PROJECT</a:t>
            </a:r>
            <a:r>
              <a:rPr lang="en-IN" sz="4000" i="1" spc="-85" dirty="0">
                <a:latin typeface="Congenial Black" panose="02000000000000000000" pitchFamily="2" charset="0"/>
                <a:ea typeface="Congenial Black" panose="02000000000000000000" pitchFamily="2" charset="0"/>
              </a:rPr>
              <a:t> </a:t>
            </a:r>
            <a:r>
              <a:rPr sz="4000" i="1" spc="25" dirty="0">
                <a:latin typeface="Congenial Black" panose="02000000000000000000" pitchFamily="2" charset="0"/>
                <a:ea typeface="Congenial Black" panose="02000000000000000000" pitchFamily="2" charset="0"/>
              </a:rPr>
              <a:t>TITLE</a:t>
            </a:r>
            <a:endParaRPr sz="4000" i="1" dirty="0">
              <a:latin typeface="Congenial Black" panose="02000000000000000000" pitchFamily="2" charset="0"/>
              <a:ea typeface="Congenial Black" panose="02000000000000000000" pitchFamily="2" charset="0"/>
            </a:endParaRPr>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123658"/>
          </a:xfrm>
          <a:prstGeom prst="rect">
            <a:avLst/>
          </a:prstGeom>
          <a:noFill/>
        </p:spPr>
        <p:txBody>
          <a:bodyPr wrap="square" rtlCol="0">
            <a:spAutoFit/>
          </a:bodyPr>
          <a:lstStyle/>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Salary and compensation</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Through Excel Data</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a:p>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IN"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a:t>
            </a:r>
            <a:r>
              <a:rPr lang="en-US" altLang="en-IN" sz="4400" i="1" dirty="0">
                <a:solidFill>
                  <a:srgbClr val="0F0F0F"/>
                </a:solidFill>
                <a:latin typeface="Congenial Black" panose="02000000000000000000" pitchFamily="2" charset="0"/>
                <a:ea typeface="Congenial Black" panose="02000000000000000000" pitchFamily="2" charset="0"/>
                <a:cs typeface="Times New Roman" panose="02020603050405020304" pitchFamily="18" charset="0"/>
              </a:rPr>
              <a:t>  Modelling</a:t>
            </a:r>
            <a:endParaRPr lang="en-IN" sz="2800" i="1" dirty="0">
              <a:solidFill>
                <a:srgbClr val="7030A0"/>
              </a:solidFill>
              <a:latin typeface="Congenial Black" panose="02000000000000000000" pitchFamily="2" charset="0"/>
              <a:ea typeface="Congenial Black" panose="02000000000000000000" pitchFamily="2" charset="0"/>
              <a:cs typeface="Times New Roman" panose="02020603050405020304" pitchFamily="18" charset="0"/>
            </a:endParaRPr>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Congenial Black" panose="02000503040000020004" pitchFamily="2" charset="0"/>
              </a:rPr>
              <a:t>A</a:t>
            </a:r>
            <a:r>
              <a:rPr sz="4000" spc="-5" dirty="0">
                <a:latin typeface="Congenial Black" panose="02000503040000020004" pitchFamily="2" charset="0"/>
              </a:rPr>
              <a:t>G</a:t>
            </a:r>
            <a:r>
              <a:rPr sz="4000" spc="-35" dirty="0">
                <a:latin typeface="Congenial Black" panose="02000503040000020004" pitchFamily="2" charset="0"/>
              </a:rPr>
              <a:t>E</a:t>
            </a:r>
            <a:r>
              <a:rPr sz="4000" spc="15" dirty="0">
                <a:latin typeface="Congenial Black" panose="02000503040000020004" pitchFamily="2" charset="0"/>
              </a:rPr>
              <a:t>N</a:t>
            </a:r>
            <a:r>
              <a:rPr sz="4000" dirty="0">
                <a:latin typeface="Congenial Black" panose="02000503040000020004" pitchFamily="2" charset="0"/>
              </a:rPr>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2032"/>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798887"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i="1" spc="-20" dirty="0">
                <a:latin typeface="Congenial Black" panose="02000503040000020004" pitchFamily="2" charset="0"/>
              </a:rPr>
              <a:t>P</a:t>
            </a:r>
            <a:r>
              <a:rPr sz="4000" i="1" spc="15" dirty="0">
                <a:latin typeface="Congenial Black" panose="02000503040000020004" pitchFamily="2" charset="0"/>
              </a:rPr>
              <a:t>ROB</a:t>
            </a:r>
            <a:r>
              <a:rPr sz="4000" i="1" spc="55" dirty="0">
                <a:latin typeface="Congenial Black" panose="02000503040000020004" pitchFamily="2" charset="0"/>
              </a:rPr>
              <a:t>L</a:t>
            </a:r>
            <a:r>
              <a:rPr sz="4000" i="1" spc="-20" dirty="0">
                <a:latin typeface="Congenial Black" panose="02000503040000020004" pitchFamily="2" charset="0"/>
              </a:rPr>
              <a:t>E</a:t>
            </a:r>
            <a:r>
              <a:rPr sz="4000" i="1" spc="20" dirty="0">
                <a:latin typeface="Congenial Black" panose="02000503040000020004" pitchFamily="2" charset="0"/>
              </a:rPr>
              <a:t>M</a:t>
            </a:r>
            <a:r>
              <a:rPr sz="4000" i="1" dirty="0">
                <a:latin typeface="Congenial Black" panose="02000503040000020004" pitchFamily="2" charset="0"/>
              </a:rPr>
              <a:t>	</a:t>
            </a:r>
            <a:r>
              <a:rPr sz="4000" i="1" spc="10" dirty="0">
                <a:latin typeface="Congenial Black" panose="02000503040000020004" pitchFamily="2" charset="0"/>
              </a:rPr>
              <a:t>S</a:t>
            </a:r>
            <a:r>
              <a:rPr sz="4000" i="1" spc="-370" dirty="0">
                <a:latin typeface="Congenial Black" panose="02000503040000020004" pitchFamily="2" charset="0"/>
              </a:rPr>
              <a:t>T</a:t>
            </a:r>
            <a:r>
              <a:rPr sz="4000" i="1" spc="-375" dirty="0">
                <a:latin typeface="Congenial Black" panose="02000503040000020004" pitchFamily="2" charset="0"/>
              </a:rPr>
              <a:t>A</a:t>
            </a:r>
            <a:r>
              <a:rPr sz="4000" i="1" spc="15" dirty="0">
                <a:latin typeface="Congenial Black" panose="02000503040000020004" pitchFamily="2" charset="0"/>
              </a:rPr>
              <a:t>T</a:t>
            </a:r>
            <a:r>
              <a:rPr sz="4000" i="1" spc="-10" dirty="0">
                <a:latin typeface="Congenial Black" panose="02000503040000020004" pitchFamily="2" charset="0"/>
              </a:rPr>
              <a:t>E</a:t>
            </a:r>
            <a:r>
              <a:rPr sz="4000" i="1" spc="-20" dirty="0">
                <a:latin typeface="Congenial Black" panose="02000503040000020004" pitchFamily="2" charset="0"/>
              </a:rPr>
              <a:t>ME</a:t>
            </a:r>
            <a:r>
              <a:rPr sz="4000" i="1" spc="10" dirty="0">
                <a:latin typeface="Congenial Black" panose="02000503040000020004" pitchFamily="2" charset="0"/>
              </a:rPr>
              <a:t>NT</a:t>
            </a:r>
            <a:endParaRPr sz="4000" i="1" dirty="0">
              <a:latin typeface="Congenial Black" panose="02000503040000020004" pitchFamily="2" charset="0"/>
            </a:endParaRPr>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ongenial Black" panose="02000503040000020004" pitchFamily="2" charset="0"/>
              </a:rPr>
              <a:t>PROJECT	</a:t>
            </a:r>
            <a:r>
              <a:rPr sz="4000" spc="-20" dirty="0">
                <a:latin typeface="Congenial Black" panose="02000503040000020004" pitchFamily="2" charset="0"/>
              </a:rPr>
              <a:t>OVERVIEW</a:t>
            </a:r>
            <a:endParaRPr sz="4000" dirty="0">
              <a:latin typeface="Congenial Black" panose="02000503040000020004" pitchFamily="2" charset="0"/>
            </a:endParaRPr>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latin typeface="Congenial Black" panose="02000503040000020004" pitchFamily="2" charset="0"/>
              </a:rPr>
              <a:t>W</a:t>
            </a:r>
            <a:r>
              <a:rPr sz="3200" spc="-20" dirty="0">
                <a:latin typeface="Congenial Black" panose="02000503040000020004" pitchFamily="2" charset="0"/>
              </a:rPr>
              <a:t>H</a:t>
            </a:r>
            <a:r>
              <a:rPr sz="3200" spc="20" dirty="0">
                <a:latin typeface="Congenial Black" panose="02000503040000020004" pitchFamily="2" charset="0"/>
              </a:rPr>
              <a:t>O</a:t>
            </a:r>
            <a:r>
              <a:rPr sz="3200" spc="-235" dirty="0">
                <a:latin typeface="Congenial Black" panose="02000503040000020004" pitchFamily="2" charset="0"/>
              </a:rPr>
              <a:t> </a:t>
            </a:r>
            <a:r>
              <a:rPr sz="3200" spc="-10" dirty="0">
                <a:latin typeface="Congenial Black" panose="02000503040000020004" pitchFamily="2" charset="0"/>
              </a:rPr>
              <a:t>AR</a:t>
            </a:r>
            <a:r>
              <a:rPr sz="3200" spc="15" dirty="0">
                <a:latin typeface="Congenial Black" panose="02000503040000020004" pitchFamily="2" charset="0"/>
              </a:rPr>
              <a:t>E</a:t>
            </a:r>
            <a:r>
              <a:rPr sz="3200" spc="-35" dirty="0">
                <a:latin typeface="Congenial Black" panose="02000503040000020004" pitchFamily="2" charset="0"/>
              </a:rPr>
              <a:t> </a:t>
            </a:r>
            <a:r>
              <a:rPr sz="3200" spc="-10" dirty="0">
                <a:latin typeface="Congenial Black" panose="02000503040000020004" pitchFamily="2" charset="0"/>
              </a:rPr>
              <a:t>T</a:t>
            </a:r>
            <a:r>
              <a:rPr sz="3200" spc="-15" dirty="0">
                <a:latin typeface="Congenial Black" panose="02000503040000020004" pitchFamily="2" charset="0"/>
              </a:rPr>
              <a:t>H</a:t>
            </a:r>
            <a:r>
              <a:rPr sz="3200" spc="15" dirty="0">
                <a:latin typeface="Congenial Black" panose="02000503040000020004" pitchFamily="2" charset="0"/>
              </a:rPr>
              <a:t>E</a:t>
            </a:r>
            <a:r>
              <a:rPr sz="3200" spc="-35" dirty="0">
                <a:latin typeface="Congenial Black" panose="02000503040000020004" pitchFamily="2" charset="0"/>
              </a:rPr>
              <a:t> </a:t>
            </a:r>
            <a:r>
              <a:rPr sz="3200" spc="-20" dirty="0">
                <a:latin typeface="Congenial Black" panose="02000503040000020004" pitchFamily="2" charset="0"/>
              </a:rPr>
              <a:t>E</a:t>
            </a:r>
            <a:r>
              <a:rPr sz="3200" spc="30" dirty="0">
                <a:latin typeface="Congenial Black" panose="02000503040000020004" pitchFamily="2" charset="0"/>
              </a:rPr>
              <a:t>N</a:t>
            </a:r>
            <a:r>
              <a:rPr sz="3200" spc="15" dirty="0">
                <a:latin typeface="Congenial Black" panose="02000503040000020004" pitchFamily="2" charset="0"/>
              </a:rPr>
              <a:t>D</a:t>
            </a:r>
            <a:r>
              <a:rPr sz="3200" spc="-45" dirty="0">
                <a:latin typeface="Congenial Black" panose="02000503040000020004" pitchFamily="2" charset="0"/>
              </a:rPr>
              <a:t> </a:t>
            </a:r>
            <a:r>
              <a:rPr sz="3200" dirty="0">
                <a:latin typeface="Congenial Black" panose="02000503040000020004" pitchFamily="2" charset="0"/>
              </a:rPr>
              <a:t>U</a:t>
            </a:r>
            <a:r>
              <a:rPr sz="3200" spc="10" dirty="0">
                <a:latin typeface="Congenial Black" panose="02000503040000020004" pitchFamily="2" charset="0"/>
              </a:rPr>
              <a:t>S</a:t>
            </a:r>
            <a:r>
              <a:rPr sz="3200" spc="-25" dirty="0">
                <a:latin typeface="Congenial Black" panose="02000503040000020004" pitchFamily="2" charset="0"/>
              </a:rPr>
              <a:t>E</a:t>
            </a:r>
            <a:r>
              <a:rPr sz="3200" spc="-10" dirty="0">
                <a:latin typeface="Congenial Black" panose="02000503040000020004" pitchFamily="2" charset="0"/>
              </a:rPr>
              <a:t>R</a:t>
            </a:r>
            <a:r>
              <a:rPr sz="3200" spc="5" dirty="0">
                <a:latin typeface="Congenial Black" panose="02000503040000020004" pitchFamily="2" charset="0"/>
              </a:rPr>
              <a:t>S?</a:t>
            </a:r>
            <a:endParaRPr sz="3200" dirty="0">
              <a:latin typeface="Congenial Black" panose="02000503040000020004" pitchFamily="2" charset="0"/>
            </a:endParaRPr>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676275" y="855344"/>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Congenial Black" panose="02000503040000020004" pitchFamily="2" charset="0"/>
              </a:rPr>
              <a:t>O</a:t>
            </a:r>
            <a:r>
              <a:rPr sz="3600" spc="25" dirty="0">
                <a:latin typeface="Congenial Black" panose="02000503040000020004" pitchFamily="2" charset="0"/>
              </a:rPr>
              <a:t>U</a:t>
            </a:r>
            <a:r>
              <a:rPr sz="3600" dirty="0">
                <a:latin typeface="Congenial Black" panose="02000503040000020004" pitchFamily="2" charset="0"/>
              </a:rPr>
              <a:t>R</a:t>
            </a:r>
            <a:r>
              <a:rPr sz="3600" spc="5" dirty="0">
                <a:latin typeface="Congenial Black" panose="02000503040000020004" pitchFamily="2" charset="0"/>
              </a:rPr>
              <a:t> </a:t>
            </a:r>
            <a:r>
              <a:rPr sz="3600" spc="25" dirty="0">
                <a:latin typeface="Congenial Black" panose="02000503040000020004" pitchFamily="2" charset="0"/>
              </a:rPr>
              <a:t>S</a:t>
            </a:r>
            <a:r>
              <a:rPr sz="3600" spc="10" dirty="0">
                <a:latin typeface="Congenial Black" panose="02000503040000020004" pitchFamily="2" charset="0"/>
              </a:rPr>
              <a:t>O</a:t>
            </a:r>
            <a:r>
              <a:rPr sz="3600" spc="25" dirty="0">
                <a:latin typeface="Congenial Black" panose="02000503040000020004" pitchFamily="2" charset="0"/>
              </a:rPr>
              <a:t>LU</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r>
              <a:rPr sz="3600" spc="-345" dirty="0">
                <a:latin typeface="Congenial Black" panose="02000503040000020004" pitchFamily="2" charset="0"/>
              </a:rPr>
              <a:t> </a:t>
            </a:r>
            <a:r>
              <a:rPr sz="3600" spc="-35" dirty="0">
                <a:latin typeface="Congenial Black" panose="02000503040000020004" pitchFamily="2" charset="0"/>
              </a:rPr>
              <a:t>A</a:t>
            </a:r>
            <a:r>
              <a:rPr sz="3600" spc="-5" dirty="0">
                <a:latin typeface="Congenial Black" panose="02000503040000020004" pitchFamily="2" charset="0"/>
              </a:rPr>
              <a:t>N</a:t>
            </a:r>
            <a:r>
              <a:rPr sz="3600" dirty="0">
                <a:latin typeface="Congenial Black" panose="02000503040000020004" pitchFamily="2" charset="0"/>
              </a:rPr>
              <a:t>D</a:t>
            </a:r>
            <a:r>
              <a:rPr sz="3600" spc="35" dirty="0">
                <a:latin typeface="Congenial Black" panose="02000503040000020004" pitchFamily="2" charset="0"/>
              </a:rPr>
              <a:t> </a:t>
            </a:r>
            <a:r>
              <a:rPr sz="3600" spc="-30" dirty="0">
                <a:latin typeface="Congenial Black" panose="02000503040000020004" pitchFamily="2" charset="0"/>
              </a:rPr>
              <a:t>I</a:t>
            </a:r>
            <a:r>
              <a:rPr sz="3600" spc="-35" dirty="0">
                <a:latin typeface="Congenial Black" panose="02000503040000020004" pitchFamily="2" charset="0"/>
              </a:rPr>
              <a:t>T</a:t>
            </a:r>
            <a:r>
              <a:rPr sz="3600" dirty="0">
                <a:latin typeface="Congenial Black" panose="02000503040000020004" pitchFamily="2" charset="0"/>
              </a:rPr>
              <a:t>S</a:t>
            </a:r>
            <a:r>
              <a:rPr sz="3600" spc="60" dirty="0">
                <a:latin typeface="Congenial Black" panose="02000503040000020004" pitchFamily="2" charset="0"/>
              </a:rPr>
              <a:t> </a:t>
            </a:r>
            <a:r>
              <a:rPr sz="3600" spc="-295" dirty="0">
                <a:latin typeface="Congenial Black" panose="02000503040000020004" pitchFamily="2" charset="0"/>
              </a:rPr>
              <a:t>V</a:t>
            </a:r>
            <a:r>
              <a:rPr sz="3600" spc="-35" dirty="0">
                <a:latin typeface="Congenial Black" panose="02000503040000020004" pitchFamily="2" charset="0"/>
              </a:rPr>
              <a:t>A</a:t>
            </a:r>
            <a:r>
              <a:rPr sz="3600" spc="25" dirty="0">
                <a:latin typeface="Congenial Black" panose="02000503040000020004" pitchFamily="2" charset="0"/>
              </a:rPr>
              <a:t>LU</a:t>
            </a:r>
            <a:r>
              <a:rPr sz="3600" dirty="0">
                <a:latin typeface="Congenial Black" panose="02000503040000020004" pitchFamily="2" charset="0"/>
              </a:rPr>
              <a:t>E</a:t>
            </a:r>
            <a:r>
              <a:rPr sz="3600" spc="-65" dirty="0">
                <a:latin typeface="Congenial Black" panose="02000503040000020004" pitchFamily="2" charset="0"/>
              </a:rPr>
              <a:t> </a:t>
            </a:r>
            <a:r>
              <a:rPr sz="3600" spc="-15" dirty="0">
                <a:latin typeface="Congenial Black" panose="02000503040000020004" pitchFamily="2" charset="0"/>
              </a:rPr>
              <a:t>P</a:t>
            </a:r>
            <a:r>
              <a:rPr sz="3600" spc="-30" dirty="0">
                <a:latin typeface="Congenial Black" panose="02000503040000020004" pitchFamily="2" charset="0"/>
              </a:rPr>
              <a:t>R</a:t>
            </a:r>
            <a:r>
              <a:rPr sz="3600" spc="10" dirty="0">
                <a:latin typeface="Congenial Black" panose="02000503040000020004" pitchFamily="2" charset="0"/>
              </a:rPr>
              <a:t>O</a:t>
            </a:r>
            <a:r>
              <a:rPr sz="3600" spc="-15" dirty="0">
                <a:latin typeface="Congenial Black" panose="02000503040000020004" pitchFamily="2" charset="0"/>
              </a:rPr>
              <a:t>P</a:t>
            </a:r>
            <a:r>
              <a:rPr sz="3600" spc="10" dirty="0">
                <a:latin typeface="Congenial Black" panose="02000503040000020004" pitchFamily="2" charset="0"/>
              </a:rPr>
              <a:t>O</a:t>
            </a:r>
            <a:r>
              <a:rPr sz="3600" spc="25" dirty="0">
                <a:latin typeface="Congenial Black" panose="02000503040000020004" pitchFamily="2" charset="0"/>
              </a:rPr>
              <a:t>S</a:t>
            </a:r>
            <a:r>
              <a:rPr sz="3600" spc="-30" dirty="0">
                <a:latin typeface="Congenial Black" panose="02000503040000020004" pitchFamily="2" charset="0"/>
              </a:rPr>
              <a:t>I</a:t>
            </a:r>
            <a:r>
              <a:rPr sz="3600" spc="-35" dirty="0">
                <a:latin typeface="Congenial Black" panose="02000503040000020004" pitchFamily="2" charset="0"/>
              </a:rPr>
              <a:t>T</a:t>
            </a:r>
            <a:r>
              <a:rPr sz="3600" spc="-30" dirty="0">
                <a:latin typeface="Congenial Black" panose="02000503040000020004" pitchFamily="2" charset="0"/>
              </a:rPr>
              <a:t>I</a:t>
            </a:r>
            <a:r>
              <a:rPr sz="3600" spc="10" dirty="0">
                <a:latin typeface="Congenial Black" panose="02000503040000020004" pitchFamily="2" charset="0"/>
              </a:rPr>
              <a:t>O</a:t>
            </a:r>
            <a:r>
              <a:rPr sz="3600" dirty="0">
                <a:latin typeface="Congenial Black" panose="02000503040000020004" pitchFamily="2" charset="0"/>
              </a:rPr>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000" spc="15" dirty="0">
                <a:latin typeface="Congenial Black" panose="02000503040000020004" pitchFamily="2" charset="0"/>
              </a:rPr>
              <a:t>THE</a:t>
            </a:r>
            <a:r>
              <a:rPr sz="4000" spc="20" dirty="0">
                <a:latin typeface="Congenial Black" panose="02000503040000020004" pitchFamily="2" charset="0"/>
              </a:rPr>
              <a:t> </a:t>
            </a:r>
            <a:r>
              <a:rPr lang="en-US" sz="4000" spc="20" dirty="0">
                <a:latin typeface="Congenial Black" panose="02000503040000020004" pitchFamily="2" charset="0"/>
              </a:rPr>
              <a:t>"</a:t>
            </a:r>
            <a:r>
              <a:rPr sz="4000" spc="10" dirty="0">
                <a:latin typeface="Congenial Black" panose="02000503040000020004" pitchFamily="2" charset="0"/>
              </a:rPr>
              <a:t>WOW</a:t>
            </a:r>
            <a:r>
              <a:rPr lang="en-US" sz="4000" spc="10" dirty="0">
                <a:latin typeface="Congenial Black" panose="02000503040000020004" pitchFamily="2" charset="0"/>
              </a:rPr>
              <a:t>"</a:t>
            </a:r>
            <a:r>
              <a:rPr sz="4000" spc="85" dirty="0">
                <a:latin typeface="Congenial Black" panose="02000503040000020004" pitchFamily="2" charset="0"/>
              </a:rPr>
              <a:t> </a:t>
            </a:r>
            <a:r>
              <a:rPr sz="4000" spc="10" dirty="0">
                <a:latin typeface="Congenial Black" panose="02000503040000020004" pitchFamily="2" charset="0"/>
              </a:rPr>
              <a:t>IN</a:t>
            </a:r>
            <a:r>
              <a:rPr sz="4000" spc="-5" dirty="0">
                <a:latin typeface="Congenial Black" panose="02000503040000020004" pitchFamily="2" charset="0"/>
              </a:rPr>
              <a:t> </a:t>
            </a:r>
            <a:r>
              <a:rPr sz="4000" spc="15" dirty="0">
                <a:latin typeface="Congenial Black" panose="02000503040000020004" pitchFamily="2" charset="0"/>
              </a:rPr>
              <a:t>OUR</a:t>
            </a:r>
            <a:r>
              <a:rPr sz="4000" spc="-10" dirty="0">
                <a:latin typeface="Congenial Black" panose="02000503040000020004" pitchFamily="2" charset="0"/>
              </a:rPr>
              <a:t> </a:t>
            </a:r>
            <a:r>
              <a:rPr sz="4000" spc="20" dirty="0">
                <a:latin typeface="Congenial Black" panose="02000503040000020004" pitchFamily="2" charset="0"/>
              </a:rPr>
              <a:t>SOLUTION</a:t>
            </a:r>
            <a:endParaRPr sz="4000" dirty="0">
              <a:latin typeface="Congenial Black" panose="02000503040000020004" pitchFamily="2" charset="0"/>
            </a:endParaRPr>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3970318"/>
          </a:xfrm>
          <a:prstGeom prst="rect">
            <a:avLst/>
          </a:prstGeom>
        </p:spPr>
        <p:txBody>
          <a:bodyPr wrap="square" rtlCol="0">
            <a:spAutoFit/>
          </a:bodyPr>
          <a:lstStyle/>
          <a:p>
            <a:r>
              <a:rPr lang="en-US" sz="2800" dirty="0">
                <a:solidFill>
                  <a:srgbClr val="000000"/>
                </a:solidFill>
              </a:rPr>
              <a:t>1. </a:t>
            </a:r>
            <a:r>
              <a:rPr lang="en-US" sz="2800" b="1" dirty="0">
                <a:solidFill>
                  <a:srgbClr val="000000"/>
                </a:solidFill>
              </a:rPr>
              <a:t>Collect Data</a:t>
            </a:r>
            <a:r>
              <a:rPr lang="en-US" sz="2800" dirty="0">
                <a:solidFill>
                  <a:srgbClr val="000000"/>
                </a:solidFill>
              </a:rPr>
              <a:t>: Gather salary, bonus, and benefit information.
2. </a:t>
            </a:r>
            <a:r>
              <a:rPr lang="en-US" sz="2800" b="1" dirty="0">
                <a:solidFill>
                  <a:srgbClr val="000000"/>
                </a:solidFill>
              </a:rPr>
              <a:t>Organize Data</a:t>
            </a:r>
            <a:r>
              <a:rPr lang="en-US" sz="2800" dirty="0">
                <a:solidFill>
                  <a:srgbClr val="000000"/>
                </a:solidFill>
              </a:rPr>
              <a:t>: Arrange data in Excel with relevant columns.
3. </a:t>
            </a:r>
            <a:r>
              <a:rPr lang="en-US" sz="2800" b="1" dirty="0">
                <a:solidFill>
                  <a:srgbClr val="000000"/>
                </a:solidFill>
              </a:rPr>
              <a:t>Analyze</a:t>
            </a:r>
            <a:r>
              <a:rPr lang="en-US" sz="2800" dirty="0">
                <a:solidFill>
                  <a:srgbClr val="000000"/>
                </a:solidFill>
              </a:rPr>
              <a:t>: Use formulas (e.g., AVERAGE) and pivot tables to understand compensation trends.
4. </a:t>
            </a:r>
            <a:r>
              <a:rPr lang="en-US" sz="2800" b="1" dirty="0">
                <a:solidFill>
                  <a:srgbClr val="000000"/>
                </a:solidFill>
              </a:rPr>
              <a:t>Model</a:t>
            </a:r>
            <a:r>
              <a:rPr lang="en-US" sz="2800" dirty="0">
                <a:solidFill>
                  <a:srgbClr val="000000"/>
                </a:solidFill>
              </a:rPr>
              <a:t>: Perform scenario analysis and what-if scenarios.
5. </a:t>
            </a:r>
            <a:r>
              <a:rPr lang="en-US" sz="2800" b="1" dirty="0">
                <a:solidFill>
                  <a:srgbClr val="000000"/>
                </a:solidFill>
              </a:rPr>
              <a:t>Report</a:t>
            </a:r>
            <a:r>
              <a:rPr lang="en-US" sz="2800" dirty="0">
                <a:solidFill>
                  <a:srgbClr val="000000"/>
                </a:solidFill>
              </a:rPr>
              <a:t>: Create charts and dashboards to present insights.
</a:t>
            </a:r>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PERFORMANCE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8</cp:revision>
  <dcterms:created xsi:type="dcterms:W3CDTF">2024-03-24T03:07:22Z</dcterms:created>
  <dcterms:modified xsi:type="dcterms:W3CDTF">2024-09-11T06:28:02Z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