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9F2C-5E9C-4FE7-97F2-26201BA68A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8A4A-12D5-4623-A4AC-BDDE2EFE2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9F2C-5E9C-4FE7-97F2-26201BA68A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8A4A-12D5-4623-A4AC-BDDE2EFE2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9F2C-5E9C-4FE7-97F2-26201BA68A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8A4A-12D5-4623-A4AC-BDDE2EFE2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9F2C-5E9C-4FE7-97F2-26201BA68A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8A4A-12D5-4623-A4AC-BDDE2EFE2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9F2C-5E9C-4FE7-97F2-26201BA68A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8A4A-12D5-4623-A4AC-BDDE2EFE2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9F2C-5E9C-4FE7-97F2-26201BA68A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8A4A-12D5-4623-A4AC-BDDE2EFE2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9F2C-5E9C-4FE7-97F2-26201BA68A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8A4A-12D5-4623-A4AC-BDDE2EFE2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9F2C-5E9C-4FE7-97F2-26201BA68A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8A4A-12D5-4623-A4AC-BDDE2EFE2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9F2C-5E9C-4FE7-97F2-26201BA68A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8A4A-12D5-4623-A4AC-BDDE2EFE2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9F2C-5E9C-4FE7-97F2-26201BA68A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8A4A-12D5-4623-A4AC-BDDE2EFE2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9F2C-5E9C-4FE7-97F2-26201BA68A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A8A4A-12D5-4623-A4AC-BDDE2EFE2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99F2C-5E9C-4FE7-97F2-26201BA68A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8A4A-12D5-4623-A4AC-BDDE2EFE2C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5715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Phishing Awareness Training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Manoj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Chaudhary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Mind Games - How Attackers Manipulate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You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fontScale="85000" lnSpcReduction="10000"/>
          </a:bodyPr>
          <a:lstStyle/>
          <a:p>
            <a:pPr lvl="0">
              <a:buFont typeface="Wingdings" pitchFamily="2" charset="2"/>
              <a:buChar char="q"/>
            </a:pPr>
            <a:r>
              <a:rPr lang="en-US" b="1" dirty="0"/>
              <a:t>The Psychology: Understanding Social Engineering</a:t>
            </a:r>
          </a:p>
          <a:p>
            <a:pPr lvl="0"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Attackers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don't just hack computers; they hack people. Social engineering is the art of manipulating people into performing actions or divulging confidential information.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q"/>
            </a:pP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Common Tactics: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Urgency: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Making you feel like you have to act NOW.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Authority: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Pretending to be someone in power (CEO, IT Admin, Law Enforcement).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Fear: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Convincing you that something bad will happen if you don't comply.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Curiosity &amp; Greed: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Luring you with a "special offer," "prize," or a file named "Employee Salaries 2023."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Helpfulness: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Posing as a support technician who needs your password to "fix" a problem.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Module 4: Real-World Examples &amp; Interactive Quiz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Example 1 - The "Package Delivery"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Scam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receive an email saying a package delivery failed. It asks you to click a link to reschedule or print a shipping label.</a:t>
            </a:r>
          </a:p>
          <a:p>
            <a:pPr lvl="0">
              <a:buFont typeface="Wingdings" pitchFamily="2" charset="2"/>
              <a:buChar char="q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Red Flags Breakdown: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From: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delivery-notice@fedex-express-intl.com (not the real fedex.com).</a:t>
            </a:r>
          </a:p>
          <a:p>
            <a:pPr lvl="1">
              <a:buFont typeface="Arial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Urgency: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"You must reschedule within 48 hours or the package will be returned."</a:t>
            </a:r>
          </a:p>
          <a:p>
            <a:pPr lvl="1">
              <a:buFont typeface="Arial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Link: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The hover-link shows a malicious URL like http://bit.ly/f3d3xTrack.</a:t>
            </a:r>
          </a:p>
          <a:p>
            <a:pPr lvl="1">
              <a:buFont typeface="Arial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Attachment: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The "shipping label" is a .zip file containing malware.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Example 2 - The "CEO Fraud" / Gift Card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Scam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email from your "CEO" asks, "Are you at your desk? I need you to handle a quick task for me discreetly." If you reply, they ask you to purchase several hundred dollars in gift cards for a client and send them the codes.</a:t>
            </a:r>
          </a:p>
          <a:p>
            <a:pPr lvl="0">
              <a:buFont typeface="Wingdings" pitchFamily="2" charset="2"/>
              <a:buChar char="q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Red Flags Breakdown: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Authority: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Uses the CEO's name to pressure you.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Unusual Request: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Buying gift cards is not a standard business procedure.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Urgency &amp; Secrecy: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Asks you to do it "quickly" and "discreetly" to bypass normal verification channels.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Sender Address: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Often sent from a personal email (ceo.name@gmail.com) with the excuse "I'm in a meeting and don't have my work phone."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Interactive Quiz - Test Your Skills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334000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>
                <a:latin typeface="Times New Roman" pitchFamily="18" charset="0"/>
                <a:cs typeface="Times New Roman" pitchFamily="18" charset="0"/>
              </a:rPr>
              <a:t>(Quiz Question 1)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7200" dirty="0">
                <a:latin typeface="Times New Roman" pitchFamily="18" charset="0"/>
                <a:cs typeface="Times New Roman" pitchFamily="18" charset="0"/>
              </a:rPr>
            </a:b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You receive an email from IT-Support@company.net with the subject "URGENT: Your password expires in 1 hour." It tells you to click a link to reset it immediately. What is the </a:t>
            </a:r>
            <a:r>
              <a:rPr lang="en-US" sz="7200" b="1" dirty="0">
                <a:latin typeface="Times New Roman" pitchFamily="18" charset="0"/>
                <a:cs typeface="Times New Roman" pitchFamily="18" charset="0"/>
              </a:rPr>
              <a:t>safest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 first step?</a:t>
            </a:r>
            <a:br>
              <a:rPr lang="en-US" sz="7200" dirty="0">
                <a:latin typeface="Times New Roman" pitchFamily="18" charset="0"/>
                <a:cs typeface="Times New Roman" pitchFamily="18" charset="0"/>
              </a:rPr>
            </a:b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a) Click the link and reset your password. It's from IT.</a:t>
            </a:r>
            <a:br>
              <a:rPr lang="en-US" sz="7200" dirty="0">
                <a:latin typeface="Times New Roman" pitchFamily="18" charset="0"/>
                <a:cs typeface="Times New Roman" pitchFamily="18" charset="0"/>
              </a:rPr>
            </a:b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b) Reply to the email and ask if it's real.</a:t>
            </a:r>
            <a:br>
              <a:rPr lang="en-US" sz="7200" dirty="0">
                <a:latin typeface="Times New Roman" pitchFamily="18" charset="0"/>
                <a:cs typeface="Times New Roman" pitchFamily="18" charset="0"/>
              </a:rPr>
            </a:b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c) Hover your mouse over the link to inspect the URL without clicking.</a:t>
            </a:r>
            <a:br>
              <a:rPr lang="en-US" sz="7200" dirty="0">
                <a:latin typeface="Times New Roman" pitchFamily="18" charset="0"/>
                <a:cs typeface="Times New Roman" pitchFamily="18" charset="0"/>
              </a:rPr>
            </a:b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d) Forward the email to your manager.</a:t>
            </a:r>
          </a:p>
          <a:p>
            <a:r>
              <a:rPr lang="en-US" sz="7200" b="1" dirty="0">
                <a:latin typeface="Times New Roman" pitchFamily="18" charset="0"/>
                <a:cs typeface="Times New Roman" pitchFamily="18" charset="0"/>
              </a:rPr>
              <a:t>(Quiz Question 2)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7200" dirty="0">
                <a:latin typeface="Times New Roman" pitchFamily="18" charset="0"/>
                <a:cs typeface="Times New Roman" pitchFamily="18" charset="0"/>
              </a:rPr>
            </a:b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Which of these website URLs is most likely to be </a:t>
            </a:r>
            <a:r>
              <a:rPr lang="en-US" sz="7200" b="1" dirty="0">
                <a:latin typeface="Times New Roman" pitchFamily="18" charset="0"/>
                <a:cs typeface="Times New Roman" pitchFamily="18" charset="0"/>
              </a:rPr>
              <a:t>safe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 for logging into your bank, "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MyNationalBank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"?</a:t>
            </a:r>
            <a:br>
              <a:rPr lang="en-US" sz="7200" dirty="0">
                <a:latin typeface="Times New Roman" pitchFamily="18" charset="0"/>
                <a:cs typeface="Times New Roman" pitchFamily="18" charset="0"/>
              </a:rPr>
            </a:b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a) http://login.mynationalbank.com</a:t>
            </a:r>
            <a:br>
              <a:rPr lang="en-US" sz="7200" dirty="0">
                <a:latin typeface="Times New Roman" pitchFamily="18" charset="0"/>
                <a:cs typeface="Times New Roman" pitchFamily="18" charset="0"/>
              </a:rPr>
            </a:b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b) https://www.mynationalbank.security.com</a:t>
            </a:r>
            <a:br>
              <a:rPr lang="en-US" sz="7200" dirty="0">
                <a:latin typeface="Times New Roman" pitchFamily="18" charset="0"/>
                <a:cs typeface="Times New Roman" pitchFamily="18" charset="0"/>
              </a:rPr>
            </a:b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c) https://www.mynationalbank.com</a:t>
            </a:r>
            <a:br>
              <a:rPr lang="en-US" sz="7200" dirty="0">
                <a:latin typeface="Times New Roman" pitchFamily="18" charset="0"/>
                <a:cs typeface="Times New Roman" pitchFamily="18" charset="0"/>
              </a:rPr>
            </a:b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d) https://www.my-national-bank.net</a:t>
            </a:r>
          </a:p>
          <a:p>
            <a:r>
              <a:rPr lang="en-US" sz="7200" b="1" dirty="0">
                <a:latin typeface="Times New Roman" pitchFamily="18" charset="0"/>
                <a:cs typeface="Times New Roman" pitchFamily="18" charset="0"/>
              </a:rPr>
              <a:t>(Quiz Question 3)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7200" dirty="0">
                <a:latin typeface="Times New Roman" pitchFamily="18" charset="0"/>
                <a:cs typeface="Times New Roman" pitchFamily="18" charset="0"/>
              </a:rPr>
            </a:b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You receive an unexpected email with a Microsoft Word attachment named Invoice.docx. The email says, "Please see attached invoice for payment." What should you do?</a:t>
            </a:r>
            <a:br>
              <a:rPr lang="en-US" sz="7200" dirty="0">
                <a:latin typeface="Times New Roman" pitchFamily="18" charset="0"/>
                <a:cs typeface="Times New Roman" pitchFamily="18" charset="0"/>
              </a:rPr>
            </a:b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a) Open it to see if it's a bill you need to pay.</a:t>
            </a:r>
            <a:br>
              <a:rPr lang="en-US" sz="7200" dirty="0">
                <a:latin typeface="Times New Roman" pitchFamily="18" charset="0"/>
                <a:cs typeface="Times New Roman" pitchFamily="18" charset="0"/>
              </a:rPr>
            </a:b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b) Delete the email immediately without opening the attachment.</a:t>
            </a:r>
            <a:br>
              <a:rPr lang="en-US" sz="7200" dirty="0">
                <a:latin typeface="Times New Roman" pitchFamily="18" charset="0"/>
                <a:cs typeface="Times New Roman" pitchFamily="18" charset="0"/>
              </a:rPr>
            </a:b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c) Forward it to the accounting department.</a:t>
            </a:r>
            <a:br>
              <a:rPr lang="en-US" sz="7200" dirty="0">
                <a:latin typeface="Times New Roman" pitchFamily="18" charset="0"/>
                <a:cs typeface="Times New Roman" pitchFamily="18" charset="0"/>
              </a:rPr>
            </a:b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d) Open the attachment, but don't enable macros if it asks.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Quiz Answers &amp;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Explanations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Q1 Answer: (c)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Hovering over the link is the best first step. It allows you to verify the link's destination without risk. Replying could confirm your email is active, and clicking is dangerous.</a:t>
            </a:r>
          </a:p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Q2 Answer: (c)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This URL uses https:// (secure) and has the correct primary domain (mynationalbank.com). The others use http (insecure), have suspicious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subdomains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or incorrect top-level domains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.net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0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Q3 Answer: (b)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The safest action for an 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unexpected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invoice attachment is to delete it. If you think it might be legitimate, contact the sender through a known, separate channel (like calling them or starting a new email) to verify. Never open unsolicited attachments.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Module 5: Your Defense Shield - Best Practices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Best Practices - The THINK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Acronym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400" b="1" dirty="0"/>
              <a:t>Your Defense: Best Practices to Stay Safe</a:t>
            </a:r>
          </a:p>
          <a:p>
            <a:pPr lvl="0">
              <a:buFont typeface="Wingdings" pitchFamily="2" charset="2"/>
              <a:buChar char="q"/>
            </a:pPr>
            <a:r>
              <a:rPr lang="en-US" sz="2000" b="1" dirty="0"/>
              <a:t>Mnemonic:</a:t>
            </a:r>
            <a:r>
              <a:rPr lang="en-US" sz="2000" dirty="0"/>
              <a:t> Before you click, </a:t>
            </a:r>
            <a:r>
              <a:rPr lang="en-US" sz="2000" b="1" dirty="0"/>
              <a:t>THINK!</a:t>
            </a:r>
            <a:endParaRPr lang="en-US" sz="2000" dirty="0"/>
          </a:p>
          <a:p>
            <a:pPr lvl="1">
              <a:buFont typeface="Arial" pitchFamily="34" charset="0"/>
              <a:buChar char="•"/>
            </a:pPr>
            <a:r>
              <a:rPr lang="en-US" sz="2000" b="1" dirty="0"/>
              <a:t>T - Think Before You Click:</a:t>
            </a:r>
            <a:r>
              <a:rPr lang="en-US" sz="2000" dirty="0"/>
              <a:t> Be suspicious of every unexpected email and link. A few seconds of caution can save you hours of trouble.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/>
              <a:t>H - Hover to Discover:</a:t>
            </a:r>
            <a:r>
              <a:rPr lang="en-US" sz="2000" dirty="0"/>
              <a:t> Always hover over links to see the real destination URL before you click.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/>
              <a:t>I - Inspect the Sender:</a:t>
            </a:r>
            <a:r>
              <a:rPr lang="en-US" sz="2000" dirty="0"/>
              <a:t> Don't just trust the display name. Check the full email address for anything unusual.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/>
              <a:t>N - Never Give Up Personal Info:</a:t>
            </a:r>
            <a:r>
              <a:rPr lang="en-US" sz="2000" dirty="0"/>
              <a:t> Legitimate organizations will never ask for your password or full credit card number via email.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/>
              <a:t>K - Keep it to Yourself (and Report it!):</a:t>
            </a:r>
            <a:r>
              <a:rPr lang="en-US" sz="2000" dirty="0"/>
              <a:t> Don't forward phishing emails. Report them using your company's "Report Phishing" button or by forwarding them to the IT/Security department.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More Key Defenses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Strengthen Your Shield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Use Multi-Factor Authentication (MFA):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This is your single best defense. Even if an attacker steals your password, they can't log in without the second factor (like a code from your phone).</a:t>
            </a:r>
          </a:p>
          <a:p>
            <a:pPr lvl="1">
              <a:buFont typeface="Arial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Use Strong, Unique Passwords: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Don't reuse passwords across different sites. Use a password manager to help.</a:t>
            </a:r>
          </a:p>
          <a:p>
            <a:pPr lvl="1">
              <a:buFont typeface="Arial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Verify, Verify, Verify: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If a request seems odd (like a wire transfer or gift card purchase), pick up the phone and call the person to confirm.</a:t>
            </a:r>
          </a:p>
          <a:p>
            <a:pPr lvl="1">
              <a:buFont typeface="Arial" pitchFamily="34" charset="0"/>
              <a:buChar char="•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Keep Software Updated: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Keep your browser, operating system, and antivirus software up to date to protect against the latest threats.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Module 6: Conclusion - What to Do If You Fall Victim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Module 1: 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You Clicked! Now What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I Clicked a Phishing Link! What Do I Do?</a:t>
            </a:r>
          </a:p>
          <a:p>
            <a:pPr lvl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Don't panic and don't be embarrassed. Acting quickly is key.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Disconnect: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Immediately disconnect your computer from the internet to prevent malware from spreading.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Change Your Password: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If you entered your credentials on a fake site, go to the 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website and change your password immediately. Change it on any other site where you use the same password.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Report It: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This is the most important step.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Contact the IT Help Desk or Security Team immediately. They need to know what happened to protect you and the company. They are here to help, not to blame.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Scan Your Computer: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Run a full antivirus scan on your device.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Key Takeaways &amp; Final Message)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Are the Human Firewall</a:t>
            </a:r>
          </a:p>
          <a:p>
            <a:pPr lvl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Summary: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Be Skeptical: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Treat all unsolicited communication with caution.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Verify: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When in doubt, verify through a separate, trusted channel.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Report: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Reporting suspicious emails protects everyone.</a:t>
            </a:r>
          </a:p>
          <a:p>
            <a:pPr lvl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Final Message: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Technology can block many threats, but a savvy, well-trained user is the best defense against phishing. You are our first and most important line of defense. Thank you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3716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is Phishing?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Phishing is a type of cybercrime where attackers attempt to trick you into giving up sensitive information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Think of it like digital "fishing." Attackers bait a hook (a fake email or message) and cast it out, hoping someone bites.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The "Catch":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They're after your usernames, passwords, credit card numbers, bank account details, or company data.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The Impact - Why Should You Care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 You Personally: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Identity Theft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Financial Loss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Unauthorized access to your personal accounts (email, social media)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 Our Organization: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Major Data Breaches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Financial Loss (fraudulent wire transfers)</a:t>
            </a:r>
          </a:p>
          <a:p>
            <a:pPr lvl="2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Ransomware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attacks locking up our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systems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Reputational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Module 2: Anatomy of a Phishing Attack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Recognizing Phishing Emails - The Red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Flags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 fontScale="32500" lnSpcReduction="20000"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7400" b="1" dirty="0"/>
              <a:t>The Bait: How to Spot a Phishing </a:t>
            </a:r>
            <a:r>
              <a:rPr lang="en-US" sz="7400" b="1" dirty="0" smtClean="0"/>
              <a:t>Email</a:t>
            </a:r>
          </a:p>
          <a:p>
            <a:pPr lvl="0">
              <a:buNone/>
            </a:pPr>
            <a:endParaRPr lang="en-US" sz="4200" b="1" dirty="0" smtClean="0"/>
          </a:p>
          <a:p>
            <a:pPr lvl="0">
              <a:buNone/>
            </a:pPr>
            <a:r>
              <a:rPr lang="en-US" sz="6200" b="1" dirty="0"/>
              <a:t>Checklist of Red Flags:</a:t>
            </a:r>
            <a:endParaRPr lang="en-US" sz="6200" dirty="0"/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Mismatched Sender Address: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 The display name says "Microsoft Support," but the email address is </a:t>
            </a: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support@micros0ft.net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security.update@hotmail.com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Urgent or Threatening Language: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 "Your account will be suspended in 24 hours!" or "Suspicious activity detected!" They want you to panic, not think.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Generic Greetings: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 "Dear Valued Customer" or "Hello User." Legitimate companies usually use your name.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US" sz="6200" b="1" dirty="0">
                <a:latin typeface="Times New Roman" pitchFamily="18" charset="0"/>
                <a:cs typeface="Times New Roman" pitchFamily="18" charset="0"/>
              </a:rPr>
              <a:t>Spelling &amp; Grammar Mistakes:</a:t>
            </a:r>
            <a:r>
              <a:rPr lang="en-US" sz="6200" dirty="0">
                <a:latin typeface="Times New Roman" pitchFamily="18" charset="0"/>
                <a:cs typeface="Times New Roman" pitchFamily="18" charset="0"/>
              </a:rPr>
              <a:t> Professional organizations proofread their emails. Multiple errors are a huge red flag.</a:t>
            </a:r>
          </a:p>
          <a:p>
            <a:pPr lvl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Suspicious Links: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(Critical Skill!)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Hover your mouse over a link 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without clicking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it. The preview URL that pops up will often be different from the text and lead to a strange domain.</a:t>
            </a:r>
          </a:p>
          <a:p>
            <a:pPr lvl="1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Unexpected Attachments: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Never open attachments you weren't expecting, especially .zip, .exe, or .html files. They can contain malware.</a:t>
            </a:r>
          </a:p>
          <a:p>
            <a:pPr lvl="1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Unusual Requests: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Your CEO will not email you from a Gmail account asking you to buy gift cards. This is a common scam.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Recognizing Fake Websites - The Fake Landing </a:t>
            </a:r>
            <a:r>
              <a:rPr lang="en-US" sz="4000" b="1" dirty="0" smtClean="0"/>
              <a:t>Spot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The Trap: How to Spot a Fake </a:t>
            </a:r>
            <a:r>
              <a:rPr lang="en-US" b="1" dirty="0" smtClean="0"/>
              <a:t>Website</a:t>
            </a:r>
          </a:p>
          <a:p>
            <a:pPr lvl="0">
              <a:buNone/>
            </a:pPr>
            <a:r>
              <a:rPr lang="en-US" sz="2200" b="1" dirty="0"/>
              <a:t>Checklist of Red Flags:</a:t>
            </a:r>
            <a:endParaRPr lang="en-US" sz="2200" dirty="0"/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Check the URL: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Look for misspellings (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paypa1.com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instead of 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paypal.com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or strange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subdomains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yourbank.security-alert.com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 Padlock (No HTTPS):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Look for the padlock icon and 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in the address bar. If it’s missing or the browser warns you the site is "Not Secure," do not enter any information.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Poor Design or "Cloned" Look: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The logo might be low-resolution, the colors slightly off, or the fonts look wrong.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Pop-ups and Aggressive Forms: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The site immediately asks for your username and password through a pop-up, rather than a standard login page.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Module 3: The Psychology - Social Engineering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451</Words>
  <Application>Microsoft Office PowerPoint</Application>
  <PresentationFormat>On-screen Show (4:3)</PresentationFormat>
  <Paragraphs>102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Phishing Awareness Training                   By Manoj Kumar Chaudhary</vt:lpstr>
      <vt:lpstr>Module 1: Introduction</vt:lpstr>
      <vt:lpstr>What is Phishing?</vt:lpstr>
      <vt:lpstr>The Impact - Why Should You Care?</vt:lpstr>
      <vt:lpstr>Module 2: Anatomy of a Phishing Attack </vt:lpstr>
      <vt:lpstr>Recognizing Phishing Emails - The Red Flags</vt:lpstr>
      <vt:lpstr>Slide 7</vt:lpstr>
      <vt:lpstr>Recognizing Fake Websites - The Fake Landing Spot </vt:lpstr>
      <vt:lpstr>Module 3: The Psychology - Social Engineering </vt:lpstr>
      <vt:lpstr>Mind Games - How Attackers Manipulate You</vt:lpstr>
      <vt:lpstr>Module 4: Real-World Examples &amp; Interactive Quiz </vt:lpstr>
      <vt:lpstr>Example 1 - The "Package Delivery" Scam</vt:lpstr>
      <vt:lpstr>Example 2 - The "CEO Fraud" / Gift Card Scam </vt:lpstr>
      <vt:lpstr>Interactive Quiz - Test Your Skills!</vt:lpstr>
      <vt:lpstr>Quiz Answers &amp; Explanations </vt:lpstr>
      <vt:lpstr>Module 5: Your Defense Shield - Best Practices </vt:lpstr>
      <vt:lpstr>Best Practices - The THINK Acronym </vt:lpstr>
      <vt:lpstr>More Key Defenses</vt:lpstr>
      <vt:lpstr>Module 6: Conclusion - What to Do If You Fall Victim </vt:lpstr>
      <vt:lpstr>You Clicked! Now What?</vt:lpstr>
      <vt:lpstr>Key Takeaways &amp; Final Message)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   By Manoj Kumar Chaudhary</dc:title>
  <dc:creator>Asus</dc:creator>
  <cp:lastModifiedBy>Asus</cp:lastModifiedBy>
  <cp:revision>11</cp:revision>
  <dcterms:created xsi:type="dcterms:W3CDTF">2025-07-25T13:45:52Z</dcterms:created>
  <dcterms:modified xsi:type="dcterms:W3CDTF">2025-07-25T15:30:51Z</dcterms:modified>
</cp:coreProperties>
</file>