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78" r:id="rId6"/>
    <p:sldId id="273" r:id="rId7"/>
    <p:sldId id="277" r:id="rId8"/>
    <p:sldId id="274" r:id="rId9"/>
    <p:sldId id="275" r:id="rId10"/>
    <p:sldId id="261" r:id="rId11"/>
    <p:sldId id="279" r:id="rId12"/>
    <p:sldId id="262" r:id="rId13"/>
    <p:sldId id="280" r:id="rId14"/>
    <p:sldId id="281" r:id="rId15"/>
    <p:sldId id="266" r:id="rId16"/>
    <p:sldId id="285" r:id="rId17"/>
    <p:sldId id="282" r:id="rId18"/>
    <p:sldId id="283" r:id="rId19"/>
    <p:sldId id="284" r:id="rId20"/>
    <p:sldId id="286" r:id="rId21"/>
    <p:sldId id="287" r:id="rId22"/>
    <p:sldId id="288" r:id="rId23"/>
    <p:sldId id="267" r:id="rId24"/>
    <p:sldId id="289" r:id="rId25"/>
    <p:sldId id="292" r:id="rId26"/>
    <p:sldId id="290" r:id="rId27"/>
    <p:sldId id="291" r:id="rId28"/>
    <p:sldId id="269" r:id="rId29"/>
    <p:sldId id="293" r:id="rId30"/>
    <p:sldId id="294" r:id="rId31"/>
    <p:sldId id="295" r:id="rId32"/>
    <p:sldId id="296" r:id="rId33"/>
    <p:sldId id="297" r:id="rId34"/>
    <p:sldId id="298" r:id="rId35"/>
    <p:sldId id="299"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207057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6324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307926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137804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254402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398499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357406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261404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6384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85061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BB0E29-0A4C-41BE-9240-BFE3DE1847B3}" type="datetimeFigureOut">
              <a:rPr lang="en-IN" smtClean="0"/>
              <a:t>15-12-2021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C03102-ED5D-4C7A-85BB-63DA0C8736E2}" type="slidenum">
              <a:rPr lang="en-IN" smtClean="0"/>
              <a:t>‹#›</a:t>
            </a:fld>
            <a:endParaRPr lang="en-IN" dirty="0"/>
          </a:p>
        </p:txBody>
      </p:sp>
    </p:spTree>
    <p:extLst>
      <p:ext uri="{BB962C8B-B14F-4D97-AF65-F5344CB8AC3E}">
        <p14:creationId xmlns:p14="http://schemas.microsoft.com/office/powerpoint/2010/main" val="317345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B0E29-0A4C-41BE-9240-BFE3DE1847B3}" type="datetimeFigureOut">
              <a:rPr lang="en-IN" smtClean="0"/>
              <a:t>15-12-2021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03102-ED5D-4C7A-85BB-63DA0C8736E2}" type="slidenum">
              <a:rPr lang="en-IN" smtClean="0"/>
              <a:t>‹#›</a:t>
            </a:fld>
            <a:endParaRPr lang="en-IN" dirty="0"/>
          </a:p>
        </p:txBody>
      </p:sp>
    </p:spTree>
    <p:extLst>
      <p:ext uri="{BB962C8B-B14F-4D97-AF65-F5344CB8AC3E}">
        <p14:creationId xmlns:p14="http://schemas.microsoft.com/office/powerpoint/2010/main" val="18868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mint.com/redhat-enterprise-linux-7-install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quidweb.com/kb/what-is-umask-and-how-to-use-it-effectively/"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Excel_Worksheet.xlsx"/><Relationship Id="rId4" Type="http://schemas.openxmlformats.org/officeDocument/2006/relationships/hyperlink" Target="https://www.cyberciti.biz/tips/understanding-linux-unix-umask-value-usage.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hyperlink" Target="https://www.cyberciti.biz/faq/understanding-etcpasswd-file-form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linuxgurus.in/linux-etc-gshadow-file/" TargetMode="External"/><Relationship Id="rId2" Type="http://schemas.openxmlformats.org/officeDocument/2006/relationships/hyperlink" Target="https://www.cyberciti.biz/faq/understanding-etcgroup-fil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ccess.redhat.com/articles/307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625002"/>
            <a:ext cx="10515600" cy="1325563"/>
          </a:xfrm>
        </p:spPr>
        <p:txBody>
          <a:bodyPr>
            <a:normAutofit/>
          </a:bodyPr>
          <a:lstStyle/>
          <a:p>
            <a:pPr algn="ctr"/>
            <a:r>
              <a:rPr lang="en-GB" sz="5000" b="1" dirty="0">
                <a:solidFill>
                  <a:srgbClr val="0070C0"/>
                </a:solidFill>
                <a:latin typeface="Times New Roman" panose="02020603050405020304" pitchFamily="18" charset="0"/>
                <a:cs typeface="Times New Roman" panose="02020603050405020304" pitchFamily="18" charset="0"/>
              </a:rPr>
              <a:t>LINUX</a:t>
            </a:r>
            <a:endParaRPr lang="en-IN" sz="5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28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Installation</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46B69E6-A474-4921-9641-07938566C7B9}"/>
              </a:ext>
            </a:extLst>
          </p:cNvPr>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Reference Link:</a:t>
            </a:r>
          </a:p>
          <a:p>
            <a:pPr marL="0" indent="0">
              <a:buNone/>
            </a:pPr>
            <a:r>
              <a:rPr lang="en-IN" sz="2000" dirty="0">
                <a:latin typeface="Times New Roman" panose="02020603050405020304" pitchFamily="18" charset="0"/>
                <a:cs typeface="Times New Roman" panose="02020603050405020304" pitchFamily="18" charset="0"/>
                <a:hlinkClick r:id="rId2"/>
              </a:rPr>
              <a:t>https://www.tecmint.com/redhat-enterprise-linux-7-installation/</a:t>
            </a: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4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14CEB1-85FE-43F3-9D04-E09BF43EAF35}"/>
              </a:ext>
            </a:extLst>
          </p:cNvPr>
          <p:cNvSpPr/>
          <p:nvPr/>
        </p:nvSpPr>
        <p:spPr>
          <a:xfrm>
            <a:off x="1340528" y="1171852"/>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BIOS Performs POST</a:t>
            </a:r>
          </a:p>
          <a:p>
            <a:pPr algn="ctr"/>
            <a:r>
              <a:rPr lang="en-US" sz="1100" dirty="0">
                <a:latin typeface="Times New Roman" panose="02020603050405020304" pitchFamily="18" charset="0"/>
                <a:cs typeface="Times New Roman" panose="02020603050405020304" pitchFamily="18" charset="0"/>
              </a:rPr>
              <a:t>Any devices connected, it checks H/W working properly or not</a:t>
            </a:r>
          </a:p>
        </p:txBody>
      </p:sp>
      <p:sp>
        <p:nvSpPr>
          <p:cNvPr id="5" name="Rectangle 4">
            <a:extLst>
              <a:ext uri="{FF2B5EF4-FFF2-40B4-BE49-F238E27FC236}">
                <a16:creationId xmlns:a16="http://schemas.microsoft.com/office/drawing/2014/main" id="{01DBF764-BDEE-4DC7-A4D1-45475DACCDAD}"/>
              </a:ext>
            </a:extLst>
          </p:cNvPr>
          <p:cNvSpPr/>
          <p:nvPr/>
        </p:nvSpPr>
        <p:spPr>
          <a:xfrm>
            <a:off x="4511335" y="1171852"/>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BIOS reads MBR</a:t>
            </a:r>
          </a:p>
          <a:p>
            <a:pPr algn="ctr"/>
            <a:r>
              <a:rPr lang="en-US" sz="1100" dirty="0">
                <a:latin typeface="Times New Roman" panose="02020603050405020304" pitchFamily="18" charset="0"/>
                <a:cs typeface="Times New Roman" panose="02020603050405020304" pitchFamily="18" charset="0"/>
              </a:rPr>
              <a:t>Performs system integrity check, it searches, loads and execute the boot loader program. Once the bootloader program is detected and loaded into the memory BIOS gives the control to MBR. In simple term BIOS loads and execute MBR boot loader</a:t>
            </a:r>
          </a:p>
        </p:txBody>
      </p:sp>
      <p:sp>
        <p:nvSpPr>
          <p:cNvPr id="6" name="Rectangle 5">
            <a:extLst>
              <a:ext uri="{FF2B5EF4-FFF2-40B4-BE49-F238E27FC236}">
                <a16:creationId xmlns:a16="http://schemas.microsoft.com/office/drawing/2014/main" id="{660BE47F-833E-4D9C-9FE8-8CB1D446A367}"/>
              </a:ext>
            </a:extLst>
          </p:cNvPr>
          <p:cNvSpPr/>
          <p:nvPr/>
        </p:nvSpPr>
        <p:spPr>
          <a:xfrm>
            <a:off x="7682142" y="1171852"/>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MBR</a:t>
            </a:r>
          </a:p>
          <a:p>
            <a:pPr algn="ctr"/>
            <a:r>
              <a:rPr lang="en-US" sz="1100" dirty="0">
                <a:latin typeface="Times New Roman" panose="02020603050405020304" pitchFamily="18" charset="0"/>
                <a:cs typeface="Times New Roman" panose="02020603050405020304" pitchFamily="18" charset="0"/>
              </a:rPr>
              <a:t>Checks boot files</a:t>
            </a:r>
          </a:p>
        </p:txBody>
      </p:sp>
      <p:sp>
        <p:nvSpPr>
          <p:cNvPr id="7" name="Rectangle 6">
            <a:extLst>
              <a:ext uri="{FF2B5EF4-FFF2-40B4-BE49-F238E27FC236}">
                <a16:creationId xmlns:a16="http://schemas.microsoft.com/office/drawing/2014/main" id="{0AFB2BB7-A085-4C63-B5ED-16135B41C17B}"/>
              </a:ext>
            </a:extLst>
          </p:cNvPr>
          <p:cNvSpPr/>
          <p:nvPr/>
        </p:nvSpPr>
        <p:spPr>
          <a:xfrm>
            <a:off x="1340528" y="3250706"/>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GRUB</a:t>
            </a:r>
          </a:p>
          <a:p>
            <a:pPr algn="ctr"/>
            <a:r>
              <a:rPr lang="en-US" sz="1100" dirty="0">
                <a:latin typeface="Times New Roman" panose="02020603050405020304" pitchFamily="18" charset="0"/>
                <a:cs typeface="Times New Roman" panose="02020603050405020304" pitchFamily="18" charset="0"/>
              </a:rPr>
              <a:t>It is multi boot loader which displays a splash screen, waits for few second if you don't enter anything it loads the default kernel as specified in /etc/grub.conf</a:t>
            </a:r>
          </a:p>
        </p:txBody>
      </p:sp>
      <p:sp>
        <p:nvSpPr>
          <p:cNvPr id="8" name="Rectangle 7">
            <a:extLst>
              <a:ext uri="{FF2B5EF4-FFF2-40B4-BE49-F238E27FC236}">
                <a16:creationId xmlns:a16="http://schemas.microsoft.com/office/drawing/2014/main" id="{0DD5BEB4-6981-4770-A6A3-C91244D640CF}"/>
              </a:ext>
            </a:extLst>
          </p:cNvPr>
          <p:cNvSpPr/>
          <p:nvPr/>
        </p:nvSpPr>
        <p:spPr>
          <a:xfrm>
            <a:off x="4511335" y="3250706"/>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Kernel</a:t>
            </a:r>
          </a:p>
          <a:p>
            <a:pPr algn="ctr"/>
            <a:r>
              <a:rPr lang="en-US" sz="1100" dirty="0">
                <a:latin typeface="Times New Roman" panose="02020603050405020304" pitchFamily="18" charset="0"/>
                <a:cs typeface="Times New Roman" panose="02020603050405020304" pitchFamily="18" charset="0"/>
              </a:rPr>
              <a:t>Once the control is given to kernel which is central part of OS act like a mediator between Software and Hardware. Kernel once loaded into RAM it always resides in RAM. Until the machine is shutdown. Once kernel starts operation the first thing it do is executing INIT Process</a:t>
            </a:r>
          </a:p>
        </p:txBody>
      </p:sp>
      <p:sp>
        <p:nvSpPr>
          <p:cNvPr id="9" name="Rectangle 8">
            <a:extLst>
              <a:ext uri="{FF2B5EF4-FFF2-40B4-BE49-F238E27FC236}">
                <a16:creationId xmlns:a16="http://schemas.microsoft.com/office/drawing/2014/main" id="{3D9A8922-010D-4ACD-AE40-0912EA95B01B}"/>
              </a:ext>
            </a:extLst>
          </p:cNvPr>
          <p:cNvSpPr/>
          <p:nvPr/>
        </p:nvSpPr>
        <p:spPr>
          <a:xfrm>
            <a:off x="7682142" y="3250706"/>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INIT</a:t>
            </a:r>
          </a:p>
          <a:p>
            <a:pPr algn="ctr"/>
            <a:r>
              <a:rPr lang="en-US" sz="1100" dirty="0">
                <a:latin typeface="Times New Roman" panose="02020603050405020304" pitchFamily="18" charset="0"/>
                <a:cs typeface="Times New Roman" panose="02020603050405020304" pitchFamily="18" charset="0"/>
              </a:rPr>
              <a:t>Initilization process /etc/inittab to decide linux runlevel</a:t>
            </a:r>
          </a:p>
        </p:txBody>
      </p:sp>
      <p:sp>
        <p:nvSpPr>
          <p:cNvPr id="10" name="Rectangle 9">
            <a:extLst>
              <a:ext uri="{FF2B5EF4-FFF2-40B4-BE49-F238E27FC236}">
                <a16:creationId xmlns:a16="http://schemas.microsoft.com/office/drawing/2014/main" id="{3C4BC611-B233-419D-A76B-8812AB511B82}"/>
              </a:ext>
            </a:extLst>
          </p:cNvPr>
          <p:cNvSpPr/>
          <p:nvPr/>
        </p:nvSpPr>
        <p:spPr>
          <a:xfrm>
            <a:off x="4511335" y="5329560"/>
            <a:ext cx="2494625" cy="140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Run Level</a:t>
            </a:r>
          </a:p>
          <a:p>
            <a:pPr algn="ctr"/>
            <a:r>
              <a:rPr lang="en-US" sz="1100" dirty="0">
                <a:latin typeface="Times New Roman" panose="02020603050405020304" pitchFamily="18" charset="0"/>
                <a:cs typeface="Times New Roman" panose="02020603050405020304" pitchFamily="18" charset="0"/>
              </a:rPr>
              <a:t>When the system is booting up you might see various system starting. Those are runlevel programs. Executed from run level directory /etc/rc.d/</a:t>
            </a:r>
          </a:p>
        </p:txBody>
      </p:sp>
      <p:sp>
        <p:nvSpPr>
          <p:cNvPr id="11" name="Arrow: Right 10">
            <a:extLst>
              <a:ext uri="{FF2B5EF4-FFF2-40B4-BE49-F238E27FC236}">
                <a16:creationId xmlns:a16="http://schemas.microsoft.com/office/drawing/2014/main" id="{D65F633B-DAA5-4801-A311-38B5C4FC63AD}"/>
              </a:ext>
            </a:extLst>
          </p:cNvPr>
          <p:cNvSpPr/>
          <p:nvPr/>
        </p:nvSpPr>
        <p:spPr>
          <a:xfrm>
            <a:off x="3835153" y="1766656"/>
            <a:ext cx="676182" cy="2041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13C9199C-986E-44ED-AFD8-E4B96206DAE8}"/>
              </a:ext>
            </a:extLst>
          </p:cNvPr>
          <p:cNvSpPr/>
          <p:nvPr/>
        </p:nvSpPr>
        <p:spPr>
          <a:xfrm>
            <a:off x="7005960" y="1766655"/>
            <a:ext cx="676182" cy="2041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B5A18CEA-4044-4439-86BA-9EC1159E6B7C}"/>
              </a:ext>
            </a:extLst>
          </p:cNvPr>
          <p:cNvSpPr/>
          <p:nvPr/>
        </p:nvSpPr>
        <p:spPr>
          <a:xfrm>
            <a:off x="3844033" y="3818877"/>
            <a:ext cx="676182" cy="2041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956783FD-AB63-4DF4-BBCA-AF66000C4059}"/>
              </a:ext>
            </a:extLst>
          </p:cNvPr>
          <p:cNvSpPr/>
          <p:nvPr/>
        </p:nvSpPr>
        <p:spPr>
          <a:xfrm>
            <a:off x="7014840" y="3818876"/>
            <a:ext cx="676182" cy="2041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cxnSp>
        <p:nvCxnSpPr>
          <p:cNvPr id="16" name="Connector: Elbow 15">
            <a:extLst>
              <a:ext uri="{FF2B5EF4-FFF2-40B4-BE49-F238E27FC236}">
                <a16:creationId xmlns:a16="http://schemas.microsoft.com/office/drawing/2014/main" id="{FBF284D8-0213-4EEA-BB73-99FA91A0F6D1}"/>
              </a:ext>
            </a:extLst>
          </p:cNvPr>
          <p:cNvCxnSpPr>
            <a:stCxn id="6" idx="3"/>
            <a:endCxn id="7" idx="0"/>
          </p:cNvCxnSpPr>
          <p:nvPr/>
        </p:nvCxnSpPr>
        <p:spPr>
          <a:xfrm flipH="1">
            <a:off x="2587841" y="1873188"/>
            <a:ext cx="7588926" cy="1377518"/>
          </a:xfrm>
          <a:prstGeom prst="bentConnector4">
            <a:avLst>
              <a:gd name="adj1" fmla="val -3012"/>
              <a:gd name="adj2" fmla="val 7545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Connector: Elbow 17">
            <a:extLst>
              <a:ext uri="{FF2B5EF4-FFF2-40B4-BE49-F238E27FC236}">
                <a16:creationId xmlns:a16="http://schemas.microsoft.com/office/drawing/2014/main" id="{16813901-533E-43FC-9D6B-2941B53D7BAB}"/>
              </a:ext>
            </a:extLst>
          </p:cNvPr>
          <p:cNvCxnSpPr>
            <a:stCxn id="9" idx="3"/>
            <a:endCxn id="10" idx="0"/>
          </p:cNvCxnSpPr>
          <p:nvPr/>
        </p:nvCxnSpPr>
        <p:spPr>
          <a:xfrm flipH="1">
            <a:off x="5758648" y="3952042"/>
            <a:ext cx="4418119" cy="1377518"/>
          </a:xfrm>
          <a:prstGeom prst="bentConnector4">
            <a:avLst>
              <a:gd name="adj1" fmla="val -5174"/>
              <a:gd name="adj2" fmla="val 75457"/>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a:extLst>
              <a:ext uri="{FF2B5EF4-FFF2-40B4-BE49-F238E27FC236}">
                <a16:creationId xmlns:a16="http://schemas.microsoft.com/office/drawing/2014/main" id="{FE2DC667-4C1B-4B8B-BAF4-0CC549B02230}"/>
              </a:ext>
            </a:extLst>
          </p:cNvPr>
          <p:cNvSpPr/>
          <p:nvPr/>
        </p:nvSpPr>
        <p:spPr>
          <a:xfrm>
            <a:off x="7691022" y="5329560"/>
            <a:ext cx="2494625" cy="14026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Run Level in Linux:</a:t>
            </a:r>
          </a:p>
          <a:p>
            <a:r>
              <a:rPr lang="en-US" sz="1100" dirty="0">
                <a:latin typeface="Times New Roman" panose="02020603050405020304" pitchFamily="18" charset="0"/>
                <a:cs typeface="Times New Roman" panose="02020603050405020304" pitchFamily="18" charset="0"/>
              </a:rPr>
              <a:t>0 =&gt; Shutdown</a:t>
            </a:r>
          </a:p>
          <a:p>
            <a:r>
              <a:rPr lang="en-US" sz="1100" dirty="0">
                <a:latin typeface="Times New Roman" panose="02020603050405020304" pitchFamily="18" charset="0"/>
                <a:cs typeface="Times New Roman" panose="02020603050405020304" pitchFamily="18" charset="0"/>
              </a:rPr>
              <a:t>1 =&gt; Single User Mode</a:t>
            </a:r>
          </a:p>
          <a:p>
            <a:r>
              <a:rPr lang="en-US" sz="1100" dirty="0">
                <a:latin typeface="Times New Roman" panose="02020603050405020304" pitchFamily="18" charset="0"/>
                <a:cs typeface="Times New Roman" panose="02020603050405020304" pitchFamily="18" charset="0"/>
              </a:rPr>
              <a:t>2 =&gt; Multiuser without NFS</a:t>
            </a:r>
          </a:p>
          <a:p>
            <a:r>
              <a:rPr lang="en-US" sz="1100" dirty="0">
                <a:latin typeface="Times New Roman" panose="02020603050405020304" pitchFamily="18" charset="0"/>
                <a:cs typeface="Times New Roman" panose="02020603050405020304" pitchFamily="18" charset="0"/>
              </a:rPr>
              <a:t>3 =&gt; Multiuser</a:t>
            </a:r>
          </a:p>
          <a:p>
            <a:r>
              <a:rPr lang="en-US" sz="1100" dirty="0">
                <a:latin typeface="Times New Roman" panose="02020603050405020304" pitchFamily="18" charset="0"/>
                <a:cs typeface="Times New Roman" panose="02020603050405020304" pitchFamily="18" charset="0"/>
              </a:rPr>
              <a:t>4 =&gt; No use</a:t>
            </a:r>
          </a:p>
          <a:p>
            <a:r>
              <a:rPr lang="en-US" sz="1100" dirty="0">
                <a:latin typeface="Times New Roman" panose="02020603050405020304" pitchFamily="18" charset="0"/>
                <a:cs typeface="Times New Roman" panose="02020603050405020304" pitchFamily="18" charset="0"/>
              </a:rPr>
              <a:t>5 =&gt; Full Graphical</a:t>
            </a:r>
          </a:p>
          <a:p>
            <a:r>
              <a:rPr lang="en-US" sz="1100" dirty="0">
                <a:latin typeface="Times New Roman" panose="02020603050405020304" pitchFamily="18" charset="0"/>
                <a:cs typeface="Times New Roman" panose="02020603050405020304" pitchFamily="18" charset="0"/>
              </a:rPr>
              <a:t>6 =&gt; Reboot</a:t>
            </a:r>
          </a:p>
        </p:txBody>
      </p:sp>
      <p:sp>
        <p:nvSpPr>
          <p:cNvPr id="2" name="TextBox 1">
            <a:extLst>
              <a:ext uri="{FF2B5EF4-FFF2-40B4-BE49-F238E27FC236}">
                <a16:creationId xmlns:a16="http://schemas.microsoft.com/office/drawing/2014/main" id="{E099DBCF-77AB-4BD5-9AB4-712BEB050F07}"/>
              </a:ext>
            </a:extLst>
          </p:cNvPr>
          <p:cNvSpPr txBox="1"/>
          <p:nvPr/>
        </p:nvSpPr>
        <p:spPr>
          <a:xfrm>
            <a:off x="4240696" y="384314"/>
            <a:ext cx="2879314" cy="707886"/>
          </a:xfrm>
          <a:prstGeom prst="rect">
            <a:avLst/>
          </a:prstGeom>
        </p:spPr>
        <p:txBody>
          <a:bodyPr vert="horz" lIns="91440" tIns="45720" rIns="91440" bIns="45720" rtlCol="0" anchor="ctr">
            <a:normAutofit fontScale="92500"/>
          </a:bodyPr>
          <a:lstStyle>
            <a:lvl1pPr algn="ctr">
              <a:lnSpc>
                <a:spcPct val="90000"/>
              </a:lnSpc>
              <a:spcBef>
                <a:spcPct val="0"/>
              </a:spcBef>
              <a:buNone/>
              <a:defRPr sz="4000" b="1">
                <a:solidFill>
                  <a:srgbClr val="0070C0"/>
                </a:solidFill>
                <a:latin typeface="Times New Roman" panose="02020603050405020304" pitchFamily="18" charset="0"/>
                <a:ea typeface="+mj-ea"/>
                <a:cs typeface="Times New Roman" panose="02020603050405020304" pitchFamily="18" charset="0"/>
              </a:defRPr>
            </a:lvl1pPr>
          </a:lstStyle>
          <a:p>
            <a:r>
              <a:rPr lang="en-GB" dirty="0"/>
              <a:t>Boot Process</a:t>
            </a:r>
            <a:endParaRPr lang="en-IN" dirty="0"/>
          </a:p>
        </p:txBody>
      </p:sp>
    </p:spTree>
    <p:extLst>
      <p:ext uri="{BB962C8B-B14F-4D97-AF65-F5344CB8AC3E}">
        <p14:creationId xmlns:p14="http://schemas.microsoft.com/office/powerpoint/2010/main" val="344654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Basic Commands</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838200" y="1454569"/>
            <a:ext cx="5181600" cy="4351338"/>
          </a:xfrm>
        </p:spPr>
        <p:txBody>
          <a:bodyPr>
            <a:noAutofit/>
          </a:bodyPr>
          <a:lstStyle/>
          <a:p>
            <a:pPr marL="0" indent="0" algn="ctr">
              <a:buNone/>
            </a:pPr>
            <a:r>
              <a:rPr lang="en-GB" sz="1200" b="1" u="sng" dirty="0">
                <a:latin typeface="Times New Roman" panose="02020603050405020304" pitchFamily="18" charset="0"/>
                <a:cs typeface="Times New Roman" panose="02020603050405020304" pitchFamily="18" charset="0"/>
              </a:rPr>
              <a:t>Basic Commands</a:t>
            </a:r>
          </a:p>
          <a:p>
            <a:r>
              <a:rPr lang="en-GB" sz="1200" b="1" dirty="0">
                <a:latin typeface="Times New Roman" panose="02020603050405020304" pitchFamily="18" charset="0"/>
                <a:cs typeface="Times New Roman" panose="02020603050405020304" pitchFamily="18" charset="0"/>
              </a:rPr>
              <a:t>touch</a:t>
            </a:r>
            <a:r>
              <a:rPr lang="en-GB" sz="1200" dirty="0">
                <a:latin typeface="Times New Roman" panose="02020603050405020304" pitchFamily="18" charset="0"/>
                <a:cs typeface="Times New Roman" panose="02020603050405020304" pitchFamily="18" charset="0"/>
              </a:rPr>
              <a:t> – To create/touch single file {touch abc}</a:t>
            </a:r>
          </a:p>
          <a:p>
            <a:r>
              <a:rPr lang="en-GB" sz="1200" b="1" dirty="0">
                <a:latin typeface="Times New Roman" panose="02020603050405020304" pitchFamily="18" charset="0"/>
                <a:cs typeface="Times New Roman" panose="02020603050405020304" pitchFamily="18" charset="0"/>
              </a:rPr>
              <a:t>ls </a:t>
            </a:r>
            <a:r>
              <a:rPr lang="en-GB" sz="1200" dirty="0">
                <a:latin typeface="Times New Roman" panose="02020603050405020304" pitchFamily="18" charset="0"/>
                <a:cs typeface="Times New Roman" panose="02020603050405020304" pitchFamily="18" charset="0"/>
              </a:rPr>
              <a:t>– To list the contents of Directory {ls}</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ls –ltr </a:t>
            </a:r>
            <a:r>
              <a:rPr lang="en-GB" sz="1200" dirty="0">
                <a:latin typeface="Times New Roman" panose="02020603050405020304" pitchFamily="18" charset="0"/>
                <a:cs typeface="Times New Roman" panose="02020603050405020304" pitchFamily="18" charset="0"/>
              </a:rPr>
              <a:t>– To list contents in Directory with Details {ls –ltr}</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history </a:t>
            </a:r>
            <a:r>
              <a:rPr lang="en-GB" sz="1200" dirty="0">
                <a:latin typeface="Times New Roman" panose="02020603050405020304" pitchFamily="18" charset="0"/>
                <a:cs typeface="Times New Roman" panose="02020603050405020304" pitchFamily="18" charset="0"/>
              </a:rPr>
              <a:t>– To view previously used commands {history}</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vi / vim </a:t>
            </a:r>
            <a:r>
              <a:rPr lang="en-GB" sz="1200" dirty="0">
                <a:latin typeface="Times New Roman" panose="02020603050405020304" pitchFamily="18" charset="0"/>
                <a:cs typeface="Times New Roman" panose="02020603050405020304" pitchFamily="18" charset="0"/>
              </a:rPr>
              <a:t>– To Edit the file {vi filename}</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cat </a:t>
            </a:r>
            <a:r>
              <a:rPr lang="en-GB" sz="1200" dirty="0">
                <a:latin typeface="Times New Roman" panose="02020603050405020304" pitchFamily="18" charset="0"/>
                <a:cs typeface="Times New Roman" panose="02020603050405020304" pitchFamily="18" charset="0"/>
              </a:rPr>
              <a:t>– To view the contents in file, Other cat commands {cat filename}</a:t>
            </a:r>
          </a:p>
          <a:p>
            <a:r>
              <a:rPr lang="en-GB" sz="1200" b="1" dirty="0">
                <a:latin typeface="Times New Roman" panose="02020603050405020304" pitchFamily="18" charset="0"/>
                <a:cs typeface="Times New Roman" panose="02020603050405020304" pitchFamily="18" charset="0"/>
              </a:rPr>
              <a:t>cat &gt; file1</a:t>
            </a:r>
            <a:r>
              <a:rPr lang="en-GB" sz="1200" dirty="0">
                <a:latin typeface="Times New Roman" panose="02020603050405020304" pitchFamily="18" charset="0"/>
                <a:cs typeface="Times New Roman" panose="02020603050405020304" pitchFamily="18" charset="0"/>
              </a:rPr>
              <a:t> – Overwrite file using cat command</a:t>
            </a:r>
          </a:p>
          <a:p>
            <a:r>
              <a:rPr lang="en-GB" sz="1200" b="1" dirty="0">
                <a:latin typeface="Times New Roman" panose="02020603050405020304" pitchFamily="18" charset="0"/>
                <a:cs typeface="Times New Roman" panose="02020603050405020304" pitchFamily="18" charset="0"/>
              </a:rPr>
              <a:t>cat &gt;&gt; file1</a:t>
            </a:r>
            <a:r>
              <a:rPr lang="en-GB" sz="1200" dirty="0">
                <a:latin typeface="Times New Roman" panose="02020603050405020304" pitchFamily="18" charset="0"/>
                <a:cs typeface="Times New Roman" panose="02020603050405020304" pitchFamily="18" charset="0"/>
              </a:rPr>
              <a:t> – Append file using cat command</a:t>
            </a:r>
          </a:p>
          <a:p>
            <a:r>
              <a:rPr lang="en-GB" sz="1200" b="1" dirty="0">
                <a:latin typeface="Times New Roman" panose="02020603050405020304" pitchFamily="18" charset="0"/>
                <a:cs typeface="Times New Roman" panose="02020603050405020304" pitchFamily="18" charset="0"/>
              </a:rPr>
              <a:t>cat file1 file2 </a:t>
            </a:r>
            <a:r>
              <a:rPr lang="en-GB" sz="1200" dirty="0">
                <a:latin typeface="Times New Roman" panose="02020603050405020304" pitchFamily="18" charset="0"/>
                <a:cs typeface="Times New Roman" panose="02020603050405020304" pitchFamily="18" charset="0"/>
              </a:rPr>
              <a:t>– To combine 2 files</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mkdir </a:t>
            </a:r>
            <a:r>
              <a:rPr lang="en-GB" sz="1200" dirty="0">
                <a:latin typeface="Times New Roman" panose="02020603050405020304" pitchFamily="18" charset="0"/>
                <a:cs typeface="Times New Roman" panose="02020603050405020304" pitchFamily="18" charset="0"/>
              </a:rPr>
              <a:t>– To create Directory {mkdir directory_name}</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mkdir -p course/{test1,test2}</a:t>
            </a:r>
            <a:r>
              <a:rPr lang="en-GB" sz="1200" dirty="0">
                <a:latin typeface="Times New Roman" panose="02020603050405020304" pitchFamily="18" charset="0"/>
                <a:cs typeface="Times New Roman" panose="02020603050405020304" pitchFamily="18" charset="0"/>
              </a:rPr>
              <a:t> – To create parent directory and then the sub-directory</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rmdir </a:t>
            </a:r>
            <a:r>
              <a:rPr lang="en-GB" sz="1200" dirty="0">
                <a:latin typeface="Times New Roman" panose="02020603050405020304" pitchFamily="18" charset="0"/>
                <a:cs typeface="Times New Roman" panose="02020603050405020304" pitchFamily="18" charset="0"/>
              </a:rPr>
              <a:t>– To remove Directory</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{rmdir directory_name}</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cd </a:t>
            </a:r>
            <a:r>
              <a:rPr lang="en-GB" sz="1200" dirty="0">
                <a:latin typeface="Times New Roman" panose="02020603050405020304" pitchFamily="18" charset="0"/>
                <a:cs typeface="Times New Roman" panose="02020603050405020304" pitchFamily="18" charset="0"/>
              </a:rPr>
              <a:t>– To change directory {cd directory_name or cd ..} cd .. To go one step backward</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mv</a:t>
            </a:r>
            <a:r>
              <a:rPr lang="en-GB" sz="1200" dirty="0">
                <a:latin typeface="Times New Roman" panose="02020603050405020304" pitchFamily="18" charset="0"/>
                <a:cs typeface="Times New Roman" panose="02020603050405020304" pitchFamily="18" charset="0"/>
              </a:rPr>
              <a:t> – To move file/directory from one place to other {mv file1 /tmp/}</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rm </a:t>
            </a:r>
            <a:r>
              <a:rPr lang="en-GB" sz="1200" dirty="0">
                <a:latin typeface="Times New Roman" panose="02020603050405020304" pitchFamily="18" charset="0"/>
                <a:cs typeface="Times New Roman" panose="02020603050405020304" pitchFamily="18" charset="0"/>
              </a:rPr>
              <a:t>– To remove file/directory from one place to other {rm –f filename or rm –rf directoryname}</a:t>
            </a:r>
            <a:endParaRPr lang="en-GB" sz="1200" b="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cp </a:t>
            </a:r>
            <a:r>
              <a:rPr lang="en-GB" sz="1200" dirty="0">
                <a:latin typeface="Times New Roman" panose="02020603050405020304" pitchFamily="18" charset="0"/>
                <a:cs typeface="Times New Roman" panose="02020603050405020304" pitchFamily="18" charset="0"/>
              </a:rPr>
              <a:t>- To copy file/directory from one place to other {cp file1 /tmp/file2}</a:t>
            </a:r>
          </a:p>
          <a:p>
            <a:r>
              <a:rPr lang="en-GB" sz="1200" b="1" dirty="0">
                <a:latin typeface="Times New Roman" panose="02020603050405020304" pitchFamily="18" charset="0"/>
                <a:cs typeface="Times New Roman" panose="02020603050405020304" pitchFamily="18" charset="0"/>
              </a:rPr>
              <a:t>pwd </a:t>
            </a:r>
            <a:r>
              <a:rPr lang="en-GB" sz="1200" dirty="0">
                <a:latin typeface="Times New Roman" panose="02020603050405020304" pitchFamily="18" charset="0"/>
                <a:cs typeface="Times New Roman" panose="02020603050405020304" pitchFamily="18" charset="0"/>
              </a:rPr>
              <a:t>- To show present working directory</a:t>
            </a:r>
            <a:endParaRPr lang="en-GB" sz="12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2"/>
          </p:nvPr>
        </p:nvSpPr>
        <p:spPr/>
        <p:txBody>
          <a:bodyPr vert="horz" lIns="91440" tIns="45720" rIns="91440" bIns="45720" rtlCol="0">
            <a:normAutofit fontScale="92500" lnSpcReduction="10000"/>
          </a:bodyPr>
          <a:lstStyle/>
          <a:p>
            <a:pPr marL="0" indent="0" algn="ctr">
              <a:buNone/>
            </a:pPr>
            <a:r>
              <a:rPr lang="en-GB" sz="1800" b="1" u="sng" dirty="0">
                <a:latin typeface="Times New Roman" panose="02020603050405020304" pitchFamily="18" charset="0"/>
                <a:cs typeface="Times New Roman" panose="02020603050405020304" pitchFamily="18" charset="0"/>
              </a:rPr>
              <a:t>Administration Commands</a:t>
            </a:r>
          </a:p>
          <a:p>
            <a:r>
              <a:rPr lang="en-GB" sz="1600" b="1" dirty="0">
                <a:latin typeface="Times New Roman" panose="02020603050405020304" pitchFamily="18" charset="0"/>
                <a:cs typeface="Times New Roman" panose="02020603050405020304" pitchFamily="18" charset="0"/>
              </a:rPr>
              <a:t>df –h</a:t>
            </a:r>
            <a:r>
              <a:rPr lang="en-GB" sz="1600" dirty="0">
                <a:latin typeface="Times New Roman" panose="02020603050405020304" pitchFamily="18" charset="0"/>
                <a:cs typeface="Times New Roman" panose="02020603050405020304" pitchFamily="18" charset="0"/>
              </a:rPr>
              <a:t> – To view the disk usage</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top </a:t>
            </a:r>
            <a:r>
              <a:rPr lang="en-GB" sz="1600" dirty="0">
                <a:latin typeface="Times New Roman" panose="02020603050405020304" pitchFamily="18" charset="0"/>
                <a:cs typeface="Times New Roman" panose="02020603050405020304" pitchFamily="18" charset="0"/>
              </a:rPr>
              <a:t>– To view the resource utilization</a:t>
            </a:r>
            <a:r>
              <a:rPr lang="en-GB" sz="1600" b="1" dirty="0">
                <a:latin typeface="Times New Roman" panose="02020603050405020304" pitchFamily="18" charset="0"/>
                <a:cs typeface="Times New Roman" panose="02020603050405020304" pitchFamily="18" charset="0"/>
              </a:rPr>
              <a:t> </a:t>
            </a:r>
          </a:p>
          <a:p>
            <a:r>
              <a:rPr lang="en-GB" sz="1600" b="1" dirty="0">
                <a:latin typeface="Times New Roman" panose="02020603050405020304" pitchFamily="18" charset="0"/>
                <a:cs typeface="Times New Roman" panose="02020603050405020304" pitchFamily="18" charset="0"/>
              </a:rPr>
              <a:t>free –m </a:t>
            </a:r>
            <a:r>
              <a:rPr lang="en-GB" sz="1600" dirty="0">
                <a:latin typeface="Times New Roman" panose="02020603050405020304" pitchFamily="18" charset="0"/>
                <a:cs typeface="Times New Roman" panose="02020603050405020304" pitchFamily="18" charset="0"/>
              </a:rPr>
              <a:t>– To view the memory usage</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ps –elf </a:t>
            </a:r>
            <a:r>
              <a:rPr lang="en-GB" sz="1600" dirty="0">
                <a:latin typeface="Times New Roman" panose="02020603050405020304" pitchFamily="18" charset="0"/>
                <a:cs typeface="Times New Roman" panose="02020603050405020304" pitchFamily="18" charset="0"/>
              </a:rPr>
              <a:t>– To view the processes running</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ifconfig</a:t>
            </a:r>
            <a:r>
              <a:rPr lang="en-GB" sz="1600" dirty="0">
                <a:latin typeface="Times New Roman" panose="02020603050405020304" pitchFamily="18" charset="0"/>
                <a:cs typeface="Times New Roman" panose="02020603050405020304" pitchFamily="18" charset="0"/>
              </a:rPr>
              <a:t> – To list IP Addresses</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route </a:t>
            </a:r>
            <a:r>
              <a:rPr lang="en-GB" sz="1600" dirty="0">
                <a:latin typeface="Times New Roman" panose="02020603050405020304" pitchFamily="18" charset="0"/>
                <a:cs typeface="Times New Roman" panose="02020603050405020304" pitchFamily="18" charset="0"/>
              </a:rPr>
              <a:t>– To list routes</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netstat –nr </a:t>
            </a:r>
            <a:r>
              <a:rPr lang="en-GB" sz="1600" dirty="0">
                <a:latin typeface="Times New Roman" panose="02020603050405020304" pitchFamily="18" charset="0"/>
                <a:cs typeface="Times New Roman" panose="02020603050405020304" pitchFamily="18" charset="0"/>
              </a:rPr>
              <a:t>– To list routes</a:t>
            </a:r>
          </a:p>
          <a:p>
            <a:r>
              <a:rPr lang="en-GB" sz="1600" b="1" dirty="0">
                <a:latin typeface="Times New Roman" panose="02020603050405020304" pitchFamily="18" charset="0"/>
                <a:cs typeface="Times New Roman" panose="02020603050405020304" pitchFamily="18" charset="0"/>
              </a:rPr>
              <a:t>ping </a:t>
            </a:r>
            <a:r>
              <a:rPr lang="en-GB" sz="1600" dirty="0">
                <a:latin typeface="Times New Roman" panose="02020603050405020304" pitchFamily="18" charset="0"/>
                <a:cs typeface="Times New Roman" panose="02020603050405020304" pitchFamily="18" charset="0"/>
              </a:rPr>
              <a:t>– Used to check the destination communicating or not {ping IP_address}</a:t>
            </a:r>
          </a:p>
          <a:p>
            <a:r>
              <a:rPr lang="en-GB" sz="1600" b="1" dirty="0">
                <a:latin typeface="Times New Roman" panose="02020603050405020304" pitchFamily="18" charset="0"/>
                <a:cs typeface="Times New Roman" panose="02020603050405020304" pitchFamily="18" charset="0"/>
              </a:rPr>
              <a:t>telnet &lt;ip_addr&gt; &lt;port&gt;</a:t>
            </a:r>
            <a:r>
              <a:rPr lang="en-GB" sz="1600" dirty="0">
                <a:latin typeface="Times New Roman" panose="02020603050405020304" pitchFamily="18" charset="0"/>
                <a:cs typeface="Times New Roman" panose="02020603050405020304" pitchFamily="18" charset="0"/>
              </a:rPr>
              <a:t> - checking destination ip address with port</a:t>
            </a:r>
          </a:p>
          <a:p>
            <a:r>
              <a:rPr lang="en-GB" sz="1600" b="1" dirty="0">
                <a:latin typeface="Times New Roman" panose="02020603050405020304" pitchFamily="18" charset="0"/>
                <a:cs typeface="Times New Roman" panose="02020603050405020304" pitchFamily="18" charset="0"/>
              </a:rPr>
              <a:t>man </a:t>
            </a:r>
            <a:r>
              <a:rPr lang="en-GB" sz="1600" dirty="0">
                <a:latin typeface="Times New Roman" panose="02020603050405020304" pitchFamily="18" charset="0"/>
                <a:cs typeface="Times New Roman" panose="02020603050405020304" pitchFamily="18" charset="0"/>
              </a:rPr>
              <a:t>– To display manual of particular command {man cat}</a:t>
            </a:r>
          </a:p>
          <a:p>
            <a:r>
              <a:rPr lang="en-GB" sz="1600" b="1" dirty="0">
                <a:latin typeface="Times New Roman" panose="02020603050405020304" pitchFamily="18" charset="0"/>
                <a:cs typeface="Times New Roman" panose="02020603050405020304" pitchFamily="18" charset="0"/>
              </a:rPr>
              <a:t>--help </a:t>
            </a:r>
            <a:r>
              <a:rPr lang="en-GB" sz="1600" dirty="0">
                <a:latin typeface="Times New Roman" panose="02020603050405020304" pitchFamily="18" charset="0"/>
                <a:cs typeface="Times New Roman" panose="02020603050405020304" pitchFamily="18" charset="0"/>
              </a:rPr>
              <a:t>– To get help/options for commands {cat –help or ls –help}</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17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16CF53-5628-45D8-B4E5-1867F6206D57}"/>
              </a:ext>
            </a:extLst>
          </p:cNvPr>
          <p:cNvSpPr/>
          <p:nvPr/>
        </p:nvSpPr>
        <p:spPr>
          <a:xfrm>
            <a:off x="4696287" y="807868"/>
            <a:ext cx="2769833" cy="1340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Insert Mode</a:t>
            </a:r>
          </a:p>
          <a:p>
            <a:pPr algn="ctr"/>
            <a:r>
              <a:rPr lang="en-US" dirty="0"/>
              <a:t>i =&gt; insert</a:t>
            </a:r>
          </a:p>
          <a:p>
            <a:pPr algn="ctr"/>
            <a:r>
              <a:rPr lang="en-US" dirty="0"/>
              <a:t>o =&gt; insert in next line</a:t>
            </a:r>
          </a:p>
          <a:p>
            <a:pPr algn="ctr"/>
            <a:r>
              <a:rPr lang="en-US" dirty="0"/>
              <a:t>O =&gt; insert above line</a:t>
            </a:r>
          </a:p>
        </p:txBody>
      </p:sp>
      <p:sp>
        <p:nvSpPr>
          <p:cNvPr id="5" name="Rectangle 4">
            <a:extLst>
              <a:ext uri="{FF2B5EF4-FFF2-40B4-BE49-F238E27FC236}">
                <a16:creationId xmlns:a16="http://schemas.microsoft.com/office/drawing/2014/main" id="{67C08C7E-9B85-4958-AE77-958B20707A31}"/>
              </a:ext>
            </a:extLst>
          </p:cNvPr>
          <p:cNvSpPr/>
          <p:nvPr/>
        </p:nvSpPr>
        <p:spPr>
          <a:xfrm>
            <a:off x="4711083" y="2886722"/>
            <a:ext cx="2769833" cy="1340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latin typeface="Times New Roman" panose="02020603050405020304" pitchFamily="18" charset="0"/>
                <a:cs typeface="Times New Roman" panose="02020603050405020304" pitchFamily="18" charset="0"/>
              </a:rPr>
              <a:t>Command Mode</a:t>
            </a:r>
          </a:p>
          <a:p>
            <a:pPr algn="ctr"/>
            <a:r>
              <a:rPr lang="en-US" sz="1000" dirty="0">
                <a:latin typeface="Times New Roman" panose="02020603050405020304" pitchFamily="18" charset="0"/>
                <a:cs typeface="Times New Roman" panose="02020603050405020304" pitchFamily="18" charset="0"/>
              </a:rPr>
              <a:t>G =&gt; Go to last line</a:t>
            </a:r>
          </a:p>
          <a:p>
            <a:pPr algn="ctr"/>
            <a:r>
              <a:rPr lang="en-US" sz="1000" dirty="0">
                <a:latin typeface="Times New Roman" panose="02020603050405020304" pitchFamily="18" charset="0"/>
                <a:cs typeface="Times New Roman" panose="02020603050405020304" pitchFamily="18" charset="0"/>
              </a:rPr>
              <a:t>gg =&gt; Go to first line</a:t>
            </a:r>
          </a:p>
          <a:p>
            <a:pPr algn="ctr"/>
            <a:r>
              <a:rPr lang="en-US" sz="1000" dirty="0">
                <a:latin typeface="Times New Roman" panose="02020603050405020304" pitchFamily="18" charset="0"/>
                <a:cs typeface="Times New Roman" panose="02020603050405020304" pitchFamily="18" charset="0"/>
              </a:rPr>
              <a:t>yy =&gt; copy line</a:t>
            </a:r>
          </a:p>
          <a:p>
            <a:pPr algn="ctr"/>
            <a:r>
              <a:rPr lang="en-US" sz="1000" dirty="0">
                <a:latin typeface="Times New Roman" panose="02020603050405020304" pitchFamily="18" charset="0"/>
                <a:cs typeface="Times New Roman" panose="02020603050405020304" pitchFamily="18" charset="0"/>
              </a:rPr>
              <a:t>p =&gt; paste line</a:t>
            </a:r>
          </a:p>
          <a:p>
            <a:pPr algn="ctr"/>
            <a:r>
              <a:rPr lang="en-US" sz="1000" dirty="0">
                <a:latin typeface="Times New Roman" panose="02020603050405020304" pitchFamily="18" charset="0"/>
                <a:cs typeface="Times New Roman" panose="02020603050405020304" pitchFamily="18" charset="0"/>
              </a:rPr>
              <a:t>dd =&gt; delete line</a:t>
            </a:r>
          </a:p>
          <a:p>
            <a:pPr algn="ctr"/>
            <a:r>
              <a:rPr lang="en-US" sz="1000" dirty="0">
                <a:latin typeface="Times New Roman" panose="02020603050405020304" pitchFamily="18" charset="0"/>
                <a:cs typeface="Times New Roman" panose="02020603050405020304" pitchFamily="18" charset="0"/>
              </a:rPr>
              <a:t>nyy =&gt; copy 3 lines(n=number of line)</a:t>
            </a:r>
          </a:p>
          <a:p>
            <a:pPr algn="ctr"/>
            <a:r>
              <a:rPr lang="en-US" sz="1000" dirty="0">
                <a:latin typeface="Times New Roman" panose="02020603050405020304" pitchFamily="18" charset="0"/>
                <a:cs typeface="Times New Roman" panose="02020603050405020304" pitchFamily="18" charset="0"/>
              </a:rPr>
              <a:t>ndd =&gt; Delete number of lines (n=number)</a:t>
            </a:r>
          </a:p>
        </p:txBody>
      </p:sp>
      <p:sp>
        <p:nvSpPr>
          <p:cNvPr id="6" name="Rectangle 5">
            <a:extLst>
              <a:ext uri="{FF2B5EF4-FFF2-40B4-BE49-F238E27FC236}">
                <a16:creationId xmlns:a16="http://schemas.microsoft.com/office/drawing/2014/main" id="{EAA930F6-3B84-406A-B4BF-FAECD2D9C31A}"/>
              </a:ext>
            </a:extLst>
          </p:cNvPr>
          <p:cNvSpPr/>
          <p:nvPr/>
        </p:nvSpPr>
        <p:spPr>
          <a:xfrm>
            <a:off x="4711083" y="4965576"/>
            <a:ext cx="2769833" cy="1340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Extended or Colon Mode</a:t>
            </a:r>
          </a:p>
          <a:p>
            <a:pPr algn="ctr"/>
            <a:r>
              <a:rPr lang="en-US" dirty="0"/>
              <a:t>:w =&gt; To write</a:t>
            </a:r>
          </a:p>
          <a:p>
            <a:pPr algn="ctr"/>
            <a:r>
              <a:rPr lang="en-US" dirty="0"/>
              <a:t>:q =&gt; To quit</a:t>
            </a:r>
          </a:p>
          <a:p>
            <a:pPr algn="ctr"/>
            <a:r>
              <a:rPr lang="en-US" dirty="0"/>
              <a:t>! =&gt; Forceful write or quit</a:t>
            </a:r>
          </a:p>
        </p:txBody>
      </p:sp>
      <p:sp>
        <p:nvSpPr>
          <p:cNvPr id="7" name="Rectangle 6">
            <a:extLst>
              <a:ext uri="{FF2B5EF4-FFF2-40B4-BE49-F238E27FC236}">
                <a16:creationId xmlns:a16="http://schemas.microsoft.com/office/drawing/2014/main" id="{48257044-0281-4DB3-99E4-87D94FFFDB84}"/>
              </a:ext>
            </a:extLst>
          </p:cNvPr>
          <p:cNvSpPr/>
          <p:nvPr/>
        </p:nvSpPr>
        <p:spPr>
          <a:xfrm>
            <a:off x="1597981" y="3320249"/>
            <a:ext cx="1162974" cy="568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 / vim</a:t>
            </a:r>
          </a:p>
        </p:txBody>
      </p:sp>
      <p:cxnSp>
        <p:nvCxnSpPr>
          <p:cNvPr id="9" name="Straight Arrow Connector 8">
            <a:extLst>
              <a:ext uri="{FF2B5EF4-FFF2-40B4-BE49-F238E27FC236}">
                <a16:creationId xmlns:a16="http://schemas.microsoft.com/office/drawing/2014/main" id="{05AEE385-6F96-446B-ADF5-193954E30C33}"/>
              </a:ext>
            </a:extLst>
          </p:cNvPr>
          <p:cNvCxnSpPr>
            <a:stCxn id="7" idx="3"/>
            <a:endCxn id="5" idx="1"/>
          </p:cNvCxnSpPr>
          <p:nvPr/>
        </p:nvCxnSpPr>
        <p:spPr>
          <a:xfrm flipV="1">
            <a:off x="2760955" y="3556986"/>
            <a:ext cx="1950128" cy="4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22DF972-7D6C-440D-9E47-96ADEFCD6779}"/>
              </a:ext>
            </a:extLst>
          </p:cNvPr>
          <p:cNvCxnSpPr/>
          <p:nvPr/>
        </p:nvCxnSpPr>
        <p:spPr>
          <a:xfrm flipV="1">
            <a:off x="5255581" y="2148396"/>
            <a:ext cx="0" cy="7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F5F4D43-9F84-4A07-8E61-CA4B520D1327}"/>
              </a:ext>
            </a:extLst>
          </p:cNvPr>
          <p:cNvCxnSpPr/>
          <p:nvPr/>
        </p:nvCxnSpPr>
        <p:spPr>
          <a:xfrm>
            <a:off x="6871317" y="2148396"/>
            <a:ext cx="0" cy="7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D4017D-D8C0-4B97-B129-F759ED0ECBEA}"/>
              </a:ext>
            </a:extLst>
          </p:cNvPr>
          <p:cNvCxnSpPr/>
          <p:nvPr/>
        </p:nvCxnSpPr>
        <p:spPr>
          <a:xfrm flipV="1">
            <a:off x="5166804" y="4227250"/>
            <a:ext cx="0" cy="7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F921CC-9072-4DD1-A23A-10587589C2AA}"/>
              </a:ext>
            </a:extLst>
          </p:cNvPr>
          <p:cNvCxnSpPr/>
          <p:nvPr/>
        </p:nvCxnSpPr>
        <p:spPr>
          <a:xfrm>
            <a:off x="6871317" y="4227250"/>
            <a:ext cx="0" cy="7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39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AAECE-91B8-4038-A3D6-6A229ABF14A0}"/>
              </a:ext>
            </a:extLst>
          </p:cNvPr>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Explaining ls –ltr output</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9BD3AEE5-96D2-4B82-9E48-1F169FD8CC45}"/>
              </a:ext>
            </a:extLst>
          </p:cNvPr>
          <p:cNvSpPr>
            <a:spLocks noGrp="1" noChangeArrowheads="1"/>
          </p:cNvSpPr>
          <p:nvPr>
            <p:ph idx="1"/>
          </p:nvPr>
        </p:nvSpPr>
        <p:spPr bwMode="auto">
          <a:xfrm>
            <a:off x="838200" y="1523693"/>
            <a:ext cx="10823713" cy="49552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(root@RHEL7)# ls -ltr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-rwxrw-r-- 1 root root 2048 Jan 13 07:11 afile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file permissions (-rwxrw-r--),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number of (hard) links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owner name (root),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owner group (root),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file size in bytes (2048),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time of last modification (Jan 13 07:11),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file/directory name (afile)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first character is most often -, l or d. </a:t>
            </a:r>
            <a:r>
              <a:rPr kumimoji="0" lang="en-US" altLang="en-US" sz="1400" b="1" i="0" u="sng"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indicates a directory, a </a:t>
            </a:r>
            <a:r>
              <a:rPr kumimoji="0" lang="en-US" altLang="en-US" sz="1400" b="1"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represents a file, </a:t>
            </a:r>
            <a:r>
              <a:rPr kumimoji="0" lang="en-US" altLang="en-US" sz="1400" b="1"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l</a:t>
            </a: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is a symlink (or soft link) and other letters are used for other types of special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three sets of characters, three times, indicating permissions for owner, group and other: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r = readable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w = writable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x = executable (for files) or accessible (for directories)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this may be followed by some other character of there are extended permissions, like e.g. Linux ACL that are marked with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In your example -rwxrw-r--, this means the line displayed is: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a regular file (displayed 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readable, writable and executable by owner (rwx)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readable, writable, but not executable by group (rw-)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readable but not writable or executable by other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The number of hard links means the number of names the inode has, i.e. links created with ln </a:t>
            </a:r>
            <a:r>
              <a:rPr kumimoji="0" lang="en-US" altLang="en-US" sz="1400" b="0" i="1"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without</a:t>
            </a:r>
            <a:r>
              <a:rPr kumimoji="0" lang="en-US" altLang="en-US" sz="14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the -s option.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91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Links</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400" b="0" i="0" dirty="0">
                <a:solidFill>
                  <a:srgbClr val="40424E"/>
                </a:solidFill>
                <a:effectLst/>
                <a:latin typeface="Times New Roman" panose="02020603050405020304" pitchFamily="18" charset="0"/>
                <a:cs typeface="Times New Roman" panose="02020603050405020304" pitchFamily="18" charset="0"/>
              </a:rPr>
              <a:t>A link in UNIX is a pointer to a file</a:t>
            </a:r>
            <a:r>
              <a:rPr lang="en-GB" sz="1400" dirty="0">
                <a:solidFill>
                  <a:srgbClr val="40424E"/>
                </a:solidFill>
                <a:latin typeface="Times New Roman" panose="02020603050405020304" pitchFamily="18" charset="0"/>
                <a:cs typeface="Times New Roman" panose="02020603050405020304" pitchFamily="18" charset="0"/>
              </a:rPr>
              <a:t>. </a:t>
            </a:r>
            <a:r>
              <a:rPr lang="en-GB" sz="1400" b="0" i="0" dirty="0">
                <a:solidFill>
                  <a:srgbClr val="40424E"/>
                </a:solidFill>
                <a:effectLst/>
                <a:latin typeface="Times New Roman" panose="02020603050405020304" pitchFamily="18" charset="0"/>
                <a:cs typeface="Times New Roman" panose="02020603050405020304" pitchFamily="18" charset="0"/>
              </a:rPr>
              <a:t>Creating links is a kind of shortcuts to access a file.</a:t>
            </a:r>
            <a:r>
              <a:rPr lang="en-GB" sz="1400" dirty="0">
                <a:solidFill>
                  <a:srgbClr val="40424E"/>
                </a:solidFill>
                <a:latin typeface="Times New Roman" panose="02020603050405020304" pitchFamily="18" charset="0"/>
                <a:cs typeface="Times New Roman" panose="02020603050405020304" pitchFamily="18" charset="0"/>
              </a:rPr>
              <a:t> </a:t>
            </a:r>
          </a:p>
          <a:p>
            <a:pPr marL="0" indent="0" algn="l" fontAlgn="base">
              <a:buNone/>
            </a:pPr>
            <a:r>
              <a:rPr lang="en-GB" sz="1400" b="0" i="0" dirty="0">
                <a:solidFill>
                  <a:srgbClr val="40424E"/>
                </a:solidFill>
                <a:effectLst/>
                <a:latin typeface="Times New Roman" panose="02020603050405020304" pitchFamily="18" charset="0"/>
                <a:cs typeface="Times New Roman" panose="02020603050405020304" pitchFamily="18" charset="0"/>
              </a:rPr>
              <a:t>There are two types of links :</a:t>
            </a:r>
          </a:p>
          <a:p>
            <a:pPr algn="l" fontAlgn="base">
              <a:buFont typeface="+mj-lt"/>
              <a:buAutoNum type="arabicPeriod"/>
            </a:pPr>
            <a:r>
              <a:rPr lang="en-GB" sz="1400" b="1" i="0" u="sng" dirty="0">
                <a:solidFill>
                  <a:srgbClr val="40424E"/>
                </a:solidFill>
                <a:effectLst/>
                <a:latin typeface="Times New Roman" panose="02020603050405020304" pitchFamily="18" charset="0"/>
                <a:cs typeface="Times New Roman" panose="02020603050405020304" pitchFamily="18" charset="0"/>
              </a:rPr>
              <a:t>Soft Link or Symbolic links</a:t>
            </a:r>
          </a:p>
          <a:p>
            <a:pPr algn="l" fontAlgn="base"/>
            <a:r>
              <a:rPr lang="en-GB" sz="1400" b="0" i="0" dirty="0">
                <a:solidFill>
                  <a:srgbClr val="40424E"/>
                </a:solidFill>
                <a:effectLst/>
                <a:latin typeface="Times New Roman" panose="02020603050405020304" pitchFamily="18" charset="0"/>
                <a:cs typeface="Times New Roman" panose="02020603050405020304" pitchFamily="18" charset="0"/>
              </a:rPr>
              <a:t>A soft link is similar to the file shortcut feature which is used in Windows Operating systems. Each soft linked file contains a separate Inode value that points to the original file.</a:t>
            </a:r>
          </a:p>
          <a:p>
            <a:pPr algn="l" fontAlgn="base"/>
            <a:r>
              <a:rPr lang="en-GB" sz="1400" b="0" i="0" dirty="0">
                <a:solidFill>
                  <a:srgbClr val="40424E"/>
                </a:solidFill>
                <a:effectLst/>
                <a:latin typeface="Times New Roman" panose="02020603050405020304" pitchFamily="18" charset="0"/>
                <a:cs typeface="Times New Roman" panose="02020603050405020304" pitchFamily="18" charset="0"/>
              </a:rPr>
              <a:t>ls -l command shows all links with first column value l</a:t>
            </a:r>
            <a:endParaRPr lang="en-GB" sz="1400" dirty="0">
              <a:solidFill>
                <a:srgbClr val="40424E"/>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1400" b="0" i="0" dirty="0">
                <a:solidFill>
                  <a:srgbClr val="40424E"/>
                </a:solidFill>
                <a:effectLst/>
                <a:latin typeface="Times New Roman" panose="02020603050405020304" pitchFamily="18" charset="0"/>
                <a:cs typeface="Times New Roman" panose="02020603050405020304" pitchFamily="18" charset="0"/>
              </a:rPr>
              <a:t>Soft Link contains the path for original file and not the contents.</a:t>
            </a:r>
          </a:p>
          <a:p>
            <a:pPr algn="l" fontAlgn="base">
              <a:buFont typeface="Arial" panose="020B0604020202020204" pitchFamily="34" charset="0"/>
              <a:buChar char="•"/>
            </a:pPr>
            <a:r>
              <a:rPr lang="en-GB" sz="1400" b="0" i="0" dirty="0">
                <a:solidFill>
                  <a:srgbClr val="40424E"/>
                </a:solidFill>
                <a:effectLst/>
                <a:latin typeface="Times New Roman" panose="02020603050405020304" pitchFamily="18" charset="0"/>
                <a:cs typeface="Times New Roman" panose="02020603050405020304" pitchFamily="18" charset="0"/>
              </a:rPr>
              <a:t>Removing soft link doesn’t affect anything but removing original file, the link becomes “dangling” link which points to nonexistent file.</a:t>
            </a:r>
          </a:p>
          <a:p>
            <a:pPr algn="l" fontAlgn="base"/>
            <a:r>
              <a:rPr lang="en-GB" sz="1400" b="0" i="0" dirty="0">
                <a:solidFill>
                  <a:srgbClr val="40424E"/>
                </a:solidFill>
                <a:effectLst/>
                <a:latin typeface="Times New Roman" panose="02020603050405020304" pitchFamily="18" charset="0"/>
                <a:cs typeface="Times New Roman" panose="02020603050405020304" pitchFamily="18" charset="0"/>
              </a:rPr>
              <a:t>Command to create a Soft link is: </a:t>
            </a:r>
            <a:br>
              <a:rPr lang="en-GB" sz="1400" dirty="0">
                <a:latin typeface="Times New Roman" panose="02020603050405020304" pitchFamily="18" charset="0"/>
                <a:cs typeface="Times New Roman" panose="02020603050405020304" pitchFamily="18" charset="0"/>
              </a:rPr>
            </a:br>
            <a:r>
              <a:rPr lang="en-GB" sz="1400" b="1" u="sng" dirty="0">
                <a:latin typeface="Times New Roman" panose="02020603050405020304" pitchFamily="18" charset="0"/>
                <a:cs typeface="Times New Roman" panose="02020603050405020304" pitchFamily="18" charset="0"/>
              </a:rPr>
              <a:t>Syntax:</a:t>
            </a:r>
            <a:r>
              <a:rPr lang="en-GB" sz="1400" dirty="0">
                <a:latin typeface="Times New Roman" panose="02020603050405020304" pitchFamily="18" charset="0"/>
                <a:cs typeface="Times New Roman" panose="02020603050405020304" pitchFamily="18" charset="0"/>
              </a:rPr>
              <a:t> ln –s original_path_filename link_name</a:t>
            </a:r>
          </a:p>
          <a:p>
            <a:pPr algn="l" fontAlgn="base"/>
            <a:r>
              <a:rPr lang="en-GB" sz="1400" b="1" i="0" u="sng" dirty="0">
                <a:solidFill>
                  <a:srgbClr val="40424E"/>
                </a:solidFill>
                <a:effectLst/>
                <a:latin typeface="Times New Roman" panose="02020603050405020304" pitchFamily="18" charset="0"/>
                <a:cs typeface="Times New Roman" panose="02020603050405020304" pitchFamily="18" charset="0"/>
              </a:rPr>
              <a:t>Ex:</a:t>
            </a:r>
            <a:r>
              <a:rPr lang="en-GB" sz="1400" b="0" i="0" dirty="0">
                <a:solidFill>
                  <a:srgbClr val="40424E"/>
                </a:solidFill>
                <a:effectLst/>
                <a:latin typeface="Times New Roman" panose="02020603050405020304" pitchFamily="18" charset="0"/>
                <a:cs typeface="Times New Roman" panose="02020603050405020304" pitchFamily="18" charset="0"/>
              </a:rPr>
              <a:t> ln –s /tmp/h1/head/something/paper paper</a:t>
            </a:r>
          </a:p>
          <a:p>
            <a:pPr algn="l" fontAlgn="base"/>
            <a:endParaRPr lang="en-GB" sz="1400" dirty="0">
              <a:solidFill>
                <a:srgbClr val="40424E"/>
              </a:solidFill>
              <a:latin typeface="Times New Roman" panose="02020603050405020304" pitchFamily="18" charset="0"/>
              <a:cs typeface="Times New Roman" panose="02020603050405020304" pitchFamily="18" charset="0"/>
            </a:endParaRPr>
          </a:p>
          <a:p>
            <a:pPr algn="l" fontAlgn="base"/>
            <a:endParaRPr lang="en-GB" sz="1400" b="0" i="0" dirty="0">
              <a:solidFill>
                <a:srgbClr val="40424E"/>
              </a:solidFill>
              <a:effectLst/>
              <a:latin typeface="Times New Roman" panose="02020603050405020304" pitchFamily="18" charset="0"/>
              <a:cs typeface="Times New Roman" panose="02020603050405020304" pitchFamily="18" charset="0"/>
            </a:endParaRPr>
          </a:p>
          <a:p>
            <a:pPr marL="0" indent="0" algn="l" fontAlgn="base">
              <a:buNone/>
            </a:pPr>
            <a:r>
              <a:rPr lang="en-GB" sz="1400" dirty="0">
                <a:solidFill>
                  <a:srgbClr val="40424E"/>
                </a:solidFill>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373192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Links</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400" dirty="0">
                <a:solidFill>
                  <a:srgbClr val="40424E"/>
                </a:solidFill>
                <a:latin typeface="Times New Roman" panose="02020603050405020304" pitchFamily="18" charset="0"/>
                <a:cs typeface="Times New Roman" panose="02020603050405020304" pitchFamily="18" charset="0"/>
              </a:rPr>
              <a:t>Cont…</a:t>
            </a:r>
          </a:p>
          <a:p>
            <a:pPr marL="0" indent="0">
              <a:buNone/>
            </a:pPr>
            <a:r>
              <a:rPr lang="en-GB" sz="1400" dirty="0">
                <a:solidFill>
                  <a:srgbClr val="40424E"/>
                </a:solidFill>
                <a:latin typeface="Times New Roman" panose="02020603050405020304" pitchFamily="18" charset="0"/>
                <a:cs typeface="Times New Roman" panose="02020603050405020304" pitchFamily="18" charset="0"/>
              </a:rPr>
              <a:t>2. </a:t>
            </a:r>
            <a:r>
              <a:rPr lang="en-IN" sz="1400" b="1" u="sng" dirty="0">
                <a:solidFill>
                  <a:srgbClr val="40424E"/>
                </a:solidFill>
                <a:latin typeface="Times New Roman" panose="02020603050405020304" pitchFamily="18" charset="0"/>
                <a:cs typeface="Times New Roman" panose="02020603050405020304" pitchFamily="18" charset="0"/>
              </a:rPr>
              <a:t>Hard</a:t>
            </a:r>
            <a:r>
              <a:rPr lang="en-IN" sz="1400" b="1" i="0" u="sng" dirty="0">
                <a:solidFill>
                  <a:srgbClr val="40424E"/>
                </a:solidFill>
                <a:effectLst/>
                <a:latin typeface="Times New Roman" panose="02020603050405020304" pitchFamily="18" charset="0"/>
                <a:cs typeface="Times New Roman" panose="02020603050405020304" pitchFamily="18" charset="0"/>
              </a:rPr>
              <a:t> </a:t>
            </a:r>
            <a:r>
              <a:rPr lang="en-IN" sz="1400" b="1" u="sng" dirty="0">
                <a:solidFill>
                  <a:srgbClr val="40424E"/>
                </a:solidFill>
                <a:latin typeface="Times New Roman" panose="02020603050405020304" pitchFamily="18" charset="0"/>
                <a:cs typeface="Times New Roman" panose="02020603050405020304" pitchFamily="18" charset="0"/>
              </a:rPr>
              <a:t>Links</a:t>
            </a:r>
          </a:p>
          <a:p>
            <a:r>
              <a:rPr lang="en-GB" sz="1400" b="0" i="0" dirty="0">
                <a:solidFill>
                  <a:srgbClr val="40424E"/>
                </a:solidFill>
                <a:effectLst/>
                <a:latin typeface="Times New Roman" panose="02020603050405020304" pitchFamily="18" charset="0"/>
                <a:cs typeface="Times New Roman" panose="02020603050405020304" pitchFamily="18" charset="0"/>
              </a:rPr>
              <a:t>Each hard linked file is assigned the same Inode value as the original, therefore they reference the same physical file location. Hard links more flexible and remain linked even if the original or linked files are moved throughout the file system, although hard links are unable to cross different file systems.</a:t>
            </a:r>
          </a:p>
          <a:p>
            <a:pPr algn="l" fontAlgn="base">
              <a:buFont typeface="Arial" panose="020B0604020202020204" pitchFamily="34" charset="0"/>
              <a:buChar char="•"/>
            </a:pPr>
            <a:r>
              <a:rPr lang="en-GB" sz="1400" b="0" i="0" dirty="0">
                <a:solidFill>
                  <a:srgbClr val="40424E"/>
                </a:solidFill>
                <a:effectLst/>
                <a:latin typeface="Times New Roman" panose="02020603050405020304" pitchFamily="18" charset="0"/>
                <a:cs typeface="Times New Roman" panose="02020603050405020304" pitchFamily="18" charset="0"/>
              </a:rPr>
              <a:t>We cannot create a hard link for a directory to avoid recursive loops.</a:t>
            </a:r>
          </a:p>
          <a:p>
            <a:pPr algn="l" fontAlgn="base">
              <a:buFont typeface="Arial" panose="020B0604020202020204" pitchFamily="34" charset="0"/>
              <a:buChar char="•"/>
            </a:pPr>
            <a:r>
              <a:rPr lang="en-GB" sz="1400" b="0" i="0" dirty="0">
                <a:solidFill>
                  <a:srgbClr val="40424E"/>
                </a:solidFill>
                <a:effectLst/>
                <a:latin typeface="Times New Roman" panose="02020603050405020304" pitchFamily="18" charset="0"/>
                <a:cs typeface="Times New Roman" panose="02020603050405020304" pitchFamily="18" charset="0"/>
              </a:rPr>
              <a:t>If original file is removed then the link will still show the content of the file.</a:t>
            </a:r>
          </a:p>
          <a:p>
            <a:pPr algn="l" fontAlgn="base">
              <a:buFont typeface="Arial" panose="020B0604020202020204" pitchFamily="34" charset="0"/>
              <a:buChar char="•"/>
            </a:pPr>
            <a:r>
              <a:rPr lang="en-GB" sz="1400" dirty="0">
                <a:solidFill>
                  <a:srgbClr val="40424E"/>
                </a:solidFill>
                <a:latin typeface="Times New Roman" panose="02020603050405020304" pitchFamily="18" charset="0"/>
                <a:cs typeface="Times New Roman" panose="02020603050405020304" pitchFamily="18" charset="0"/>
              </a:rPr>
              <a:t>To make it short : Hard link is similar to copy command</a:t>
            </a:r>
          </a:p>
          <a:p>
            <a:pPr algn="l" fontAlgn="base"/>
            <a:r>
              <a:rPr lang="en-GB" sz="1400" b="0" i="0" dirty="0">
                <a:solidFill>
                  <a:srgbClr val="40424E"/>
                </a:solidFill>
                <a:effectLst/>
                <a:latin typeface="Times New Roman" panose="02020603050405020304" pitchFamily="18" charset="0"/>
                <a:cs typeface="Times New Roman" panose="02020603050405020304" pitchFamily="18" charset="0"/>
              </a:rPr>
              <a:t>Command to create a Soft link is: </a:t>
            </a:r>
            <a:br>
              <a:rPr lang="en-GB" sz="1400" dirty="0">
                <a:latin typeface="Times New Roman" panose="02020603050405020304" pitchFamily="18" charset="0"/>
                <a:cs typeface="Times New Roman" panose="02020603050405020304" pitchFamily="18" charset="0"/>
              </a:rPr>
            </a:br>
            <a:r>
              <a:rPr lang="en-GB" sz="1400" b="1" u="sng" dirty="0">
                <a:latin typeface="Times New Roman" panose="02020603050405020304" pitchFamily="18" charset="0"/>
                <a:cs typeface="Times New Roman" panose="02020603050405020304" pitchFamily="18" charset="0"/>
              </a:rPr>
              <a:t>Syntax:</a:t>
            </a:r>
            <a:r>
              <a:rPr lang="en-GB" sz="1400" dirty="0">
                <a:latin typeface="Times New Roman" panose="02020603050405020304" pitchFamily="18" charset="0"/>
                <a:cs typeface="Times New Roman" panose="02020603050405020304" pitchFamily="18" charset="0"/>
              </a:rPr>
              <a:t> ln original_path_filename link_name</a:t>
            </a:r>
          </a:p>
          <a:p>
            <a:pPr algn="l" fontAlgn="base"/>
            <a:r>
              <a:rPr lang="en-GB" sz="1400" b="1" i="0" u="sng" dirty="0">
                <a:solidFill>
                  <a:srgbClr val="40424E"/>
                </a:solidFill>
                <a:effectLst/>
                <a:latin typeface="Times New Roman" panose="02020603050405020304" pitchFamily="18" charset="0"/>
                <a:cs typeface="Times New Roman" panose="02020603050405020304" pitchFamily="18" charset="0"/>
              </a:rPr>
              <a:t>Ex:</a:t>
            </a:r>
            <a:r>
              <a:rPr lang="en-GB" sz="1400" b="0" i="0" dirty="0">
                <a:solidFill>
                  <a:srgbClr val="40424E"/>
                </a:solidFill>
                <a:effectLst/>
                <a:latin typeface="Times New Roman" panose="02020603050405020304" pitchFamily="18" charset="0"/>
                <a:cs typeface="Times New Roman" panose="02020603050405020304" pitchFamily="18" charset="0"/>
              </a:rPr>
              <a:t> ln /tmp/h1/head/something/paper paper</a:t>
            </a:r>
          </a:p>
          <a:p>
            <a:pPr algn="l" fontAlgn="base">
              <a:buFont typeface="Arial" panose="020B0604020202020204" pitchFamily="34" charset="0"/>
              <a:buChar char="•"/>
            </a:pPr>
            <a:endParaRPr lang="en-IN" sz="1400" dirty="0">
              <a:solidFill>
                <a:srgbClr val="40424E"/>
              </a:solidFill>
              <a:latin typeface="Times New Roman" panose="02020603050405020304" pitchFamily="18" charset="0"/>
              <a:cs typeface="Times New Roman" panose="02020603050405020304" pitchFamily="18" charset="0"/>
            </a:endParaRPr>
          </a:p>
          <a:p>
            <a:pPr marL="0" indent="0">
              <a:buNone/>
            </a:pPr>
            <a:endParaRPr lang="en-GB" sz="1400" dirty="0">
              <a:solidFill>
                <a:srgbClr val="40424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85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CHMOD</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sz="1600" dirty="0">
                <a:latin typeface="Times New Roman" panose="02020603050405020304" pitchFamily="18" charset="0"/>
                <a:cs typeface="Times New Roman" panose="02020603050405020304" pitchFamily="18" charset="0"/>
              </a:rPr>
              <a:t>chmod command is used to change the Permission of a file/directory. The name is an abbreviation of CHange MODe.</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-rwxr-xr--</a:t>
            </a:r>
          </a:p>
          <a:p>
            <a:pPr marL="0" indent="0">
              <a:buNone/>
            </a:pPr>
            <a:r>
              <a:rPr lang="en-GB" sz="1600" dirty="0">
                <a:latin typeface="Times New Roman" panose="02020603050405020304" pitchFamily="18" charset="0"/>
                <a:cs typeface="Times New Roman" panose="02020603050405020304" pitchFamily="18" charset="0"/>
              </a:rPr>
              <a:t>The first character shows file/directory/link</a:t>
            </a:r>
          </a:p>
          <a:p>
            <a:pPr marL="0" indent="0">
              <a:buNone/>
            </a:pPr>
            <a:r>
              <a:rPr lang="en-GB" sz="1600" dirty="0">
                <a:latin typeface="Times New Roman" panose="02020603050405020304" pitchFamily="18" charset="0"/>
                <a:cs typeface="Times New Roman" panose="02020603050405020304" pitchFamily="18" charset="0"/>
              </a:rPr>
              <a:t>The 2nd,3rd &amp; 4th character (rwx) is for user permission</a:t>
            </a:r>
          </a:p>
          <a:p>
            <a:pPr marL="0" indent="0">
              <a:buNone/>
            </a:pPr>
            <a:r>
              <a:rPr lang="en-GB" sz="1600" dirty="0">
                <a:latin typeface="Times New Roman" panose="02020603050405020304" pitchFamily="18" charset="0"/>
                <a:cs typeface="Times New Roman" panose="02020603050405020304" pitchFamily="18" charset="0"/>
              </a:rPr>
              <a:t>The 5th, 6th &amp; 7th character (r-x) is for group permission</a:t>
            </a:r>
          </a:p>
          <a:p>
            <a:pPr marL="0" indent="0">
              <a:buNone/>
            </a:pPr>
            <a:r>
              <a:rPr lang="en-GB" sz="1600" dirty="0">
                <a:latin typeface="Times New Roman" panose="02020603050405020304" pitchFamily="18" charset="0"/>
                <a:cs typeface="Times New Roman" panose="02020603050405020304" pitchFamily="18" charset="0"/>
              </a:rPr>
              <a:t>The 8th, 9th &amp; 10th character (r--) is the permission for others</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The three actions available on Linux systems are: </a:t>
            </a:r>
          </a:p>
          <a:p>
            <a:pPr marL="0" indent="0">
              <a:buNone/>
            </a:pPr>
            <a:r>
              <a:rPr lang="en-GB" sz="1600" dirty="0">
                <a:latin typeface="Times New Roman" panose="02020603050405020304" pitchFamily="18" charset="0"/>
                <a:cs typeface="Times New Roman" panose="02020603050405020304" pitchFamily="18" charset="0"/>
              </a:rPr>
              <a:t>* read (the ability to open and view the contents of the file)</a:t>
            </a:r>
          </a:p>
          <a:p>
            <a:pPr marL="0" indent="0">
              <a:buNone/>
            </a:pPr>
            <a:r>
              <a:rPr lang="en-GB" sz="1600" dirty="0">
                <a:latin typeface="Times New Roman" panose="02020603050405020304" pitchFamily="18" charset="0"/>
                <a:cs typeface="Times New Roman" panose="02020603050405020304" pitchFamily="18" charset="0"/>
              </a:rPr>
              <a:t>* write (the ability to open and modify the contents of a file)</a:t>
            </a:r>
          </a:p>
          <a:p>
            <a:pPr marL="0" indent="0">
              <a:buNone/>
            </a:pPr>
            <a:r>
              <a:rPr lang="en-GB" sz="1600" dirty="0">
                <a:latin typeface="Times New Roman" panose="02020603050405020304" pitchFamily="18" charset="0"/>
                <a:cs typeface="Times New Roman" panose="02020603050405020304" pitchFamily="18" charset="0"/>
              </a:rPr>
              <a:t>* execute (the ability to run the file as an executable program)</a:t>
            </a:r>
          </a:p>
          <a:p>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Cont…</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65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985DF9-FC71-466E-BF63-6EB8534A806B}"/>
              </a:ext>
            </a:extLst>
          </p:cNvPr>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In CHMOD there are 2 Methods:</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8FB580E-9EA7-4CFB-8330-F4BCC3A15DEA}"/>
              </a:ext>
            </a:extLst>
          </p:cNvPr>
          <p:cNvSpPr>
            <a:spLocks noGrp="1"/>
          </p:cNvSpPr>
          <p:nvPr>
            <p:ph sz="half" idx="1"/>
          </p:nvPr>
        </p:nvSpPr>
        <p:spPr/>
        <p:txBody>
          <a:bodyPr>
            <a:normAutofit/>
          </a:bodyPr>
          <a:lstStyle/>
          <a:p>
            <a:pPr marL="0" indent="0">
              <a:buNone/>
            </a:pPr>
            <a:r>
              <a:rPr lang="en-GB" sz="1600" b="1" dirty="0">
                <a:latin typeface="Times New Roman" panose="02020603050405020304" pitchFamily="18" charset="0"/>
                <a:cs typeface="Times New Roman" panose="02020603050405020304" pitchFamily="18" charset="0"/>
              </a:rPr>
              <a:t>1st Numeric Method</a:t>
            </a:r>
          </a:p>
          <a:p>
            <a:pPr marL="0" indent="0">
              <a:buNone/>
            </a:pPr>
            <a:r>
              <a:rPr lang="en-GB" sz="1400" dirty="0">
                <a:latin typeface="Times New Roman" panose="02020603050405020304" pitchFamily="18" charset="0"/>
                <a:cs typeface="Times New Roman" panose="02020603050405020304" pitchFamily="18" charset="0"/>
              </a:rPr>
              <a:t>which is a string of three digits that each represent user, group, and others permission. Each digit can range from 0 to 7, and each digit's value is obtained by summing the class's permissions:</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0 means no permissions allowed.</a:t>
            </a:r>
          </a:p>
          <a:p>
            <a:r>
              <a:rPr lang="en-GB" sz="1400" dirty="0">
                <a:latin typeface="Times New Roman" panose="02020603050405020304" pitchFamily="18" charset="0"/>
                <a:cs typeface="Times New Roman" panose="02020603050405020304" pitchFamily="18" charset="0"/>
              </a:rPr>
              <a:t>read / r value is 4</a:t>
            </a:r>
          </a:p>
          <a:p>
            <a:r>
              <a:rPr lang="en-GB" sz="1400" dirty="0">
                <a:latin typeface="Times New Roman" panose="02020603050405020304" pitchFamily="18" charset="0"/>
                <a:cs typeface="Times New Roman" panose="02020603050405020304" pitchFamily="18" charset="0"/>
              </a:rPr>
              <a:t>write / w value is 2</a:t>
            </a:r>
          </a:p>
          <a:p>
            <a:r>
              <a:rPr lang="en-GB" sz="1400" dirty="0">
                <a:latin typeface="Times New Roman" panose="02020603050405020304" pitchFamily="18" charset="0"/>
                <a:cs typeface="Times New Roman" panose="02020603050405020304" pitchFamily="18" charset="0"/>
              </a:rPr>
              <a:t>execute / x value is 1</a:t>
            </a:r>
          </a:p>
          <a:p>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ex:</a:t>
            </a:r>
          </a:p>
          <a:p>
            <a:r>
              <a:rPr lang="en-GB" sz="1400" dirty="0">
                <a:latin typeface="Times New Roman" panose="02020603050405020304" pitchFamily="18" charset="0"/>
                <a:cs typeface="Times New Roman" panose="02020603050405020304" pitchFamily="18" charset="0"/>
              </a:rPr>
              <a:t>chmod 777 filename</a:t>
            </a:r>
          </a:p>
          <a:p>
            <a:r>
              <a:rPr lang="en-GB" sz="1400" dirty="0">
                <a:latin typeface="Times New Roman" panose="02020603050405020304" pitchFamily="18" charset="0"/>
                <a:cs typeface="Times New Roman" panose="02020603050405020304" pitchFamily="18" charset="0"/>
              </a:rPr>
              <a:t>chmod 777 directory_name</a:t>
            </a:r>
            <a:endParaRPr lang="en-IN" sz="1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7A6FEB3-DF07-4AF6-BA42-CAAAD447D63C}"/>
              </a:ext>
            </a:extLst>
          </p:cNvPr>
          <p:cNvSpPr>
            <a:spLocks noGrp="1"/>
          </p:cNvSpPr>
          <p:nvPr>
            <p:ph sz="half" idx="2"/>
          </p:nvPr>
        </p:nvSpPr>
        <p:spPr/>
        <p:txBody>
          <a:bodyPr>
            <a:normAutofit/>
          </a:bodyPr>
          <a:lstStyle/>
          <a:p>
            <a:pPr marL="0" indent="0">
              <a:buNone/>
            </a:pPr>
            <a:r>
              <a:rPr lang="en-GB" sz="1600" b="1" dirty="0">
                <a:latin typeface="Times New Roman" panose="02020603050405020304" pitchFamily="18" charset="0"/>
                <a:cs typeface="Times New Roman" panose="02020603050405020304" pitchFamily="18" charset="0"/>
              </a:rPr>
              <a:t>2nd Symbolic Method</a:t>
            </a: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1. chmod u=rwx,g=rwx,o=rwx filename	</a:t>
            </a:r>
          </a:p>
          <a:p>
            <a:pPr marL="0" indent="0">
              <a:buNone/>
            </a:pPr>
            <a:r>
              <a:rPr lang="en-GB" sz="1400" dirty="0">
                <a:latin typeface="Times New Roman" panose="02020603050405020304" pitchFamily="18" charset="0"/>
                <a:cs typeface="Times New Roman" panose="02020603050405020304" pitchFamily="18" charset="0"/>
              </a:rPr>
              <a:t>To give full permission</a:t>
            </a: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2. chmod o+w filename</a:t>
            </a:r>
          </a:p>
          <a:p>
            <a:pPr marL="0" indent="0">
              <a:buNone/>
            </a:pPr>
            <a:r>
              <a:rPr lang="en-GB" sz="1400" dirty="0">
                <a:latin typeface="Times New Roman" panose="02020603050405020304" pitchFamily="18" charset="0"/>
                <a:cs typeface="Times New Roman" panose="02020603050405020304" pitchFamily="18" charset="0"/>
              </a:rPr>
              <a:t>Already for others read access there, Adding write access also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42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CHOWN</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GB" sz="1600" dirty="0">
                <a:latin typeface="Times New Roman" panose="02020603050405020304" pitchFamily="18" charset="0"/>
                <a:cs typeface="Times New Roman" panose="02020603050405020304" pitchFamily="18" charset="0"/>
              </a:rPr>
              <a:t>chown command is used to change the file owner and group.</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b="1" u="sng" dirty="0">
                <a:latin typeface="Times New Roman" panose="02020603050405020304" pitchFamily="18" charset="0"/>
                <a:cs typeface="Times New Roman" panose="02020603050405020304" pitchFamily="18" charset="0"/>
              </a:rPr>
              <a:t>Ex:</a:t>
            </a:r>
            <a:r>
              <a:rPr lang="en-GB" sz="1600" dirty="0">
                <a:latin typeface="Times New Roman" panose="02020603050405020304" pitchFamily="18" charset="0"/>
                <a:cs typeface="Times New Roman" panose="02020603050405020304" pitchFamily="18" charset="0"/>
              </a:rPr>
              <a:t> </a:t>
            </a:r>
            <a:r>
              <a:rPr lang="en-GB" sz="1600" dirty="0">
                <a:highlight>
                  <a:srgbClr val="FFFF00"/>
                </a:highlight>
                <a:latin typeface="Times New Roman" panose="02020603050405020304" pitchFamily="18" charset="0"/>
                <a:cs typeface="Times New Roman" panose="02020603050405020304" pitchFamily="18" charset="0"/>
              </a:rPr>
              <a:t>Before running chown command</a:t>
            </a:r>
          </a:p>
          <a:p>
            <a:pPr marL="0" indent="0">
              <a:buNone/>
            </a:pPr>
            <a:r>
              <a:rPr lang="en-GB" sz="1600" dirty="0">
                <a:latin typeface="Times New Roman" panose="02020603050405020304" pitchFamily="18" charset="0"/>
                <a:cs typeface="Times New Roman" panose="02020603050405020304" pitchFamily="18" charset="0"/>
              </a:rPr>
              <a:t>-rw-r--r--. 1 </a:t>
            </a:r>
            <a:r>
              <a:rPr lang="en-GB" sz="1600" dirty="0">
                <a:highlight>
                  <a:srgbClr val="FFFF00"/>
                </a:highlight>
                <a:latin typeface="Times New Roman" panose="02020603050405020304" pitchFamily="18" charset="0"/>
                <a:cs typeface="Times New Roman" panose="02020603050405020304" pitchFamily="18" charset="0"/>
              </a:rPr>
              <a:t>root root</a:t>
            </a:r>
            <a:r>
              <a:rPr lang="en-GB" sz="1600" dirty="0">
                <a:latin typeface="Times New Roman" panose="02020603050405020304" pitchFamily="18" charset="0"/>
                <a:cs typeface="Times New Roman" panose="02020603050405020304" pitchFamily="18" charset="0"/>
              </a:rPr>
              <a:t>    0 Feb 10 16:53 abc1</a:t>
            </a:r>
          </a:p>
          <a:p>
            <a:pPr marL="0" indent="0">
              <a:buNone/>
            </a:pPr>
            <a:r>
              <a:rPr lang="en-GB" sz="1600" dirty="0">
                <a:latin typeface="Times New Roman" panose="02020603050405020304" pitchFamily="18" charset="0"/>
                <a:cs typeface="Times New Roman" panose="02020603050405020304" pitchFamily="18" charset="0"/>
              </a:rPr>
              <a:t>Now in the example above the owner and group owner of file abc1 is root</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b="1" u="sng" dirty="0">
                <a:latin typeface="Times New Roman" panose="02020603050405020304" pitchFamily="18" charset="0"/>
                <a:cs typeface="Times New Roman" panose="02020603050405020304" pitchFamily="18" charset="0"/>
              </a:rPr>
              <a:t>Syntax: </a:t>
            </a:r>
          </a:p>
          <a:p>
            <a:pPr marL="0" indent="0">
              <a:buNone/>
            </a:pPr>
            <a:r>
              <a:rPr lang="en-GB" sz="1600" dirty="0">
                <a:latin typeface="Times New Roman" panose="02020603050405020304" pitchFamily="18" charset="0"/>
                <a:cs typeface="Times New Roman" panose="02020603050405020304" pitchFamily="18" charset="0"/>
              </a:rPr>
              <a:t>chown user:group filename</a:t>
            </a:r>
          </a:p>
          <a:p>
            <a:pPr marL="0" indent="0">
              <a:buNone/>
            </a:pPr>
            <a:r>
              <a:rPr lang="en-GB" sz="1600" b="1" u="sng" dirty="0">
                <a:latin typeface="Times New Roman" panose="02020603050405020304" pitchFamily="18" charset="0"/>
                <a:cs typeface="Times New Roman" panose="02020603050405020304" pitchFamily="18" charset="0"/>
              </a:rPr>
              <a:t>Command Example:</a:t>
            </a:r>
          </a:p>
          <a:p>
            <a:pPr marL="0" indent="0">
              <a:buNone/>
            </a:pPr>
            <a:r>
              <a:rPr lang="en-GB" sz="1600" dirty="0">
                <a:latin typeface="Times New Roman" panose="02020603050405020304" pitchFamily="18" charset="0"/>
                <a:cs typeface="Times New Roman" panose="02020603050405020304" pitchFamily="18" charset="0"/>
              </a:rPr>
              <a:t>chown divakar:divakar abc1</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b="1" u="sng" dirty="0">
                <a:latin typeface="Times New Roman" panose="02020603050405020304" pitchFamily="18" charset="0"/>
                <a:cs typeface="Times New Roman" panose="02020603050405020304" pitchFamily="18" charset="0"/>
              </a:rPr>
              <a:t>Ex:</a:t>
            </a:r>
            <a:r>
              <a:rPr lang="en-GB" sz="1600" dirty="0">
                <a:latin typeface="Times New Roman" panose="02020603050405020304" pitchFamily="18" charset="0"/>
                <a:cs typeface="Times New Roman" panose="02020603050405020304" pitchFamily="18" charset="0"/>
              </a:rPr>
              <a:t> </a:t>
            </a:r>
            <a:r>
              <a:rPr lang="en-GB" sz="1600" dirty="0">
                <a:highlight>
                  <a:srgbClr val="FFFF00"/>
                </a:highlight>
                <a:latin typeface="Times New Roman" panose="02020603050405020304" pitchFamily="18" charset="0"/>
                <a:cs typeface="Times New Roman" panose="02020603050405020304" pitchFamily="18" charset="0"/>
              </a:rPr>
              <a:t>After running chown command </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-rw-r--r--. 1 </a:t>
            </a:r>
            <a:r>
              <a:rPr lang="en-GB" sz="1600" dirty="0">
                <a:highlight>
                  <a:srgbClr val="FFFF00"/>
                </a:highlight>
                <a:latin typeface="Times New Roman" panose="02020603050405020304" pitchFamily="18" charset="0"/>
                <a:cs typeface="Times New Roman" panose="02020603050405020304" pitchFamily="18" charset="0"/>
              </a:rPr>
              <a:t>divakar divakar</a:t>
            </a:r>
            <a:r>
              <a:rPr lang="en-GB" sz="1600" dirty="0">
                <a:latin typeface="Times New Roman" panose="02020603050405020304" pitchFamily="18" charset="0"/>
                <a:cs typeface="Times New Roman" panose="02020603050405020304" pitchFamily="18" charset="0"/>
              </a:rPr>
              <a:t>    0 Feb 10 16:53 abc1</a:t>
            </a:r>
          </a:p>
        </p:txBody>
      </p:sp>
    </p:spTree>
    <p:extLst>
      <p:ext uri="{BB962C8B-B14F-4D97-AF65-F5344CB8AC3E}">
        <p14:creationId xmlns:p14="http://schemas.microsoft.com/office/powerpoint/2010/main" val="325080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History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789D0F-51BD-4CBC-BD1C-7639EE9E5956}"/>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Linux is an Operating System Created in Early 1990s by a Finnish Software Engg. Linus Torvalds</a:t>
            </a:r>
          </a:p>
          <a:p>
            <a:r>
              <a:rPr lang="en-GB" sz="2000" dirty="0">
                <a:latin typeface="Times New Roman" panose="02020603050405020304" pitchFamily="18" charset="0"/>
                <a:cs typeface="Times New Roman" panose="02020603050405020304" pitchFamily="18" charset="0"/>
              </a:rPr>
              <a:t>He still as a student at University of Helsinki started developing Linux similar to MiniX(A Unix O.S.)</a:t>
            </a:r>
          </a:p>
          <a:p>
            <a:r>
              <a:rPr lang="en-GB" sz="2000" dirty="0">
                <a:latin typeface="Times New Roman" panose="02020603050405020304" pitchFamily="18" charset="0"/>
                <a:cs typeface="Times New Roman" panose="02020603050405020304" pitchFamily="18" charset="0"/>
              </a:rPr>
              <a:t> American Software Developer Richard Stallman and FSF(Free Software Foundation) made efforts to create Open Source Unix like O.S. called GNU(GNU’s not Unix)</a:t>
            </a:r>
          </a:p>
          <a:p>
            <a:r>
              <a:rPr lang="en-GB" sz="2000" dirty="0">
                <a:latin typeface="Times New Roman" panose="02020603050405020304" pitchFamily="18" charset="0"/>
                <a:cs typeface="Times New Roman" panose="02020603050405020304" pitchFamily="18" charset="0"/>
              </a:rPr>
              <a:t>Although Linux is not user-friendly like windows, MAC. It is efficient and reliable system that rarely crashes</a:t>
            </a:r>
          </a:p>
          <a:p>
            <a:r>
              <a:rPr lang="en-GB" sz="2000" dirty="0">
                <a:latin typeface="Times New Roman" panose="02020603050405020304" pitchFamily="18" charset="0"/>
                <a:cs typeface="Times New Roman" panose="02020603050405020304" pitchFamily="18" charset="0"/>
              </a:rPr>
              <a:t>Because it is open-source and thus modifiable for different uses, Linux is popular for systems as diverse as cellular telephones and super computers.</a:t>
            </a:r>
          </a:p>
        </p:txBody>
      </p:sp>
    </p:spTree>
    <p:extLst>
      <p:ext uri="{BB962C8B-B14F-4D97-AF65-F5344CB8AC3E}">
        <p14:creationId xmlns:p14="http://schemas.microsoft.com/office/powerpoint/2010/main" val="178253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UMASK</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GB" sz="1400" b="0" i="0" dirty="0">
                <a:solidFill>
                  <a:srgbClr val="444444"/>
                </a:solidFill>
                <a:effectLst/>
                <a:latin typeface="Times New Roman" panose="02020603050405020304" pitchFamily="18" charset="0"/>
                <a:cs typeface="Times New Roman" panose="02020603050405020304" pitchFamily="18" charset="0"/>
              </a:rPr>
              <a:t>Umask, or the </a:t>
            </a:r>
            <a:r>
              <a:rPr lang="en-GB" sz="1400" b="0" i="1" dirty="0">
                <a:solidFill>
                  <a:srgbClr val="444444"/>
                </a:solidFill>
                <a:effectLst/>
                <a:latin typeface="Times New Roman" panose="02020603050405020304" pitchFamily="18" charset="0"/>
                <a:cs typeface="Times New Roman" panose="02020603050405020304" pitchFamily="18" charset="0"/>
              </a:rPr>
              <a:t>user file-creation mode</a:t>
            </a:r>
            <a:r>
              <a:rPr lang="en-GB" sz="1400" b="0" i="0" dirty="0">
                <a:solidFill>
                  <a:srgbClr val="444444"/>
                </a:solidFill>
                <a:effectLst/>
                <a:latin typeface="Times New Roman" panose="02020603050405020304" pitchFamily="18" charset="0"/>
                <a:cs typeface="Times New Roman" panose="02020603050405020304" pitchFamily="18" charset="0"/>
              </a:rPr>
              <a:t>, is a Linux command that is used to assign the default file permission sets for newly created folders and files</a:t>
            </a:r>
          </a:p>
          <a:p>
            <a:r>
              <a:rPr lang="en-GB" sz="1400" b="0" i="0" dirty="0">
                <a:solidFill>
                  <a:srgbClr val="444444"/>
                </a:solidFill>
                <a:effectLst/>
                <a:latin typeface="Times New Roman" panose="02020603050405020304" pitchFamily="18" charset="0"/>
                <a:cs typeface="Times New Roman" panose="02020603050405020304" pitchFamily="18" charset="0"/>
              </a:rPr>
              <a:t>The term </a:t>
            </a:r>
            <a:r>
              <a:rPr lang="en-GB" sz="1400" b="0" i="1" dirty="0">
                <a:solidFill>
                  <a:srgbClr val="444444"/>
                </a:solidFill>
                <a:effectLst/>
                <a:latin typeface="Times New Roman" panose="02020603050405020304" pitchFamily="18" charset="0"/>
                <a:cs typeface="Times New Roman" panose="02020603050405020304" pitchFamily="18" charset="0"/>
              </a:rPr>
              <a:t>mask</a:t>
            </a:r>
            <a:r>
              <a:rPr lang="en-GB" sz="1400" b="0" i="0" dirty="0">
                <a:solidFill>
                  <a:srgbClr val="444444"/>
                </a:solidFill>
                <a:effectLst/>
                <a:latin typeface="Times New Roman" panose="02020603050405020304" pitchFamily="18" charset="0"/>
                <a:cs typeface="Times New Roman" panose="02020603050405020304" pitchFamily="18" charset="0"/>
              </a:rPr>
              <a:t> references the grouping of the permission bits, each of which defines how its corresponding permission is set for newly created files. The bits in the mask may be changed by invoking the </a:t>
            </a:r>
            <a:r>
              <a:rPr lang="en-GB" sz="1400" b="0" i="1" dirty="0">
                <a:solidFill>
                  <a:srgbClr val="444444"/>
                </a:solidFill>
                <a:effectLst/>
                <a:latin typeface="Times New Roman" panose="02020603050405020304" pitchFamily="18" charset="0"/>
                <a:cs typeface="Times New Roman" panose="02020603050405020304" pitchFamily="18" charset="0"/>
              </a:rPr>
              <a:t>umask</a:t>
            </a:r>
            <a:r>
              <a:rPr lang="en-GB" sz="1400" b="0" i="0" dirty="0">
                <a:solidFill>
                  <a:srgbClr val="444444"/>
                </a:solidFill>
                <a:effectLst/>
                <a:latin typeface="Times New Roman" panose="02020603050405020304" pitchFamily="18" charset="0"/>
                <a:cs typeface="Times New Roman" panose="02020603050405020304" pitchFamily="18" charset="0"/>
              </a:rPr>
              <a:t> command.</a:t>
            </a:r>
            <a:endParaRPr lang="en-GB" sz="1400" dirty="0">
              <a:solidFill>
                <a:srgbClr val="444444"/>
              </a:solidFill>
              <a:latin typeface="Times New Roman" panose="02020603050405020304" pitchFamily="18" charset="0"/>
              <a:cs typeface="Times New Roman" panose="02020603050405020304" pitchFamily="18" charset="0"/>
            </a:endParaRPr>
          </a:p>
          <a:p>
            <a:pPr marL="0" indent="0" algn="l">
              <a:buNone/>
            </a:pPr>
            <a:r>
              <a:rPr lang="en-GB" sz="1400" b="0" i="0" dirty="0">
                <a:solidFill>
                  <a:srgbClr val="444444"/>
                </a:solidFill>
                <a:effectLst/>
                <a:latin typeface="Times New Roman" panose="02020603050405020304" pitchFamily="18" charset="0"/>
                <a:cs typeface="Times New Roman" panose="02020603050405020304" pitchFamily="18" charset="0"/>
              </a:rPr>
              <a:t>When using the term Umask, we are referring to one of the following two meanings:</a:t>
            </a:r>
          </a:p>
          <a:p>
            <a:pPr algn="l">
              <a:buFont typeface="Arial" panose="020B0604020202020204" pitchFamily="34" charset="0"/>
              <a:buChar char="•"/>
            </a:pPr>
            <a:r>
              <a:rPr lang="en-GB" sz="1400" b="0" i="0" dirty="0">
                <a:solidFill>
                  <a:srgbClr val="444444"/>
                </a:solidFill>
                <a:effectLst/>
                <a:latin typeface="Times New Roman" panose="02020603050405020304" pitchFamily="18" charset="0"/>
                <a:cs typeface="Times New Roman" panose="02020603050405020304" pitchFamily="18" charset="0"/>
              </a:rPr>
              <a:t>The user file creation mode mask that is used to configure the default permissions for newly created files and directories</a:t>
            </a:r>
          </a:p>
          <a:p>
            <a:pPr algn="l">
              <a:buFont typeface="Arial" panose="020B0604020202020204" pitchFamily="34" charset="0"/>
              <a:buChar char="•"/>
            </a:pPr>
            <a:r>
              <a:rPr lang="en-GB" sz="1400" b="0" i="0" dirty="0">
                <a:solidFill>
                  <a:srgbClr val="444444"/>
                </a:solidFill>
                <a:effectLst/>
                <a:latin typeface="Times New Roman" panose="02020603050405020304" pitchFamily="18" charset="0"/>
                <a:cs typeface="Times New Roman" panose="02020603050405020304" pitchFamily="18" charset="0"/>
              </a:rPr>
              <a:t>The command “umask” which is used to set the umask value</a:t>
            </a:r>
          </a:p>
          <a:p>
            <a:pPr algn="l">
              <a:buFont typeface="Arial" panose="020B0604020202020204" pitchFamily="34" charset="0"/>
              <a:buChar char="•"/>
            </a:pPr>
            <a:r>
              <a:rPr lang="en-GB" sz="1400" dirty="0">
                <a:solidFill>
                  <a:srgbClr val="444444"/>
                </a:solidFill>
                <a:latin typeface="Times New Roman" panose="02020603050405020304" pitchFamily="18" charset="0"/>
                <a:cs typeface="Times New Roman" panose="02020603050405020304" pitchFamily="18" charset="0"/>
              </a:rPr>
              <a:t>Default umask value for root user is 0022 and umask value for normal/other user is 0002</a:t>
            </a:r>
          </a:p>
          <a:p>
            <a:pPr marL="0" indent="0" algn="l">
              <a:buNone/>
            </a:pPr>
            <a:endParaRPr lang="en-GB" sz="1400" b="0" i="0" dirty="0">
              <a:solidFill>
                <a:srgbClr val="444444"/>
              </a:solidFill>
              <a:effectLst/>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In the above image the umask value is 0022, So the default permission for files is u=rw, g=r and o=r and default permission for directories is u=rwx, g=rx and o=rx</a:t>
            </a:r>
          </a:p>
          <a:p>
            <a:pPr marL="0" indent="0">
              <a:buNone/>
            </a:pPr>
            <a:r>
              <a:rPr lang="en-GB" sz="1400" dirty="0">
                <a:latin typeface="Times New Roman" panose="02020603050405020304" pitchFamily="18" charset="0"/>
                <a:cs typeface="Times New Roman" panose="02020603050405020304" pitchFamily="18" charset="0"/>
              </a:rPr>
              <a:t>Cont…</a:t>
            </a:r>
          </a:p>
        </p:txBody>
      </p:sp>
      <p:pic>
        <p:nvPicPr>
          <p:cNvPr id="5" name="Picture 4">
            <a:extLst>
              <a:ext uri="{FF2B5EF4-FFF2-40B4-BE49-F238E27FC236}">
                <a16:creationId xmlns:a16="http://schemas.microsoft.com/office/drawing/2014/main" id="{B7686928-FC43-4932-8DD3-ED747B595A52}"/>
              </a:ext>
            </a:extLst>
          </p:cNvPr>
          <p:cNvPicPr>
            <a:picLocks noChangeAspect="1"/>
          </p:cNvPicPr>
          <p:nvPr/>
        </p:nvPicPr>
        <p:blipFill>
          <a:blip r:embed="rId2"/>
          <a:stretch>
            <a:fillRect/>
          </a:stretch>
        </p:blipFill>
        <p:spPr>
          <a:xfrm>
            <a:off x="2909443" y="4307242"/>
            <a:ext cx="6373114" cy="1848108"/>
          </a:xfrm>
          <a:prstGeom prst="rect">
            <a:avLst/>
          </a:prstGeom>
        </p:spPr>
      </p:pic>
    </p:spTree>
    <p:extLst>
      <p:ext uri="{BB962C8B-B14F-4D97-AF65-F5344CB8AC3E}">
        <p14:creationId xmlns:p14="http://schemas.microsoft.com/office/powerpoint/2010/main" val="120596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UMASK</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GB" sz="1400" dirty="0">
                <a:latin typeface="Times New Roman" panose="02020603050405020304" pitchFamily="18" charset="0"/>
                <a:cs typeface="Times New Roman" panose="02020603050405020304" pitchFamily="18" charset="0"/>
              </a:rPr>
              <a:t>Cont…</a:t>
            </a: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In the above image, we are setting umask value as 0025. Which results the file permission with </a:t>
            </a:r>
          </a:p>
          <a:p>
            <a:pPr marL="0" indent="0">
              <a:buNone/>
            </a:pPr>
            <a:r>
              <a:rPr lang="en-GB" sz="1400" dirty="0">
                <a:latin typeface="Times New Roman" panose="02020603050405020304" pitchFamily="18" charset="0"/>
                <a:cs typeface="Times New Roman" panose="02020603050405020304" pitchFamily="18" charset="0"/>
              </a:rPr>
              <a:t>For user=rw, group=r and others=w</a:t>
            </a:r>
          </a:p>
          <a:p>
            <a:pPr marL="0" indent="0">
              <a:buNone/>
            </a:pPr>
            <a:r>
              <a:rPr lang="en-GB" sz="1400" dirty="0">
                <a:latin typeface="Times New Roman" panose="02020603050405020304" pitchFamily="18" charset="0"/>
                <a:cs typeface="Times New Roman" panose="02020603050405020304" pitchFamily="18" charset="0"/>
              </a:rPr>
              <a:t>The permission for Directory is</a:t>
            </a:r>
          </a:p>
          <a:p>
            <a:pPr marL="0" indent="0">
              <a:buNone/>
            </a:pPr>
            <a:r>
              <a:rPr lang="en-GB" sz="1400" dirty="0">
                <a:latin typeface="Times New Roman" panose="02020603050405020304" pitchFamily="18" charset="0"/>
                <a:cs typeface="Times New Roman" panose="02020603050405020304" pitchFamily="18" charset="0"/>
              </a:rPr>
              <a:t>For user=rwx, group=rx and others=w</a:t>
            </a:r>
          </a:p>
        </p:txBody>
      </p:sp>
      <p:pic>
        <p:nvPicPr>
          <p:cNvPr id="6" name="Picture 5">
            <a:extLst>
              <a:ext uri="{FF2B5EF4-FFF2-40B4-BE49-F238E27FC236}">
                <a16:creationId xmlns:a16="http://schemas.microsoft.com/office/drawing/2014/main" id="{FCCA67B4-AEC0-41FD-996E-4F33EC9B1903}"/>
              </a:ext>
            </a:extLst>
          </p:cNvPr>
          <p:cNvPicPr>
            <a:picLocks noChangeAspect="1"/>
          </p:cNvPicPr>
          <p:nvPr/>
        </p:nvPicPr>
        <p:blipFill>
          <a:blip r:embed="rId2"/>
          <a:stretch>
            <a:fillRect/>
          </a:stretch>
        </p:blipFill>
        <p:spPr>
          <a:xfrm>
            <a:off x="2333100" y="2212699"/>
            <a:ext cx="7525800" cy="2962688"/>
          </a:xfrm>
          <a:prstGeom prst="rect">
            <a:avLst/>
          </a:prstGeom>
        </p:spPr>
      </p:pic>
    </p:spTree>
    <p:extLst>
      <p:ext uri="{BB962C8B-B14F-4D97-AF65-F5344CB8AC3E}">
        <p14:creationId xmlns:p14="http://schemas.microsoft.com/office/powerpoint/2010/main" val="103173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UMASK</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GB" sz="1400" b="1" u="sng" dirty="0">
                <a:latin typeface="Times New Roman" panose="02020603050405020304" pitchFamily="18" charset="0"/>
                <a:cs typeface="Times New Roman" panose="02020603050405020304" pitchFamily="18" charset="0"/>
              </a:rPr>
              <a:t>Reference Links:</a:t>
            </a:r>
          </a:p>
          <a:p>
            <a:pPr marL="0" indent="0">
              <a:buNone/>
            </a:pPr>
            <a:r>
              <a:rPr lang="en-GB" sz="1400" dirty="0">
                <a:latin typeface="Times New Roman" panose="02020603050405020304" pitchFamily="18" charset="0"/>
                <a:cs typeface="Times New Roman" panose="02020603050405020304" pitchFamily="18" charset="0"/>
                <a:hlinkClick r:id="rId3"/>
              </a:rPr>
              <a:t>https://www.liquidweb.com/kb/what-is-umask-and-how-to-use-it-effectively/</a:t>
            </a:r>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hlinkClick r:id="rId4"/>
              </a:rPr>
              <a:t>https://www.cyberciti.biz/tips/understanding-linux-unix-umask-value-usage.html</a:t>
            </a:r>
            <a:endParaRPr lang="en-GB" sz="1400" dirty="0">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Along with reference links, below I’ve attached excel object, which as umask table for practice</a:t>
            </a:r>
          </a:p>
          <a:p>
            <a:pPr marL="0" indent="0">
              <a:buNone/>
            </a:pPr>
            <a:endParaRPr lang="en-GB" sz="1400" dirty="0">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DF8AD6EE-F127-40C6-9BE0-854AA53C06EC}"/>
              </a:ext>
            </a:extLst>
          </p:cNvPr>
          <p:cNvGraphicFramePr>
            <a:graphicFrameLocks noChangeAspect="1"/>
          </p:cNvGraphicFramePr>
          <p:nvPr/>
        </p:nvGraphicFramePr>
        <p:xfrm>
          <a:off x="5638800" y="3615531"/>
          <a:ext cx="914400" cy="771525"/>
        </p:xfrm>
        <a:graphic>
          <a:graphicData uri="http://schemas.openxmlformats.org/presentationml/2006/ole">
            <mc:AlternateContent xmlns:mc="http://schemas.openxmlformats.org/markup-compatibility/2006">
              <mc:Choice xmlns:v="urn:schemas-microsoft-com:vml" Requires="v">
                <p:oleObj spid="_x0000_s1030" name="Worksheet" showAsIcon="1" r:id="rId5" imgW="914400" imgH="771480" progId="Excel.Sheet.12">
                  <p:embed/>
                </p:oleObj>
              </mc:Choice>
              <mc:Fallback>
                <p:oleObj name="Worksheet" showAsIcon="1" r:id="rId5" imgW="914400" imgH="771480" progId="Excel.Sheet.12">
                  <p:embed/>
                  <p:pic>
                    <p:nvPicPr>
                      <p:cNvPr id="5" name="Object 4">
                        <a:extLst>
                          <a:ext uri="{FF2B5EF4-FFF2-40B4-BE49-F238E27FC236}">
                            <a16:creationId xmlns:a16="http://schemas.microsoft.com/office/drawing/2014/main" id="{DF8AD6EE-F127-40C6-9BE0-854AA53C06EC}"/>
                          </a:ext>
                        </a:extLst>
                      </p:cNvPr>
                      <p:cNvPicPr/>
                      <p:nvPr/>
                    </p:nvPicPr>
                    <p:blipFill>
                      <a:blip r:embed="rId6"/>
                      <a:stretch>
                        <a:fillRect/>
                      </a:stretch>
                    </p:blipFill>
                    <p:spPr>
                      <a:xfrm>
                        <a:off x="5638800" y="361553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597646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0070C0"/>
                </a:solidFill>
                <a:latin typeface="Times New Roman" panose="02020603050405020304" pitchFamily="18" charset="0"/>
                <a:cs typeface="Times New Roman" panose="02020603050405020304" pitchFamily="18" charset="0"/>
              </a:rPr>
              <a:t>User Management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GB" sz="1800" b="1" dirty="0">
                <a:latin typeface="Times New Roman" panose="02020603050405020304" pitchFamily="18" charset="0"/>
                <a:cs typeface="Times New Roman" panose="02020603050405020304" pitchFamily="18" charset="0"/>
              </a:rPr>
              <a:t>User Administration</a:t>
            </a:r>
          </a:p>
          <a:p>
            <a:pPr marL="0" indent="0">
              <a:buNone/>
            </a:pPr>
            <a:r>
              <a:rPr lang="en-GB" sz="1600" dirty="0">
                <a:latin typeface="Times New Roman" panose="02020603050405020304" pitchFamily="18" charset="0"/>
                <a:cs typeface="Times New Roman" panose="02020603050405020304" pitchFamily="18" charset="0"/>
              </a:rPr>
              <a:t>While creating users below 4 paths are getting affected</a:t>
            </a:r>
          </a:p>
          <a:p>
            <a:pPr marL="0" indent="0">
              <a:buNone/>
            </a:pPr>
            <a:r>
              <a:rPr lang="en-IN" sz="1600" dirty="0">
                <a:latin typeface="Times New Roman" panose="02020603050405020304" pitchFamily="18" charset="0"/>
                <a:cs typeface="Times New Roman" panose="02020603050405020304" pitchFamily="18" charset="0"/>
              </a:rPr>
              <a:t>1</a:t>
            </a:r>
            <a:r>
              <a:rPr lang="en-IN" sz="1600" baseline="30000" dirty="0">
                <a:latin typeface="Times New Roman" panose="02020603050405020304" pitchFamily="18" charset="0"/>
                <a:cs typeface="Times New Roman" panose="02020603050405020304" pitchFamily="18" charset="0"/>
              </a:rPr>
              <a:t>st</a:t>
            </a:r>
            <a:r>
              <a:rPr lang="en-IN" sz="1600" dirty="0">
                <a:latin typeface="Times New Roman" panose="02020603050405020304" pitchFamily="18" charset="0"/>
                <a:cs typeface="Times New Roman" panose="02020603050405020304" pitchFamily="18" charset="0"/>
              </a:rPr>
              <a:t> /etc/passwd	=&gt;	In this file user data will be added like userid, groupid, user homedirectory etc…</a:t>
            </a:r>
          </a:p>
          <a:p>
            <a:pPr marL="0" indent="0">
              <a:buNone/>
            </a:pPr>
            <a:r>
              <a:rPr lang="en-IN" sz="1600" dirty="0">
                <a:latin typeface="Times New Roman" panose="02020603050405020304" pitchFamily="18" charset="0"/>
                <a:cs typeface="Times New Roman" panose="02020603050405020304" pitchFamily="18" charset="0"/>
              </a:rPr>
              <a:t>To know fields of /etc/passwd file. Go to link : </a:t>
            </a:r>
            <a:r>
              <a:rPr lang="en-IN" sz="1600" dirty="0">
                <a:latin typeface="Times New Roman" panose="02020603050405020304" pitchFamily="18" charset="0"/>
                <a:cs typeface="Times New Roman" panose="02020603050405020304" pitchFamily="18" charset="0"/>
                <a:hlinkClick r:id="rId2"/>
              </a:rPr>
              <a:t>https://www.cyberciti.biz/faq/understanding-etcpasswd-file-format/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/etc/shadow	=&gt;	In this file user information like encrypted password, last password changed, min &amp; max days to change password etc…</a:t>
            </a:r>
          </a:p>
          <a:p>
            <a:pPr marL="0" indent="0">
              <a:buNone/>
            </a:pPr>
            <a:r>
              <a:rPr lang="en-IN" sz="1600" dirty="0">
                <a:latin typeface="Times New Roman" panose="02020603050405020304" pitchFamily="18" charset="0"/>
                <a:cs typeface="Times New Roman" panose="02020603050405020304" pitchFamily="18" charset="0"/>
              </a:rPr>
              <a:t>To know fields of /etc/shadow file. Go to link : </a:t>
            </a:r>
            <a:r>
              <a:rPr lang="en-IN" sz="1600" dirty="0">
                <a:latin typeface="Times New Roman" panose="02020603050405020304" pitchFamily="18" charset="0"/>
                <a:cs typeface="Times New Roman" panose="02020603050405020304" pitchFamily="18" charset="0"/>
                <a:hlinkClick r:id="rId3"/>
              </a:rPr>
              <a:t>https://www.cyberciti.biz/faq/understanding-etcshadow-file/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3</a:t>
            </a:r>
            <a:r>
              <a:rPr lang="en-IN" sz="1600" baseline="30000" dirty="0">
                <a:latin typeface="Times New Roman" panose="02020603050405020304" pitchFamily="18" charset="0"/>
                <a:cs typeface="Times New Roman" panose="02020603050405020304" pitchFamily="18" charset="0"/>
              </a:rPr>
              <a:t>rd</a:t>
            </a:r>
            <a:r>
              <a:rPr lang="en-IN" sz="1600" dirty="0">
                <a:latin typeface="Times New Roman" panose="02020603050405020304" pitchFamily="18" charset="0"/>
                <a:cs typeface="Times New Roman" panose="02020603050405020304" pitchFamily="18" charset="0"/>
              </a:rPr>
              <a:t> cat /etc/default/useradd	=&gt;	From this file it fetches data, where the user home directory, what shell etc.. To be created</a:t>
            </a:r>
          </a:p>
          <a:p>
            <a:pPr marL="0" indent="0">
              <a:buNone/>
            </a:pPr>
            <a:r>
              <a:rPr lang="en-IN" sz="1600" dirty="0">
                <a:latin typeface="Times New Roman" panose="02020603050405020304" pitchFamily="18" charset="0"/>
                <a:cs typeface="Times New Roman" panose="02020603050405020304" pitchFamily="18" charset="0"/>
              </a:rPr>
              <a:t>4</a:t>
            </a:r>
            <a:r>
              <a:rPr lang="en-IN" sz="1600" baseline="30000" dirty="0">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cat /etc/login.defs	=&gt;	From this file it fetches what is the min &amp; may password expiration, before how many days the warning message for password change to give etc…</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Cont…</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444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0070C0"/>
                </a:solidFill>
                <a:latin typeface="Times New Roman" panose="02020603050405020304" pitchFamily="18" charset="0"/>
                <a:cs typeface="Times New Roman" panose="02020603050405020304" pitchFamily="18" charset="0"/>
              </a:rPr>
              <a:t>User Management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600" b="1" u="sng" dirty="0">
                <a:latin typeface="Times New Roman" panose="02020603050405020304" pitchFamily="18" charset="0"/>
                <a:cs typeface="Times New Roman" panose="02020603050405020304" pitchFamily="18" charset="0"/>
              </a:rPr>
              <a:t>To create user:</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useradd username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useradd dicaprio</a:t>
            </a:r>
          </a:p>
          <a:p>
            <a:pPr marL="0" indent="0">
              <a:buNone/>
            </a:pPr>
            <a:r>
              <a:rPr lang="en-GB" sz="1600" dirty="0">
                <a:latin typeface="Times New Roman" panose="02020603050405020304" pitchFamily="18" charset="0"/>
                <a:cs typeface="Times New Roman" panose="02020603050405020304" pitchFamily="18" charset="0"/>
              </a:rPr>
              <a:t>Creating users with options</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useradd –u 1100 -c “Admin” –d /test –s /bin/sh angelina</a:t>
            </a:r>
          </a:p>
          <a:p>
            <a:pPr marL="0" indent="0">
              <a:buNone/>
            </a:pPr>
            <a:r>
              <a:rPr lang="en-GB" sz="1600" b="1" u="sng" dirty="0">
                <a:latin typeface="Times New Roman" panose="02020603050405020304" pitchFamily="18" charset="0"/>
                <a:cs typeface="Times New Roman" panose="02020603050405020304" pitchFamily="18" charset="0"/>
              </a:rPr>
              <a:t>To Modify User:</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usermod [options] [username]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usermod –u 1101 –c “Admin” Daniel</a:t>
            </a:r>
          </a:p>
          <a:p>
            <a:pPr marL="0" indent="0">
              <a:buNone/>
            </a:pPr>
            <a:r>
              <a:rPr lang="en-GB" sz="1600" b="1" u="sng" dirty="0">
                <a:latin typeface="Times New Roman" panose="02020603050405020304" pitchFamily="18" charset="0"/>
                <a:cs typeface="Times New Roman" panose="02020603050405020304" pitchFamily="18" charset="0"/>
              </a:rPr>
              <a:t>To Delete User:</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userdel username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userdel dicaprio		=&gt;	To remove users only, still user data exists</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userdel –r angelina		=&gt;	To remove users with user data</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32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0070C0"/>
                </a:solidFill>
                <a:latin typeface="Times New Roman" panose="02020603050405020304" pitchFamily="18" charset="0"/>
                <a:cs typeface="Times New Roman" panose="02020603050405020304" pitchFamily="18" charset="0"/>
              </a:rPr>
              <a:t>User Management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200" b="1" dirty="0">
                <a:latin typeface="Times New Roman" panose="02020603050405020304" pitchFamily="18" charset="0"/>
                <a:cs typeface="Times New Roman" panose="02020603050405020304" pitchFamily="18" charset="0"/>
              </a:rPr>
              <a:t>Adding user to give Admin Privileges:</a:t>
            </a:r>
          </a:p>
          <a:p>
            <a:pPr marL="342900" indent="-342900">
              <a:buAutoNum type="arabicPeriod"/>
            </a:pPr>
            <a:r>
              <a:rPr lang="en-GB" sz="1200" dirty="0">
                <a:latin typeface="Times New Roman" panose="02020603050405020304" pitchFamily="18" charset="0"/>
                <a:cs typeface="Times New Roman" panose="02020603050405020304" pitchFamily="18" charset="0"/>
              </a:rPr>
              <a:t>Edit file /etc/sudoers or run command “visudo” and add line as below</a:t>
            </a:r>
          </a:p>
          <a:p>
            <a:pPr marL="0" indent="0">
              <a:buNone/>
            </a:pPr>
            <a:r>
              <a:rPr lang="en-GB" sz="1200" b="1" u="sng" dirty="0">
                <a:latin typeface="Times New Roman" panose="02020603050405020304" pitchFamily="18" charset="0"/>
                <a:cs typeface="Times New Roman" panose="02020603050405020304" pitchFamily="18" charset="0"/>
              </a:rPr>
              <a:t>Syntax:</a:t>
            </a:r>
            <a:r>
              <a:rPr lang="en-GB" sz="1200" dirty="0">
                <a:latin typeface="Times New Roman" panose="02020603050405020304" pitchFamily="18" charset="0"/>
                <a:cs typeface="Times New Roman" panose="02020603050405020304" pitchFamily="18" charset="0"/>
              </a:rPr>
              <a:t> username ALL=(ALL)       ALL</a:t>
            </a:r>
          </a:p>
          <a:p>
            <a:pPr marL="0" indent="0">
              <a:buNone/>
            </a:pPr>
            <a:r>
              <a:rPr lang="en-GB" sz="1200" b="1" u="sng" dirty="0">
                <a:latin typeface="Times New Roman" panose="02020603050405020304" pitchFamily="18" charset="0"/>
                <a:cs typeface="Times New Roman" panose="02020603050405020304" pitchFamily="18" charset="0"/>
              </a:rPr>
              <a:t>Ex:</a:t>
            </a:r>
            <a:r>
              <a:rPr lang="en-GB" sz="1200" dirty="0">
                <a:latin typeface="Times New Roman" panose="02020603050405020304" pitchFamily="18" charset="0"/>
                <a:cs typeface="Times New Roman" panose="02020603050405020304" pitchFamily="18" charset="0"/>
              </a:rPr>
              <a:t> daniel ALL=(ALL)       ALL</a:t>
            </a:r>
          </a:p>
          <a:p>
            <a:pPr marL="0" indent="0">
              <a:buNone/>
            </a:pPr>
            <a:r>
              <a:rPr lang="en-GB" sz="1200" dirty="0">
                <a:latin typeface="Times New Roman" panose="02020603050405020304" pitchFamily="18" charset="0"/>
                <a:cs typeface="Times New Roman" panose="02020603050405020304" pitchFamily="18" charset="0"/>
              </a:rPr>
              <a:t>2. Save and Exit the file</a:t>
            </a:r>
          </a:p>
          <a:p>
            <a:pPr marL="0" indent="0">
              <a:buNone/>
            </a:pPr>
            <a:r>
              <a:rPr lang="en-GB" sz="1200" dirty="0">
                <a:latin typeface="Times New Roman" panose="02020603050405020304" pitchFamily="18" charset="0"/>
                <a:cs typeface="Times New Roman" panose="02020603050405020304" pitchFamily="18" charset="0"/>
              </a:rPr>
              <a:t>Now user Daniel as Admin Privileges.</a:t>
            </a:r>
          </a:p>
          <a:p>
            <a:pPr marL="0" indent="0">
              <a:buNone/>
            </a:pPr>
            <a:r>
              <a:rPr lang="en-GB" sz="1200" dirty="0">
                <a:latin typeface="Times New Roman" panose="02020603050405020304" pitchFamily="18" charset="0"/>
                <a:cs typeface="Times New Roman" panose="02020603050405020304" pitchFamily="18" charset="0"/>
              </a:rPr>
              <a:t>But to run Admin privileged commands, user has to add “sudo” before running any admin commands</a:t>
            </a:r>
          </a:p>
          <a:p>
            <a:pPr marL="0" indent="0">
              <a:buNone/>
            </a:pPr>
            <a:r>
              <a:rPr lang="en-GB" sz="1200" dirty="0">
                <a:latin typeface="Times New Roman" panose="02020603050405020304" pitchFamily="18" charset="0"/>
                <a:cs typeface="Times New Roman" panose="02020603050405020304" pitchFamily="18" charset="0"/>
              </a:rPr>
              <a:t>For ex:</a:t>
            </a:r>
          </a:p>
          <a:p>
            <a:pPr marL="0" indent="0">
              <a:buNone/>
            </a:pPr>
            <a:r>
              <a:rPr lang="en-GB" sz="1200" dirty="0">
                <a:latin typeface="Times New Roman" panose="02020603050405020304" pitchFamily="18" charset="0"/>
                <a:cs typeface="Times New Roman" panose="02020603050405020304" pitchFamily="18" charset="0"/>
              </a:rPr>
              <a:t>Login as a user Daniel, and create user</a:t>
            </a:r>
          </a:p>
          <a:p>
            <a:pPr marL="0" indent="0">
              <a:buNone/>
            </a:pPr>
            <a:endParaRPr lang="en-GB" sz="1200" dirty="0">
              <a:latin typeface="Times New Roman" panose="02020603050405020304" pitchFamily="18" charset="0"/>
              <a:cs typeface="Times New Roman" panose="02020603050405020304" pitchFamily="18" charset="0"/>
            </a:endParaRPr>
          </a:p>
          <a:p>
            <a:pPr marL="0" indent="0">
              <a:buNone/>
            </a:pPr>
            <a:endParaRPr lang="en-GB" sz="1200" dirty="0">
              <a:latin typeface="Times New Roman" panose="02020603050405020304" pitchFamily="18" charset="0"/>
              <a:cs typeface="Times New Roman" panose="02020603050405020304" pitchFamily="18" charset="0"/>
            </a:endParaRPr>
          </a:p>
          <a:p>
            <a:pPr marL="0" indent="0">
              <a:buNone/>
            </a:pPr>
            <a:endParaRPr lang="en-GB"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A7A6FA-3AFE-437F-AF05-5E056B5259B8}"/>
              </a:ext>
            </a:extLst>
          </p:cNvPr>
          <p:cNvPicPr>
            <a:picLocks noChangeAspect="1"/>
          </p:cNvPicPr>
          <p:nvPr/>
        </p:nvPicPr>
        <p:blipFill>
          <a:blip r:embed="rId2"/>
          <a:stretch>
            <a:fillRect/>
          </a:stretch>
        </p:blipFill>
        <p:spPr>
          <a:xfrm>
            <a:off x="3142330" y="4514778"/>
            <a:ext cx="5907339" cy="2157692"/>
          </a:xfrm>
          <a:prstGeom prst="rect">
            <a:avLst/>
          </a:prstGeom>
        </p:spPr>
      </p:pic>
    </p:spTree>
    <p:extLst>
      <p:ext uri="{BB962C8B-B14F-4D97-AF65-F5344CB8AC3E}">
        <p14:creationId xmlns:p14="http://schemas.microsoft.com/office/powerpoint/2010/main" val="3841291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0070C0"/>
                </a:solidFill>
                <a:latin typeface="Times New Roman" panose="02020603050405020304" pitchFamily="18" charset="0"/>
                <a:cs typeface="Times New Roman" panose="02020603050405020304" pitchFamily="18" charset="0"/>
              </a:rPr>
              <a:t>Group Management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800" b="1" dirty="0">
                <a:latin typeface="Times New Roman" panose="02020603050405020304" pitchFamily="18" charset="0"/>
                <a:cs typeface="Times New Roman" panose="02020603050405020304" pitchFamily="18" charset="0"/>
              </a:rPr>
              <a:t>Group Administration</a:t>
            </a:r>
          </a:p>
          <a:p>
            <a:pPr marL="0" indent="0">
              <a:buNone/>
            </a:pPr>
            <a:r>
              <a:rPr lang="en-GB" sz="1600" dirty="0">
                <a:latin typeface="Times New Roman" panose="02020603050405020304" pitchFamily="18" charset="0"/>
                <a:cs typeface="Times New Roman" panose="02020603050405020304" pitchFamily="18" charset="0"/>
              </a:rPr>
              <a:t>While creating groups below 2 paths are getting affected</a:t>
            </a:r>
          </a:p>
          <a:p>
            <a:pPr marL="0" indent="0">
              <a:buNone/>
            </a:pPr>
            <a:r>
              <a:rPr lang="en-IN" sz="1600" dirty="0">
                <a:latin typeface="Times New Roman" panose="02020603050405020304" pitchFamily="18" charset="0"/>
                <a:cs typeface="Times New Roman" panose="02020603050405020304" pitchFamily="18" charset="0"/>
              </a:rPr>
              <a:t>1</a:t>
            </a:r>
            <a:r>
              <a:rPr lang="en-IN" sz="1600" baseline="30000" dirty="0">
                <a:latin typeface="Times New Roman" panose="02020603050405020304" pitchFamily="18" charset="0"/>
                <a:cs typeface="Times New Roman" panose="02020603050405020304" pitchFamily="18" charset="0"/>
              </a:rPr>
              <a:t>st</a:t>
            </a:r>
            <a:r>
              <a:rPr lang="en-IN" sz="1600" dirty="0">
                <a:latin typeface="Times New Roman" panose="02020603050405020304" pitchFamily="18" charset="0"/>
                <a:cs typeface="Times New Roman" panose="02020603050405020304" pitchFamily="18" charset="0"/>
              </a:rPr>
              <a:t> /etc/group	=&gt;	In this file group information will be added like groupid etc…</a:t>
            </a:r>
          </a:p>
          <a:p>
            <a:pPr marL="0" indent="0">
              <a:buNone/>
            </a:pPr>
            <a:r>
              <a:rPr lang="en-IN" sz="1600" dirty="0">
                <a:latin typeface="Times New Roman" panose="02020603050405020304" pitchFamily="18" charset="0"/>
                <a:cs typeface="Times New Roman" panose="02020603050405020304" pitchFamily="18" charset="0"/>
              </a:rPr>
              <a:t>To know fields of /etc/group file. Go to link : </a:t>
            </a:r>
            <a:r>
              <a:rPr lang="en-IN" sz="1600" dirty="0">
                <a:latin typeface="Times New Roman" panose="02020603050405020304" pitchFamily="18" charset="0"/>
                <a:cs typeface="Times New Roman" panose="02020603050405020304" pitchFamily="18" charset="0"/>
                <a:hlinkClick r:id="rId2"/>
              </a:rPr>
              <a:t>https://www.cyberciti.biz/faq/understanding-etcgroup-file/</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/etc/gshadow	=&gt;	In this file group information like encrypted password etc…</a:t>
            </a:r>
          </a:p>
          <a:p>
            <a:pPr marL="0" indent="0">
              <a:buNone/>
            </a:pPr>
            <a:r>
              <a:rPr lang="en-IN" sz="1600" dirty="0">
                <a:latin typeface="Times New Roman" panose="02020603050405020304" pitchFamily="18" charset="0"/>
                <a:cs typeface="Times New Roman" panose="02020603050405020304" pitchFamily="18" charset="0"/>
              </a:rPr>
              <a:t>To know fields of /etc/gshadow file. Go to link : </a:t>
            </a:r>
            <a:r>
              <a:rPr lang="en-IN" sz="1600" dirty="0">
                <a:latin typeface="Times New Roman" panose="02020603050405020304" pitchFamily="18" charset="0"/>
                <a:cs typeface="Times New Roman" panose="02020603050405020304" pitchFamily="18" charset="0"/>
                <a:hlinkClick r:id="rId3"/>
              </a:rPr>
              <a:t>https://www.linuxgurus.in/linux-etc-gshadow-file/</a:t>
            </a: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Cont…</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2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0070C0"/>
                </a:solidFill>
                <a:latin typeface="Times New Roman" panose="02020603050405020304" pitchFamily="18" charset="0"/>
                <a:cs typeface="Times New Roman" panose="02020603050405020304" pitchFamily="18" charset="0"/>
              </a:rPr>
              <a:t>Group Management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600" b="1" u="sng" dirty="0">
                <a:latin typeface="Times New Roman" panose="02020603050405020304" pitchFamily="18" charset="0"/>
                <a:cs typeface="Times New Roman" panose="02020603050405020304" pitchFamily="18" charset="0"/>
              </a:rPr>
              <a:t>To Create Group:</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groupadd groupname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groupadd development</a:t>
            </a:r>
          </a:p>
          <a:p>
            <a:pPr marL="0" indent="0">
              <a:buNone/>
            </a:pPr>
            <a:r>
              <a:rPr lang="en-GB" sz="1600" b="1" u="sng" dirty="0">
                <a:latin typeface="Times New Roman" panose="02020603050405020304" pitchFamily="18" charset="0"/>
                <a:cs typeface="Times New Roman" panose="02020603050405020304" pitchFamily="18" charset="0"/>
              </a:rPr>
              <a:t>To Add User to Group:</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usermod -g [username]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usermod –g development Daniel	=&gt;This command changes user primary group to development</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usermod –G development Daniel	=&gt;This command adds user as secondary group to development</a:t>
            </a:r>
          </a:p>
          <a:p>
            <a:pPr marL="0" indent="0">
              <a:buNone/>
            </a:pPr>
            <a:r>
              <a:rPr lang="en-GB" sz="1600" b="1" u="sng" dirty="0">
                <a:latin typeface="Times New Roman" panose="02020603050405020304" pitchFamily="18" charset="0"/>
                <a:cs typeface="Times New Roman" panose="02020603050405020304" pitchFamily="18" charset="0"/>
              </a:rPr>
              <a:t>To Delete Group:</a:t>
            </a:r>
          </a:p>
          <a:p>
            <a:pPr marL="0" indent="0">
              <a:buNone/>
            </a:pPr>
            <a:r>
              <a:rPr lang="en-GB" sz="1600" b="1" dirty="0">
                <a:latin typeface="Times New Roman" panose="02020603050405020304" pitchFamily="18" charset="0"/>
                <a:cs typeface="Times New Roman" panose="02020603050405020304" pitchFamily="18" charset="0"/>
              </a:rPr>
              <a:t>Syntax:</a:t>
            </a:r>
            <a:r>
              <a:rPr lang="en-GB" sz="1600" dirty="0">
                <a:latin typeface="Times New Roman" panose="02020603050405020304" pitchFamily="18" charset="0"/>
                <a:cs typeface="Times New Roman" panose="02020603050405020304" pitchFamily="18" charset="0"/>
              </a:rPr>
              <a:t> groupdel groupname</a:t>
            </a:r>
          </a:p>
          <a:p>
            <a:pPr marL="0" indent="0">
              <a:buNone/>
            </a:pPr>
            <a:r>
              <a:rPr lang="en-GB" sz="1600" b="1" dirty="0">
                <a:latin typeface="Times New Roman" panose="02020603050405020304" pitchFamily="18" charset="0"/>
                <a:cs typeface="Times New Roman" panose="02020603050405020304" pitchFamily="18" charset="0"/>
              </a:rPr>
              <a:t>Command:</a:t>
            </a:r>
            <a:r>
              <a:rPr lang="en-GB" sz="1600" dirty="0">
                <a:latin typeface="Times New Roman" panose="02020603050405020304" pitchFamily="18" charset="0"/>
                <a:cs typeface="Times New Roman" panose="02020603050405020304" pitchFamily="18" charset="0"/>
              </a:rPr>
              <a:t> groupdel development		=&gt;Note: Before deleting group, make sure no users are primary part of the group</a:t>
            </a: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43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Special Permissions - setuid</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600" b="0" i="0" dirty="0">
                <a:effectLst/>
                <a:latin typeface="Times New Roman" panose="02020603050405020304" pitchFamily="18" charset="0"/>
                <a:cs typeface="Times New Roman" panose="02020603050405020304" pitchFamily="18" charset="0"/>
              </a:rPr>
              <a:t>This bit is present for files which have executable permissions</a:t>
            </a:r>
          </a:p>
          <a:p>
            <a:r>
              <a:rPr lang="en-IN" sz="1600" dirty="0">
                <a:latin typeface="Times New Roman" panose="02020603050405020304" pitchFamily="18" charset="0"/>
                <a:cs typeface="Times New Roman" panose="02020603050405020304" pitchFamily="18" charset="0"/>
              </a:rPr>
              <a:t>To locate the setuid, look for “s” instead of “x” in the executable bit of the file permission</a:t>
            </a:r>
          </a:p>
          <a:p>
            <a:r>
              <a:rPr lang="en-IN" sz="1600" dirty="0">
                <a:latin typeface="Times New Roman" panose="02020603050405020304" pitchFamily="18" charset="0"/>
                <a:cs typeface="Times New Roman" panose="02020603050405020304" pitchFamily="18" charset="0"/>
              </a:rPr>
              <a:t>Example of an executable with setuid permission is </a:t>
            </a:r>
            <a:r>
              <a:rPr lang="en-IN" sz="1600" b="1" dirty="0">
                <a:latin typeface="Times New Roman" panose="02020603050405020304" pitchFamily="18" charset="0"/>
                <a:cs typeface="Times New Roman" panose="02020603050405020304" pitchFamily="18" charset="0"/>
              </a:rPr>
              <a:t>/usr/bin/passwd</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/usr/bin/xorg</a:t>
            </a:r>
            <a:r>
              <a:rPr lang="en-IN" sz="1600" dirty="0">
                <a:latin typeface="Times New Roman" panose="02020603050405020304" pitchFamily="18" charset="0"/>
                <a:cs typeface="Times New Roman" panose="02020603050405020304" pitchFamily="18" charset="0"/>
              </a:rPr>
              <a:t> etc…</a:t>
            </a:r>
          </a:p>
          <a:p>
            <a:pPr marL="0" indent="0">
              <a:buNone/>
            </a:pPr>
            <a:endParaRPr lang="en-IN" sz="1600" b="1" u="sng" dirty="0">
              <a:latin typeface="Times New Roman" panose="02020603050405020304" pitchFamily="18" charset="0"/>
              <a:cs typeface="Times New Roman" panose="02020603050405020304" pitchFamily="18" charset="0"/>
            </a:endParaRPr>
          </a:p>
          <a:p>
            <a:pPr marL="0" indent="0">
              <a:buNone/>
            </a:pPr>
            <a:r>
              <a:rPr lang="en-IN" sz="1600" b="1" u="sng" dirty="0">
                <a:latin typeface="Times New Roman" panose="02020603050405020304" pitchFamily="18" charset="0"/>
                <a:cs typeface="Times New Roman" panose="02020603050405020304" pitchFamily="18" charset="0"/>
              </a:rPr>
              <a:t>Values for Special Permissions:</a:t>
            </a:r>
          </a:p>
          <a:p>
            <a:pPr marL="0" indent="0">
              <a:buNone/>
            </a:pPr>
            <a:r>
              <a:rPr lang="en-IN" sz="1600" dirty="0">
                <a:latin typeface="Times New Roman" panose="02020603050405020304" pitchFamily="18" charset="0"/>
                <a:cs typeface="Times New Roman" panose="02020603050405020304" pitchFamily="18" charset="0"/>
              </a:rPr>
              <a:t>For SETUID value is 4</a:t>
            </a:r>
          </a:p>
          <a:p>
            <a:pPr marL="0" indent="0">
              <a:buNone/>
            </a:pPr>
            <a:r>
              <a:rPr lang="en-IN" sz="1600" dirty="0">
                <a:latin typeface="Times New Roman" panose="02020603050405020304" pitchFamily="18" charset="0"/>
                <a:cs typeface="Times New Roman" panose="02020603050405020304" pitchFamily="18" charset="0"/>
              </a:rPr>
              <a:t>For SETGID value is 2</a:t>
            </a:r>
          </a:p>
          <a:p>
            <a:pPr marL="0" indent="0">
              <a:buNone/>
            </a:pPr>
            <a:r>
              <a:rPr lang="en-IN" sz="1600" dirty="0">
                <a:latin typeface="Times New Roman" panose="02020603050405020304" pitchFamily="18" charset="0"/>
                <a:cs typeface="Times New Roman" panose="02020603050405020304" pitchFamily="18" charset="0"/>
              </a:rPr>
              <a:t>For Sticky bit value is 1</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How to set setuid for file?</a:t>
            </a:r>
          </a:p>
          <a:p>
            <a:pPr marL="0" indent="0">
              <a:buNone/>
            </a:pPr>
            <a:r>
              <a:rPr lang="en-IN" sz="1600" dirty="0">
                <a:latin typeface="Times New Roman" panose="02020603050405020304" pitchFamily="18" charset="0"/>
                <a:cs typeface="Times New Roman" panose="02020603050405020304" pitchFamily="18" charset="0"/>
              </a:rPr>
              <a:t>chmod </a:t>
            </a:r>
            <a:r>
              <a:rPr lang="en-IN" sz="1600" b="1" dirty="0">
                <a:highlight>
                  <a:srgbClr val="FFFF00"/>
                </a:highlight>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755 filename</a:t>
            </a:r>
          </a:p>
          <a:p>
            <a:pPr marL="0" indent="0">
              <a:buNone/>
            </a:pPr>
            <a:r>
              <a:rPr lang="en-IN" sz="1600" dirty="0">
                <a:latin typeface="Times New Roman" panose="02020603050405020304" pitchFamily="18" charset="0"/>
                <a:cs typeface="Times New Roman" panose="02020603050405020304" pitchFamily="18" charset="0"/>
              </a:rPr>
              <a:t>chmod u+s filename</a:t>
            </a:r>
          </a:p>
        </p:txBody>
      </p:sp>
    </p:spTree>
    <p:extLst>
      <p:ext uri="{BB962C8B-B14F-4D97-AF65-F5344CB8AC3E}">
        <p14:creationId xmlns:p14="http://schemas.microsoft.com/office/powerpoint/2010/main" val="315507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Special Permissions - setgid</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600" b="0" i="0" dirty="0">
                <a:effectLst/>
                <a:latin typeface="Times New Roman" panose="02020603050405020304" pitchFamily="18" charset="0"/>
                <a:cs typeface="Times New Roman" panose="02020603050405020304" pitchFamily="18" charset="0"/>
              </a:rPr>
              <a:t>The setgid affects both files and directories</a:t>
            </a:r>
          </a:p>
          <a:p>
            <a:r>
              <a:rPr lang="en-IN" sz="1600" dirty="0">
                <a:latin typeface="Times New Roman" panose="02020603050405020304" pitchFamily="18" charset="0"/>
                <a:cs typeface="Times New Roman" panose="02020603050405020304" pitchFamily="18" charset="0"/>
              </a:rPr>
              <a:t>To locate the setgid, look for “s” in group section of file permission</a:t>
            </a:r>
          </a:p>
          <a:p>
            <a:pPr marL="0" indent="0">
              <a:buNone/>
            </a:pPr>
            <a:r>
              <a:rPr lang="en-IN" sz="1600" b="1" u="sng" dirty="0">
                <a:latin typeface="Times New Roman" panose="02020603050405020304" pitchFamily="18" charset="0"/>
                <a:cs typeface="Times New Roman" panose="02020603050405020304" pitchFamily="18" charset="0"/>
              </a:rPr>
              <a:t>Values for Special Permissions:</a:t>
            </a:r>
          </a:p>
          <a:p>
            <a:pPr marL="0" indent="0">
              <a:buNone/>
            </a:pPr>
            <a:r>
              <a:rPr lang="en-IN" sz="1600" dirty="0">
                <a:latin typeface="Times New Roman" panose="02020603050405020304" pitchFamily="18" charset="0"/>
                <a:cs typeface="Times New Roman" panose="02020603050405020304" pitchFamily="18" charset="0"/>
              </a:rPr>
              <a:t>For SETUID value is 4</a:t>
            </a:r>
          </a:p>
          <a:p>
            <a:pPr marL="0" indent="0">
              <a:buNone/>
            </a:pPr>
            <a:r>
              <a:rPr lang="en-IN" sz="1600" dirty="0">
                <a:latin typeface="Times New Roman" panose="02020603050405020304" pitchFamily="18" charset="0"/>
                <a:cs typeface="Times New Roman" panose="02020603050405020304" pitchFamily="18" charset="0"/>
              </a:rPr>
              <a:t>For SETGID value is 2</a:t>
            </a:r>
          </a:p>
          <a:p>
            <a:pPr marL="0" indent="0">
              <a:buNone/>
            </a:pPr>
            <a:r>
              <a:rPr lang="en-IN" sz="1600" dirty="0">
                <a:latin typeface="Times New Roman" panose="02020603050405020304" pitchFamily="18" charset="0"/>
                <a:cs typeface="Times New Roman" panose="02020603050405020304" pitchFamily="18" charset="0"/>
              </a:rPr>
              <a:t>For Sticky bit value is 1</a:t>
            </a:r>
          </a:p>
          <a:p>
            <a:pPr marL="0" indent="0">
              <a:buNone/>
            </a:pPr>
            <a:r>
              <a:rPr lang="en-IN" sz="1600" b="1" dirty="0">
                <a:latin typeface="Times New Roman" panose="02020603050405020304" pitchFamily="18" charset="0"/>
                <a:cs typeface="Times New Roman" panose="02020603050405020304" pitchFamily="18" charset="0"/>
              </a:rPr>
              <a:t>How to set setgid for file?</a:t>
            </a:r>
          </a:p>
          <a:p>
            <a:pPr marL="0" indent="0">
              <a:buNone/>
            </a:pPr>
            <a:r>
              <a:rPr lang="en-IN" sz="1600" dirty="0">
                <a:latin typeface="Times New Roman" panose="02020603050405020304" pitchFamily="18" charset="0"/>
                <a:cs typeface="Times New Roman" panose="02020603050405020304" pitchFamily="18" charset="0"/>
              </a:rPr>
              <a:t>chmod </a:t>
            </a:r>
            <a:r>
              <a:rPr lang="en-IN" sz="1600" b="1" dirty="0">
                <a:highlight>
                  <a:srgbClr val="FFFF00"/>
                </a:highlight>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755 filename</a:t>
            </a:r>
          </a:p>
          <a:p>
            <a:pPr marL="0" indent="0">
              <a:buNone/>
            </a:pPr>
            <a:r>
              <a:rPr lang="en-IN" sz="1600" dirty="0">
                <a:latin typeface="Times New Roman" panose="02020603050405020304" pitchFamily="18" charset="0"/>
                <a:cs typeface="Times New Roman" panose="02020603050405020304" pitchFamily="18" charset="0"/>
              </a:rPr>
              <a:t>chmod g+s filename</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02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Features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GB" sz="2000" b="1" dirty="0">
                <a:latin typeface="Times New Roman" panose="02020603050405020304" pitchFamily="18" charset="0"/>
                <a:cs typeface="Times New Roman" panose="02020603050405020304" pitchFamily="18" charset="0"/>
              </a:rPr>
              <a:t>Open source</a:t>
            </a:r>
            <a:r>
              <a:rPr lang="en-GB" sz="2000" dirty="0">
                <a:latin typeface="Times New Roman" panose="02020603050405020304" pitchFamily="18" charset="0"/>
                <a:cs typeface="Times New Roman" panose="02020603050405020304" pitchFamily="18" charset="0"/>
              </a:rPr>
              <a:t> - </a:t>
            </a:r>
            <a:r>
              <a:rPr lang="en-GB" sz="2000" b="0" i="0" dirty="0">
                <a:solidFill>
                  <a:srgbClr val="000000"/>
                </a:solidFill>
                <a:effectLst/>
                <a:latin typeface="Times New Roman" panose="02020603050405020304" pitchFamily="18" charset="0"/>
                <a:cs typeface="Times New Roman" panose="02020603050405020304" pitchFamily="18" charset="0"/>
              </a:rPr>
              <a:t>Linux source code is freely available and it is community based development project. Multiple teams work in collaboration to enhance the capability of Linux operating system and it is continuously evolving</a:t>
            </a: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Portable</a:t>
            </a:r>
            <a:r>
              <a:rPr lang="en-GB" sz="2000" dirty="0">
                <a:latin typeface="Times New Roman" panose="02020603050405020304" pitchFamily="18" charset="0"/>
                <a:cs typeface="Times New Roman" panose="02020603050405020304" pitchFamily="18" charset="0"/>
              </a:rPr>
              <a:t> - </a:t>
            </a:r>
            <a:r>
              <a:rPr lang="en-GB" sz="2000" b="0" i="0" dirty="0">
                <a:solidFill>
                  <a:srgbClr val="000000"/>
                </a:solidFill>
                <a:effectLst/>
                <a:latin typeface="Times New Roman" panose="02020603050405020304" pitchFamily="18" charset="0"/>
                <a:cs typeface="Times New Roman" panose="02020603050405020304" pitchFamily="18" charset="0"/>
              </a:rPr>
              <a:t>Portability means software can works on different types of hardware in same way. Linux kernel and application programs supports their installation on any kind of hardware platform.</a:t>
            </a: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Reliable</a:t>
            </a:r>
            <a:r>
              <a:rPr lang="en-GB" sz="2000" dirty="0">
                <a:latin typeface="Times New Roman" panose="02020603050405020304" pitchFamily="18" charset="0"/>
                <a:cs typeface="Times New Roman" panose="02020603050405020304" pitchFamily="18" charset="0"/>
              </a:rPr>
              <a:t> - Consistently good in performance</a:t>
            </a:r>
          </a:p>
          <a:p>
            <a:r>
              <a:rPr lang="en-GB" sz="2000" b="1" dirty="0">
                <a:latin typeface="Times New Roman" panose="02020603050405020304" pitchFamily="18" charset="0"/>
                <a:cs typeface="Times New Roman" panose="02020603050405020304" pitchFamily="18" charset="0"/>
              </a:rPr>
              <a:t>Multiuser</a:t>
            </a:r>
            <a:r>
              <a:rPr lang="en-GB" sz="2000" dirty="0">
                <a:latin typeface="Times New Roman" panose="02020603050405020304" pitchFamily="18" charset="0"/>
                <a:cs typeface="Times New Roman" panose="02020603050405020304" pitchFamily="18" charset="0"/>
              </a:rPr>
              <a:t> - </a:t>
            </a:r>
            <a:r>
              <a:rPr lang="en-GB" sz="2000" b="0" i="0" dirty="0">
                <a:solidFill>
                  <a:srgbClr val="000000"/>
                </a:solidFill>
                <a:effectLst/>
                <a:latin typeface="Times New Roman" panose="02020603050405020304" pitchFamily="18" charset="0"/>
                <a:cs typeface="Times New Roman" panose="02020603050405020304" pitchFamily="18" charset="0"/>
              </a:rPr>
              <a:t>Multiple users can access the same system resources like memory, hard disk, etc. But they have to use different terminals to operate.</a:t>
            </a:r>
          </a:p>
          <a:p>
            <a:r>
              <a:rPr lang="en-GB" sz="2000" b="1" dirty="0">
                <a:solidFill>
                  <a:srgbClr val="000000"/>
                </a:solidFill>
                <a:latin typeface="Times New Roman" panose="02020603050405020304" pitchFamily="18" charset="0"/>
                <a:cs typeface="Times New Roman" panose="02020603050405020304" pitchFamily="18" charset="0"/>
              </a:rPr>
              <a:t>Multitasking</a:t>
            </a:r>
            <a:r>
              <a:rPr lang="en-GB" sz="2000" dirty="0">
                <a:solidFill>
                  <a:srgbClr val="000000"/>
                </a:solidFill>
                <a:latin typeface="Times New Roman" panose="02020603050405020304" pitchFamily="18" charset="0"/>
                <a:cs typeface="Times New Roman" panose="02020603050405020304" pitchFamily="18" charset="0"/>
              </a:rPr>
              <a:t> - </a:t>
            </a:r>
            <a:r>
              <a:rPr lang="en-GB" sz="2000" b="0" i="0" dirty="0">
                <a:solidFill>
                  <a:srgbClr val="000000"/>
                </a:solidFill>
                <a:effectLst/>
                <a:latin typeface="Times New Roman" panose="02020603050405020304" pitchFamily="18" charset="0"/>
                <a:cs typeface="Times New Roman" panose="02020603050405020304" pitchFamily="18" charset="0"/>
              </a:rPr>
              <a:t>More than one function can be performed simultaneously</a:t>
            </a:r>
          </a:p>
          <a:p>
            <a:r>
              <a:rPr lang="en-GB" sz="2000" b="1" i="0" dirty="0">
                <a:solidFill>
                  <a:srgbClr val="000000"/>
                </a:solidFill>
                <a:effectLst/>
                <a:latin typeface="Times New Roman" panose="02020603050405020304" pitchFamily="18" charset="0"/>
                <a:cs typeface="Times New Roman" panose="02020603050405020304" pitchFamily="18" charset="0"/>
              </a:rPr>
              <a:t>Security</a:t>
            </a:r>
            <a:r>
              <a:rPr lang="en-GB" sz="2000" dirty="0">
                <a:solidFill>
                  <a:srgbClr val="000000"/>
                </a:solidFill>
                <a:latin typeface="Times New Roman" panose="02020603050405020304" pitchFamily="18" charset="0"/>
                <a:cs typeface="Times New Roman" panose="02020603050405020304" pitchFamily="18" charset="0"/>
              </a:rPr>
              <a:t> -</a:t>
            </a:r>
            <a:r>
              <a:rPr lang="en-GB" sz="2000" b="0" i="0" dirty="0">
                <a:solidFill>
                  <a:srgbClr val="000000"/>
                </a:solidFill>
                <a:effectLst/>
                <a:latin typeface="Times New Roman" panose="02020603050405020304" pitchFamily="18" charset="0"/>
                <a:cs typeface="Times New Roman" panose="02020603050405020304" pitchFamily="18" charset="0"/>
              </a:rPr>
              <a:t> Linux provides user security using authentication features like password protection/ controlled access to specific files/ encryption of data.</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962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Special Permissions - Sticky bit</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600" b="0" i="0" dirty="0">
                <a:effectLst/>
                <a:latin typeface="Times New Roman" panose="02020603050405020304" pitchFamily="18" charset="0"/>
                <a:cs typeface="Times New Roman" panose="02020603050405020304" pitchFamily="18" charset="0"/>
              </a:rPr>
              <a:t>When a directory has the sticky bit set, it’s files can be deleted or renamed only by the file owner, directory owner and the root user</a:t>
            </a:r>
          </a:p>
          <a:p>
            <a:r>
              <a:rPr lang="en-IN" sz="1600" dirty="0">
                <a:latin typeface="Times New Roman" panose="02020603050405020304" pitchFamily="18" charset="0"/>
                <a:cs typeface="Times New Roman" panose="02020603050405020304" pitchFamily="18" charset="0"/>
              </a:rPr>
              <a:t>To locate the sticky bit, look for “t” in others section of file permission</a:t>
            </a:r>
          </a:p>
          <a:p>
            <a:pPr marL="0" indent="0">
              <a:buNone/>
            </a:pPr>
            <a:r>
              <a:rPr lang="en-IN" sz="1600" b="1" u="sng" dirty="0">
                <a:latin typeface="Times New Roman" panose="02020603050405020304" pitchFamily="18" charset="0"/>
                <a:cs typeface="Times New Roman" panose="02020603050405020304" pitchFamily="18" charset="0"/>
              </a:rPr>
              <a:t>Values for Special Permissions:</a:t>
            </a:r>
          </a:p>
          <a:p>
            <a:pPr marL="0" indent="0">
              <a:buNone/>
            </a:pPr>
            <a:r>
              <a:rPr lang="en-IN" sz="1600" dirty="0">
                <a:latin typeface="Times New Roman" panose="02020603050405020304" pitchFamily="18" charset="0"/>
                <a:cs typeface="Times New Roman" panose="02020603050405020304" pitchFamily="18" charset="0"/>
              </a:rPr>
              <a:t>For SETUID value is 4</a:t>
            </a:r>
          </a:p>
          <a:p>
            <a:pPr marL="0" indent="0">
              <a:buNone/>
            </a:pPr>
            <a:r>
              <a:rPr lang="en-IN" sz="1600" dirty="0">
                <a:latin typeface="Times New Roman" panose="02020603050405020304" pitchFamily="18" charset="0"/>
                <a:cs typeface="Times New Roman" panose="02020603050405020304" pitchFamily="18" charset="0"/>
              </a:rPr>
              <a:t>For SETGID value is 2</a:t>
            </a:r>
          </a:p>
          <a:p>
            <a:pPr marL="0" indent="0">
              <a:buNone/>
            </a:pPr>
            <a:r>
              <a:rPr lang="en-IN" sz="1600" dirty="0">
                <a:latin typeface="Times New Roman" panose="02020603050405020304" pitchFamily="18" charset="0"/>
                <a:cs typeface="Times New Roman" panose="02020603050405020304" pitchFamily="18" charset="0"/>
              </a:rPr>
              <a:t>For Sticky bit value is 1</a:t>
            </a:r>
          </a:p>
          <a:p>
            <a:pPr marL="0" indent="0">
              <a:buNone/>
            </a:pPr>
            <a:r>
              <a:rPr lang="en-IN" sz="1600" b="1" dirty="0">
                <a:latin typeface="Times New Roman" panose="02020603050405020304" pitchFamily="18" charset="0"/>
                <a:cs typeface="Times New Roman" panose="02020603050405020304" pitchFamily="18" charset="0"/>
              </a:rPr>
              <a:t>How to set setgid for file?</a:t>
            </a:r>
          </a:p>
          <a:p>
            <a:pPr marL="0" indent="0">
              <a:buNone/>
            </a:pPr>
            <a:r>
              <a:rPr lang="en-IN" sz="1600" dirty="0">
                <a:latin typeface="Times New Roman" panose="02020603050405020304" pitchFamily="18" charset="0"/>
                <a:cs typeface="Times New Roman" panose="02020603050405020304" pitchFamily="18" charset="0"/>
              </a:rPr>
              <a:t>chmod </a:t>
            </a:r>
            <a:r>
              <a:rPr lang="en-IN" sz="1600" b="1" dirty="0">
                <a:highlight>
                  <a:srgbClr val="FFFF00"/>
                </a:highlight>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755 {filename or directory_name}</a:t>
            </a:r>
          </a:p>
          <a:p>
            <a:pPr marL="0" indent="0">
              <a:buNone/>
            </a:pPr>
            <a:r>
              <a:rPr lang="en-IN" sz="1600" dirty="0">
                <a:latin typeface="Times New Roman" panose="02020603050405020304" pitchFamily="18" charset="0"/>
                <a:cs typeface="Times New Roman" panose="02020603050405020304" pitchFamily="18" charset="0"/>
              </a:rPr>
              <a:t>chmod +t filename</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76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Access Control List (ACL)</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r>
              <a:rPr lang="en-GB" sz="1600" b="0" i="0" dirty="0">
                <a:effectLst/>
                <a:latin typeface="Times New Roman" panose="02020603050405020304" pitchFamily="18" charset="0"/>
                <a:cs typeface="Times New Roman" panose="02020603050405020304" pitchFamily="18" charset="0"/>
              </a:rPr>
              <a:t>Access control list (ACL) provides an additional, more flexible permission mechanism for file systems.</a:t>
            </a:r>
          </a:p>
          <a:p>
            <a:pPr marL="0" indent="0">
              <a:buNone/>
            </a:pPr>
            <a:r>
              <a:rPr lang="en-GB" sz="1600" b="1" dirty="0">
                <a:latin typeface="Times New Roman" panose="02020603050405020304" pitchFamily="18" charset="0"/>
                <a:cs typeface="Times New Roman" panose="02020603050405020304" pitchFamily="18" charset="0"/>
              </a:rPr>
              <a:t>Use of ACL</a:t>
            </a:r>
            <a:r>
              <a:rPr lang="en-IN" sz="1600" b="1" dirty="0">
                <a:latin typeface="Times New Roman" panose="02020603050405020304" pitchFamily="18" charset="0"/>
                <a:cs typeface="Times New Roman" panose="02020603050405020304" pitchFamily="18" charset="0"/>
              </a:rPr>
              <a:t>:</a:t>
            </a:r>
          </a:p>
          <a:p>
            <a:pPr marL="0" indent="0">
              <a:buNone/>
            </a:pPr>
            <a:r>
              <a:rPr lang="en-GB" sz="1400" b="0" i="0" dirty="0">
                <a:effectLst/>
                <a:latin typeface="Times New Roman" panose="02020603050405020304" pitchFamily="18" charset="0"/>
                <a:cs typeface="Times New Roman" panose="02020603050405020304" pitchFamily="18" charset="0"/>
              </a:rPr>
              <a:t>Think of a scenario in which a particular user is not a member of group created by you but still you want to give some read or write access, how can you do it without making user a member of group, here comes in picture Access Control Lists, ACL helps us to do this trick.</a:t>
            </a:r>
            <a:endParaRPr lang="en-IN" sz="1400" b="0" i="0" dirty="0">
              <a:effectLst/>
              <a:latin typeface="Times New Roman" panose="02020603050405020304" pitchFamily="18" charset="0"/>
              <a:cs typeface="Times New Roman" panose="02020603050405020304" pitchFamily="18" charset="0"/>
            </a:endParaRPr>
          </a:p>
          <a:p>
            <a:pPr marL="0" indent="0">
              <a:buNone/>
            </a:pPr>
            <a:r>
              <a:rPr lang="en-GB" sz="1400" b="1" i="0" dirty="0">
                <a:effectLst/>
                <a:latin typeface="Times New Roman" panose="02020603050405020304" pitchFamily="18" charset="0"/>
                <a:cs typeface="Times New Roman" panose="02020603050405020304" pitchFamily="18" charset="0"/>
              </a:rPr>
              <a:t>setfacl</a:t>
            </a:r>
            <a:r>
              <a:rPr lang="en-GB" sz="1400" b="0" i="0" dirty="0">
                <a:effectLst/>
                <a:latin typeface="Times New Roman" panose="02020603050405020304" pitchFamily="18" charset="0"/>
                <a:cs typeface="Times New Roman" panose="02020603050405020304" pitchFamily="18" charset="0"/>
              </a:rPr>
              <a:t> and </a:t>
            </a:r>
            <a:r>
              <a:rPr lang="en-GB" sz="1400" b="1" i="0" dirty="0">
                <a:effectLst/>
                <a:latin typeface="Times New Roman" panose="02020603050405020304" pitchFamily="18" charset="0"/>
                <a:cs typeface="Times New Roman" panose="02020603050405020304" pitchFamily="18" charset="0"/>
              </a:rPr>
              <a:t>getfacl</a:t>
            </a:r>
            <a:r>
              <a:rPr lang="en-GB" sz="1400" b="0" i="0" dirty="0">
                <a:effectLst/>
                <a:latin typeface="Times New Roman" panose="02020603050405020304" pitchFamily="18" charset="0"/>
                <a:cs typeface="Times New Roman" panose="02020603050405020304" pitchFamily="18" charset="0"/>
              </a:rPr>
              <a:t> are used for setting up ACL and showing ACL respectively.</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For Ex:</a:t>
            </a:r>
          </a:p>
          <a:p>
            <a:pPr marL="342900" indent="-342900">
              <a:buAutoNum type="arabicPeriod"/>
            </a:pPr>
            <a:r>
              <a:rPr lang="en-IN" sz="1000" b="1" dirty="0">
                <a:latin typeface="Times New Roman" panose="02020603050405020304" pitchFamily="18" charset="0"/>
                <a:cs typeface="Times New Roman" panose="02020603050405020304" pitchFamily="18" charset="0"/>
              </a:rPr>
              <a:t>To see any ACL assigned to file </a:t>
            </a:r>
          </a:p>
          <a:p>
            <a:pPr marL="0" indent="0">
              <a:buNone/>
            </a:pPr>
            <a:r>
              <a:rPr lang="en-GB" sz="1000" dirty="0">
                <a:latin typeface="Times New Roman" panose="02020603050405020304" pitchFamily="18" charset="0"/>
                <a:cs typeface="Times New Roman" panose="02020603050405020304" pitchFamily="18" charset="0"/>
              </a:rPr>
              <a:t>-rw-rw-r--</a:t>
            </a:r>
            <a:r>
              <a:rPr lang="en-GB" sz="1000" b="1" dirty="0">
                <a:highlight>
                  <a:srgbClr val="FFFF00"/>
                </a:highlight>
                <a:latin typeface="Times New Roman" panose="02020603050405020304" pitchFamily="18" charset="0"/>
                <a:cs typeface="Times New Roman" panose="02020603050405020304" pitchFamily="18" charset="0"/>
              </a:rPr>
              <a:t>+</a:t>
            </a:r>
            <a:r>
              <a:rPr lang="en-GB" sz="1000" dirty="0">
                <a:latin typeface="Times New Roman" panose="02020603050405020304" pitchFamily="18" charset="0"/>
                <a:cs typeface="Times New Roman" panose="02020603050405020304" pitchFamily="18" charset="0"/>
              </a:rPr>
              <a:t> 1 root  root   53 Feb 11 12:42 ramesh	=&gt;	The “+” at the end shows ACL is enabled	</a:t>
            </a:r>
          </a:p>
          <a:p>
            <a:pPr marL="0" indent="0">
              <a:buNone/>
            </a:pPr>
            <a:r>
              <a:rPr lang="en-IN" sz="1000" dirty="0">
                <a:latin typeface="Times New Roman" panose="02020603050405020304" pitchFamily="18" charset="0"/>
                <a:cs typeface="Times New Roman" panose="02020603050405020304" pitchFamily="18" charset="0"/>
              </a:rPr>
              <a:t>Use below command to see what ACL is assigned</a:t>
            </a:r>
          </a:p>
          <a:p>
            <a:pPr marL="0" indent="0">
              <a:buNone/>
            </a:pPr>
            <a:r>
              <a:rPr lang="en-IN" sz="1000" dirty="0">
                <a:latin typeface="Times New Roman" panose="02020603050405020304" pitchFamily="18" charset="0"/>
                <a:cs typeface="Times New Roman" panose="02020603050405020304" pitchFamily="18" charset="0"/>
              </a:rPr>
              <a:t>#getfacl filename</a:t>
            </a:r>
          </a:p>
          <a:p>
            <a:pPr marL="0" indent="0">
              <a:buNone/>
            </a:pPr>
            <a:r>
              <a:rPr lang="en-GB" sz="1000" b="1" dirty="0">
                <a:latin typeface="Times New Roman" panose="02020603050405020304" pitchFamily="18" charset="0"/>
                <a:cs typeface="Times New Roman" panose="02020603050405020304" pitchFamily="18" charset="0"/>
              </a:rPr>
              <a:t>Ex: [root@rhel7 tmp]# getfacl ramesh</a:t>
            </a:r>
          </a:p>
          <a:p>
            <a:pPr marL="0" indent="0">
              <a:buNone/>
            </a:pPr>
            <a:r>
              <a:rPr lang="en-GB" sz="1000" dirty="0">
                <a:latin typeface="Times New Roman" panose="02020603050405020304" pitchFamily="18" charset="0"/>
                <a:cs typeface="Times New Roman" panose="02020603050405020304" pitchFamily="18" charset="0"/>
              </a:rPr>
              <a:t># file: ramesh</a:t>
            </a:r>
          </a:p>
          <a:p>
            <a:pPr marL="0" indent="0">
              <a:buNone/>
            </a:pPr>
            <a:r>
              <a:rPr lang="en-GB" sz="1000" dirty="0">
                <a:latin typeface="Times New Roman" panose="02020603050405020304" pitchFamily="18" charset="0"/>
                <a:cs typeface="Times New Roman" panose="02020603050405020304" pitchFamily="18" charset="0"/>
              </a:rPr>
              <a:t># owner: root</a:t>
            </a:r>
          </a:p>
          <a:p>
            <a:pPr marL="0" indent="0">
              <a:buNone/>
            </a:pPr>
            <a:r>
              <a:rPr lang="en-GB" sz="1000" dirty="0">
                <a:latin typeface="Times New Roman" panose="02020603050405020304" pitchFamily="18" charset="0"/>
                <a:cs typeface="Times New Roman" panose="02020603050405020304" pitchFamily="18" charset="0"/>
              </a:rPr>
              <a:t># group: root</a:t>
            </a:r>
          </a:p>
          <a:p>
            <a:pPr marL="0" indent="0">
              <a:buNone/>
            </a:pPr>
            <a:r>
              <a:rPr lang="en-GB" sz="1000" dirty="0">
                <a:latin typeface="Times New Roman" panose="02020603050405020304" pitchFamily="18" charset="0"/>
                <a:cs typeface="Times New Roman" panose="02020603050405020304" pitchFamily="18" charset="0"/>
              </a:rPr>
              <a:t>user::rw-</a:t>
            </a:r>
          </a:p>
          <a:p>
            <a:pPr marL="0" indent="0">
              <a:buNone/>
            </a:pPr>
            <a:r>
              <a:rPr lang="en-GB" sz="1000" dirty="0">
                <a:latin typeface="Times New Roman" panose="02020603050405020304" pitchFamily="18" charset="0"/>
                <a:cs typeface="Times New Roman" panose="02020603050405020304" pitchFamily="18" charset="0"/>
              </a:rPr>
              <a:t>user:vijay:rw-</a:t>
            </a:r>
          </a:p>
          <a:p>
            <a:pPr marL="0" indent="0">
              <a:buNone/>
            </a:pPr>
            <a:r>
              <a:rPr lang="en-GB" sz="1000" dirty="0">
                <a:latin typeface="Times New Roman" panose="02020603050405020304" pitchFamily="18" charset="0"/>
                <a:cs typeface="Times New Roman" panose="02020603050405020304" pitchFamily="18" charset="0"/>
              </a:rPr>
              <a:t>group::r--</a:t>
            </a:r>
          </a:p>
          <a:p>
            <a:pPr marL="0" indent="0">
              <a:buNone/>
            </a:pPr>
            <a:r>
              <a:rPr lang="en-GB" sz="1000" dirty="0">
                <a:latin typeface="Times New Roman" panose="02020603050405020304" pitchFamily="18" charset="0"/>
                <a:cs typeface="Times New Roman" panose="02020603050405020304" pitchFamily="18" charset="0"/>
              </a:rPr>
              <a:t>mask::rw-</a:t>
            </a:r>
          </a:p>
          <a:p>
            <a:pPr marL="0" indent="0">
              <a:buNone/>
            </a:pPr>
            <a:r>
              <a:rPr lang="en-GB" sz="1000" dirty="0">
                <a:latin typeface="Times New Roman" panose="02020603050405020304" pitchFamily="18" charset="0"/>
                <a:cs typeface="Times New Roman" panose="02020603050405020304" pitchFamily="18" charset="0"/>
              </a:rPr>
              <a:t>other::r--										Cont…</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8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Access Control List (ACL)</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marL="0" indent="0" algn="l" fontAlgn="base">
              <a:buNone/>
            </a:pPr>
            <a:r>
              <a:rPr lang="en-GB" sz="1600" i="0" dirty="0">
                <a:effectLst/>
                <a:latin typeface="Times New Roman" panose="02020603050405020304" pitchFamily="18" charset="0"/>
                <a:cs typeface="Times New Roman" panose="02020603050405020304" pitchFamily="18" charset="0"/>
              </a:rPr>
              <a:t>Cont…</a:t>
            </a:r>
          </a:p>
          <a:p>
            <a:pPr marL="0" indent="0" algn="l" fontAlgn="base">
              <a:buNone/>
            </a:pPr>
            <a:r>
              <a:rPr lang="en-GB" sz="1600" b="1" dirty="0">
                <a:latin typeface="Times New Roman" panose="02020603050405020304" pitchFamily="18" charset="0"/>
                <a:cs typeface="Times New Roman" panose="02020603050405020304" pitchFamily="18" charset="0"/>
              </a:rPr>
              <a:t>List of commands for setting up ACL:</a:t>
            </a:r>
          </a:p>
          <a:p>
            <a:pPr marL="342900" indent="-342900" algn="l" fontAlgn="base">
              <a:buAutoNum type="arabicPeriod"/>
            </a:pPr>
            <a:r>
              <a:rPr lang="en-GB" sz="1600" b="1" dirty="0">
                <a:latin typeface="Times New Roman" panose="02020603050405020304" pitchFamily="18" charset="0"/>
                <a:cs typeface="Times New Roman" panose="02020603050405020304" pitchFamily="18" charset="0"/>
              </a:rPr>
              <a:t>To add permission for user</a:t>
            </a:r>
          </a:p>
          <a:p>
            <a:pPr marL="0" indent="0" algn="l" fontAlgn="base">
              <a:buNone/>
            </a:pPr>
            <a:r>
              <a:rPr lang="en-GB" sz="1600" dirty="0">
                <a:latin typeface="Times New Roman" panose="02020603050405020304" pitchFamily="18" charset="0"/>
                <a:cs typeface="Times New Roman" panose="02020603050405020304" pitchFamily="18" charset="0"/>
              </a:rPr>
              <a:t>setfacl –m u:username:rwx filename		{-m option is to modify the current ACL(s) of file(s)}</a:t>
            </a:r>
          </a:p>
          <a:p>
            <a:pPr marL="0" indent="0" algn="l" fontAlgn="base">
              <a:buNone/>
            </a:pPr>
            <a:r>
              <a:rPr lang="en-GB" sz="1600" dirty="0">
                <a:latin typeface="Times New Roman" panose="02020603050405020304" pitchFamily="18" charset="0"/>
                <a:cs typeface="Times New Roman" panose="02020603050405020304" pitchFamily="18" charset="0"/>
              </a:rPr>
              <a:t>Ex: setfacl –m u:vijay:rw test.txt</a:t>
            </a:r>
          </a:p>
          <a:p>
            <a:pPr marL="0" indent="0" algn="l" fontAlgn="base">
              <a:buNone/>
            </a:pPr>
            <a:r>
              <a:rPr lang="en-GB" sz="1600" b="1" dirty="0">
                <a:latin typeface="Times New Roman" panose="02020603050405020304" pitchFamily="18" charset="0"/>
                <a:cs typeface="Times New Roman" panose="02020603050405020304" pitchFamily="18" charset="0"/>
              </a:rPr>
              <a:t>2. To add permission for a group</a:t>
            </a:r>
          </a:p>
          <a:p>
            <a:pPr marL="0" indent="0" algn="l" fontAlgn="base">
              <a:buNone/>
            </a:pPr>
            <a:r>
              <a:rPr lang="en-GB" sz="1600" dirty="0">
                <a:latin typeface="Times New Roman" panose="02020603050405020304" pitchFamily="18" charset="0"/>
                <a:cs typeface="Times New Roman" panose="02020603050405020304" pitchFamily="18" charset="0"/>
              </a:rPr>
              <a:t>setfacl –m g:groupname:rwx filename </a:t>
            </a:r>
          </a:p>
          <a:p>
            <a:pPr marL="0" indent="0" algn="l" fontAlgn="base">
              <a:buNone/>
            </a:pPr>
            <a:r>
              <a:rPr lang="en-GB" sz="1600" b="1" dirty="0">
                <a:latin typeface="Times New Roman" panose="02020603050405020304" pitchFamily="18" charset="0"/>
                <a:cs typeface="Times New Roman" panose="02020603050405020304" pitchFamily="18" charset="0"/>
              </a:rPr>
              <a:t>3. To remove ACL permission</a:t>
            </a:r>
          </a:p>
          <a:p>
            <a:pPr marL="0" indent="0" algn="l" fontAlgn="base">
              <a:buNone/>
            </a:pPr>
            <a:r>
              <a:rPr lang="en-GB" sz="1600" dirty="0">
                <a:latin typeface="Times New Roman" panose="02020603050405020304" pitchFamily="18" charset="0"/>
                <a:cs typeface="Times New Roman" panose="02020603050405020304" pitchFamily="18" charset="0"/>
              </a:rPr>
              <a:t>setfacl –x u:username filename</a:t>
            </a:r>
          </a:p>
          <a:p>
            <a:pPr marL="0" indent="0" algn="l" fontAlgn="base">
              <a:buNone/>
            </a:pPr>
            <a:r>
              <a:rPr lang="en-GB" sz="1600" dirty="0">
                <a:latin typeface="Times New Roman" panose="02020603050405020304" pitchFamily="18" charset="0"/>
                <a:cs typeface="Times New Roman" panose="02020603050405020304" pitchFamily="18" charset="0"/>
              </a:rPr>
              <a:t>Ex: setfacl –x u:vijay test.txt</a:t>
            </a:r>
          </a:p>
          <a:p>
            <a:pPr marL="0" indent="0" algn="l" fontAlgn="base">
              <a:buNone/>
            </a:pPr>
            <a:r>
              <a:rPr lang="en-GB" sz="1600" dirty="0">
                <a:latin typeface="Times New Roman" panose="02020603050405020304" pitchFamily="18" charset="0"/>
                <a:cs typeface="Times New Roman" panose="02020603050405020304" pitchFamily="18" charset="0"/>
              </a:rPr>
              <a:t>setfacl –x g:groupname filename		{-x option is to remove entries from the ACL(s) of file(s)}</a:t>
            </a:r>
          </a:p>
          <a:p>
            <a:pPr marL="0" indent="0" algn="l" fontAlgn="base">
              <a:buNone/>
            </a:pPr>
            <a:r>
              <a:rPr lang="en-GB" sz="1600" dirty="0">
                <a:latin typeface="Times New Roman" panose="02020603050405020304" pitchFamily="18" charset="0"/>
                <a:cs typeface="Times New Roman" panose="02020603050405020304" pitchFamily="18" charset="0"/>
              </a:rPr>
              <a:t>setfacl –b filename				{-b option is to remove all extended ACL entries}</a:t>
            </a:r>
          </a:p>
        </p:txBody>
      </p:sp>
    </p:spTree>
    <p:extLst>
      <p:ext uri="{BB962C8B-B14F-4D97-AF65-F5344CB8AC3E}">
        <p14:creationId xmlns:p14="http://schemas.microsoft.com/office/powerpoint/2010/main" val="3204581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Disk Partitioning</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algn="l" fontAlgn="base">
              <a:buAutoNum type="arabicPeriod"/>
            </a:pPr>
            <a:r>
              <a:rPr lang="en-GB" sz="1400" b="0" i="0" dirty="0">
                <a:solidFill>
                  <a:srgbClr val="333333"/>
                </a:solidFill>
                <a:effectLst/>
                <a:latin typeface="Times New Roman" panose="02020603050405020304" pitchFamily="18" charset="0"/>
                <a:cs typeface="Times New Roman" panose="02020603050405020304" pitchFamily="18" charset="0"/>
              </a:rPr>
              <a:t>Creating and deleting partitions in Linux is a regular practice because storage devices (such as hard drives and USB drives) must be structured in some way before they can be used.</a:t>
            </a:r>
          </a:p>
          <a:p>
            <a:pPr marL="342900" indent="-342900" algn="l" fontAlgn="base">
              <a:buAutoNum type="arabicPeriod"/>
            </a:pPr>
            <a:r>
              <a:rPr lang="en-GB" sz="1400" b="0" i="0" dirty="0">
                <a:solidFill>
                  <a:srgbClr val="333333"/>
                </a:solidFill>
                <a:effectLst/>
                <a:latin typeface="Times New Roman" panose="02020603050405020304" pitchFamily="18" charset="0"/>
                <a:cs typeface="Times New Roman" panose="02020603050405020304" pitchFamily="18" charset="0"/>
              </a:rPr>
              <a:t>large storage devices are divided into separate sections called partitions. Partitioning also allows you to divide your hard drive into isolated sections, where each section behaves as its own hard drive.</a:t>
            </a:r>
          </a:p>
          <a:p>
            <a:pPr marL="0" indent="0" algn="l" fontAlgn="base">
              <a:buNone/>
            </a:pPr>
            <a:r>
              <a:rPr lang="en-GB" sz="1400" b="1" dirty="0">
                <a:solidFill>
                  <a:srgbClr val="333333"/>
                </a:solidFill>
                <a:latin typeface="Times New Roman" panose="02020603050405020304" pitchFamily="18" charset="0"/>
                <a:cs typeface="Times New Roman" panose="02020603050405020304" pitchFamily="18" charset="0"/>
              </a:rPr>
              <a:t>Disk Labelling:</a:t>
            </a:r>
          </a:p>
          <a:p>
            <a:pPr algn="l" fontAlgn="base">
              <a:buAutoNum type="arabicPeriod"/>
            </a:pPr>
            <a:r>
              <a:rPr lang="en-GB" sz="1400" dirty="0">
                <a:solidFill>
                  <a:srgbClr val="333333"/>
                </a:solidFill>
                <a:latin typeface="Times New Roman" panose="02020603050405020304" pitchFamily="18" charset="0"/>
                <a:cs typeface="Times New Roman" panose="02020603050405020304" pitchFamily="18" charset="0"/>
              </a:rPr>
              <a:t>MBR [Master Boot Record] – Max. 4 Primary Partition or 3 Primary Partition, 1 Extended Partition =&gt; Not support when partition size of 2TB+ needed</a:t>
            </a:r>
          </a:p>
          <a:p>
            <a:pPr algn="l" fontAlgn="base">
              <a:buAutoNum type="arabicPeriod"/>
            </a:pPr>
            <a:r>
              <a:rPr lang="en-GB" sz="1400" dirty="0">
                <a:solidFill>
                  <a:srgbClr val="333333"/>
                </a:solidFill>
                <a:latin typeface="Times New Roman" panose="02020603050405020304" pitchFamily="18" charset="0"/>
                <a:cs typeface="Times New Roman" panose="02020603050405020304" pitchFamily="18" charset="0"/>
              </a:rPr>
              <a:t>GPT [GUID(Globally Unique ID) Partition Table] – 128 Primary Partition =&gt; Used when partition size is 2TB+</a:t>
            </a:r>
          </a:p>
          <a:p>
            <a:pPr marL="0" indent="0" algn="l" fontAlgn="base">
              <a:buNone/>
            </a:pPr>
            <a:r>
              <a:rPr lang="en-GB" sz="1400" b="1" dirty="0">
                <a:solidFill>
                  <a:srgbClr val="333333"/>
                </a:solidFill>
                <a:latin typeface="Times New Roman" panose="02020603050405020304" pitchFamily="18" charset="0"/>
                <a:cs typeface="Times New Roman" panose="02020603050405020304" pitchFamily="18" charset="0"/>
              </a:rPr>
              <a:t>There are 2 types:</a:t>
            </a:r>
          </a:p>
          <a:p>
            <a:pPr marL="0" indent="0" algn="l" fontAlgn="base">
              <a:buNone/>
            </a:pPr>
            <a:r>
              <a:rPr lang="en-GB" sz="1400" dirty="0">
                <a:solidFill>
                  <a:srgbClr val="333333"/>
                </a:solidFill>
                <a:latin typeface="Times New Roman" panose="02020603050405020304" pitchFamily="18" charset="0"/>
                <a:cs typeface="Times New Roman" panose="02020603050405020304" pitchFamily="18" charset="0"/>
              </a:rPr>
              <a:t>1. Standard – This partitioning method is fixed, where extend or reducing the partition is not possible</a:t>
            </a:r>
          </a:p>
          <a:p>
            <a:pPr marL="0" indent="0" algn="l" fontAlgn="base">
              <a:buNone/>
            </a:pPr>
            <a:r>
              <a:rPr lang="en-GB" sz="1400" dirty="0">
                <a:solidFill>
                  <a:srgbClr val="333333"/>
                </a:solidFill>
                <a:latin typeface="Times New Roman" panose="02020603050405020304" pitchFamily="18" charset="0"/>
                <a:cs typeface="Times New Roman" panose="02020603050405020304" pitchFamily="18" charset="0"/>
              </a:rPr>
              <a:t>2. LVM – Logical Volume Manager. To overcome the problem in standard partitioning LVM came to existence. Where LVM supports Extending and Reducing the size</a:t>
            </a:r>
          </a:p>
          <a:p>
            <a:pPr marL="0" indent="0" algn="l" fontAlgn="base">
              <a:buNone/>
            </a:pPr>
            <a:endParaRPr lang="en-GB" sz="1400" dirty="0">
              <a:solidFill>
                <a:srgbClr val="333333"/>
              </a:solidFill>
              <a:latin typeface="Times New Roman" panose="02020603050405020304" pitchFamily="18" charset="0"/>
              <a:cs typeface="Times New Roman" panose="02020603050405020304" pitchFamily="18" charset="0"/>
            </a:endParaRPr>
          </a:p>
          <a:p>
            <a:pPr marL="0" indent="0" algn="l" fontAlgn="base">
              <a:buNone/>
            </a:pPr>
            <a:r>
              <a:rPr lang="en-GB" sz="1400" dirty="0">
                <a:solidFill>
                  <a:srgbClr val="333333"/>
                </a:solidFill>
                <a:latin typeface="Times New Roman" panose="02020603050405020304" pitchFamily="18" charset="0"/>
                <a:cs typeface="Times New Roman" panose="02020603050405020304" pitchFamily="18" charset="0"/>
              </a:rPr>
              <a:t>Attached MS word object below, It has the step by step procedure to create partition, filesystem and mount</a:t>
            </a:r>
          </a:p>
          <a:p>
            <a:pPr marL="0" indent="0" algn="l" fontAlgn="base">
              <a:buNone/>
            </a:pPr>
            <a:endParaRPr lang="en-GB" sz="1400" dirty="0">
              <a:solidFill>
                <a:srgbClr val="333333"/>
              </a:solidFill>
              <a:latin typeface="Times New Roman" panose="02020603050405020304" pitchFamily="18" charset="0"/>
              <a:cs typeface="Times New Roman" panose="02020603050405020304" pitchFamily="18" charset="0"/>
            </a:endParaRPr>
          </a:p>
          <a:p>
            <a:pPr marL="0" indent="0" algn="l" fontAlgn="base">
              <a:buNone/>
            </a:pPr>
            <a:endParaRPr lang="en-GB" sz="1400" dirty="0">
              <a:solidFill>
                <a:srgbClr val="333333"/>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BD7FC9A9-8E6B-4693-93A4-6120D6F894C1}"/>
              </a:ext>
            </a:extLst>
          </p:cNvPr>
          <p:cNvGraphicFramePr>
            <a:graphicFrameLocks noChangeAspect="1"/>
          </p:cNvGraphicFramePr>
          <p:nvPr>
            <p:extLst>
              <p:ext uri="{D42A27DB-BD31-4B8C-83A1-F6EECF244321}">
                <p14:modId xmlns:p14="http://schemas.microsoft.com/office/powerpoint/2010/main" val="477101019"/>
              </p:ext>
            </p:extLst>
          </p:nvPr>
        </p:nvGraphicFramePr>
        <p:xfrm>
          <a:off x="5638800" y="5970380"/>
          <a:ext cx="914400" cy="771525"/>
        </p:xfrm>
        <a:graphic>
          <a:graphicData uri="http://schemas.openxmlformats.org/presentationml/2006/ole">
            <mc:AlternateContent xmlns:mc="http://schemas.openxmlformats.org/markup-compatibility/2006">
              <mc:Choice xmlns:v="urn:schemas-microsoft-com:vml" Requires="v">
                <p:oleObj spid="_x0000_s2051" name="Document" showAsIcon="1" r:id="rId3" imgW="914400" imgH="771480" progId="Word.Document.12">
                  <p:embed/>
                </p:oleObj>
              </mc:Choice>
              <mc:Fallback>
                <p:oleObj name="Document" showAsIcon="1" r:id="rId3" imgW="914400" imgH="771480" progId="Word.Document.12">
                  <p:embed/>
                  <p:pic>
                    <p:nvPicPr>
                      <p:cNvPr id="4" name="Object 3">
                        <a:extLst>
                          <a:ext uri="{FF2B5EF4-FFF2-40B4-BE49-F238E27FC236}">
                            <a16:creationId xmlns:a16="http://schemas.microsoft.com/office/drawing/2014/main" id="{BD7FC9A9-8E6B-4693-93A4-6120D6F894C1}"/>
                          </a:ext>
                        </a:extLst>
                      </p:cNvPr>
                      <p:cNvPicPr/>
                      <p:nvPr/>
                    </p:nvPicPr>
                    <p:blipFill>
                      <a:blip r:embed="rId4"/>
                      <a:stretch>
                        <a:fillRect/>
                      </a:stretch>
                    </p:blipFill>
                    <p:spPr>
                      <a:xfrm>
                        <a:off x="5638800" y="597038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77967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Logical Volume Manager (LVM)</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r>
              <a:rPr lang="en-GB" sz="1600" dirty="0">
                <a:latin typeface="Times New Roman" panose="02020603050405020304" pitchFamily="18" charset="0"/>
                <a:cs typeface="Times New Roman" panose="02020603050405020304" pitchFamily="18" charset="0"/>
              </a:rPr>
              <a:t>Advantages:</a:t>
            </a:r>
          </a:p>
          <a:p>
            <a:pPr algn="l" fontAlgn="base"/>
            <a:r>
              <a:rPr lang="en-GB" sz="1600" dirty="0">
                <a:latin typeface="Times New Roman" panose="02020603050405020304" pitchFamily="18" charset="0"/>
                <a:cs typeface="Times New Roman" panose="02020603050405020304" pitchFamily="18" charset="0"/>
              </a:rPr>
              <a:t>It provides data redundancy</a:t>
            </a:r>
          </a:p>
          <a:p>
            <a:pPr algn="l" fontAlgn="base"/>
            <a:r>
              <a:rPr lang="en-GB" sz="1600" dirty="0">
                <a:latin typeface="Times New Roman" panose="02020603050405020304" pitchFamily="18" charset="0"/>
                <a:cs typeface="Times New Roman" panose="02020603050405020304" pitchFamily="18" charset="0"/>
              </a:rPr>
              <a:t>Performance of Volume Manager is high</a:t>
            </a:r>
          </a:p>
          <a:p>
            <a:pPr algn="l" fontAlgn="base"/>
            <a:r>
              <a:rPr lang="en-GB" sz="1600" dirty="0">
                <a:latin typeface="Times New Roman" panose="02020603050405020304" pitchFamily="18" charset="0"/>
                <a:cs typeface="Times New Roman" panose="02020603050405020304" pitchFamily="18" charset="0"/>
              </a:rPr>
              <a:t>Possible to extend size of file system and to reduce F.S</a:t>
            </a:r>
          </a:p>
          <a:p>
            <a:pPr algn="l" fontAlgn="base"/>
            <a:endParaRPr lang="en-GB" sz="1600" dirty="0">
              <a:latin typeface="Times New Roman" panose="02020603050405020304" pitchFamily="18" charset="0"/>
              <a:cs typeface="Times New Roman" panose="02020603050405020304" pitchFamily="18" charset="0"/>
            </a:endParaRPr>
          </a:p>
          <a:p>
            <a:pPr marL="0" indent="0" algn="l" fontAlgn="base">
              <a:buNone/>
            </a:pPr>
            <a:r>
              <a:rPr lang="en-GB" sz="1600" dirty="0">
                <a:latin typeface="Times New Roman" panose="02020603050405020304" pitchFamily="18" charset="0"/>
                <a:cs typeface="Times New Roman" panose="02020603050405020304" pitchFamily="18" charset="0"/>
              </a:rPr>
              <a:t>Cont….</a:t>
            </a:r>
          </a:p>
        </p:txBody>
      </p:sp>
      <p:pic>
        <p:nvPicPr>
          <p:cNvPr id="1026" name="Picture 2" descr="Image result for logical volume manager in linux">
            <a:extLst>
              <a:ext uri="{FF2B5EF4-FFF2-40B4-BE49-F238E27FC236}">
                <a16:creationId xmlns:a16="http://schemas.microsoft.com/office/drawing/2014/main" id="{3C0C3DFB-C0D9-4AE3-B686-9A9E2936C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43087"/>
            <a:ext cx="54864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668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Logical Volume Manager (LVM)</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marL="0" indent="0" algn="l" fontAlgn="base">
              <a:buNone/>
            </a:pPr>
            <a:r>
              <a:rPr lang="en-GB" sz="1600" dirty="0">
                <a:latin typeface="Times New Roman" panose="02020603050405020304" pitchFamily="18" charset="0"/>
                <a:cs typeface="Times New Roman" panose="02020603050405020304" pitchFamily="18" charset="0"/>
              </a:rPr>
              <a:t>Cont…</a:t>
            </a:r>
          </a:p>
          <a:p>
            <a:pPr marL="0" indent="0" algn="l" fontAlgn="base">
              <a:buNone/>
            </a:pPr>
            <a:r>
              <a:rPr lang="en-GB" sz="1600" b="1" dirty="0">
                <a:latin typeface="Times New Roman" panose="02020603050405020304" pitchFamily="18" charset="0"/>
                <a:cs typeface="Times New Roman" panose="02020603050405020304" pitchFamily="18" charset="0"/>
              </a:rPr>
              <a:t>Physical Volume (PV):</a:t>
            </a:r>
          </a:p>
          <a:p>
            <a:pPr marL="0" indent="0" algn="l" fontAlgn="base">
              <a:buNone/>
            </a:pPr>
            <a:r>
              <a:rPr lang="en-GB" sz="1600" dirty="0">
                <a:latin typeface="Times New Roman" panose="02020603050405020304" pitchFamily="18" charset="0"/>
                <a:cs typeface="Times New Roman" panose="02020603050405020304" pitchFamily="18" charset="0"/>
              </a:rPr>
              <a:t>* It is nothing other than giving a Physical Volume ID to the partition</a:t>
            </a:r>
          </a:p>
          <a:p>
            <a:pPr marL="0" indent="0" algn="l" fontAlgn="base">
              <a:buNone/>
            </a:pPr>
            <a:r>
              <a:rPr lang="en-GB" sz="1600" b="1" dirty="0">
                <a:latin typeface="Times New Roman" panose="02020603050405020304" pitchFamily="18" charset="0"/>
                <a:cs typeface="Times New Roman" panose="02020603050405020304" pitchFamily="18" charset="0"/>
              </a:rPr>
              <a:t>Volume Group (VG):</a:t>
            </a:r>
          </a:p>
          <a:p>
            <a:pPr algn="l" fontAlgn="base"/>
            <a:r>
              <a:rPr lang="en-GB" sz="1600" dirty="0">
                <a:latin typeface="Times New Roman" panose="02020603050405020304" pitchFamily="18" charset="0"/>
                <a:cs typeface="Times New Roman" panose="02020603050405020304" pitchFamily="18" charset="0"/>
              </a:rPr>
              <a:t>Collection of 1 or more PV</a:t>
            </a:r>
          </a:p>
          <a:p>
            <a:pPr algn="l" fontAlgn="base"/>
            <a:r>
              <a:rPr lang="en-GB" sz="1600" dirty="0">
                <a:latin typeface="Times New Roman" panose="02020603050405020304" pitchFamily="18" charset="0"/>
                <a:cs typeface="Times New Roman" panose="02020603050405020304" pitchFamily="18" charset="0"/>
              </a:rPr>
              <a:t>If a PV is allocated to a VG, the same PV cannot be given to another VG</a:t>
            </a:r>
          </a:p>
          <a:p>
            <a:pPr marL="0" indent="0" algn="l" fontAlgn="base">
              <a:buNone/>
            </a:pPr>
            <a:r>
              <a:rPr lang="en-GB" sz="1600" b="1" dirty="0">
                <a:latin typeface="Times New Roman" panose="02020603050405020304" pitchFamily="18" charset="0"/>
                <a:cs typeface="Times New Roman" panose="02020603050405020304" pitchFamily="18" charset="0"/>
              </a:rPr>
              <a:t>Logical Volume (LV):</a:t>
            </a:r>
          </a:p>
          <a:p>
            <a:pPr algn="l" fontAlgn="base"/>
            <a:r>
              <a:rPr lang="en-GB" sz="1600" dirty="0">
                <a:latin typeface="Times New Roman" panose="02020603050405020304" pitchFamily="18" charset="0"/>
                <a:cs typeface="Times New Roman" panose="02020603050405020304" pitchFamily="18" charset="0"/>
              </a:rPr>
              <a:t>Partition Created from VG, this LV can be used to store data</a:t>
            </a: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fontAlgn="base">
              <a:buNone/>
            </a:pPr>
            <a:r>
              <a:rPr lang="en-GB" sz="1600" dirty="0">
                <a:solidFill>
                  <a:srgbClr val="333333"/>
                </a:solidFill>
                <a:latin typeface="Times New Roman" panose="02020603050405020304" pitchFamily="18" charset="0"/>
                <a:cs typeface="Times New Roman" panose="02020603050405020304" pitchFamily="18" charset="0"/>
              </a:rPr>
              <a:t>Attached MS word object below, It has the step by step procedure to create, extend, reduce and remove LVM</a:t>
            </a:r>
          </a:p>
          <a:p>
            <a:pPr marL="0" indent="0" fontAlgn="base">
              <a:buNone/>
            </a:pPr>
            <a:endParaRPr lang="en-GB" sz="1600" dirty="0">
              <a:solidFill>
                <a:srgbClr val="333333"/>
              </a:solidFill>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4DCC8D53-8D39-42B6-B1EC-B299A3041EE6}"/>
              </a:ext>
            </a:extLst>
          </p:cNvPr>
          <p:cNvGraphicFramePr>
            <a:graphicFrameLocks noChangeAspect="1"/>
          </p:cNvGraphicFramePr>
          <p:nvPr/>
        </p:nvGraphicFramePr>
        <p:xfrm>
          <a:off x="5638800" y="5572815"/>
          <a:ext cx="914400" cy="771525"/>
        </p:xfrm>
        <a:graphic>
          <a:graphicData uri="http://schemas.openxmlformats.org/presentationml/2006/ole">
            <mc:AlternateContent xmlns:mc="http://schemas.openxmlformats.org/markup-compatibility/2006">
              <mc:Choice xmlns:v="urn:schemas-microsoft-com:vml" Requires="v">
                <p:oleObj spid="_x0000_s3075" name="Document" showAsIcon="1" r:id="rId3" imgW="914400" imgH="771480" progId="Word.Document.12">
                  <p:embed/>
                </p:oleObj>
              </mc:Choice>
              <mc:Fallback>
                <p:oleObj name="Document" showAsIcon="1" r:id="rId3" imgW="914400" imgH="771480" progId="Word.Document.12">
                  <p:embed/>
                  <p:pic>
                    <p:nvPicPr>
                      <p:cNvPr id="4" name="Object 3">
                        <a:extLst>
                          <a:ext uri="{FF2B5EF4-FFF2-40B4-BE49-F238E27FC236}">
                            <a16:creationId xmlns:a16="http://schemas.microsoft.com/office/drawing/2014/main" id="{4DCC8D53-8D39-42B6-B1EC-B299A3041EE6}"/>
                          </a:ext>
                        </a:extLst>
                      </p:cNvPr>
                      <p:cNvPicPr/>
                      <p:nvPr/>
                    </p:nvPicPr>
                    <p:blipFill>
                      <a:blip r:embed="rId4"/>
                      <a:stretch>
                        <a:fillRect/>
                      </a:stretch>
                    </p:blipFill>
                    <p:spPr>
                      <a:xfrm>
                        <a:off x="5638800" y="557281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60056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SWAP</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algn="l" fontAlgn="base"/>
            <a:r>
              <a:rPr lang="en-GB" sz="1600" b="0" i="0" dirty="0">
                <a:effectLst/>
                <a:latin typeface="Times New Roman" panose="02020603050405020304" pitchFamily="18" charset="0"/>
                <a:cs typeface="Times New Roman" panose="02020603050405020304" pitchFamily="18" charset="0"/>
              </a:rPr>
              <a:t>The primary function of swap space is to substitute disk space for RAM memory when real RAM fills up and more space is needed.</a:t>
            </a:r>
          </a:p>
          <a:p>
            <a:pPr algn="l" fontAlgn="base"/>
            <a:r>
              <a:rPr lang="en-GB" sz="1600" b="0" i="0" dirty="0">
                <a:effectLst/>
                <a:latin typeface="Times New Roman" panose="02020603050405020304" pitchFamily="18" charset="0"/>
                <a:cs typeface="Times New Roman" panose="02020603050405020304" pitchFamily="18" charset="0"/>
              </a:rPr>
              <a:t>While swap space can help machines with a small amount of RAM, it should not be considered a replacement for more RAM</a:t>
            </a:r>
            <a:endParaRPr lang="en-GB" sz="1600" dirty="0">
              <a:latin typeface="Times New Roman" panose="02020603050405020304" pitchFamily="18" charset="0"/>
              <a:cs typeface="Times New Roman" panose="02020603050405020304" pitchFamily="18" charset="0"/>
            </a:endParaRPr>
          </a:p>
          <a:p>
            <a:pPr algn="l" fontAlgn="base"/>
            <a:r>
              <a:rPr lang="en-GB" sz="1600" b="0" i="0" dirty="0">
                <a:effectLst/>
                <a:latin typeface="Times New Roman" panose="02020603050405020304" pitchFamily="18" charset="0"/>
                <a:cs typeface="Times New Roman" panose="02020603050405020304" pitchFamily="18" charset="0"/>
              </a:rPr>
              <a:t>Swap space is located on hard drives, which have a slower access time than physical memory</a:t>
            </a:r>
          </a:p>
          <a:p>
            <a:pPr algn="l" fontAlgn="base"/>
            <a:endParaRPr lang="en-GB" sz="1600" dirty="0">
              <a:latin typeface="Times New Roman" panose="02020603050405020304" pitchFamily="18" charset="0"/>
              <a:cs typeface="Times New Roman" panose="02020603050405020304" pitchFamily="18" charset="0"/>
            </a:endParaRPr>
          </a:p>
          <a:p>
            <a:pPr algn="l" fontAlgn="base"/>
            <a:endParaRPr lang="en-GB" sz="1600" b="0" i="0" dirty="0">
              <a:effectLst/>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endParaRPr lang="en-GB" sz="1600" dirty="0">
              <a:latin typeface="Times New Roman" panose="02020603050405020304" pitchFamily="18" charset="0"/>
              <a:cs typeface="Times New Roman" panose="02020603050405020304" pitchFamily="18" charset="0"/>
            </a:endParaRPr>
          </a:p>
          <a:p>
            <a:pPr marL="0" indent="0" algn="l" fontAlgn="base">
              <a:buNone/>
            </a:pPr>
            <a:r>
              <a:rPr lang="en-GB" sz="1600" dirty="0">
                <a:latin typeface="Times New Roman" panose="02020603050405020304" pitchFamily="18" charset="0"/>
                <a:cs typeface="Times New Roman" panose="02020603050405020304" pitchFamily="18" charset="0"/>
              </a:rPr>
              <a:t>Cont…</a:t>
            </a:r>
          </a:p>
        </p:txBody>
      </p:sp>
      <p:pic>
        <p:nvPicPr>
          <p:cNvPr id="6" name="Picture 5">
            <a:extLst>
              <a:ext uri="{FF2B5EF4-FFF2-40B4-BE49-F238E27FC236}">
                <a16:creationId xmlns:a16="http://schemas.microsoft.com/office/drawing/2014/main" id="{52E6D026-757A-45DF-860E-808E9073B9F7}"/>
              </a:ext>
            </a:extLst>
          </p:cNvPr>
          <p:cNvPicPr>
            <a:picLocks noChangeAspect="1"/>
          </p:cNvPicPr>
          <p:nvPr/>
        </p:nvPicPr>
        <p:blipFill>
          <a:blip r:embed="rId2"/>
          <a:stretch>
            <a:fillRect/>
          </a:stretch>
        </p:blipFill>
        <p:spPr>
          <a:xfrm>
            <a:off x="2923732" y="3618509"/>
            <a:ext cx="6344535" cy="2324424"/>
          </a:xfrm>
          <a:prstGeom prst="rect">
            <a:avLst/>
          </a:prstGeom>
        </p:spPr>
      </p:pic>
    </p:spTree>
    <p:extLst>
      <p:ext uri="{BB962C8B-B14F-4D97-AF65-F5344CB8AC3E}">
        <p14:creationId xmlns:p14="http://schemas.microsoft.com/office/powerpoint/2010/main" val="268304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GB" b="1" dirty="0">
                <a:solidFill>
                  <a:srgbClr val="0070C0"/>
                </a:solidFill>
                <a:latin typeface="Times New Roman" panose="02020603050405020304" pitchFamily="18" charset="0"/>
                <a:cs typeface="Times New Roman" panose="02020603050405020304" pitchFamily="18" charset="0"/>
              </a:rPr>
              <a:t>SWAP</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Autofit/>
          </a:bodyPr>
          <a:lstStyle/>
          <a:p>
            <a:pPr marL="0" indent="0" algn="l" fontAlgn="base">
              <a:buNone/>
            </a:pPr>
            <a:r>
              <a:rPr lang="en-GB" sz="1600" dirty="0">
                <a:latin typeface="Times New Roman" panose="02020603050405020304" pitchFamily="18" charset="0"/>
                <a:cs typeface="Times New Roman" panose="02020603050405020304" pitchFamily="18" charset="0"/>
              </a:rPr>
              <a:t>Cont…</a:t>
            </a:r>
          </a:p>
          <a:p>
            <a:pPr marL="0" indent="0" algn="l" fontAlgn="base">
              <a:buNone/>
            </a:pPr>
            <a:r>
              <a:rPr lang="en-GB" sz="1600" dirty="0">
                <a:latin typeface="Times New Roman" panose="02020603050405020304" pitchFamily="18" charset="0"/>
                <a:cs typeface="Times New Roman" panose="02020603050405020304" pitchFamily="18" charset="0"/>
              </a:rPr>
              <a:t>Q. How to Create Swap file?</a:t>
            </a:r>
          </a:p>
          <a:p>
            <a:pPr marL="0" indent="0" algn="l" fontAlgn="base">
              <a:buNone/>
            </a:pPr>
            <a:r>
              <a:rPr lang="en-GB" sz="1600" dirty="0">
                <a:latin typeface="Times New Roman" panose="02020603050405020304" pitchFamily="18" charset="0"/>
                <a:cs typeface="Times New Roman" panose="02020603050405020304" pitchFamily="18" charset="0"/>
              </a:rPr>
              <a:t>A. Initially the swap file has to be created while installing the O.S.</a:t>
            </a:r>
          </a:p>
          <a:p>
            <a:pPr marL="0" indent="0" algn="l" fontAlgn="base">
              <a:buNone/>
            </a:pPr>
            <a:r>
              <a:rPr lang="en-GB" sz="1600" dirty="0">
                <a:latin typeface="Times New Roman" panose="02020603050405020304" pitchFamily="18" charset="0"/>
                <a:cs typeface="Times New Roman" panose="02020603050405020304" pitchFamily="18" charset="0"/>
              </a:rPr>
              <a:t>Q. How to increase Swap size?</a:t>
            </a:r>
          </a:p>
          <a:p>
            <a:pPr marL="0" indent="0" algn="l" fontAlgn="base">
              <a:buNone/>
            </a:pPr>
            <a:r>
              <a:rPr lang="en-GB" sz="1600" dirty="0">
                <a:latin typeface="Times New Roman" panose="02020603050405020304" pitchFamily="18" charset="0"/>
                <a:cs typeface="Times New Roman" panose="02020603050405020304" pitchFamily="18" charset="0"/>
              </a:rPr>
              <a:t>A. Steps in Document attached below</a:t>
            </a:r>
          </a:p>
          <a:p>
            <a:pPr marL="0" indent="0" algn="l" fontAlgn="base">
              <a:buNone/>
            </a:pPr>
            <a:endParaRPr lang="en-GB" sz="1600"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05C69400-D81C-4E28-B2AE-F19CD12E4392}"/>
              </a:ext>
            </a:extLst>
          </p:cNvPr>
          <p:cNvGraphicFramePr>
            <a:graphicFrameLocks noChangeAspect="1"/>
          </p:cNvGraphicFramePr>
          <p:nvPr/>
        </p:nvGraphicFramePr>
        <p:xfrm>
          <a:off x="5638800" y="3773487"/>
          <a:ext cx="914400" cy="771525"/>
        </p:xfrm>
        <a:graphic>
          <a:graphicData uri="http://schemas.openxmlformats.org/presentationml/2006/ole">
            <mc:AlternateContent xmlns:mc="http://schemas.openxmlformats.org/markup-compatibility/2006">
              <mc:Choice xmlns:v="urn:schemas-microsoft-com:vml" Requires="v">
                <p:oleObj spid="_x0000_s4099" name="Document" showAsIcon="1" r:id="rId3" imgW="914400" imgH="771480" progId="Word.Document.12">
                  <p:embed/>
                </p:oleObj>
              </mc:Choice>
              <mc:Fallback>
                <p:oleObj name="Document" showAsIcon="1" r:id="rId3" imgW="914400" imgH="771480" progId="Word.Document.12">
                  <p:embed/>
                  <p:pic>
                    <p:nvPicPr>
                      <p:cNvPr id="4" name="Object 3">
                        <a:extLst>
                          <a:ext uri="{FF2B5EF4-FFF2-40B4-BE49-F238E27FC236}">
                            <a16:creationId xmlns:a16="http://schemas.microsoft.com/office/drawing/2014/main" id="{05C69400-D81C-4E28-B2AE-F19CD12E4392}"/>
                          </a:ext>
                        </a:extLst>
                      </p:cNvPr>
                      <p:cNvPicPr/>
                      <p:nvPr/>
                    </p:nvPicPr>
                    <p:blipFill>
                      <a:blip r:embed="rId4"/>
                      <a:stretch>
                        <a:fillRect/>
                      </a:stretch>
                    </p:blipFill>
                    <p:spPr>
                      <a:xfrm>
                        <a:off x="5638800" y="377348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640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File Hierarchy</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1722"/>
            <a:ext cx="10515600" cy="5393635"/>
          </a:xfrm>
        </p:spPr>
        <p:txBody>
          <a:bodyPr>
            <a:normAutofit/>
          </a:bodyPr>
          <a:lstStyle/>
          <a:p>
            <a:r>
              <a:rPr lang="en-GB" sz="1600" b="0" i="0" dirty="0">
                <a:solidFill>
                  <a:srgbClr val="000000"/>
                </a:solidFill>
                <a:effectLst/>
                <a:latin typeface="Times New Roman" panose="02020603050405020304" pitchFamily="18" charset="0"/>
                <a:cs typeface="Times New Roman" panose="02020603050405020304" pitchFamily="18" charset="0"/>
              </a:rPr>
              <a:t>Filesystem hierarchy standard describes directory structure and its content in Unix and Unix like operating system. It explains where files and directories should be located and what it should contain.</a:t>
            </a:r>
          </a:p>
          <a:p>
            <a:pPr algn="l"/>
            <a:r>
              <a:rPr lang="en-GB" sz="1600" b="0" i="0" dirty="0">
                <a:solidFill>
                  <a:srgbClr val="610B38"/>
                </a:solidFill>
                <a:effectLst/>
                <a:latin typeface="Times New Roman" panose="02020603050405020304" pitchFamily="18" charset="0"/>
                <a:cs typeface="Times New Roman" panose="02020603050405020304" pitchFamily="18" charset="0"/>
              </a:rPr>
              <a:t>The Root Directory - </a:t>
            </a:r>
            <a:r>
              <a:rPr lang="en-GB" sz="1600" b="0" i="0" dirty="0">
                <a:solidFill>
                  <a:srgbClr val="000000"/>
                </a:solidFill>
                <a:effectLst/>
                <a:latin typeface="Times New Roman" panose="02020603050405020304" pitchFamily="18" charset="0"/>
                <a:cs typeface="Times New Roman" panose="02020603050405020304" pitchFamily="18" charset="0"/>
              </a:rPr>
              <a:t>All the directories in the Linux system comes under the root directory which is represented by a </a:t>
            </a:r>
            <a:r>
              <a:rPr lang="en-GB" sz="1600" b="1" i="0" dirty="0">
                <a:solidFill>
                  <a:srgbClr val="000000"/>
                </a:solidFill>
                <a:effectLst/>
                <a:latin typeface="Times New Roman" panose="02020603050405020304" pitchFamily="18" charset="0"/>
                <a:cs typeface="Times New Roman" panose="02020603050405020304" pitchFamily="18" charset="0"/>
              </a:rPr>
              <a:t>forward</a:t>
            </a:r>
            <a:r>
              <a:rPr lang="en-GB" sz="1600" b="0" i="0" dirty="0">
                <a:solidFill>
                  <a:srgbClr val="000000"/>
                </a:solidFill>
                <a:effectLst/>
                <a:latin typeface="Times New Roman" panose="02020603050405020304" pitchFamily="18" charset="0"/>
                <a:cs typeface="Times New Roman" panose="02020603050405020304" pitchFamily="18" charset="0"/>
              </a:rPr>
              <a:t> slash </a:t>
            </a:r>
            <a:r>
              <a:rPr lang="en-GB" sz="1600" b="1" i="0" dirty="0">
                <a:solidFill>
                  <a:srgbClr val="000000"/>
                </a:solidFill>
                <a:effectLst/>
                <a:latin typeface="Times New Roman" panose="02020603050405020304" pitchFamily="18" charset="0"/>
                <a:cs typeface="Times New Roman" panose="02020603050405020304" pitchFamily="18" charset="0"/>
              </a:rPr>
              <a:t>(/)</a:t>
            </a:r>
            <a:r>
              <a:rPr lang="en-GB" sz="1600" b="0" i="0" dirty="0">
                <a:solidFill>
                  <a:srgbClr val="000000"/>
                </a:solidFill>
                <a:effectLst/>
                <a:latin typeface="Times New Roman" panose="02020603050405020304" pitchFamily="18" charset="0"/>
                <a:cs typeface="Times New Roman" panose="02020603050405020304" pitchFamily="18" charset="0"/>
              </a:rPr>
              <a:t>. Everything in your system can be found under this root directory even if they are stored in different virtual or physical devices.</a:t>
            </a:r>
          </a:p>
          <a:p>
            <a:pPr marL="0" indent="0">
              <a:buNone/>
            </a:pPr>
            <a:endParaRPr lang="en-GB" sz="14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35B0F18-A6DD-40D5-A127-1DEFE220B744}"/>
              </a:ext>
            </a:extLst>
          </p:cNvPr>
          <p:cNvGraphicFramePr>
            <a:graphicFrameLocks noGrp="1"/>
          </p:cNvGraphicFramePr>
          <p:nvPr>
            <p:extLst>
              <p:ext uri="{D42A27DB-BD31-4B8C-83A1-F6EECF244321}">
                <p14:modId xmlns:p14="http://schemas.microsoft.com/office/powerpoint/2010/main" val="1349353113"/>
              </p:ext>
            </p:extLst>
          </p:nvPr>
        </p:nvGraphicFramePr>
        <p:xfrm>
          <a:off x="2504662" y="2703448"/>
          <a:ext cx="6565900" cy="3979545"/>
        </p:xfrm>
        <a:graphic>
          <a:graphicData uri="http://schemas.openxmlformats.org/drawingml/2006/table">
            <a:tbl>
              <a:tblPr>
                <a:tableStyleId>{5C22544A-7EE6-4342-B048-85BDC9FD1C3A}</a:tableStyleId>
              </a:tblPr>
              <a:tblGrid>
                <a:gridCol w="3225855">
                  <a:extLst>
                    <a:ext uri="{9D8B030D-6E8A-4147-A177-3AD203B41FA5}">
                      <a16:colId xmlns:a16="http://schemas.microsoft.com/office/drawing/2014/main" val="31740275"/>
                    </a:ext>
                  </a:extLst>
                </a:gridCol>
                <a:gridCol w="3340045">
                  <a:extLst>
                    <a:ext uri="{9D8B030D-6E8A-4147-A177-3AD203B41FA5}">
                      <a16:colId xmlns:a16="http://schemas.microsoft.com/office/drawing/2014/main" val="2804119747"/>
                    </a:ext>
                  </a:extLst>
                </a:gridCol>
              </a:tblGrid>
              <a:tr h="276225">
                <a:tc>
                  <a:txBody>
                    <a:bodyPr/>
                    <a:lstStyle/>
                    <a:p>
                      <a:pPr algn="ctr" fontAlgn="ctr"/>
                      <a:r>
                        <a:rPr lang="en-IN" sz="1600" b="1" u="none" strike="noStrike" dirty="0">
                          <a:effectLst/>
                          <a:latin typeface="Times New Roman" panose="02020603050405020304" pitchFamily="18" charset="0"/>
                          <a:cs typeface="Times New Roman" panose="02020603050405020304" pitchFamily="18" charset="0"/>
                        </a:rPr>
                        <a:t>Directory type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b="1" u="none" strike="noStrike" dirty="0">
                          <a:effectLst/>
                          <a:latin typeface="Times New Roman" panose="02020603050405020304" pitchFamily="18" charset="0"/>
                          <a:cs typeface="Times New Roman" panose="02020603050405020304" pitchFamily="18" charset="0"/>
                        </a:rPr>
                        <a:t>Types of files stored</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61609537"/>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Binary directories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Contains binary or compiled source code files, eg, /bin, /sbin, etc.</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891737008"/>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Configuration directories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Contains configuration files of the system, eg, /etc, /boot.</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315974063"/>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Data directories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Stores data files, eg, /home, /root, etc.</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47544364"/>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Memory directories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Stores device files which doesn't take up actual hard disk space, eg, /dev, /proc, /sys.</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80413118"/>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Usr (Unix System Resources)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Contains sharable, read only data, eg, /usr/bin, /usr/lib, etc.</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139933037"/>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var (variable directory)</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Contains larger size data, eg, /var/log, /var/cache, etc.</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868783694"/>
                  </a:ext>
                </a:extLst>
              </a:tr>
              <a:tr h="476250">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Non-standard directories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Directories which do not come under standard FHS, eg, lost+found, /run, etc.</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68621487"/>
                  </a:ext>
                </a:extLst>
              </a:tr>
            </a:tbl>
          </a:graphicData>
        </a:graphic>
      </p:graphicFrame>
    </p:spTree>
    <p:extLst>
      <p:ext uri="{BB962C8B-B14F-4D97-AF65-F5344CB8AC3E}">
        <p14:creationId xmlns:p14="http://schemas.microsoft.com/office/powerpoint/2010/main" val="1627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C6CD-6FDF-40C7-8E2F-0252BA2E4726}"/>
              </a:ext>
            </a:extLst>
          </p:cNvPr>
          <p:cNvSpPr>
            <a:spLocks noGrp="1"/>
          </p:cNvSpPr>
          <p:nvPr>
            <p:ph type="title"/>
          </p:nvPr>
        </p:nvSpPr>
        <p:spPr/>
        <p:txBody>
          <a:bodyPr vert="horz" lIns="91440" tIns="45720" rIns="91440" bIns="45720" rtlCol="0" anchor="ct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RHEL Versions</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95E2C-F439-4BA8-8E08-FE93148CC20E}"/>
              </a:ext>
            </a:extLst>
          </p:cNvPr>
          <p:cNvSpPr>
            <a:spLocks noGrp="1"/>
          </p:cNvSpPr>
          <p:nvPr>
            <p:ph idx="1"/>
          </p:nvPr>
        </p:nvSpPr>
        <p:spPr/>
        <p:txBody>
          <a:bodyPr/>
          <a:lstStyle/>
          <a:p>
            <a:pPr marL="0" indent="0">
              <a:buNone/>
            </a:pPr>
            <a:r>
              <a:rPr lang="en-GB" dirty="0"/>
              <a:t>To know more about RHEL Versions</a:t>
            </a:r>
          </a:p>
          <a:p>
            <a:pPr marL="0" indent="0">
              <a:buNone/>
            </a:pPr>
            <a:endParaRPr lang="en-GB" dirty="0"/>
          </a:p>
          <a:p>
            <a:pPr marL="0" indent="0">
              <a:buNone/>
            </a:pPr>
            <a:r>
              <a:rPr lang="en-IN" dirty="0">
                <a:hlinkClick r:id="rId2"/>
              </a:rPr>
              <a:t>https://access.redhat.com/articles/3078</a:t>
            </a:r>
            <a:r>
              <a:rPr lang="en-GB" dirty="0"/>
              <a:t> </a:t>
            </a:r>
            <a:endParaRPr lang="en-IN" dirty="0"/>
          </a:p>
        </p:txBody>
      </p:sp>
    </p:spTree>
    <p:extLst>
      <p:ext uri="{BB962C8B-B14F-4D97-AF65-F5344CB8AC3E}">
        <p14:creationId xmlns:p14="http://schemas.microsoft.com/office/powerpoint/2010/main" val="212681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Architecture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44EF86B-7F9F-479E-88E5-DB988B8A43B2}"/>
              </a:ext>
            </a:extLst>
          </p:cNvPr>
          <p:cNvSpPr>
            <a:spLocks noGrp="1"/>
          </p:cNvSpPr>
          <p:nvPr>
            <p:ph sz="half" idx="2"/>
          </p:nvPr>
        </p:nvSpPr>
        <p:spPr/>
        <p:txBody>
          <a:bodyPr>
            <a:normAutofit/>
          </a:bodyPr>
          <a:lstStyle/>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Consists of all Peripheral Devices(RAM/HDD/CPU)</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77A82FD4-FFA6-46C0-9C03-656DF3332ECF}"/>
              </a:ext>
            </a:extLst>
          </p:cNvPr>
          <p:cNvSpPr/>
          <p:nvPr/>
        </p:nvSpPr>
        <p:spPr>
          <a:xfrm>
            <a:off x="4187686" y="2941982"/>
            <a:ext cx="1908314" cy="1749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3A0FC8BC-7621-45DF-8525-00CF28650578}"/>
              </a:ext>
            </a:extLst>
          </p:cNvPr>
          <p:cNvSpPr txBox="1"/>
          <p:nvPr/>
        </p:nvSpPr>
        <p:spPr>
          <a:xfrm>
            <a:off x="4545494" y="3617844"/>
            <a:ext cx="1126434" cy="369332"/>
          </a:xfrm>
          <a:prstGeom prst="rect">
            <a:avLst/>
          </a:prstGeom>
          <a:noFill/>
        </p:spPr>
        <p:txBody>
          <a:bodyPr wrap="square" rtlCol="0">
            <a:spAutoFit/>
          </a:bodyPr>
          <a:lstStyle/>
          <a:p>
            <a:pPr algn="ctr"/>
            <a:r>
              <a:rPr lang="en-GB" dirty="0"/>
              <a:t>Hardware</a:t>
            </a:r>
            <a:endParaRPr lang="en-IN" dirty="0"/>
          </a:p>
        </p:txBody>
      </p:sp>
    </p:spTree>
    <p:extLst>
      <p:ext uri="{BB962C8B-B14F-4D97-AF65-F5344CB8AC3E}">
        <p14:creationId xmlns:p14="http://schemas.microsoft.com/office/powerpoint/2010/main" val="190841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Architecture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961426B6-AE66-478C-A375-A7684259AA3A}"/>
              </a:ext>
            </a:extLst>
          </p:cNvPr>
          <p:cNvSpPr/>
          <p:nvPr/>
        </p:nvSpPr>
        <p:spPr>
          <a:xfrm>
            <a:off x="2902226" y="2529437"/>
            <a:ext cx="3193774" cy="2917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0A68B1C0-DD1A-4858-B218-B23071C85951}"/>
              </a:ext>
            </a:extLst>
          </p:cNvPr>
          <p:cNvSpPr txBox="1"/>
          <p:nvPr/>
        </p:nvSpPr>
        <p:spPr>
          <a:xfrm>
            <a:off x="3829879" y="2716695"/>
            <a:ext cx="1298713" cy="369332"/>
          </a:xfrm>
          <a:prstGeom prst="rect">
            <a:avLst/>
          </a:prstGeom>
          <a:noFill/>
        </p:spPr>
        <p:txBody>
          <a:bodyPr wrap="square" rtlCol="0">
            <a:spAutoFit/>
          </a:bodyPr>
          <a:lstStyle/>
          <a:p>
            <a:pPr algn="ctr"/>
            <a:r>
              <a:rPr lang="en-GB" dirty="0"/>
              <a:t>Kernel</a:t>
            </a:r>
            <a:endParaRPr lang="en-IN" dirty="0"/>
          </a:p>
        </p:txBody>
      </p:sp>
      <p:sp>
        <p:nvSpPr>
          <p:cNvPr id="9" name="Oval 8">
            <a:extLst>
              <a:ext uri="{FF2B5EF4-FFF2-40B4-BE49-F238E27FC236}">
                <a16:creationId xmlns:a16="http://schemas.microsoft.com/office/drawing/2014/main" id="{4F6F1EED-1ACE-4918-86E6-F8D240D38209}"/>
              </a:ext>
            </a:extLst>
          </p:cNvPr>
          <p:cNvSpPr/>
          <p:nvPr/>
        </p:nvSpPr>
        <p:spPr>
          <a:xfrm>
            <a:off x="3591337" y="3087755"/>
            <a:ext cx="1908314" cy="1749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TextBox 9">
            <a:extLst>
              <a:ext uri="{FF2B5EF4-FFF2-40B4-BE49-F238E27FC236}">
                <a16:creationId xmlns:a16="http://schemas.microsoft.com/office/drawing/2014/main" id="{FB76AE1E-3A2E-4AFB-B693-13BE1A469E41}"/>
              </a:ext>
            </a:extLst>
          </p:cNvPr>
          <p:cNvSpPr txBox="1"/>
          <p:nvPr/>
        </p:nvSpPr>
        <p:spPr>
          <a:xfrm>
            <a:off x="3949145" y="3763617"/>
            <a:ext cx="1126434" cy="369332"/>
          </a:xfrm>
          <a:prstGeom prst="rect">
            <a:avLst/>
          </a:prstGeom>
          <a:noFill/>
        </p:spPr>
        <p:txBody>
          <a:bodyPr wrap="square" rtlCol="0">
            <a:spAutoFit/>
          </a:bodyPr>
          <a:lstStyle/>
          <a:p>
            <a:pPr algn="ctr"/>
            <a:r>
              <a:rPr lang="en-GB" dirty="0"/>
              <a:t>Hardware</a:t>
            </a:r>
            <a:endParaRPr lang="en-IN" dirty="0"/>
          </a:p>
        </p:txBody>
      </p:sp>
      <p:cxnSp>
        <p:nvCxnSpPr>
          <p:cNvPr id="3" name="Straight Arrow Connector 2">
            <a:extLst>
              <a:ext uri="{FF2B5EF4-FFF2-40B4-BE49-F238E27FC236}">
                <a16:creationId xmlns:a16="http://schemas.microsoft.com/office/drawing/2014/main" id="{3ECB5E07-D95D-4A3A-BE78-CA52A4023468}"/>
              </a:ext>
            </a:extLst>
          </p:cNvPr>
          <p:cNvCxnSpPr>
            <a:cxnSpLocks/>
            <a:stCxn id="5" idx="7"/>
          </p:cNvCxnSpPr>
          <p:nvPr/>
        </p:nvCxnSpPr>
        <p:spPr>
          <a:xfrm>
            <a:off x="5628283" y="2956652"/>
            <a:ext cx="11833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19E4A5BA-F131-4920-B055-AA16F487EFFA}"/>
              </a:ext>
            </a:extLst>
          </p:cNvPr>
          <p:cNvSpPr txBox="1"/>
          <p:nvPr/>
        </p:nvSpPr>
        <p:spPr>
          <a:xfrm>
            <a:off x="6917636" y="2478161"/>
            <a:ext cx="4644220" cy="1323439"/>
          </a:xfrm>
          <a:prstGeom prst="rect">
            <a:avLst/>
          </a:prstGeom>
          <a:noFill/>
        </p:spPr>
        <p:txBody>
          <a:bodyPr wrap="none" rtlCol="0">
            <a:spAutoFit/>
          </a:bodyPr>
          <a:lstStyle/>
          <a:p>
            <a:r>
              <a:rPr lang="en-GB" sz="2000" dirty="0">
                <a:latin typeface="Times New Roman" panose="02020603050405020304" pitchFamily="18" charset="0"/>
                <a:cs typeface="Times New Roman" panose="02020603050405020304" pitchFamily="18" charset="0"/>
              </a:rPr>
              <a:t>Kernel – Core component of O.S. Interacts</a:t>
            </a:r>
          </a:p>
          <a:p>
            <a:r>
              <a:rPr lang="en-GB" sz="2000" dirty="0">
                <a:latin typeface="Times New Roman" panose="02020603050405020304" pitchFamily="18" charset="0"/>
                <a:cs typeface="Times New Roman" panose="02020603050405020304" pitchFamily="18" charset="0"/>
              </a:rPr>
              <a:t>directly with Hardware, provides low level </a:t>
            </a:r>
          </a:p>
          <a:p>
            <a:r>
              <a:rPr lang="en-GB" sz="2000" dirty="0">
                <a:latin typeface="Times New Roman" panose="02020603050405020304" pitchFamily="18" charset="0"/>
                <a:cs typeface="Times New Roman" panose="02020603050405020304" pitchFamily="18" charset="0"/>
              </a:rPr>
              <a:t>services to upper layer components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05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Architecture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CC53F52D-4A16-4598-9FEE-04F9501E85ED}"/>
              </a:ext>
            </a:extLst>
          </p:cNvPr>
          <p:cNvSpPr/>
          <p:nvPr/>
        </p:nvSpPr>
        <p:spPr>
          <a:xfrm>
            <a:off x="1908313" y="1933092"/>
            <a:ext cx="4187687" cy="42438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84DB1715-2266-4B70-8087-432E4CF40A19}"/>
              </a:ext>
            </a:extLst>
          </p:cNvPr>
          <p:cNvSpPr txBox="1"/>
          <p:nvPr/>
        </p:nvSpPr>
        <p:spPr>
          <a:xfrm>
            <a:off x="3419062" y="2239618"/>
            <a:ext cx="1113183" cy="369332"/>
          </a:xfrm>
          <a:prstGeom prst="rect">
            <a:avLst/>
          </a:prstGeom>
          <a:noFill/>
        </p:spPr>
        <p:txBody>
          <a:bodyPr wrap="square" rtlCol="0">
            <a:spAutoFit/>
          </a:bodyPr>
          <a:lstStyle/>
          <a:p>
            <a:pPr algn="ctr"/>
            <a:r>
              <a:rPr lang="en-GB" dirty="0"/>
              <a:t>Shell</a:t>
            </a:r>
            <a:endParaRPr lang="en-IN" dirty="0"/>
          </a:p>
        </p:txBody>
      </p:sp>
      <p:sp>
        <p:nvSpPr>
          <p:cNvPr id="8" name="Oval 7">
            <a:extLst>
              <a:ext uri="{FF2B5EF4-FFF2-40B4-BE49-F238E27FC236}">
                <a16:creationId xmlns:a16="http://schemas.microsoft.com/office/drawing/2014/main" id="{2772B576-E136-47E0-A12B-74D2D3119717}"/>
              </a:ext>
            </a:extLst>
          </p:cNvPr>
          <p:cNvSpPr/>
          <p:nvPr/>
        </p:nvSpPr>
        <p:spPr>
          <a:xfrm>
            <a:off x="2451653" y="2635454"/>
            <a:ext cx="3193774" cy="2917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2C370AC7-0EFF-4DA3-AC23-FDD708C73D81}"/>
              </a:ext>
            </a:extLst>
          </p:cNvPr>
          <p:cNvSpPr txBox="1"/>
          <p:nvPr/>
        </p:nvSpPr>
        <p:spPr>
          <a:xfrm>
            <a:off x="3379306" y="2822712"/>
            <a:ext cx="1298713" cy="369332"/>
          </a:xfrm>
          <a:prstGeom prst="rect">
            <a:avLst/>
          </a:prstGeom>
          <a:noFill/>
        </p:spPr>
        <p:txBody>
          <a:bodyPr wrap="square" rtlCol="0">
            <a:spAutoFit/>
          </a:bodyPr>
          <a:lstStyle/>
          <a:p>
            <a:pPr algn="ctr"/>
            <a:r>
              <a:rPr lang="en-GB" dirty="0"/>
              <a:t>Kernel</a:t>
            </a:r>
            <a:endParaRPr lang="en-IN" dirty="0"/>
          </a:p>
        </p:txBody>
      </p:sp>
      <p:sp>
        <p:nvSpPr>
          <p:cNvPr id="10" name="Oval 9">
            <a:extLst>
              <a:ext uri="{FF2B5EF4-FFF2-40B4-BE49-F238E27FC236}">
                <a16:creationId xmlns:a16="http://schemas.microsoft.com/office/drawing/2014/main" id="{CFFB2342-F8F8-47F6-8388-63FC8AE66D64}"/>
              </a:ext>
            </a:extLst>
          </p:cNvPr>
          <p:cNvSpPr/>
          <p:nvPr/>
        </p:nvSpPr>
        <p:spPr>
          <a:xfrm>
            <a:off x="3140764" y="3193772"/>
            <a:ext cx="1908314" cy="1749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73EC11B4-76DF-437F-A189-9563454954C3}"/>
              </a:ext>
            </a:extLst>
          </p:cNvPr>
          <p:cNvSpPr txBox="1"/>
          <p:nvPr/>
        </p:nvSpPr>
        <p:spPr>
          <a:xfrm>
            <a:off x="3498572" y="3869634"/>
            <a:ext cx="1126434" cy="369332"/>
          </a:xfrm>
          <a:prstGeom prst="rect">
            <a:avLst/>
          </a:prstGeom>
          <a:noFill/>
        </p:spPr>
        <p:txBody>
          <a:bodyPr wrap="square" rtlCol="0">
            <a:spAutoFit/>
          </a:bodyPr>
          <a:lstStyle/>
          <a:p>
            <a:pPr algn="ctr"/>
            <a:r>
              <a:rPr lang="en-GB" dirty="0"/>
              <a:t>Hardware</a:t>
            </a:r>
            <a:endParaRPr lang="en-IN" dirty="0"/>
          </a:p>
        </p:txBody>
      </p:sp>
      <p:cxnSp>
        <p:nvCxnSpPr>
          <p:cNvPr id="3" name="Straight Arrow Connector 2">
            <a:extLst>
              <a:ext uri="{FF2B5EF4-FFF2-40B4-BE49-F238E27FC236}">
                <a16:creationId xmlns:a16="http://schemas.microsoft.com/office/drawing/2014/main" id="{811768A1-CB9C-4830-89CC-E3B09BE64E2D}"/>
              </a:ext>
            </a:extLst>
          </p:cNvPr>
          <p:cNvCxnSpPr>
            <a:cxnSpLocks/>
            <a:stCxn id="4" idx="7"/>
          </p:cNvCxnSpPr>
          <p:nvPr/>
        </p:nvCxnSpPr>
        <p:spPr>
          <a:xfrm>
            <a:off x="5482727" y="2554593"/>
            <a:ext cx="13156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DB79D90-508A-4455-B2A5-35B2D7B9717E}"/>
              </a:ext>
            </a:extLst>
          </p:cNvPr>
          <p:cNvSpPr txBox="1"/>
          <p:nvPr/>
        </p:nvSpPr>
        <p:spPr>
          <a:xfrm>
            <a:off x="6970643" y="2239618"/>
            <a:ext cx="5052217" cy="923330"/>
          </a:xfrm>
          <a:prstGeom prst="rect">
            <a:avLst/>
          </a:prstGeom>
          <a:noFill/>
        </p:spPr>
        <p:txBody>
          <a:bodyPr wrap="none" rtlCol="0">
            <a:spAutoFit/>
          </a:bodyPr>
          <a:lstStyle/>
          <a:p>
            <a:r>
              <a:rPr lang="en-GB" dirty="0"/>
              <a:t>Shell – An interface to kernel, Hiding complexity of</a:t>
            </a:r>
          </a:p>
          <a:p>
            <a:r>
              <a:rPr lang="en-GB" dirty="0"/>
              <a:t>Kernel’s Function from users. The Shell takes</a:t>
            </a:r>
          </a:p>
          <a:p>
            <a:r>
              <a:rPr lang="en-GB" dirty="0"/>
              <a:t>Commands from user and executes kernel functions</a:t>
            </a:r>
            <a:endParaRPr lang="en-IN" dirty="0"/>
          </a:p>
        </p:txBody>
      </p:sp>
    </p:spTree>
    <p:extLst>
      <p:ext uri="{BB962C8B-B14F-4D97-AF65-F5344CB8AC3E}">
        <p14:creationId xmlns:p14="http://schemas.microsoft.com/office/powerpoint/2010/main" val="363689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GB" sz="4000" b="1" dirty="0">
                <a:solidFill>
                  <a:srgbClr val="0070C0"/>
                </a:solidFill>
                <a:latin typeface="Times New Roman" panose="02020603050405020304" pitchFamily="18" charset="0"/>
                <a:cs typeface="Times New Roman" panose="02020603050405020304" pitchFamily="18" charset="0"/>
              </a:rPr>
              <a:t>Architecture of Linux</a:t>
            </a:r>
            <a:endParaRPr lang="en-IN" sz="4000" b="1" dirty="0">
              <a:solidFill>
                <a:srgbClr val="0070C0"/>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77A82FD4-FFA6-46C0-9C03-656DF3332ECF}"/>
              </a:ext>
            </a:extLst>
          </p:cNvPr>
          <p:cNvSpPr/>
          <p:nvPr/>
        </p:nvSpPr>
        <p:spPr>
          <a:xfrm>
            <a:off x="662610" y="1351722"/>
            <a:ext cx="5433390" cy="52478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228113E8-3FA8-4D24-AB0B-7A146434BC33}"/>
              </a:ext>
            </a:extLst>
          </p:cNvPr>
          <p:cNvSpPr txBox="1"/>
          <p:nvPr/>
        </p:nvSpPr>
        <p:spPr>
          <a:xfrm>
            <a:off x="2266122" y="1510752"/>
            <a:ext cx="2279374" cy="369332"/>
          </a:xfrm>
          <a:prstGeom prst="rect">
            <a:avLst/>
          </a:prstGeom>
          <a:noFill/>
        </p:spPr>
        <p:txBody>
          <a:bodyPr wrap="square" rtlCol="0">
            <a:spAutoFit/>
          </a:bodyPr>
          <a:lstStyle/>
          <a:p>
            <a:pPr algn="ctr"/>
            <a:r>
              <a:rPr lang="en-GB" dirty="0"/>
              <a:t>Utilities (Commands)</a:t>
            </a:r>
            <a:endParaRPr lang="en-IN" dirty="0"/>
          </a:p>
        </p:txBody>
      </p:sp>
      <p:sp>
        <p:nvSpPr>
          <p:cNvPr id="11" name="Oval 10">
            <a:extLst>
              <a:ext uri="{FF2B5EF4-FFF2-40B4-BE49-F238E27FC236}">
                <a16:creationId xmlns:a16="http://schemas.microsoft.com/office/drawing/2014/main" id="{9CD1D0BB-11D8-4B2A-8057-F8F876F11A7C}"/>
              </a:ext>
            </a:extLst>
          </p:cNvPr>
          <p:cNvSpPr/>
          <p:nvPr/>
        </p:nvSpPr>
        <p:spPr>
          <a:xfrm>
            <a:off x="1325217" y="1880084"/>
            <a:ext cx="4187687" cy="42438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3FE836F7-75A5-4725-BDA0-18D5BE86E10A}"/>
              </a:ext>
            </a:extLst>
          </p:cNvPr>
          <p:cNvSpPr txBox="1"/>
          <p:nvPr/>
        </p:nvSpPr>
        <p:spPr>
          <a:xfrm>
            <a:off x="2835966" y="2186610"/>
            <a:ext cx="1113183" cy="369332"/>
          </a:xfrm>
          <a:prstGeom prst="rect">
            <a:avLst/>
          </a:prstGeom>
          <a:noFill/>
        </p:spPr>
        <p:txBody>
          <a:bodyPr wrap="square" rtlCol="0">
            <a:spAutoFit/>
          </a:bodyPr>
          <a:lstStyle/>
          <a:p>
            <a:pPr algn="ctr"/>
            <a:r>
              <a:rPr lang="en-GB" dirty="0"/>
              <a:t>Shell</a:t>
            </a:r>
            <a:endParaRPr lang="en-IN" dirty="0"/>
          </a:p>
        </p:txBody>
      </p:sp>
      <p:sp>
        <p:nvSpPr>
          <p:cNvPr id="13" name="Oval 12">
            <a:extLst>
              <a:ext uri="{FF2B5EF4-FFF2-40B4-BE49-F238E27FC236}">
                <a16:creationId xmlns:a16="http://schemas.microsoft.com/office/drawing/2014/main" id="{71B07BAC-1383-4A02-B9E9-48CBECC01703}"/>
              </a:ext>
            </a:extLst>
          </p:cNvPr>
          <p:cNvSpPr/>
          <p:nvPr/>
        </p:nvSpPr>
        <p:spPr>
          <a:xfrm>
            <a:off x="1868557" y="2582446"/>
            <a:ext cx="3193774" cy="2917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6F3DB59A-44FE-4609-BE80-5DA3CD258B75}"/>
              </a:ext>
            </a:extLst>
          </p:cNvPr>
          <p:cNvSpPr txBox="1"/>
          <p:nvPr/>
        </p:nvSpPr>
        <p:spPr>
          <a:xfrm>
            <a:off x="2796210" y="2769704"/>
            <a:ext cx="1298713" cy="369332"/>
          </a:xfrm>
          <a:prstGeom prst="rect">
            <a:avLst/>
          </a:prstGeom>
          <a:noFill/>
        </p:spPr>
        <p:txBody>
          <a:bodyPr wrap="square" rtlCol="0">
            <a:spAutoFit/>
          </a:bodyPr>
          <a:lstStyle/>
          <a:p>
            <a:pPr algn="ctr"/>
            <a:r>
              <a:rPr lang="en-GB" dirty="0"/>
              <a:t>Kernel</a:t>
            </a:r>
            <a:endParaRPr lang="en-IN" dirty="0"/>
          </a:p>
        </p:txBody>
      </p:sp>
      <p:sp>
        <p:nvSpPr>
          <p:cNvPr id="15" name="Oval 14">
            <a:extLst>
              <a:ext uri="{FF2B5EF4-FFF2-40B4-BE49-F238E27FC236}">
                <a16:creationId xmlns:a16="http://schemas.microsoft.com/office/drawing/2014/main" id="{51933F1F-79A2-4224-9108-1BE67B967249}"/>
              </a:ext>
            </a:extLst>
          </p:cNvPr>
          <p:cNvSpPr/>
          <p:nvPr/>
        </p:nvSpPr>
        <p:spPr>
          <a:xfrm>
            <a:off x="2557668" y="3140764"/>
            <a:ext cx="1908314" cy="1749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TextBox 15">
            <a:extLst>
              <a:ext uri="{FF2B5EF4-FFF2-40B4-BE49-F238E27FC236}">
                <a16:creationId xmlns:a16="http://schemas.microsoft.com/office/drawing/2014/main" id="{0D861A8C-3C8F-48FA-B1F4-B2CD912B911F}"/>
              </a:ext>
            </a:extLst>
          </p:cNvPr>
          <p:cNvSpPr txBox="1"/>
          <p:nvPr/>
        </p:nvSpPr>
        <p:spPr>
          <a:xfrm>
            <a:off x="2915476" y="3816626"/>
            <a:ext cx="1126434" cy="369332"/>
          </a:xfrm>
          <a:prstGeom prst="rect">
            <a:avLst/>
          </a:prstGeom>
          <a:noFill/>
        </p:spPr>
        <p:txBody>
          <a:bodyPr wrap="square" rtlCol="0">
            <a:spAutoFit/>
          </a:bodyPr>
          <a:lstStyle/>
          <a:p>
            <a:pPr algn="ctr"/>
            <a:r>
              <a:rPr lang="en-GB" dirty="0"/>
              <a:t>Hardware</a:t>
            </a:r>
            <a:endParaRPr lang="en-IN" dirty="0"/>
          </a:p>
        </p:txBody>
      </p:sp>
      <p:cxnSp>
        <p:nvCxnSpPr>
          <p:cNvPr id="4" name="Straight Arrow Connector 3">
            <a:extLst>
              <a:ext uri="{FF2B5EF4-FFF2-40B4-BE49-F238E27FC236}">
                <a16:creationId xmlns:a16="http://schemas.microsoft.com/office/drawing/2014/main" id="{4A5F0387-D03B-4CDA-A536-9320351C8935}"/>
              </a:ext>
            </a:extLst>
          </p:cNvPr>
          <p:cNvCxnSpPr>
            <a:cxnSpLocks/>
            <a:stCxn id="3" idx="7"/>
          </p:cNvCxnSpPr>
          <p:nvPr/>
        </p:nvCxnSpPr>
        <p:spPr>
          <a:xfrm>
            <a:off x="5300298" y="2120253"/>
            <a:ext cx="1378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50633D8-5E7A-469B-BCFA-FEABE374C591}"/>
              </a:ext>
            </a:extLst>
          </p:cNvPr>
          <p:cNvSpPr txBox="1"/>
          <p:nvPr/>
        </p:nvSpPr>
        <p:spPr>
          <a:xfrm>
            <a:off x="6771862" y="1868561"/>
            <a:ext cx="4253793" cy="646331"/>
          </a:xfrm>
          <a:prstGeom prst="rect">
            <a:avLst/>
          </a:prstGeom>
          <a:noFill/>
        </p:spPr>
        <p:txBody>
          <a:bodyPr wrap="none" rtlCol="0">
            <a:spAutoFit/>
          </a:bodyPr>
          <a:lstStyle/>
          <a:p>
            <a:r>
              <a:rPr lang="en-GB" dirty="0"/>
              <a:t>Utilities – Utility programs that provide the </a:t>
            </a:r>
          </a:p>
          <a:p>
            <a:r>
              <a:rPr lang="en-GB" dirty="0"/>
              <a:t>user most of functionalities of an O.S.</a:t>
            </a:r>
            <a:endParaRPr lang="en-IN" dirty="0"/>
          </a:p>
        </p:txBody>
      </p:sp>
    </p:spTree>
    <p:extLst>
      <p:ext uri="{BB962C8B-B14F-4D97-AF65-F5344CB8AC3E}">
        <p14:creationId xmlns:p14="http://schemas.microsoft.com/office/powerpoint/2010/main" val="3651637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1964</TotalTime>
  <Words>4094</Words>
  <Application>Microsoft Office PowerPoint</Application>
  <PresentationFormat>Widescreen</PresentationFormat>
  <Paragraphs>451</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5" baseType="lpstr">
      <vt:lpstr>Arial</vt:lpstr>
      <vt:lpstr>Calibri</vt:lpstr>
      <vt:lpstr>Calibri Light</vt:lpstr>
      <vt:lpstr>Times New Roman</vt:lpstr>
      <vt:lpstr>Office Theme</vt:lpstr>
      <vt:lpstr>Worksheet</vt:lpstr>
      <vt:lpstr>Microsoft Word Document</vt:lpstr>
      <vt:lpstr>Document</vt:lpstr>
      <vt:lpstr>LINUX</vt:lpstr>
      <vt:lpstr>History of Linux</vt:lpstr>
      <vt:lpstr>Features of Linux</vt:lpstr>
      <vt:lpstr>File Hierarchy</vt:lpstr>
      <vt:lpstr>RHEL Versions</vt:lpstr>
      <vt:lpstr>Architecture of Linux</vt:lpstr>
      <vt:lpstr>Architecture of Linux</vt:lpstr>
      <vt:lpstr>Architecture of Linux</vt:lpstr>
      <vt:lpstr>Architecture of Linux</vt:lpstr>
      <vt:lpstr>Installation</vt:lpstr>
      <vt:lpstr>PowerPoint Presentation</vt:lpstr>
      <vt:lpstr>Basic Commands</vt:lpstr>
      <vt:lpstr>PowerPoint Presentation</vt:lpstr>
      <vt:lpstr>Explaining ls –ltr output</vt:lpstr>
      <vt:lpstr>Links</vt:lpstr>
      <vt:lpstr>Links</vt:lpstr>
      <vt:lpstr>CHMOD</vt:lpstr>
      <vt:lpstr>In CHMOD there are 2 Methods:</vt:lpstr>
      <vt:lpstr>CHOWN</vt:lpstr>
      <vt:lpstr>UMASK</vt:lpstr>
      <vt:lpstr>UMASK</vt:lpstr>
      <vt:lpstr>UMASK</vt:lpstr>
      <vt:lpstr>User Management</vt:lpstr>
      <vt:lpstr>User Management</vt:lpstr>
      <vt:lpstr>User Management</vt:lpstr>
      <vt:lpstr>Group Management</vt:lpstr>
      <vt:lpstr>Group Management</vt:lpstr>
      <vt:lpstr>Special Permissions - setuid</vt:lpstr>
      <vt:lpstr>Special Permissions - setgid</vt:lpstr>
      <vt:lpstr>Special Permissions - Sticky bit</vt:lpstr>
      <vt:lpstr>Access Control List (ACL)</vt:lpstr>
      <vt:lpstr>Access Control List (ACL)</vt:lpstr>
      <vt:lpstr>Disk Partitioning</vt:lpstr>
      <vt:lpstr>Logical Volume Manager (LVM)</vt:lpstr>
      <vt:lpstr>Logical Volume Manager (LVM)</vt:lpstr>
      <vt:lpstr>SWAP</vt:lpstr>
      <vt:lpstr>SWAP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My PC</dc:creator>
  <cp:lastModifiedBy>MY PC</cp:lastModifiedBy>
  <cp:revision>151</cp:revision>
  <dcterms:created xsi:type="dcterms:W3CDTF">2020-03-14T14:28:14Z</dcterms:created>
  <dcterms:modified xsi:type="dcterms:W3CDTF">2021-12-15T04:42:35Z</dcterms:modified>
</cp:coreProperties>
</file>