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0" r:id="rId3"/>
    <p:sldId id="262" r:id="rId4"/>
    <p:sldId id="263" r:id="rId5"/>
    <p:sldId id="264" r:id="rId6"/>
    <p:sldId id="266" r:id="rId7"/>
    <p:sldId id="265" r:id="rId8"/>
    <p:sldId id="267" r:id="rId9"/>
    <p:sldId id="268" r:id="rId10"/>
    <p:sldId id="269" r:id="rId11"/>
    <p:sldId id="27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8" d="100"/>
          <a:sy n="78" d="100"/>
        </p:scale>
        <p:origin x="1579"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a:t>Click to edit Master title style</a:t>
            </a:r>
            <a:endParaRPr lang="en-US" dirty="0"/>
          </a:p>
        </p:txBody>
      </p:sp>
      <p:sp>
        <p:nvSpPr>
          <p:cNvPr id="104859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2023/2/9</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2023/2/9</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359032" y="0"/>
            <a:ext cx="6880546" cy="2374154"/>
          </a:xfrm>
        </p:spPr>
        <p:txBody>
          <a:bodyPr>
            <a:normAutofit/>
          </a:bodyPr>
          <a:lstStyle/>
          <a:p>
            <a:r>
              <a:rPr lang="en-US" altLang="zh-CN" sz="4400" dirty="0"/>
              <a:t>Retinal Vessels Segmentation using Deep Learning</a:t>
            </a:r>
            <a:r>
              <a:rPr lang="en-US" altLang="zh-CN" dirty="0"/>
              <a:t> </a:t>
            </a:r>
          </a:p>
        </p:txBody>
      </p:sp>
      <p:sp>
        <p:nvSpPr>
          <p:cNvPr id="1048587" name="Subtitle 2"/>
          <p:cNvSpPr>
            <a:spLocks noGrp="1"/>
          </p:cNvSpPr>
          <p:nvPr>
            <p:ph type="subTitle" idx="1"/>
          </p:nvPr>
        </p:nvSpPr>
        <p:spPr>
          <a:xfrm>
            <a:off x="213082" y="3333557"/>
            <a:ext cx="4532569" cy="2781438"/>
          </a:xfrm>
        </p:spPr>
        <p:txBody>
          <a:bodyPr/>
          <a:lstStyle/>
          <a:p>
            <a:pPr algn="l"/>
            <a:r>
              <a:rPr lang="en-US" altLang="zh-CN" dirty="0"/>
              <a:t>Team  Members :</a:t>
            </a:r>
          </a:p>
          <a:p>
            <a:pPr algn="l"/>
            <a:r>
              <a:rPr lang="en-US" altLang="zh-CN" dirty="0" err="1"/>
              <a:t>M.Lingesh</a:t>
            </a:r>
            <a:r>
              <a:rPr lang="en-US" altLang="zh-CN" dirty="0"/>
              <a:t> ( 211519205086)</a:t>
            </a:r>
          </a:p>
          <a:p>
            <a:pPr algn="l"/>
            <a:r>
              <a:rPr lang="en-US" altLang="zh-CN" dirty="0" err="1"/>
              <a:t>D.Manoj</a:t>
            </a:r>
            <a:r>
              <a:rPr lang="en-US" altLang="zh-CN" dirty="0"/>
              <a:t>    ( 211519205090) </a:t>
            </a:r>
          </a:p>
          <a:p>
            <a:pPr algn="l"/>
            <a:r>
              <a:rPr lang="en-US" altLang="zh-CN" dirty="0" err="1"/>
              <a:t>V.Lokeshwaran</a:t>
            </a:r>
            <a:r>
              <a:rPr lang="en-US" altLang="zh-CN" dirty="0"/>
              <a:t> (211519205086 ) </a:t>
            </a:r>
          </a:p>
        </p:txBody>
      </p:sp>
      <p:pic>
        <p:nvPicPr>
          <p:cNvPr id="2097152" name="Picture 2097151"/>
          <p:cNvPicPr>
            <a:picLocks/>
          </p:cNvPicPr>
          <p:nvPr/>
        </p:nvPicPr>
        <p:blipFill>
          <a:blip r:embed="rId2"/>
          <a:stretch>
            <a:fillRect/>
          </a:stretch>
        </p:blipFill>
        <p:spPr>
          <a:xfrm>
            <a:off x="134424" y="139760"/>
            <a:ext cx="2224608" cy="2234394"/>
          </a:xfrm>
          <a:prstGeom prst="rect">
            <a:avLst/>
          </a:prstGeom>
        </p:spPr>
      </p:pic>
      <p:sp>
        <p:nvSpPr>
          <p:cNvPr id="1048650" name="TextBox 1048649"/>
          <p:cNvSpPr txBox="1"/>
          <p:nvPr/>
        </p:nvSpPr>
        <p:spPr>
          <a:xfrm>
            <a:off x="4938683" y="2992078"/>
            <a:ext cx="4205317" cy="1348740"/>
          </a:xfrm>
          <a:prstGeom prst="rect">
            <a:avLst/>
          </a:prstGeom>
        </p:spPr>
        <p:txBody>
          <a:bodyPr wrap="square" rtlCol="0">
            <a:spAutoFit/>
          </a:bodyPr>
          <a:lstStyle/>
          <a:p>
            <a:r>
              <a:rPr lang="en-IN" sz="2800">
                <a:solidFill>
                  <a:srgbClr val="000000"/>
                </a:solidFill>
              </a:rPr>
              <a:t>Guided by 
</a:t>
            </a:r>
            <a:r>
              <a:rPr lang="en-US" sz="2800">
                <a:solidFill>
                  <a:srgbClr val="000000"/>
                </a:solidFill>
              </a:rPr>
              <a:t>Dr.S.Suma</a:t>
            </a:r>
            <a:r>
              <a:rPr lang="en-IN" sz="2800">
                <a:solidFill>
                  <a:srgbClr val="000000"/>
                </a:solidFill>
              </a:rPr>
              <a:t> Christal Mary M.E., (Ph.D)</a:t>
            </a:r>
          </a:p>
        </p:txBody>
      </p:sp>
      <p:sp>
        <p:nvSpPr>
          <p:cNvPr id="1048651" name="TextBox 1048650"/>
          <p:cNvSpPr txBox="1"/>
          <p:nvPr/>
        </p:nvSpPr>
        <p:spPr>
          <a:xfrm>
            <a:off x="4938683" y="4623600"/>
            <a:ext cx="3073688" cy="1767840"/>
          </a:xfrm>
          <a:prstGeom prst="rect">
            <a:avLst/>
          </a:prstGeom>
        </p:spPr>
        <p:txBody>
          <a:bodyPr wrap="square" rtlCol="0">
            <a:spAutoFit/>
          </a:bodyPr>
          <a:lstStyle/>
          <a:p>
            <a:r>
              <a:rPr lang="en-IN" sz="2800" dirty="0" err="1">
                <a:solidFill>
                  <a:srgbClr val="000000"/>
                </a:solidFill>
              </a:rPr>
              <a:t>Incharge</a:t>
            </a:r>
            <a:r>
              <a:rPr lang="en-US" sz="2800" dirty="0">
                <a:solidFill>
                  <a:srgbClr val="000000"/>
                </a:solidFill>
              </a:rPr>
              <a:t> by</a:t>
            </a:r>
            <a:r>
              <a:rPr lang="en-IN" sz="2800" dirty="0">
                <a:solidFill>
                  <a:srgbClr val="000000"/>
                </a:solidFill>
              </a:rPr>
              <a:t>  </a:t>
            </a:r>
          </a:p>
          <a:p>
            <a:r>
              <a:rPr lang="en-US" sz="2800" dirty="0" err="1">
                <a:solidFill>
                  <a:srgbClr val="000000"/>
                </a:solidFill>
              </a:rPr>
              <a:t>Mrs.S.Irin</a:t>
            </a:r>
            <a:r>
              <a:rPr lang="en-US" sz="2800" dirty="0">
                <a:solidFill>
                  <a:srgbClr val="000000"/>
                </a:solidFill>
              </a:rPr>
              <a:t> Sherly </a:t>
            </a:r>
            <a:endParaRPr lang="en-IN" sz="2800" dirty="0">
              <a:solidFill>
                <a:srgbClr val="000000"/>
              </a:solidFill>
            </a:endParaRPr>
          </a:p>
          <a:p>
            <a:r>
              <a:rPr lang="en-US" sz="2800" dirty="0">
                <a:solidFill>
                  <a:srgbClr val="000000"/>
                </a:solidFill>
              </a:rPr>
              <a:t>Asst . Professor </a:t>
            </a:r>
            <a:endParaRPr lang="en-IN" sz="2800" dirty="0">
              <a:solidFill>
                <a:srgbClr val="000000"/>
              </a:solidFill>
            </a:endParaRPr>
          </a:p>
          <a:p>
            <a:endParaRPr lang="en-IN" sz="2800" dirty="0">
              <a:solidFill>
                <a:srgbClr val="000000"/>
              </a:solidFill>
            </a:endParaRPr>
          </a:p>
        </p:txBody>
      </p:sp>
      <p:sp>
        <p:nvSpPr>
          <p:cNvPr id="1048652" name="TextBox 1048651"/>
          <p:cNvSpPr txBox="1"/>
          <p:nvPr/>
        </p:nvSpPr>
        <p:spPr>
          <a:xfrm>
            <a:off x="2807101" y="139760"/>
            <a:ext cx="6336899" cy="510540"/>
          </a:xfrm>
          <a:prstGeom prst="rect">
            <a:avLst/>
          </a:prstGeom>
        </p:spPr>
        <p:txBody>
          <a:bodyPr wrap="square" rtlCol="0">
            <a:spAutoFit/>
          </a:bodyPr>
          <a:lstStyle/>
          <a:p>
            <a:r>
              <a:rPr lang="en-US" sz="2800" dirty="0">
                <a:solidFill>
                  <a:srgbClr val="000000"/>
                </a:solidFill>
              </a:rPr>
              <a:t>Department of Information Technology </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0F0C0-7473-1F23-1046-363B30F6F020}"/>
              </a:ext>
            </a:extLst>
          </p:cNvPr>
          <p:cNvSpPr txBox="1"/>
          <p:nvPr/>
        </p:nvSpPr>
        <p:spPr>
          <a:xfrm>
            <a:off x="707923" y="530942"/>
            <a:ext cx="5329084" cy="523220"/>
          </a:xfrm>
          <a:prstGeom prst="rect">
            <a:avLst/>
          </a:prstGeom>
          <a:noFill/>
        </p:spPr>
        <p:txBody>
          <a:bodyPr wrap="square" rtlCol="0">
            <a:spAutoFit/>
          </a:bodyPr>
          <a:lstStyle/>
          <a:p>
            <a:r>
              <a:rPr lang="en-US" sz="2800" b="1" dirty="0"/>
              <a:t>Requirements</a:t>
            </a:r>
            <a:endParaRPr lang="en-IN" sz="2800" b="1" dirty="0"/>
          </a:p>
        </p:txBody>
      </p:sp>
      <p:sp>
        <p:nvSpPr>
          <p:cNvPr id="4" name="TextBox 3">
            <a:extLst>
              <a:ext uri="{FF2B5EF4-FFF2-40B4-BE49-F238E27FC236}">
                <a16:creationId xmlns:a16="http://schemas.microsoft.com/office/drawing/2014/main" id="{1F01782D-A6E9-D6E2-854C-954A68581FEC}"/>
              </a:ext>
            </a:extLst>
          </p:cNvPr>
          <p:cNvSpPr txBox="1"/>
          <p:nvPr/>
        </p:nvSpPr>
        <p:spPr>
          <a:xfrm>
            <a:off x="707923" y="1622323"/>
            <a:ext cx="7049730" cy="3970318"/>
          </a:xfrm>
          <a:prstGeom prst="rect">
            <a:avLst/>
          </a:prstGeom>
          <a:noFill/>
        </p:spPr>
        <p:txBody>
          <a:bodyPr wrap="square" rtlCol="0">
            <a:spAutoFit/>
          </a:bodyPr>
          <a:lstStyle/>
          <a:p>
            <a:r>
              <a:rPr lang="en-US" sz="2600" dirty="0"/>
              <a:t>Hardware Requirements : </a:t>
            </a:r>
          </a:p>
          <a:p>
            <a:pPr marL="285750" indent="-285750">
              <a:buFont typeface="Arial" panose="020B0604020202020204" pitchFamily="34" charset="0"/>
              <a:buChar char="•"/>
            </a:pPr>
            <a:r>
              <a:rPr lang="en-US" sz="2600" dirty="0"/>
              <a:t>Intel Processor i5 or above.</a:t>
            </a:r>
          </a:p>
          <a:p>
            <a:pPr marL="285750" indent="-285750">
              <a:buFont typeface="Arial" panose="020B0604020202020204" pitchFamily="34" charset="0"/>
              <a:buChar char="•"/>
            </a:pPr>
            <a:r>
              <a:rPr lang="en-US" sz="2600" dirty="0"/>
              <a:t>8gb Ram </a:t>
            </a:r>
          </a:p>
          <a:p>
            <a:pPr marL="285750" indent="-285750">
              <a:buFont typeface="Arial" panose="020B0604020202020204" pitchFamily="34" charset="0"/>
              <a:buChar char="•"/>
            </a:pPr>
            <a:r>
              <a:rPr lang="en-US" sz="2600" dirty="0"/>
              <a:t>50gb Memory</a:t>
            </a:r>
          </a:p>
          <a:p>
            <a:pPr marL="285750" indent="-285750">
              <a:buFont typeface="Arial" panose="020B0604020202020204" pitchFamily="34" charset="0"/>
              <a:buChar char="•"/>
            </a:pPr>
            <a:r>
              <a:rPr lang="en-US" sz="2600" dirty="0"/>
              <a:t>Windows 10 OS  </a:t>
            </a:r>
          </a:p>
          <a:p>
            <a:r>
              <a:rPr lang="en-US" sz="2600" dirty="0"/>
              <a:t>Software Requirements :</a:t>
            </a:r>
          </a:p>
          <a:p>
            <a:pPr marL="285750" indent="-285750">
              <a:buFont typeface="Arial" panose="020B0604020202020204" pitchFamily="34" charset="0"/>
              <a:buChar char="•"/>
            </a:pPr>
            <a:r>
              <a:rPr lang="en-US" sz="2600" dirty="0"/>
              <a:t>Python Compiler </a:t>
            </a:r>
          </a:p>
          <a:p>
            <a:pPr marL="285750" indent="-285750">
              <a:buFont typeface="Arial" panose="020B0604020202020204" pitchFamily="34" charset="0"/>
              <a:buChar char="•"/>
            </a:pPr>
            <a:r>
              <a:rPr lang="en-US" sz="2600" dirty="0"/>
              <a:t>Mat Lab</a:t>
            </a:r>
          </a:p>
          <a:p>
            <a:pPr marL="285750" indent="-285750">
              <a:buFont typeface="Arial" panose="020B0604020202020204" pitchFamily="34" charset="0"/>
              <a:buChar char="•"/>
            </a:pPr>
            <a:r>
              <a:rPr lang="en-US" sz="2600" dirty="0"/>
              <a:t>Image Processing Tool</a:t>
            </a:r>
          </a:p>
          <a:p>
            <a:endParaRPr lang="en-IN" dirty="0"/>
          </a:p>
        </p:txBody>
      </p:sp>
    </p:spTree>
    <p:extLst>
      <p:ext uri="{BB962C8B-B14F-4D97-AF65-F5344CB8AC3E}">
        <p14:creationId xmlns:p14="http://schemas.microsoft.com/office/powerpoint/2010/main" val="223519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DF17C-5433-DE1B-C3C9-8C8EC5B31A6B}"/>
              </a:ext>
            </a:extLst>
          </p:cNvPr>
          <p:cNvSpPr txBox="1"/>
          <p:nvPr/>
        </p:nvSpPr>
        <p:spPr>
          <a:xfrm>
            <a:off x="688258" y="530941"/>
            <a:ext cx="5486400" cy="523220"/>
          </a:xfrm>
          <a:prstGeom prst="rect">
            <a:avLst/>
          </a:prstGeom>
          <a:noFill/>
        </p:spPr>
        <p:txBody>
          <a:bodyPr wrap="square" rtlCol="0">
            <a:spAutoFit/>
          </a:bodyPr>
          <a:lstStyle/>
          <a:p>
            <a:r>
              <a:rPr lang="en-US" sz="2800" b="1" dirty="0"/>
              <a:t>Conclusion</a:t>
            </a:r>
            <a:endParaRPr lang="en-IN" sz="2800" b="1" dirty="0"/>
          </a:p>
        </p:txBody>
      </p:sp>
      <p:sp>
        <p:nvSpPr>
          <p:cNvPr id="4" name="TextBox 3">
            <a:extLst>
              <a:ext uri="{FF2B5EF4-FFF2-40B4-BE49-F238E27FC236}">
                <a16:creationId xmlns:a16="http://schemas.microsoft.com/office/drawing/2014/main" id="{BF68A526-BE99-D1EB-CE44-32248D85AA86}"/>
              </a:ext>
            </a:extLst>
          </p:cNvPr>
          <p:cNvSpPr txBox="1"/>
          <p:nvPr/>
        </p:nvSpPr>
        <p:spPr>
          <a:xfrm>
            <a:off x="688258" y="1460878"/>
            <a:ext cx="8224685" cy="4524315"/>
          </a:xfrm>
          <a:prstGeom prst="rect">
            <a:avLst/>
          </a:prstGeom>
          <a:noFill/>
        </p:spPr>
        <p:txBody>
          <a:bodyPr wrap="square">
            <a:spAutoFit/>
          </a:bodyPr>
          <a:lstStyle/>
          <a:p>
            <a:pPr marL="342900" indent="-342900">
              <a:buFont typeface="Arial" panose="020B0604020202020204" pitchFamily="34" charset="0"/>
              <a:buChar char="•"/>
            </a:pPr>
            <a:r>
              <a:rPr lang="en-IN" sz="2400" dirty="0"/>
              <a:t>Geometric characteristics of retinal vessels reflect clinical</a:t>
            </a:r>
          </a:p>
          <a:p>
            <a:r>
              <a:rPr lang="en-IN" sz="2400" dirty="0"/>
              <a:t>      and pathological features. </a:t>
            </a:r>
          </a:p>
          <a:p>
            <a:pPr marL="342900" indent="-342900">
              <a:buFont typeface="Arial" panose="020B0604020202020204" pitchFamily="34" charset="0"/>
              <a:buChar char="•"/>
            </a:pPr>
            <a:r>
              <a:rPr lang="en-IN" sz="2400" dirty="0"/>
              <a:t>The ophthalmologist uses vessel maps to diagnose diseases, such as DR and MD. </a:t>
            </a:r>
          </a:p>
          <a:p>
            <a:pPr marL="342900" indent="-342900">
              <a:buFont typeface="Arial" panose="020B0604020202020204" pitchFamily="34" charset="0"/>
              <a:buChar char="•"/>
            </a:pPr>
            <a:r>
              <a:rPr lang="en-IN" sz="2400" dirty="0"/>
              <a:t>Precise diagnoses of eye abnormalities and their timely treatment are important in preventing global blindness.</a:t>
            </a:r>
          </a:p>
          <a:p>
            <a:pPr marL="342900" indent="-342900">
              <a:buFont typeface="Arial" panose="020B0604020202020204" pitchFamily="34" charset="0"/>
              <a:buChar char="•"/>
            </a:pPr>
            <a:r>
              <a:rPr lang="en-IN" sz="2400" dirty="0"/>
              <a:t>Computerized automatic segmentation for retinal blood</a:t>
            </a:r>
          </a:p>
          <a:p>
            <a:r>
              <a:rPr lang="en-IN" sz="2400" dirty="0"/>
              <a:t>     vessels is inspired since manual segmentation of retinal</a:t>
            </a:r>
          </a:p>
          <a:p>
            <a:r>
              <a:rPr lang="en-IN" sz="2400" dirty="0"/>
              <a:t>     blood vessels is expensive and time-consuming. </a:t>
            </a:r>
          </a:p>
          <a:p>
            <a:pPr marL="342900" indent="-342900">
              <a:buFont typeface="Arial" panose="020B0604020202020204" pitchFamily="34" charset="0"/>
              <a:buChar char="•"/>
            </a:pPr>
            <a:r>
              <a:rPr lang="en-IN" sz="2400" dirty="0"/>
              <a:t>In the past, researchers proposed different methods for automatic retinal vessel segmentation. </a:t>
            </a:r>
          </a:p>
          <a:p>
            <a:pPr marL="342900" indent="-342900">
              <a:buFont typeface="Arial" panose="020B0604020202020204" pitchFamily="34" charset="0"/>
              <a:buChar char="•"/>
            </a:pPr>
            <a:r>
              <a:rPr lang="en-IN" sz="2400" dirty="0"/>
              <a:t>Unsupervised models are limited by their accuracy.</a:t>
            </a:r>
          </a:p>
        </p:txBody>
      </p:sp>
    </p:spTree>
    <p:extLst>
      <p:ext uri="{BB962C8B-B14F-4D97-AF65-F5344CB8AC3E}">
        <p14:creationId xmlns:p14="http://schemas.microsoft.com/office/powerpoint/2010/main" val="9333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extBox 1048662"/>
          <p:cNvSpPr txBox="1"/>
          <p:nvPr/>
        </p:nvSpPr>
        <p:spPr>
          <a:xfrm>
            <a:off x="3489029" y="336115"/>
            <a:ext cx="1869551" cy="523220"/>
          </a:xfrm>
          <a:prstGeom prst="rect">
            <a:avLst/>
          </a:prstGeom>
        </p:spPr>
        <p:txBody>
          <a:bodyPr wrap="square" rtlCol="0">
            <a:spAutoFit/>
          </a:bodyPr>
          <a:lstStyle/>
          <a:p>
            <a:r>
              <a:rPr lang="en-US" sz="2800" b="1" dirty="0"/>
              <a:t>ABSTRACT</a:t>
            </a:r>
            <a:endParaRPr lang="en-IN" sz="2800" b="1" dirty="0"/>
          </a:p>
        </p:txBody>
      </p:sp>
      <p:sp>
        <p:nvSpPr>
          <p:cNvPr id="3" name="TextBox 2">
            <a:extLst>
              <a:ext uri="{FF2B5EF4-FFF2-40B4-BE49-F238E27FC236}">
                <a16:creationId xmlns:a16="http://schemas.microsoft.com/office/drawing/2014/main" id="{FE7F835A-034B-D3D3-928D-F768803727CF}"/>
              </a:ext>
            </a:extLst>
          </p:cNvPr>
          <p:cNvSpPr txBox="1"/>
          <p:nvPr/>
        </p:nvSpPr>
        <p:spPr>
          <a:xfrm>
            <a:off x="295595" y="933326"/>
            <a:ext cx="8735962" cy="5693866"/>
          </a:xfrm>
          <a:prstGeom prst="rect">
            <a:avLst/>
          </a:prstGeom>
          <a:noFill/>
        </p:spPr>
        <p:txBody>
          <a:bodyPr wrap="square">
            <a:spAutoFit/>
          </a:bodyPr>
          <a:lstStyle/>
          <a:p>
            <a:pPr marL="457200" indent="-457200">
              <a:buFont typeface="Arial" panose="020B0604020202020204" pitchFamily="34" charset="0"/>
              <a:buChar char="•"/>
            </a:pPr>
            <a:r>
              <a:rPr lang="en-IN" sz="2600" dirty="0"/>
              <a:t>The segmentation of retinal blood vessels in the retina is a critical step in diagnosis of diabetic retinopathy. In this paper, we present a new method for automatically segmenting blood vessels in retinal images. </a:t>
            </a:r>
          </a:p>
          <a:p>
            <a:pPr marL="457200" indent="-457200">
              <a:buFont typeface="Arial" panose="020B0604020202020204" pitchFamily="34" charset="0"/>
              <a:buChar char="•"/>
            </a:pPr>
            <a:r>
              <a:rPr lang="en-IN" sz="2600" dirty="0"/>
              <a:t>Five basic algorithms for segmenting retinal blood vessels, based on different image processing techniques, are described and their strengths and weaknesses are compared. </a:t>
            </a:r>
          </a:p>
          <a:p>
            <a:pPr marL="457200" indent="-457200">
              <a:buFont typeface="Arial" panose="020B0604020202020204" pitchFamily="34" charset="0"/>
              <a:buChar char="•"/>
            </a:pPr>
            <a:r>
              <a:rPr lang="en-IN" sz="2600" dirty="0"/>
              <a:t>A hybrid algorithm that combines the confidence outputs of each basic algorithm is described. </a:t>
            </a:r>
          </a:p>
          <a:p>
            <a:pPr marL="457200" indent="-457200">
              <a:buFont typeface="Arial" panose="020B0604020202020204" pitchFamily="34" charset="0"/>
              <a:buChar char="•"/>
            </a:pPr>
            <a:r>
              <a:rPr lang="en-IN" sz="2600" dirty="0"/>
              <a:t>The performance of each algorithm was tested on the DRIVE dataset. </a:t>
            </a:r>
          </a:p>
          <a:p>
            <a:pPr marL="457200" indent="-457200">
              <a:buFont typeface="Arial" panose="020B0604020202020204" pitchFamily="34" charset="0"/>
              <a:buChar char="•"/>
            </a:pPr>
            <a:r>
              <a:rPr lang="en-IN" sz="2600" dirty="0"/>
              <a:t>Our hybrid algorithm performs segmentation with similar precision and sensitivity as a trained human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1048664"/>
          <p:cNvSpPr txBox="1"/>
          <p:nvPr/>
        </p:nvSpPr>
        <p:spPr>
          <a:xfrm>
            <a:off x="158317" y="751344"/>
            <a:ext cx="9116162" cy="2677656"/>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The fundus retina image is the only deeper microvascular</a:t>
            </a:r>
            <a:endParaRPr lang="en-IN" sz="2400" dirty="0">
              <a:solidFill>
                <a:srgbClr val="000000"/>
              </a:solidFill>
            </a:endParaRPr>
          </a:p>
          <a:p>
            <a:r>
              <a:rPr lang="en-US" sz="2400" dirty="0">
                <a:solidFill>
                  <a:srgbClr val="000000"/>
                </a:solidFill>
              </a:rPr>
              <a:t>     system that can be observed non-invasively. The retinal vessel</a:t>
            </a:r>
            <a:endParaRPr lang="en-IN" sz="2400" dirty="0">
              <a:solidFill>
                <a:srgbClr val="000000"/>
              </a:solidFill>
            </a:endParaRPr>
          </a:p>
          <a:p>
            <a:r>
              <a:rPr lang="en-US" sz="2400" dirty="0">
                <a:solidFill>
                  <a:srgbClr val="000000"/>
                </a:solidFill>
              </a:rPr>
              <a:t>     map contains abundant geometric characteristics, such as</a:t>
            </a:r>
            <a:endParaRPr lang="en-IN" sz="2400" dirty="0">
              <a:solidFill>
                <a:srgbClr val="000000"/>
              </a:solidFill>
            </a:endParaRPr>
          </a:p>
          <a:p>
            <a:r>
              <a:rPr lang="en-US" sz="2400" dirty="0">
                <a:solidFill>
                  <a:srgbClr val="000000"/>
                </a:solidFill>
              </a:rPr>
              <a:t>     vessel diameter, branch angles, and branch lengths. These</a:t>
            </a:r>
            <a:endParaRPr lang="en-IN" sz="2400" dirty="0">
              <a:solidFill>
                <a:srgbClr val="000000"/>
              </a:solidFill>
            </a:endParaRPr>
          </a:p>
          <a:p>
            <a:r>
              <a:rPr lang="en-US" sz="2400" dirty="0">
                <a:solidFill>
                  <a:srgbClr val="000000"/>
                </a:solidFill>
              </a:rPr>
              <a:t>     geometric characteristics reflect clinical and pathological </a:t>
            </a:r>
          </a:p>
          <a:p>
            <a:r>
              <a:rPr lang="en-US" sz="2400" dirty="0">
                <a:solidFill>
                  <a:srgbClr val="000000"/>
                </a:solidFill>
              </a:rPr>
              <a:t>     features which are used to diagnose hypertension, diabetes,</a:t>
            </a:r>
            <a:endParaRPr lang="en-IN" sz="2400" dirty="0">
              <a:solidFill>
                <a:srgbClr val="000000"/>
              </a:solidFill>
            </a:endParaRPr>
          </a:p>
          <a:p>
            <a:r>
              <a:rPr lang="en-US" sz="2400" dirty="0">
                <a:solidFill>
                  <a:srgbClr val="000000"/>
                </a:solidFill>
              </a:rPr>
              <a:t>      and atherosclerosis.</a:t>
            </a:r>
            <a:endParaRPr lang="en-IN" sz="2400" dirty="0">
              <a:solidFill>
                <a:srgbClr val="000000"/>
              </a:solidFill>
            </a:endParaRPr>
          </a:p>
        </p:txBody>
      </p:sp>
      <p:sp>
        <p:nvSpPr>
          <p:cNvPr id="1048666" name="TextBox 1048665"/>
          <p:cNvSpPr txBox="1"/>
          <p:nvPr/>
        </p:nvSpPr>
        <p:spPr>
          <a:xfrm>
            <a:off x="2706584" y="157316"/>
            <a:ext cx="4000000" cy="523220"/>
          </a:xfrm>
          <a:prstGeom prst="rect">
            <a:avLst/>
          </a:prstGeom>
        </p:spPr>
        <p:txBody>
          <a:bodyPr wrap="square" rtlCol="0">
            <a:spAutoFit/>
          </a:bodyPr>
          <a:lstStyle/>
          <a:p>
            <a:r>
              <a:rPr lang="en-US" sz="2800" dirty="0">
                <a:solidFill>
                  <a:srgbClr val="000000"/>
                </a:solidFill>
              </a:rPr>
              <a:t>       </a:t>
            </a:r>
            <a:r>
              <a:rPr lang="en-US" sz="2800" b="1" dirty="0">
                <a:solidFill>
                  <a:srgbClr val="000000"/>
                </a:solidFill>
              </a:rPr>
              <a:t>Introduction</a:t>
            </a:r>
            <a:r>
              <a:rPr lang="en-US" sz="2800" dirty="0">
                <a:solidFill>
                  <a:srgbClr val="000000"/>
                </a:solidFill>
              </a:rPr>
              <a:t> </a:t>
            </a:r>
            <a:endParaRPr lang="en-IN" sz="2800" dirty="0">
              <a:solidFill>
                <a:srgbClr val="000000"/>
              </a:solidFill>
            </a:endParaRPr>
          </a:p>
        </p:txBody>
      </p:sp>
      <p:sp>
        <p:nvSpPr>
          <p:cNvPr id="1048667" name="TextBox 1048666"/>
          <p:cNvSpPr txBox="1"/>
          <p:nvPr/>
        </p:nvSpPr>
        <p:spPr>
          <a:xfrm>
            <a:off x="158317" y="3385428"/>
            <a:ext cx="8827366" cy="2308324"/>
          </a:xfrm>
          <a:prstGeom prst="rect">
            <a:avLst/>
          </a:prstGeom>
        </p:spPr>
        <p:txBody>
          <a:bodyPr wrap="square" rtlCol="0">
            <a:spAutoFit/>
          </a:bodyPr>
          <a:lstStyle/>
          <a:p>
            <a:pPr marL="342900" indent="-342900">
              <a:buFont typeface="Arial" panose="020B0604020202020204" pitchFamily="34" charset="0"/>
              <a:buChar char="•"/>
            </a:pPr>
            <a:r>
              <a:rPr lang="en-IN" sz="2400" dirty="0">
                <a:solidFill>
                  <a:srgbClr val="000000"/>
                </a:solidFill>
              </a:rPr>
              <a:t>The</a:t>
            </a:r>
            <a:r>
              <a:rPr lang="en-IN" sz="2400" b="1" dirty="0">
                <a:solidFill>
                  <a:srgbClr val="000000"/>
                </a:solidFill>
              </a:rPr>
              <a:t> </a:t>
            </a:r>
            <a:r>
              <a:rPr lang="en-IN" sz="2400" dirty="0">
                <a:solidFill>
                  <a:srgbClr val="000000"/>
                </a:solidFill>
              </a:rPr>
              <a:t>ophthalmologist uses retinal blood vessels to diagnose vascular and vascular </a:t>
            </a:r>
            <a:r>
              <a:rPr lang="en-IN" sz="2400" dirty="0" err="1">
                <a:solidFill>
                  <a:srgbClr val="000000"/>
                </a:solidFill>
              </a:rPr>
              <a:t>systemlesions</a:t>
            </a:r>
            <a:r>
              <a:rPr lang="en-IN" sz="2400" dirty="0">
                <a:solidFill>
                  <a:srgbClr val="000000"/>
                </a:solidFill>
              </a:rPr>
              <a:t> related diseases, which interprets diabetic retinopathy (DR) and diabetic maculopathy (MD). These are the leading causes of global blindness. Retinal image assessment has been an indispensable step for the identification of retinal pathology.</a:t>
            </a:r>
          </a:p>
        </p:txBody>
      </p:sp>
      <p:sp>
        <p:nvSpPr>
          <p:cNvPr id="1048668" name="TextBox 1048667"/>
          <p:cNvSpPr txBox="1"/>
          <p:nvPr/>
        </p:nvSpPr>
        <p:spPr>
          <a:xfrm>
            <a:off x="148503" y="5693752"/>
            <a:ext cx="9116162" cy="830997"/>
          </a:xfrm>
          <a:prstGeom prst="rect">
            <a:avLst/>
          </a:prstGeom>
        </p:spPr>
        <p:txBody>
          <a:bodyPr wrap="square" rtlCol="0">
            <a:spAutoFit/>
          </a:bodyPr>
          <a:lstStyle/>
          <a:p>
            <a:pPr marL="342900" indent="-342900">
              <a:buFont typeface="Arial" panose="020B0604020202020204" pitchFamily="34" charset="0"/>
              <a:buChar char="•"/>
            </a:pPr>
            <a:r>
              <a:rPr lang="en-IN" sz="2400" dirty="0">
                <a:solidFill>
                  <a:srgbClr val="000000"/>
                </a:solidFill>
              </a:rPr>
              <a:t>Retinal fundus image illustrates retina structure, such </a:t>
            </a:r>
            <a:r>
              <a:rPr lang="en-IN" sz="2400" dirty="0" err="1">
                <a:solidFill>
                  <a:srgbClr val="000000"/>
                </a:solidFill>
              </a:rPr>
              <a:t>asretinal</a:t>
            </a:r>
            <a:r>
              <a:rPr lang="en-IN" sz="2400" dirty="0">
                <a:solidFill>
                  <a:srgbClr val="000000"/>
                </a:solidFill>
              </a:rPr>
              <a:t> blood vessel tree, optic disk (OD), fovea, macula  and abnormal structures.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Box 1048668"/>
          <p:cNvSpPr txBox="1"/>
          <p:nvPr/>
        </p:nvSpPr>
        <p:spPr>
          <a:xfrm>
            <a:off x="2725767" y="49558"/>
            <a:ext cx="5366326" cy="523220"/>
          </a:xfrm>
          <a:prstGeom prst="rect">
            <a:avLst/>
          </a:prstGeom>
        </p:spPr>
        <p:txBody>
          <a:bodyPr wrap="square" rtlCol="0">
            <a:spAutoFit/>
          </a:bodyPr>
          <a:lstStyle/>
          <a:p>
            <a:r>
              <a:rPr lang="en-US" sz="2800" b="1" dirty="0">
                <a:solidFill>
                  <a:srgbClr val="000000"/>
                </a:solidFill>
              </a:rPr>
              <a:t>Retina segmentation </a:t>
            </a:r>
            <a:endParaRPr lang="en-IN" sz="2800" b="1" dirty="0">
              <a:solidFill>
                <a:srgbClr val="000000"/>
              </a:solidFill>
            </a:endParaRPr>
          </a:p>
        </p:txBody>
      </p:sp>
      <p:pic>
        <p:nvPicPr>
          <p:cNvPr id="3" name="Picture 2">
            <a:extLst>
              <a:ext uri="{FF2B5EF4-FFF2-40B4-BE49-F238E27FC236}">
                <a16:creationId xmlns:a16="http://schemas.microsoft.com/office/drawing/2014/main" id="{4AEE7710-0CB9-E7DD-958C-6E000CD0F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288" y="4548212"/>
            <a:ext cx="5996636" cy="1612188"/>
          </a:xfrm>
          <a:prstGeom prst="rect">
            <a:avLst/>
          </a:prstGeom>
        </p:spPr>
      </p:pic>
      <p:sp>
        <p:nvSpPr>
          <p:cNvPr id="6" name="AutoShape 2">
            <a:extLst>
              <a:ext uri="{FF2B5EF4-FFF2-40B4-BE49-F238E27FC236}">
                <a16:creationId xmlns:a16="http://schemas.microsoft.com/office/drawing/2014/main" id="{0F24A426-EEC5-05F6-AD95-590C0D373709}"/>
              </a:ext>
            </a:extLst>
          </p:cNvPr>
          <p:cNvSpPr>
            <a:spLocks noChangeAspect="1" noChangeArrowheads="1"/>
          </p:cNvSpPr>
          <p:nvPr/>
        </p:nvSpPr>
        <p:spPr bwMode="auto">
          <a:xfrm>
            <a:off x="4419599" y="115529"/>
            <a:ext cx="3465871" cy="34658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1DF66D1-EAC1-167D-7794-BD081B081E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8057" y="1295543"/>
            <a:ext cx="2963311" cy="2133457"/>
          </a:xfrm>
          <a:prstGeom prst="rect">
            <a:avLst/>
          </a:prstGeom>
        </p:spPr>
      </p:pic>
      <p:sp>
        <p:nvSpPr>
          <p:cNvPr id="9" name="TextBox 8">
            <a:extLst>
              <a:ext uri="{FF2B5EF4-FFF2-40B4-BE49-F238E27FC236}">
                <a16:creationId xmlns:a16="http://schemas.microsoft.com/office/drawing/2014/main" id="{504CA135-307B-C64F-4AA6-1D9336BCA5F5}"/>
              </a:ext>
            </a:extLst>
          </p:cNvPr>
          <p:cNvSpPr txBox="1"/>
          <p:nvPr/>
        </p:nvSpPr>
        <p:spPr>
          <a:xfrm>
            <a:off x="400277" y="697600"/>
            <a:ext cx="2413980" cy="369332"/>
          </a:xfrm>
          <a:prstGeom prst="rect">
            <a:avLst/>
          </a:prstGeom>
          <a:noFill/>
        </p:spPr>
        <p:txBody>
          <a:bodyPr wrap="square" rtlCol="0">
            <a:spAutoFit/>
          </a:bodyPr>
          <a:lstStyle/>
          <a:p>
            <a:r>
              <a:rPr lang="en-US" dirty="0"/>
              <a:t>Structure of Retina:</a:t>
            </a:r>
            <a:endParaRPr lang="en-IN" dirty="0"/>
          </a:p>
        </p:txBody>
      </p:sp>
      <p:sp>
        <p:nvSpPr>
          <p:cNvPr id="10" name="TextBox 9">
            <a:extLst>
              <a:ext uri="{FF2B5EF4-FFF2-40B4-BE49-F238E27FC236}">
                <a16:creationId xmlns:a16="http://schemas.microsoft.com/office/drawing/2014/main" id="{766A5375-8DD1-5C72-ADF6-0EDAD7203C73}"/>
              </a:ext>
            </a:extLst>
          </p:cNvPr>
          <p:cNvSpPr txBox="1"/>
          <p:nvPr/>
        </p:nvSpPr>
        <p:spPr>
          <a:xfrm>
            <a:off x="400277" y="3856712"/>
            <a:ext cx="3837426" cy="369332"/>
          </a:xfrm>
          <a:prstGeom prst="rect">
            <a:avLst/>
          </a:prstGeom>
          <a:noFill/>
        </p:spPr>
        <p:txBody>
          <a:bodyPr wrap="square" rtlCol="0">
            <a:spAutoFit/>
          </a:bodyPr>
          <a:lstStyle/>
          <a:p>
            <a:r>
              <a:rPr lang="en-US" dirty="0"/>
              <a:t>Annotated Structure Of Retina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extBox 1048669"/>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
        <p:nvSpPr>
          <p:cNvPr id="1048671" name="TextBox 1048670"/>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
        <p:nvSpPr>
          <p:cNvPr id="1048672" name="TextBox 1048671"/>
          <p:cNvSpPr txBox="1"/>
          <p:nvPr/>
        </p:nvSpPr>
        <p:spPr>
          <a:xfrm>
            <a:off x="1544867" y="57424"/>
            <a:ext cx="7233376" cy="510540"/>
          </a:xfrm>
          <a:prstGeom prst="rect">
            <a:avLst/>
          </a:prstGeom>
        </p:spPr>
        <p:txBody>
          <a:bodyPr wrap="square" rtlCol="0">
            <a:spAutoFit/>
          </a:bodyPr>
          <a:lstStyle/>
          <a:p>
            <a:r>
              <a:rPr lang="en-US" sz="2800" b="1" dirty="0">
                <a:solidFill>
                  <a:srgbClr val="C00000"/>
                </a:solidFill>
              </a:rPr>
              <a:t>Scale Space Analysis algorithm  of Retina </a:t>
            </a:r>
            <a:endParaRPr lang="en-IN" sz="2800" b="1" dirty="0">
              <a:solidFill>
                <a:srgbClr val="C00000"/>
              </a:solidFill>
            </a:endParaRPr>
          </a:p>
        </p:txBody>
      </p:sp>
      <p:pic>
        <p:nvPicPr>
          <p:cNvPr id="3" name="Picture 2">
            <a:extLst>
              <a:ext uri="{FF2B5EF4-FFF2-40B4-BE49-F238E27FC236}">
                <a16:creationId xmlns:a16="http://schemas.microsoft.com/office/drawing/2014/main" id="{462B9CE6-B970-867C-0723-7F907864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62" y="1278685"/>
            <a:ext cx="7412412" cy="2015121"/>
          </a:xfrm>
          <a:prstGeom prst="rect">
            <a:avLst/>
          </a:prstGeom>
        </p:spPr>
      </p:pic>
      <p:sp>
        <p:nvSpPr>
          <p:cNvPr id="4" name="TextBox 3">
            <a:extLst>
              <a:ext uri="{FF2B5EF4-FFF2-40B4-BE49-F238E27FC236}">
                <a16:creationId xmlns:a16="http://schemas.microsoft.com/office/drawing/2014/main" id="{64420BC0-5D9B-3266-7519-1F4F2D8F94EB}"/>
              </a:ext>
            </a:extLst>
          </p:cNvPr>
          <p:cNvSpPr txBox="1"/>
          <p:nvPr/>
        </p:nvSpPr>
        <p:spPr>
          <a:xfrm>
            <a:off x="412954" y="803967"/>
            <a:ext cx="7089058" cy="369332"/>
          </a:xfrm>
          <a:prstGeom prst="rect">
            <a:avLst/>
          </a:prstGeom>
          <a:noFill/>
        </p:spPr>
        <p:txBody>
          <a:bodyPr wrap="square" rtlCol="0">
            <a:spAutoFit/>
          </a:bodyPr>
          <a:lstStyle/>
          <a:p>
            <a:r>
              <a:rPr lang="en-US" b="1" dirty="0"/>
              <a:t>Scale-space analysis for a 100 × 100 portion of a retinal image</a:t>
            </a:r>
            <a:endParaRPr lang="en-IN" b="1" dirty="0"/>
          </a:p>
        </p:txBody>
      </p:sp>
      <p:sp>
        <p:nvSpPr>
          <p:cNvPr id="5" name="TextBox 4">
            <a:extLst>
              <a:ext uri="{FF2B5EF4-FFF2-40B4-BE49-F238E27FC236}">
                <a16:creationId xmlns:a16="http://schemas.microsoft.com/office/drawing/2014/main" id="{7683E366-F477-CD8A-0205-AFEE05661D0E}"/>
              </a:ext>
            </a:extLst>
          </p:cNvPr>
          <p:cNvSpPr txBox="1"/>
          <p:nvPr/>
        </p:nvSpPr>
        <p:spPr>
          <a:xfrm>
            <a:off x="412954" y="3474720"/>
            <a:ext cx="8286630" cy="646331"/>
          </a:xfrm>
          <a:prstGeom prst="rect">
            <a:avLst/>
          </a:prstGeom>
          <a:noFill/>
        </p:spPr>
        <p:txBody>
          <a:bodyPr wrap="square" rtlCol="0">
            <a:spAutoFit/>
          </a:bodyPr>
          <a:lstStyle/>
          <a:p>
            <a:r>
              <a:rPr lang="en-US" b="1" dirty="0"/>
              <a:t>Sample result for scale-space analysis algorithm . True positives (green), false positives (red), false negatives (blue), true negatives (black). </a:t>
            </a:r>
            <a:endParaRPr lang="en-IN" b="1" dirty="0"/>
          </a:p>
        </p:txBody>
      </p:sp>
      <p:pic>
        <p:nvPicPr>
          <p:cNvPr id="7" name="Picture 6">
            <a:extLst>
              <a:ext uri="{FF2B5EF4-FFF2-40B4-BE49-F238E27FC236}">
                <a16:creationId xmlns:a16="http://schemas.microsoft.com/office/drawing/2014/main" id="{C870A8E5-B4EE-0CE6-86F6-908A1B228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413" y="4301965"/>
            <a:ext cx="4119716" cy="24180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98B6F-649B-A894-05C9-39021C8667DF}"/>
              </a:ext>
            </a:extLst>
          </p:cNvPr>
          <p:cNvSpPr txBox="1"/>
          <p:nvPr/>
        </p:nvSpPr>
        <p:spPr>
          <a:xfrm>
            <a:off x="385602" y="493474"/>
            <a:ext cx="3323303" cy="523220"/>
          </a:xfrm>
          <a:prstGeom prst="rect">
            <a:avLst/>
          </a:prstGeom>
          <a:noFill/>
        </p:spPr>
        <p:txBody>
          <a:bodyPr wrap="square" rtlCol="0">
            <a:spAutoFit/>
          </a:bodyPr>
          <a:lstStyle/>
          <a:p>
            <a:r>
              <a:rPr lang="en-US" sz="2800" b="1" dirty="0"/>
              <a:t>Problem Definition</a:t>
            </a:r>
            <a:endParaRPr lang="en-IN" sz="2800" b="1" dirty="0"/>
          </a:p>
        </p:txBody>
      </p:sp>
      <p:sp>
        <p:nvSpPr>
          <p:cNvPr id="4" name="TextBox 3">
            <a:extLst>
              <a:ext uri="{FF2B5EF4-FFF2-40B4-BE49-F238E27FC236}">
                <a16:creationId xmlns:a16="http://schemas.microsoft.com/office/drawing/2014/main" id="{E4269E9A-FC61-7860-679D-8AF5473DACA0}"/>
              </a:ext>
            </a:extLst>
          </p:cNvPr>
          <p:cNvSpPr txBox="1"/>
          <p:nvPr/>
        </p:nvSpPr>
        <p:spPr>
          <a:xfrm>
            <a:off x="293161" y="1305634"/>
            <a:ext cx="8850839" cy="1938992"/>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This presents a comprehensive review of retinal blood vessel segmentation based on deep learning. The geometric characteristics of retinal vessels reflect the health status of patients and help to diagnose some diseases such as diabetes and hypertension.</a:t>
            </a:r>
            <a:endParaRPr lang="en-IN" sz="2400" dirty="0">
              <a:solidFill>
                <a:srgbClr val="000000"/>
              </a:solidFill>
            </a:endParaRPr>
          </a:p>
        </p:txBody>
      </p:sp>
      <p:sp>
        <p:nvSpPr>
          <p:cNvPr id="5" name="TextBox 4">
            <a:extLst>
              <a:ext uri="{FF2B5EF4-FFF2-40B4-BE49-F238E27FC236}">
                <a16:creationId xmlns:a16="http://schemas.microsoft.com/office/drawing/2014/main" id="{0EFE1F39-5192-A2E2-9224-E9D979897143}"/>
              </a:ext>
            </a:extLst>
          </p:cNvPr>
          <p:cNvSpPr txBox="1"/>
          <p:nvPr/>
        </p:nvSpPr>
        <p:spPr>
          <a:xfrm>
            <a:off x="293161" y="3244626"/>
            <a:ext cx="9031557" cy="1569660"/>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The dee</a:t>
            </a:r>
            <a:r>
              <a:rPr lang="en-IN" sz="2400" dirty="0">
                <a:solidFill>
                  <a:srgbClr val="000000"/>
                </a:solidFill>
              </a:rPr>
              <a:t>p learning algorithms have been </a:t>
            </a:r>
            <a:r>
              <a:rPr lang="en-US" sz="2400" dirty="0">
                <a:solidFill>
                  <a:srgbClr val="000000"/>
                </a:solidFill>
              </a:rPr>
              <a:t>rapid</a:t>
            </a:r>
            <a:r>
              <a:rPr lang="en-IN" sz="2400" dirty="0" err="1">
                <a:solidFill>
                  <a:srgbClr val="000000"/>
                </a:solidFill>
              </a:rPr>
              <a:t>ly</a:t>
            </a:r>
            <a:r>
              <a:rPr lang="en-IN" sz="2400" dirty="0">
                <a:solidFill>
                  <a:srgbClr val="000000"/>
                </a:solidFill>
              </a:rPr>
              <a:t> applied to retinal vessel segmentation due to their higher</a:t>
            </a:r>
            <a:r>
              <a:rPr lang="en-US" sz="2400" dirty="0">
                <a:solidFill>
                  <a:srgbClr val="000000"/>
                </a:solidFill>
              </a:rPr>
              <a:t> </a:t>
            </a:r>
            <a:r>
              <a:rPr lang="en-IN" sz="2400" dirty="0">
                <a:solidFill>
                  <a:srgbClr val="000000"/>
                </a:solidFill>
              </a:rPr>
              <a:t>accuracy, when compared </a:t>
            </a:r>
            <a:r>
              <a:rPr lang="en-US" sz="2400" dirty="0">
                <a:solidFill>
                  <a:srgbClr val="000000"/>
                </a:solidFill>
              </a:rPr>
              <a:t>with </a:t>
            </a:r>
            <a:r>
              <a:rPr lang="en-IN" sz="2400" dirty="0" err="1">
                <a:solidFill>
                  <a:srgbClr val="000000"/>
                </a:solidFill>
              </a:rPr>
              <a:t>anual</a:t>
            </a:r>
            <a:r>
              <a:rPr lang="en-IN" sz="2400" dirty="0">
                <a:solidFill>
                  <a:srgbClr val="000000"/>
                </a:solidFill>
              </a:rPr>
              <a:t> segmentation and other computer-aided diagnosis</a:t>
            </a:r>
            <a:r>
              <a:rPr lang="en-US" sz="2400" dirty="0">
                <a:solidFill>
                  <a:srgbClr val="000000"/>
                </a:solidFill>
              </a:rPr>
              <a:t> techniques .</a:t>
            </a:r>
            <a:endParaRPr lang="en-IN" sz="2400" dirty="0">
              <a:solidFill>
                <a:srgbClr val="000000"/>
              </a:solidFill>
            </a:endParaRPr>
          </a:p>
        </p:txBody>
      </p:sp>
      <p:sp>
        <p:nvSpPr>
          <p:cNvPr id="6" name="TextBox 5">
            <a:extLst>
              <a:ext uri="{FF2B5EF4-FFF2-40B4-BE49-F238E27FC236}">
                <a16:creationId xmlns:a16="http://schemas.microsoft.com/office/drawing/2014/main" id="{EA6F164C-B4B5-FCBC-8534-6541826898D1}"/>
              </a:ext>
            </a:extLst>
          </p:cNvPr>
          <p:cNvSpPr txBox="1"/>
          <p:nvPr/>
        </p:nvSpPr>
        <p:spPr>
          <a:xfrm flipH="1">
            <a:off x="293161" y="4814286"/>
            <a:ext cx="8628434" cy="1200329"/>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 The obstacles and key aspects for applying deep learning </a:t>
            </a:r>
          </a:p>
          <a:p>
            <a:r>
              <a:rPr lang="en-US" sz="2400" dirty="0">
                <a:solidFill>
                  <a:srgbClr val="000000"/>
                </a:solidFill>
              </a:rPr>
              <a:t>      to retinal vessel segmentation and future indicated </a:t>
            </a:r>
          </a:p>
          <a:p>
            <a:r>
              <a:rPr lang="en-US" sz="2400" dirty="0">
                <a:solidFill>
                  <a:srgbClr val="000000"/>
                </a:solidFill>
              </a:rPr>
              <a:t>      research directions.</a:t>
            </a:r>
            <a:endParaRPr lang="en-IN" sz="2400" dirty="0">
              <a:solidFill>
                <a:srgbClr val="000000"/>
              </a:solidFill>
            </a:endParaRPr>
          </a:p>
        </p:txBody>
      </p:sp>
    </p:spTree>
    <p:extLst>
      <p:ext uri="{BB962C8B-B14F-4D97-AF65-F5344CB8AC3E}">
        <p14:creationId xmlns:p14="http://schemas.microsoft.com/office/powerpoint/2010/main" val="70762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9E370-A614-C20D-82AA-46BEC3942919}"/>
              </a:ext>
            </a:extLst>
          </p:cNvPr>
          <p:cNvSpPr txBox="1"/>
          <p:nvPr/>
        </p:nvSpPr>
        <p:spPr>
          <a:xfrm>
            <a:off x="2481007" y="349012"/>
            <a:ext cx="4572000" cy="715260"/>
          </a:xfrm>
          <a:prstGeom prst="rect">
            <a:avLst/>
          </a:prstGeom>
          <a:noFill/>
        </p:spPr>
        <p:txBody>
          <a:bodyPr wrap="square">
            <a:spAutoFit/>
          </a:bodyPr>
          <a:lstStyle/>
          <a:p>
            <a:pPr marL="12700" algn="l" rtl="0" eaLnBrk="0">
              <a:lnSpc>
                <a:spcPct val="92000"/>
              </a:lnSpc>
              <a:tabLst/>
            </a:pPr>
            <a:r>
              <a:rPr lang="en-IN" sz="4400" kern="0" spc="-50" dirty="0">
                <a:solidFill>
                  <a:srgbClr val="000000">
                    <a:alpha val="100000"/>
                  </a:srgbClr>
                </a:solidFill>
                <a:latin typeface="Calibri"/>
                <a:ea typeface="Calibri"/>
                <a:cs typeface="Calibri"/>
              </a:rPr>
              <a:t>Literature</a:t>
            </a:r>
            <a:r>
              <a:rPr lang="en-IN" sz="4400" kern="0" spc="150" dirty="0">
                <a:solidFill>
                  <a:srgbClr val="000000">
                    <a:alpha val="100000"/>
                  </a:srgbClr>
                </a:solidFill>
                <a:latin typeface="Calibri"/>
                <a:ea typeface="Calibri"/>
                <a:cs typeface="Calibri"/>
              </a:rPr>
              <a:t> </a:t>
            </a:r>
            <a:r>
              <a:rPr lang="en-IN" sz="4400" kern="0" spc="-50" dirty="0">
                <a:solidFill>
                  <a:srgbClr val="000000">
                    <a:alpha val="100000"/>
                  </a:srgbClr>
                </a:solidFill>
                <a:latin typeface="Calibri"/>
                <a:ea typeface="Calibri"/>
                <a:cs typeface="Calibri"/>
              </a:rPr>
              <a:t>Surve</a:t>
            </a:r>
            <a:r>
              <a:rPr lang="en-IN" sz="4400" kern="0" spc="-60" dirty="0">
                <a:solidFill>
                  <a:srgbClr val="000000">
                    <a:alpha val="100000"/>
                  </a:srgbClr>
                </a:solidFill>
                <a:latin typeface="Calibri"/>
                <a:ea typeface="Calibri"/>
                <a:cs typeface="Calibri"/>
              </a:rPr>
              <a:t>y</a:t>
            </a:r>
            <a:endParaRPr lang="en-IN" altLang="Calibri" sz="4400" dirty="0"/>
          </a:p>
        </p:txBody>
      </p:sp>
      <p:graphicFrame>
        <p:nvGraphicFramePr>
          <p:cNvPr id="5" name="Table 5">
            <a:extLst>
              <a:ext uri="{FF2B5EF4-FFF2-40B4-BE49-F238E27FC236}">
                <a16:creationId xmlns:a16="http://schemas.microsoft.com/office/drawing/2014/main" id="{F85D45B9-0BED-1DF8-4765-D288D2F47886}"/>
              </a:ext>
            </a:extLst>
          </p:cNvPr>
          <p:cNvGraphicFramePr>
            <a:graphicFrameLocks noGrp="1"/>
          </p:cNvGraphicFramePr>
          <p:nvPr>
            <p:extLst>
              <p:ext uri="{D42A27DB-BD31-4B8C-83A1-F6EECF244321}">
                <p14:modId xmlns:p14="http://schemas.microsoft.com/office/powerpoint/2010/main" val="3146630845"/>
              </p:ext>
            </p:extLst>
          </p:nvPr>
        </p:nvGraphicFramePr>
        <p:xfrm>
          <a:off x="530942" y="1396999"/>
          <a:ext cx="8219766" cy="4754359"/>
        </p:xfrm>
        <a:graphic>
          <a:graphicData uri="http://schemas.openxmlformats.org/drawingml/2006/table">
            <a:tbl>
              <a:tblPr firstRow="1" bandRow="1">
                <a:tableStyleId>{5C22544A-7EE6-4342-B048-85BDC9FD1C3A}</a:tableStyleId>
              </a:tblPr>
              <a:tblGrid>
                <a:gridCol w="2054942">
                  <a:extLst>
                    <a:ext uri="{9D8B030D-6E8A-4147-A177-3AD203B41FA5}">
                      <a16:colId xmlns:a16="http://schemas.microsoft.com/office/drawing/2014/main" val="1015040067"/>
                    </a:ext>
                  </a:extLst>
                </a:gridCol>
                <a:gridCol w="1993238">
                  <a:extLst>
                    <a:ext uri="{9D8B030D-6E8A-4147-A177-3AD203B41FA5}">
                      <a16:colId xmlns:a16="http://schemas.microsoft.com/office/drawing/2014/main" val="791669302"/>
                    </a:ext>
                  </a:extLst>
                </a:gridCol>
                <a:gridCol w="1408723">
                  <a:extLst>
                    <a:ext uri="{9D8B030D-6E8A-4147-A177-3AD203B41FA5}">
                      <a16:colId xmlns:a16="http://schemas.microsoft.com/office/drawing/2014/main" val="2507712579"/>
                    </a:ext>
                  </a:extLst>
                </a:gridCol>
                <a:gridCol w="2762863">
                  <a:extLst>
                    <a:ext uri="{9D8B030D-6E8A-4147-A177-3AD203B41FA5}">
                      <a16:colId xmlns:a16="http://schemas.microsoft.com/office/drawing/2014/main" val="3291773939"/>
                    </a:ext>
                  </a:extLst>
                </a:gridCol>
              </a:tblGrid>
              <a:tr h="559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Title</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Author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100" dirty="0">
                          <a:solidFill>
                            <a:srgbClr val="FFFFFF">
                              <a:alpha val="100000"/>
                            </a:srgbClr>
                          </a:solidFill>
                          <a:latin typeface="Segoe UI"/>
                          <a:ea typeface="Segoe UI"/>
                          <a:cs typeface="Segoe UI"/>
                        </a:rPr>
                        <a:t>Year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90" dirty="0">
                          <a:solidFill>
                            <a:srgbClr val="FFFFFF">
                              <a:alpha val="100000"/>
                            </a:srgbClr>
                          </a:solidFill>
                          <a:latin typeface="Segoe UI"/>
                          <a:ea typeface="Segoe UI"/>
                          <a:cs typeface="Segoe UI"/>
                        </a:rPr>
                        <a:t>Overview</a:t>
                      </a:r>
                      <a:endParaRPr lang="en-IN" altLang="Segoe UI" sz="1800" dirty="0"/>
                    </a:p>
                    <a:p>
                      <a:endParaRPr lang="en-IN" dirty="0"/>
                    </a:p>
                  </a:txBody>
                  <a:tcPr/>
                </a:tc>
                <a:extLst>
                  <a:ext uri="{0D108BD9-81ED-4DB2-BD59-A6C34878D82A}">
                    <a16:rowId xmlns:a16="http://schemas.microsoft.com/office/drawing/2014/main" val="3283932358"/>
                  </a:ext>
                </a:extLst>
              </a:tr>
              <a:tr h="4114279">
                <a:tc>
                  <a:txBody>
                    <a:bodyPr/>
                    <a:lstStyle/>
                    <a:p>
                      <a:r>
                        <a:rPr lang="en-US" dirty="0"/>
                        <a:t>Retinal blood vessel segmentation based on:</a:t>
                      </a:r>
                    </a:p>
                    <a:p>
                      <a:r>
                        <a:rPr lang="en-US" dirty="0"/>
                        <a:t>International Journal of Advanced Research in Electrical, Electronics and Instrumentation Engineering</a:t>
                      </a:r>
                    </a:p>
                    <a:p>
                      <a:endParaRPr lang="en-IN" dirty="0"/>
                    </a:p>
                  </a:txBody>
                  <a:tcPr/>
                </a:tc>
                <a:tc>
                  <a:txBody>
                    <a:bodyPr/>
                    <a:lstStyle/>
                    <a:p>
                      <a:endParaRPr lang="en-IN" dirty="0"/>
                    </a:p>
                    <a:p>
                      <a:endParaRPr lang="en-IN" dirty="0"/>
                    </a:p>
                    <a:p>
                      <a:endParaRPr lang="en-IN" dirty="0"/>
                    </a:p>
                    <a:p>
                      <a:r>
                        <a:rPr lang="en-IN" dirty="0"/>
                        <a:t>Joon </a:t>
                      </a:r>
                      <a:r>
                        <a:rPr lang="en-IN" dirty="0" err="1"/>
                        <a:t>huang</a:t>
                      </a:r>
                      <a:r>
                        <a:rPr lang="en-IN" dirty="0"/>
                        <a:t> </a:t>
                      </a:r>
                      <a:r>
                        <a:rPr lang="en-IN" dirty="0" err="1"/>
                        <a:t>chuah</a:t>
                      </a:r>
                      <a:endParaRPr lang="en-IN" dirty="0"/>
                    </a:p>
                  </a:txBody>
                  <a:tcPr/>
                </a:tc>
                <a:tc>
                  <a:txBody>
                    <a:bodyPr/>
                    <a:lstStyle/>
                    <a:p>
                      <a:endParaRPr lang="en-US" dirty="0"/>
                    </a:p>
                    <a:p>
                      <a:endParaRPr lang="en-IN" dirty="0"/>
                    </a:p>
                    <a:p>
                      <a:endParaRPr lang="en-IN" dirty="0"/>
                    </a:p>
                    <a:p>
                      <a:r>
                        <a:rPr lang="en-IN" dirty="0"/>
                        <a:t> 2021</a:t>
                      </a:r>
                    </a:p>
                  </a:txBody>
                  <a:tcPr/>
                </a:tc>
                <a:tc>
                  <a:txBody>
                    <a:bodyPr/>
                    <a:lstStyle/>
                    <a:p>
                      <a:endParaRPr lang="en-US" dirty="0"/>
                    </a:p>
                    <a:p>
                      <a:endParaRPr lang="en-US" dirty="0"/>
                    </a:p>
                    <a:p>
                      <a:endParaRPr lang="en-US" dirty="0"/>
                    </a:p>
                    <a:p>
                      <a:r>
                        <a:rPr lang="en-US" dirty="0"/>
                        <a:t>The approach provides a Deep learning proposed model based on the Convolutional Neural Network (CNN) which was inspired by multi layer image processing .</a:t>
                      </a:r>
                      <a:endParaRPr lang="en-IN" dirty="0"/>
                    </a:p>
                  </a:txBody>
                  <a:tcPr/>
                </a:tc>
                <a:extLst>
                  <a:ext uri="{0D108BD9-81ED-4DB2-BD59-A6C34878D82A}">
                    <a16:rowId xmlns:a16="http://schemas.microsoft.com/office/drawing/2014/main" val="3820547797"/>
                  </a:ext>
                </a:extLst>
              </a:tr>
            </a:tbl>
          </a:graphicData>
        </a:graphic>
      </p:graphicFrame>
    </p:spTree>
    <p:extLst>
      <p:ext uri="{BB962C8B-B14F-4D97-AF65-F5344CB8AC3E}">
        <p14:creationId xmlns:p14="http://schemas.microsoft.com/office/powerpoint/2010/main" val="191243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E20C-3176-FD46-AFE8-A11D5F5878FE}"/>
              </a:ext>
            </a:extLst>
          </p:cNvPr>
          <p:cNvSpPr txBox="1"/>
          <p:nvPr/>
        </p:nvSpPr>
        <p:spPr>
          <a:xfrm>
            <a:off x="467032" y="452284"/>
            <a:ext cx="5565058" cy="523220"/>
          </a:xfrm>
          <a:prstGeom prst="rect">
            <a:avLst/>
          </a:prstGeom>
          <a:noFill/>
        </p:spPr>
        <p:txBody>
          <a:bodyPr wrap="square" rtlCol="0">
            <a:spAutoFit/>
          </a:bodyPr>
          <a:lstStyle/>
          <a:p>
            <a:r>
              <a:rPr lang="en-US" sz="2800" b="1" dirty="0"/>
              <a:t>Existing System</a:t>
            </a:r>
            <a:endParaRPr lang="en-IN" sz="2800" b="1" dirty="0"/>
          </a:p>
        </p:txBody>
      </p:sp>
      <p:sp>
        <p:nvSpPr>
          <p:cNvPr id="4" name="TextBox 3">
            <a:extLst>
              <a:ext uri="{FF2B5EF4-FFF2-40B4-BE49-F238E27FC236}">
                <a16:creationId xmlns:a16="http://schemas.microsoft.com/office/drawing/2014/main" id="{4286442F-0F7D-F348-551E-0E5BD11ABF7F}"/>
              </a:ext>
            </a:extLst>
          </p:cNvPr>
          <p:cNvSpPr txBox="1"/>
          <p:nvPr/>
        </p:nvSpPr>
        <p:spPr>
          <a:xfrm>
            <a:off x="467032" y="1197620"/>
            <a:ext cx="8465576" cy="3693319"/>
          </a:xfrm>
          <a:prstGeom prst="rect">
            <a:avLst/>
          </a:prstGeom>
          <a:noFill/>
        </p:spPr>
        <p:txBody>
          <a:bodyPr wrap="square">
            <a:spAutoFit/>
          </a:bodyPr>
          <a:lstStyle/>
          <a:p>
            <a:pPr marL="457200" indent="-457200">
              <a:buFont typeface="Arial" panose="020B0604020202020204" pitchFamily="34" charset="0"/>
              <a:buChar char="•"/>
            </a:pPr>
            <a:r>
              <a:rPr lang="en-IN" sz="2600" dirty="0"/>
              <a:t>Earlier, some researchers adopted CNNs with only several</a:t>
            </a:r>
          </a:p>
          <a:p>
            <a:r>
              <a:rPr lang="en-IN" sz="2600" dirty="0"/>
              <a:t>      layers to segment vessels. We review 7 CNNs </a:t>
            </a:r>
          </a:p>
          <a:p>
            <a:r>
              <a:rPr lang="en-IN" sz="2600" dirty="0"/>
              <a:t>      and summarize their performance evaluations.</a:t>
            </a:r>
          </a:p>
          <a:p>
            <a:pPr marL="457200" indent="-457200">
              <a:buFont typeface="Arial" panose="020B0604020202020204" pitchFamily="34" charset="0"/>
              <a:buChar char="•"/>
            </a:pPr>
            <a:r>
              <a:rPr lang="en-IN" sz="2600" dirty="0"/>
              <a:t>Fan and Mo applied a 5-layer CNN to vessel segmentation and extracted image patches in the green channel as</a:t>
            </a:r>
          </a:p>
          <a:p>
            <a:r>
              <a:rPr lang="en-IN" sz="2600" dirty="0"/>
              <a:t>      input. </a:t>
            </a:r>
          </a:p>
          <a:p>
            <a:pPr marL="457200" indent="-457200">
              <a:buFont typeface="Arial" panose="020B0604020202020204" pitchFamily="34" charset="0"/>
              <a:buChar char="•"/>
            </a:pPr>
            <a:r>
              <a:rPr lang="en-IN" sz="2600" dirty="0"/>
              <a:t>According to the comparison between R, G and B </a:t>
            </a:r>
          </a:p>
          <a:p>
            <a:r>
              <a:rPr lang="en-IN" sz="2600" dirty="0"/>
              <a:t>      channels, the green channel provides the best </a:t>
            </a:r>
          </a:p>
          <a:p>
            <a:r>
              <a:rPr lang="en-IN" sz="2600" dirty="0"/>
              <a:t>      vessel </a:t>
            </a:r>
            <a:r>
              <a:rPr lang="en-IN" sz="2600" dirty="0" err="1"/>
              <a:t>backgroundcontrast</a:t>
            </a:r>
            <a:r>
              <a:rPr lang="en-IN" sz="2600" dirty="0"/>
              <a:t> than red and blue channels </a:t>
            </a:r>
          </a:p>
        </p:txBody>
      </p:sp>
      <p:sp>
        <p:nvSpPr>
          <p:cNvPr id="6" name="TextBox 5">
            <a:extLst>
              <a:ext uri="{FF2B5EF4-FFF2-40B4-BE49-F238E27FC236}">
                <a16:creationId xmlns:a16="http://schemas.microsoft.com/office/drawing/2014/main" id="{9A2D0ABB-5E39-ADB6-7EDC-7E33EB59B6D0}"/>
              </a:ext>
            </a:extLst>
          </p:cNvPr>
          <p:cNvSpPr txBox="1"/>
          <p:nvPr/>
        </p:nvSpPr>
        <p:spPr>
          <a:xfrm>
            <a:off x="467032" y="4813994"/>
            <a:ext cx="8372168" cy="1692771"/>
          </a:xfrm>
          <a:prstGeom prst="rect">
            <a:avLst/>
          </a:prstGeom>
          <a:noFill/>
        </p:spPr>
        <p:txBody>
          <a:bodyPr wrap="square">
            <a:spAutoFit/>
          </a:bodyPr>
          <a:lstStyle/>
          <a:p>
            <a:pPr marL="457200" indent="-457200">
              <a:buFont typeface="Arial" panose="020B0604020202020204" pitchFamily="34" charset="0"/>
              <a:buChar char="•"/>
            </a:pPr>
            <a:r>
              <a:rPr lang="en-IN" sz="2600" dirty="0"/>
              <a:t>They extracted image patches in different channels with different sizes and resized them.</a:t>
            </a:r>
          </a:p>
          <a:p>
            <a:pPr marL="457200" indent="-457200">
              <a:buFont typeface="Arial" panose="020B0604020202020204" pitchFamily="34" charset="0"/>
              <a:buChar char="•"/>
            </a:pPr>
            <a:r>
              <a:rPr lang="en-IN" sz="2600" dirty="0"/>
              <a:t>Utilizing multiple channels can provide more information</a:t>
            </a:r>
          </a:p>
          <a:p>
            <a:r>
              <a:rPr lang="en-IN" sz="2600" dirty="0"/>
              <a:t>      which is helpful for multi-object classification.</a:t>
            </a:r>
          </a:p>
        </p:txBody>
      </p:sp>
    </p:spTree>
    <p:extLst>
      <p:ext uri="{BB962C8B-B14F-4D97-AF65-F5344CB8AC3E}">
        <p14:creationId xmlns:p14="http://schemas.microsoft.com/office/powerpoint/2010/main" val="365302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1C6E6-12D1-D20B-CEB8-7290943D61F5}"/>
              </a:ext>
            </a:extLst>
          </p:cNvPr>
          <p:cNvSpPr txBox="1"/>
          <p:nvPr/>
        </p:nvSpPr>
        <p:spPr>
          <a:xfrm>
            <a:off x="491614" y="473747"/>
            <a:ext cx="6558116" cy="523220"/>
          </a:xfrm>
          <a:prstGeom prst="rect">
            <a:avLst/>
          </a:prstGeom>
          <a:noFill/>
        </p:spPr>
        <p:txBody>
          <a:bodyPr wrap="square" rtlCol="0">
            <a:spAutoFit/>
          </a:bodyPr>
          <a:lstStyle/>
          <a:p>
            <a:r>
              <a:rPr lang="en-US" sz="2800" b="1" dirty="0"/>
              <a:t>Proposed System</a:t>
            </a:r>
            <a:endParaRPr lang="en-IN" sz="2800" b="1" dirty="0"/>
          </a:p>
        </p:txBody>
      </p:sp>
      <p:sp>
        <p:nvSpPr>
          <p:cNvPr id="6" name="TextBox 5">
            <a:extLst>
              <a:ext uri="{FF2B5EF4-FFF2-40B4-BE49-F238E27FC236}">
                <a16:creationId xmlns:a16="http://schemas.microsoft.com/office/drawing/2014/main" id="{84E271A2-F208-75DC-EB82-24A61ED72F75}"/>
              </a:ext>
            </a:extLst>
          </p:cNvPr>
          <p:cNvSpPr txBox="1"/>
          <p:nvPr/>
        </p:nvSpPr>
        <p:spPr>
          <a:xfrm>
            <a:off x="186813" y="1239260"/>
            <a:ext cx="8770373" cy="5262979"/>
          </a:xfrm>
          <a:prstGeom prst="rect">
            <a:avLst/>
          </a:prstGeom>
          <a:noFill/>
        </p:spPr>
        <p:txBody>
          <a:bodyPr wrap="square">
            <a:spAutoFit/>
          </a:bodyPr>
          <a:lstStyle/>
          <a:p>
            <a:pPr marL="285750" indent="-285750">
              <a:buFont typeface="Arial" panose="020B0604020202020204" pitchFamily="34" charset="0"/>
              <a:buChar char="•"/>
            </a:pPr>
            <a:r>
              <a:rPr lang="en-IN" sz="2400" dirty="0"/>
              <a:t>CNN with 6 layers and introduced a reinforcement sample learning scheme that trained the network on samples with poor performance.</a:t>
            </a:r>
          </a:p>
          <a:p>
            <a:pPr marL="285750" indent="-285750">
              <a:buFont typeface="Arial" panose="020B0604020202020204" pitchFamily="34" charset="0"/>
              <a:buChar char="•"/>
            </a:pPr>
            <a:r>
              <a:rPr lang="en-US" sz="2400" dirty="0"/>
              <a:t>The most CNNs have just produced about 94% segmentation accuracy.</a:t>
            </a:r>
          </a:p>
          <a:p>
            <a:pPr marL="285750" indent="-285750">
              <a:buFont typeface="Arial" panose="020B0604020202020204" pitchFamily="34" charset="0"/>
              <a:buChar char="•"/>
            </a:pPr>
            <a:r>
              <a:rPr lang="en-US" sz="2400" dirty="0"/>
              <a:t>CNNs have only several convolutional layers and do</a:t>
            </a:r>
          </a:p>
          <a:p>
            <a:r>
              <a:rPr lang="en-US" sz="2400" dirty="0"/>
              <a:t>    not have strong feature representation capacity, then they can</a:t>
            </a:r>
          </a:p>
          <a:p>
            <a:r>
              <a:rPr lang="en-US" sz="2400" dirty="0"/>
              <a:t>     only segment the basic structure.</a:t>
            </a:r>
          </a:p>
          <a:p>
            <a:pPr marL="285750" indent="-285750">
              <a:buFont typeface="Arial" panose="020B0604020202020204" pitchFamily="34" charset="0"/>
              <a:buChar char="•"/>
            </a:pPr>
            <a:r>
              <a:rPr lang="en-US" sz="2400" dirty="0"/>
              <a:t>Machine learning algorithms require handcrafted features and thus are limited by their generalization ability. </a:t>
            </a:r>
          </a:p>
          <a:p>
            <a:pPr marL="342900" indent="-342900">
              <a:buFont typeface="Arial" panose="020B0604020202020204" pitchFamily="34" charset="0"/>
              <a:buChar char="•"/>
            </a:pPr>
            <a:r>
              <a:rPr lang="en-US" sz="2400" dirty="0"/>
              <a:t>Currently, deep learning models have been greatly</a:t>
            </a:r>
          </a:p>
          <a:p>
            <a:r>
              <a:rPr lang="en-US" sz="2400" dirty="0"/>
              <a:t>     used to image segmentation including retinal images since</a:t>
            </a:r>
          </a:p>
          <a:p>
            <a:r>
              <a:rPr lang="en-US" sz="2400" dirty="0"/>
              <a:t>     they do not need any handcrafted features and outperform</a:t>
            </a:r>
          </a:p>
          <a:p>
            <a:r>
              <a:rPr lang="en-US" sz="2400" dirty="0"/>
              <a:t>     existing unsupervised methods.</a:t>
            </a:r>
          </a:p>
        </p:txBody>
      </p:sp>
    </p:spTree>
    <p:extLst>
      <p:ext uri="{BB962C8B-B14F-4D97-AF65-F5344CB8AC3E}">
        <p14:creationId xmlns:p14="http://schemas.microsoft.com/office/powerpoint/2010/main" val="30863593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846</Words>
  <Application>Microsoft Office PowerPoint</Application>
  <PresentationFormat>On-screen Show (4:3)</PresentationFormat>
  <Paragraphs>100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Retinal Vessels Segmentation using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Vessels Segmentation using Deep Learning</dc:title>
  <dc:creator>M2007J20CI</dc:creator>
  <cp:lastModifiedBy>D. Manoj</cp:lastModifiedBy>
  <cp:revision>15</cp:revision>
  <dcterms:created xsi:type="dcterms:W3CDTF">2015-05-11T11:30:45Z</dcterms:created>
  <dcterms:modified xsi:type="dcterms:W3CDTF">2023-02-09T12:29:22Z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0f1c022c03714aeeba3e2f43aa318484</vt:lpwstr>
  </property>
</Properties>
</file>