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90" r:id="rId2"/>
    <p:sldId id="284" r:id="rId3"/>
    <p:sldId id="277" r:id="rId4"/>
    <p:sldId id="298" r:id="rId5"/>
    <p:sldId id="291" r:id="rId6"/>
    <p:sldId id="299" r:id="rId7"/>
    <p:sldId id="308" r:id="rId8"/>
    <p:sldId id="309" r:id="rId9"/>
    <p:sldId id="301" r:id="rId10"/>
    <p:sldId id="312" r:id="rId11"/>
    <p:sldId id="304" r:id="rId12"/>
    <p:sldId id="311"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p:scale>
          <a:sx n="41" d="100"/>
          <a:sy n="41" d="100"/>
        </p:scale>
        <p:origin x="-83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7FFD47E-904A-4F5A-AAB0-C0BABC400D6D}" type="datetimeFigureOut">
              <a:rPr lang="en-IN" smtClean="0"/>
              <a:pPr/>
              <a:t>17-03-2024</a:t>
            </a:fld>
            <a:endParaRPr lang="en-IN"/>
          </a:p>
        </p:txBody>
      </p:sp>
      <p:sp>
        <p:nvSpPr>
          <p:cNvPr id="4" name="Slide Image Placeholder 3"/>
          <p:cNvSpPr>
            <a:spLocks noGrp="1" noRot="1" noChangeAspect="1" noEditPoints="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noEditPoints="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1ECA205-23FC-47EE-8EC1-AD5A1D377AB8}" type="slidenum">
              <a:rPr lang="en-IN" smtClean="0"/>
              <a:pPr/>
              <a:t>‹#›</a:t>
            </a:fld>
            <a:endParaRPr lang="en-IN"/>
          </a:p>
        </p:txBody>
      </p:sp>
    </p:spTree>
    <p:extLst>
      <p:ext uri="{BB962C8B-B14F-4D97-AF65-F5344CB8AC3E}">
        <p14:creationId xmlns:p14="http://schemas.microsoft.com/office/powerpoint/2010/main" val="21351747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07AC65-2E7C-4D51-BDBA-991783005D3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327BC22-A45A-4132-847B-263E483C173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pPr/>
              <a:t>11</a:t>
            </a:fld>
            <a:endParaRPr lang="en-US"/>
          </a:p>
        </p:txBody>
      </p:sp>
    </p:spTree>
    <p:extLst>
      <p:ext uri="{BB962C8B-B14F-4D97-AF65-F5344CB8AC3E}">
        <p14:creationId xmlns:p14="http://schemas.microsoft.com/office/powerpoint/2010/main" val="223961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5832001" y="4360052"/>
            <a:ext cx="6623996" cy="756920"/>
          </a:xfrm>
          <a:prstGeom prst="rect">
            <a:avLst/>
          </a:prstGeom>
        </p:spPr>
        <p:txBody>
          <a:bodyPr wrap="square" lIns="0" tIns="0" rIns="0" bIns="0">
            <a:spAutoFit/>
          </a:bodyPr>
          <a:lstStyle>
            <a:lvl1pPr>
              <a:defRPr sz="4800" b="1" i="0">
                <a:solidFill>
                  <a:srgbClr val="2B2A35"/>
                </a:solidFill>
                <a:latin typeface="Tahoma"/>
                <a:cs typeface="Tahoma"/>
              </a:defRPr>
            </a:lvl1pPr>
          </a:lstStyle>
          <a:p>
            <a:endParaRPr/>
          </a:p>
        </p:txBody>
      </p:sp>
      <p:sp>
        <p:nvSpPr>
          <p:cNvPr id="3" name="Holder 3"/>
          <p:cNvSpPr>
            <a:spLocks noGrp="1" noEditPoints="1"/>
          </p:cNvSpPr>
          <p:nvPr>
            <p:ph type="subTitle" idx="4"/>
          </p:nvPr>
        </p:nvSpPr>
        <p:spPr>
          <a:xfrm>
            <a:off x="2743200" y="5760720"/>
            <a:ext cx="12801600" cy="257175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p:txBody>
          <a:bodyPr lIns="0" tIns="0" rIns="0" bIns="0"/>
          <a:lstStyle>
            <a:lvl1pPr>
              <a:defRPr b="0" i="0">
                <a:solidFill>
                  <a:schemeClr val="tx1"/>
                </a:solidFill>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sz="half" idx="2"/>
          </p:nvPr>
        </p:nvSpPr>
        <p:spPr>
          <a:xfrm>
            <a:off x="914400" y="2366010"/>
            <a:ext cx="7955280" cy="678942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9418320" y="2366010"/>
            <a:ext cx="7955280" cy="678942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3/17/2024</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3/17/2024</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3/17/2024</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GB"/>
          </a:p>
        </p:txBody>
      </p:sp>
      <p:sp>
        <p:nvSpPr>
          <p:cNvPr id="3" name="Subtitle 2"/>
          <p:cNvSpPr>
            <a:spLocks noGrp="1" noEditPoints="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pPr lvl="0"/>
            <a:r>
              <a:rPr lang="en-US"/>
              <a:t>Click to edit Master subtitle style</a:t>
            </a:r>
            <a:endParaRPr lang="en-GB"/>
          </a:p>
        </p:txBody>
      </p:sp>
      <p:sp>
        <p:nvSpPr>
          <p:cNvPr id="4" name="Date Placeholder 3"/>
          <p:cNvSpPr>
            <a:spLocks noGrp="1" noEditPoints="1"/>
          </p:cNvSpPr>
          <p:nvPr>
            <p:ph type="dt" sz="half" idx="10"/>
          </p:nvPr>
        </p:nvSpPr>
        <p:spPr/>
        <p:txBody>
          <a:bodyPr/>
          <a:lstStyle/>
          <a:p>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B6F15528-21DE-4FAA-801E-634DDDAF4B2B}" type="slidenum">
              <a:rPr lang="en-GB" smtClean="0"/>
              <a:pPr/>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0" y="23"/>
            <a:ext cx="18288000" cy="10287000"/>
          </a:xfrm>
          <a:prstGeom prst="rect">
            <a:avLst/>
          </a:prstGeom>
        </p:spPr>
      </p:pic>
      <p:sp>
        <p:nvSpPr>
          <p:cNvPr id="2" name="Holder 2"/>
          <p:cNvSpPr>
            <a:spLocks noGrp="1" noEditPoints="1"/>
          </p:cNvSpPr>
          <p:nvPr>
            <p:ph type="title"/>
          </p:nvPr>
        </p:nvSpPr>
        <p:spPr>
          <a:xfrm>
            <a:off x="3808217" y="3940876"/>
            <a:ext cx="10671564" cy="1122679"/>
          </a:xfrm>
          <a:prstGeom prst="rect">
            <a:avLst/>
          </a:prstGeom>
        </p:spPr>
        <p:txBody>
          <a:bodyPr wrap="square" lIns="0" tIns="0" rIns="0" bIns="0">
            <a:spAutoFit/>
          </a:bodyPr>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a:xfrm>
            <a:off x="3429365" y="2305050"/>
            <a:ext cx="11344275" cy="4305300"/>
          </a:xfrm>
          <a:prstGeom prst="rect">
            <a:avLst/>
          </a:prstGeom>
        </p:spPr>
        <p:txBody>
          <a:bodyPr wrap="square" lIns="0" tIns="0" rIns="0" bIns="0">
            <a:spAutoFit/>
          </a:bodyPr>
          <a:lstStyle>
            <a:lvl1pPr>
              <a:defRPr b="0" i="0">
                <a:solidFill>
                  <a:schemeClr val="tx1"/>
                </a:solidFill>
              </a:defRPr>
            </a:lvl1pPr>
          </a:lstStyle>
          <a:p>
            <a:pPr lvl="0"/>
            <a:endParaRPr/>
          </a:p>
        </p:txBody>
      </p:sp>
      <p:sp>
        <p:nvSpPr>
          <p:cNvPr id="4" name="Holder 4"/>
          <p:cNvSpPr>
            <a:spLocks noGrp="1" noEditPoints="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3/17/2024</a:t>
            </a:fld>
            <a:endParaRPr lang="en-US"/>
          </a:p>
        </p:txBody>
      </p:sp>
      <p:sp>
        <p:nvSpPr>
          <p:cNvPr id="6" name="Holder 6"/>
          <p:cNvSpPr>
            <a:spLocks noGrp="1" noEditPoints="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pic>
        <p:nvPicPr>
          <p:cNvPr id="10" name="Picture 9">
            <a:extLst>
              <a:ext uri="{FF2B5EF4-FFF2-40B4-BE49-F238E27FC236}">
                <a16:creationId xmlns:a16="http://schemas.microsoft.com/office/drawing/2014/main" xmlns="" id="{A38D3F4D-21ED-F691-56F9-D8ADC0CD0B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4399" y="9530768"/>
            <a:ext cx="1371601" cy="462853"/>
          </a:xfrm>
          <a:prstGeom prst="rect">
            <a:avLst/>
          </a:prstGeom>
        </p:spPr>
      </p:pic>
      <p:pic>
        <p:nvPicPr>
          <p:cNvPr id="12" name="Picture 11">
            <a:extLst>
              <a:ext uri="{FF2B5EF4-FFF2-40B4-BE49-F238E27FC236}">
                <a16:creationId xmlns:a16="http://schemas.microsoft.com/office/drawing/2014/main" xmlns="" id="{D30A1320-DCF9-0A45-2004-996234ED3AF5}"/>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3716000" y="288608"/>
            <a:ext cx="4229100" cy="10763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a:xfrm>
            <a:off x="2362200" y="5753100"/>
            <a:ext cx="14744610" cy="2082093"/>
          </a:xfrm>
        </p:spPr>
        <p:txBody>
          <a:bodyPr anchor="ctr">
            <a:noAutofit/>
          </a:bodyPr>
          <a:lstStyle/>
          <a:p>
            <a:pPr algn="ctr"/>
            <a:endParaRPr lang="en-US" sz="4800" b="1" dirty="0">
              <a:solidFill>
                <a:schemeClr val="accent6">
                  <a:lumMod val="75000"/>
                </a:schemeClr>
              </a:solidFill>
              <a:latin typeface="Calisto MT" panose="02040603050505030304" pitchFamily="18" charset="0"/>
            </a:endParaRPr>
          </a:p>
          <a:p>
            <a:pPr algn="ctr"/>
            <a:endParaRPr lang="en-US" sz="4800" b="1" dirty="0">
              <a:solidFill>
                <a:srgbClr val="92D050"/>
              </a:solidFill>
              <a:latin typeface="Calisto MT" panose="02040603050505030304" pitchFamily="18" charset="0"/>
            </a:endParaRPr>
          </a:p>
          <a:p>
            <a:r>
              <a:rPr lang="en-US" sz="4800" b="1" dirty="0" smtClean="0"/>
              <a:t> </a:t>
            </a:r>
          </a:p>
          <a:p>
            <a:r>
              <a:rPr lang="en-US" sz="6600" b="1" dirty="0" smtClean="0">
                <a:latin typeface="Algerian" pitchFamily="82" charset="0"/>
              </a:rPr>
              <a:t>THEME: CLEAN ENERGY</a:t>
            </a:r>
            <a:endParaRPr lang="en-US" sz="4800" b="1" dirty="0" smtClean="0">
              <a:solidFill>
                <a:schemeClr val="accent6">
                  <a:lumMod val="75000"/>
                </a:schemeClr>
              </a:solidFill>
              <a:latin typeface="Algerian" pitchFamily="82" charset="0"/>
            </a:endParaRPr>
          </a:p>
          <a:p>
            <a:endParaRPr lang="en-GB" sz="4800" b="1" dirty="0">
              <a:solidFill>
                <a:srgbClr val="92D050"/>
              </a:solidFill>
              <a:latin typeface="Calisto MT" panose="02040603050505030304" pitchFamily="18" charset="0"/>
            </a:endParaRPr>
          </a:p>
          <a:p>
            <a:endParaRPr lang="en-GB" sz="4800" b="1" dirty="0">
              <a:solidFill>
                <a:srgbClr val="92D050"/>
              </a:solidFill>
              <a:latin typeface="Calisto MT" panose="02040603050505030304" pitchFamily="18" charset="0"/>
            </a:endParaRPr>
          </a:p>
        </p:txBody>
      </p:sp>
      <p:sp>
        <p:nvSpPr>
          <p:cNvPr id="4" name="Subtitle 2">
            <a:extLst>
              <a:ext uri="{FF2B5EF4-FFF2-40B4-BE49-F238E27FC236}">
                <a16:creationId xmlns:a16="http://schemas.microsoft.com/office/drawing/2014/main" xmlns="" id="{A7BEAD5F-14EF-DD86-F348-83F358649859}"/>
              </a:ext>
            </a:extLst>
          </p:cNvPr>
          <p:cNvSpPr txBox="1">
            <a:spLocks noEditPoints="1"/>
          </p:cNvSpPr>
          <p:nvPr/>
        </p:nvSpPr>
        <p:spPr>
          <a:xfrm>
            <a:off x="2362200" y="2933700"/>
            <a:ext cx="14744610" cy="2082093"/>
          </a:xfrm>
          <a:prstGeom prst="rect">
            <a:avLst/>
          </a:prstGeom>
        </p:spPr>
        <p:txBody>
          <a:bodyPr wrap="square" lIns="0" tIns="0" rIns="0" bIns="0" anchor="ctr">
            <a:noAutofit/>
          </a:bodyPr>
          <a:lstStyle>
            <a:lvl1pPr marL="0" indent="0" algn="ctr">
              <a:buNone/>
              <a:defRPr sz="3600" b="0" i="0">
                <a:solidFill>
                  <a:schemeClr val="tx1"/>
                </a:solidFill>
                <a:latin typeface="+mn-lt"/>
                <a:ea typeface="+mn-ea"/>
                <a:cs typeface="+mn-cs"/>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r>
              <a:rPr lang="en-US" sz="8800" b="1" dirty="0" smtClean="0">
                <a:latin typeface="Algerian" pitchFamily="82" charset="0"/>
              </a:rPr>
              <a:t>DESIGN PROJECT</a:t>
            </a:r>
          </a:p>
          <a:p>
            <a:r>
              <a:rPr lang="en-US" sz="4800" b="1" dirty="0" smtClean="0"/>
              <a:t>“ </a:t>
            </a:r>
            <a:r>
              <a:rPr lang="en-US" sz="6000" b="1" dirty="0" smtClean="0">
                <a:latin typeface="Times New Roman" pitchFamily="18" charset="0"/>
                <a:cs typeface="Times New Roman" pitchFamily="18" charset="0"/>
              </a:rPr>
              <a:t>AGRICULTURAL BIOMASS INTO CLEAN ENERGY </a:t>
            </a:r>
            <a:r>
              <a:rPr lang="en-US" sz="4800" b="1" dirty="0" smtClean="0"/>
              <a:t>”</a:t>
            </a:r>
            <a:endParaRPr lang="en-US" sz="4800" dirty="0" smtClean="0"/>
          </a:p>
          <a:p>
            <a:r>
              <a:rPr lang="en-US" sz="4800" b="1"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81100"/>
            <a:ext cx="10671564" cy="830997"/>
          </a:xfrm>
        </p:spPr>
        <p:txBody>
          <a:bodyPr/>
          <a:lstStyle/>
          <a:p>
            <a:r>
              <a:rPr lang="en-US" sz="5400" u="sng" dirty="0" smtClean="0">
                <a:latin typeface="Times New Roman" pitchFamily="18" charset="0"/>
                <a:cs typeface="Times New Roman" pitchFamily="18" charset="0"/>
              </a:rPr>
              <a:t>THINGSPEAK</a:t>
            </a:r>
            <a:endParaRPr lang="en-US" sz="5400" u="sng" dirty="0">
              <a:latin typeface="Times New Roman" pitchFamily="18" charset="0"/>
              <a:cs typeface="Times New Roman" pitchFamily="18" charset="0"/>
            </a:endParaRPr>
          </a:p>
        </p:txBody>
      </p:sp>
      <p:pic>
        <p:nvPicPr>
          <p:cNvPr id="1026" name="Picture 2" descr="C:\Users\mojes\AppData\Local\Packages\Microsoft.Windows.Photos_8wekyb3d8bbwe\TempState\ShareServiceTempFolder\Screenshot (280).jpeg"/>
          <p:cNvPicPr>
            <a:picLocks noChangeAspect="1" noChangeArrowheads="1"/>
          </p:cNvPicPr>
          <p:nvPr/>
        </p:nvPicPr>
        <p:blipFill>
          <a:blip r:embed="rId2"/>
          <a:srcRect/>
          <a:stretch>
            <a:fillRect/>
          </a:stretch>
        </p:blipFill>
        <p:spPr bwMode="auto">
          <a:xfrm>
            <a:off x="2362200" y="2324100"/>
            <a:ext cx="13792200" cy="69056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
        <p:nvSpPr>
          <p:cNvPr id="3" name="Title 1">
            <a:extLst>
              <a:ext uri="{FF2B5EF4-FFF2-40B4-BE49-F238E27FC236}">
                <a16:creationId xmlns:a16="http://schemas.microsoft.com/office/drawing/2014/main" xmlns="" id="{24199720-B17C-3C54-9CF9-A240EAA49290}"/>
              </a:ext>
            </a:extLst>
          </p:cNvPr>
          <p:cNvSpPr txBox="1">
            <a:spLocks noEditPoints="1"/>
          </p:cNvSpPr>
          <p:nvPr/>
        </p:nvSpPr>
        <p:spPr>
          <a:xfrm>
            <a:off x="990600" y="876300"/>
            <a:ext cx="4533900" cy="732253"/>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r>
              <a:rPr lang="en-US" sz="4800" u="sng" kern="0" dirty="0" smtClean="0">
                <a:latin typeface="Times New Roman" pitchFamily="18" charset="0"/>
                <a:cs typeface="Times New Roman" pitchFamily="18" charset="0"/>
              </a:rPr>
              <a:t>CONCLUSION</a:t>
            </a:r>
            <a:r>
              <a:rPr lang="en-US" sz="4800" kern="0" dirty="0" smtClean="0">
                <a:latin typeface="Times New Roman" pitchFamily="18" charset="0"/>
                <a:cs typeface="Times New Roman" pitchFamily="18" charset="0"/>
              </a:rPr>
              <a:t>:</a:t>
            </a:r>
            <a:endParaRPr lang="en-IN" sz="4800" kern="0" dirty="0">
              <a:latin typeface="Times New Roman" pitchFamily="18" charset="0"/>
              <a:cs typeface="Times New Roman" pitchFamily="18" charset="0"/>
            </a:endParaRPr>
          </a:p>
        </p:txBody>
      </p:sp>
      <p:sp>
        <p:nvSpPr>
          <p:cNvPr id="4097" name="Rectangle 1"/>
          <p:cNvSpPr>
            <a:spLocks noChangeArrowheads="1"/>
          </p:cNvSpPr>
          <p:nvPr/>
        </p:nvSpPr>
        <p:spPr bwMode="auto">
          <a:xfrm>
            <a:off x="381000" y="1714500"/>
            <a:ext cx="163830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4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use of biomass-derived energy carriers instead of fossil fuels could have beneficial effects on the economy, the ecosystem, and human health, among other things. Additionally, generation of biomass-derived energy could be accomplished in any regional setting thanks to the widespread supply of biomass around the globe, which could also help with effective waste stream management. The main obstacles to further increasing the proportion of such green energy transporters are technological advancements to boost output and lower costs. To encourage more investment in the area, efforts should be focused on the creation of more user-friendly, cost-effective technologies at different scales. It's also important to raise knowledge of the benefits of using biomass for the creation of sustainable energy.</a:t>
            </a:r>
            <a:endParaRPr kumimoji="0" lang="en-US" sz="3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3702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217" y="3940876"/>
            <a:ext cx="10671564" cy="2123658"/>
          </a:xfrm>
        </p:spPr>
        <p:txBody>
          <a:bodyPr/>
          <a:lstStyle/>
          <a:p>
            <a:r>
              <a:rPr lang="en-US" sz="13800" dirty="0" smtClean="0">
                <a:latin typeface="Algerian" pitchFamily="82" charset="0"/>
              </a:rPr>
              <a:t>THANK YOU</a:t>
            </a:r>
            <a:endParaRPr lang="en-US" sz="138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219200" y="800100"/>
            <a:ext cx="10671564" cy="830997"/>
          </a:xfrm>
        </p:spPr>
        <p:txBody>
          <a:bodyPr/>
          <a:lstStyle/>
          <a:p>
            <a:r>
              <a:rPr lang="en-IN" sz="5400" u="sng" dirty="0" smtClean="0">
                <a:latin typeface="Times New Roman" panose="02020603050405020304" pitchFamily="18" charset="0"/>
                <a:cs typeface="Times New Roman" panose="02020603050405020304" pitchFamily="18" charset="0"/>
              </a:rPr>
              <a:t>TEAM MEMBERS: </a:t>
            </a:r>
            <a:endParaRPr lang="en-IN" sz="5000" dirty="0"/>
          </a:p>
        </p:txBody>
      </p:sp>
      <p:sp>
        <p:nvSpPr>
          <p:cNvPr id="4" name="Title 1">
            <a:extLst>
              <a:ext uri="{FF2B5EF4-FFF2-40B4-BE49-F238E27FC236}">
                <a16:creationId xmlns:a16="http://schemas.microsoft.com/office/drawing/2014/main" xmlns="" id="{BB1483DF-F8F7-9406-AA29-0776362A0B9C}"/>
              </a:ext>
            </a:extLst>
          </p:cNvPr>
          <p:cNvSpPr txBox="1">
            <a:spLocks noEditPoints="1"/>
          </p:cNvSpPr>
          <p:nvPr/>
        </p:nvSpPr>
        <p:spPr>
          <a:xfrm>
            <a:off x="1143000" y="7112392"/>
            <a:ext cx="10671564" cy="769441"/>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endParaRPr lang="en-US" sz="5000" kern="0" dirty="0" smtClean="0"/>
          </a:p>
        </p:txBody>
      </p:sp>
      <p:sp>
        <p:nvSpPr>
          <p:cNvPr id="6" name="Rectangle 5"/>
          <p:cNvSpPr/>
          <p:nvPr/>
        </p:nvSpPr>
        <p:spPr>
          <a:xfrm>
            <a:off x="1066800" y="2019300"/>
            <a:ext cx="16383000" cy="4616648"/>
          </a:xfrm>
          <a:prstGeom prst="rect">
            <a:avLst/>
          </a:prstGeom>
        </p:spPr>
        <p:txBody>
          <a:bodyPr wrap="square">
            <a:spAutoFit/>
          </a:bodyPr>
          <a:lstStyle/>
          <a:p>
            <a:r>
              <a:rPr lang="en-IN" sz="5400" dirty="0" smtClean="0"/>
              <a:t>• </a:t>
            </a:r>
            <a:r>
              <a:rPr lang="en-IN" sz="4800" dirty="0" smtClean="0"/>
              <a:t>N. </a:t>
            </a:r>
            <a:r>
              <a:rPr lang="en-IN" sz="4800" dirty="0" err="1" smtClean="0"/>
              <a:t>Navya</a:t>
            </a:r>
            <a:r>
              <a:rPr lang="en-IN" sz="4800" dirty="0" smtClean="0"/>
              <a:t> Sri– 99210042282(III/CSE</a:t>
            </a:r>
            <a:r>
              <a:rPr lang="en-IN" sz="4800" dirty="0" smtClean="0"/>
              <a:t>)</a:t>
            </a:r>
          </a:p>
          <a:p>
            <a:r>
              <a:rPr lang="en-IN" sz="4800" dirty="0" smtClean="0"/>
              <a:t> • </a:t>
            </a:r>
            <a:r>
              <a:rPr lang="en-IN" sz="4800" dirty="0" err="1" smtClean="0"/>
              <a:t>Divi</a:t>
            </a:r>
            <a:r>
              <a:rPr lang="en-IN" sz="4800" dirty="0" smtClean="0"/>
              <a:t>. </a:t>
            </a:r>
            <a:r>
              <a:rPr lang="en-IN" sz="4800" dirty="0" smtClean="0"/>
              <a:t>MANOJ KUMAR – </a:t>
            </a:r>
            <a:r>
              <a:rPr lang="en-IN" sz="4800" dirty="0" smtClean="0"/>
              <a:t>9921004859(III/CSE</a:t>
            </a:r>
            <a:r>
              <a:rPr lang="en-IN" sz="4800" dirty="0" smtClean="0"/>
              <a:t>)</a:t>
            </a:r>
          </a:p>
          <a:p>
            <a:r>
              <a:rPr lang="en-IN" sz="4800" dirty="0" smtClean="0"/>
              <a:t> • </a:t>
            </a:r>
            <a:r>
              <a:rPr lang="en-IN" sz="4800" dirty="0" smtClean="0"/>
              <a:t>B. </a:t>
            </a:r>
            <a:r>
              <a:rPr lang="en-IN" sz="4800" dirty="0" err="1" smtClean="0"/>
              <a:t>Venkata</a:t>
            </a:r>
            <a:r>
              <a:rPr lang="en-IN" sz="4800" dirty="0" smtClean="0"/>
              <a:t> </a:t>
            </a:r>
            <a:r>
              <a:rPr lang="en-IN" sz="4800" dirty="0"/>
              <a:t>S</a:t>
            </a:r>
            <a:r>
              <a:rPr lang="en-IN" sz="4800" dirty="0" smtClean="0"/>
              <a:t>iva </a:t>
            </a:r>
            <a:r>
              <a:rPr lang="en-IN" sz="4800" dirty="0"/>
              <a:t>S</a:t>
            </a:r>
            <a:r>
              <a:rPr lang="en-IN" sz="4800" dirty="0" smtClean="0"/>
              <a:t>hankar</a:t>
            </a:r>
            <a:r>
              <a:rPr lang="en-IN" sz="4800" dirty="0" smtClean="0"/>
              <a:t> </a:t>
            </a:r>
            <a:r>
              <a:rPr lang="en-IN" sz="4800" dirty="0" smtClean="0"/>
              <a:t>– </a:t>
            </a:r>
            <a:r>
              <a:rPr lang="en-IN" sz="4800" dirty="0" smtClean="0"/>
              <a:t>99210042245(III/CSE</a:t>
            </a:r>
            <a:r>
              <a:rPr lang="en-IN" sz="4800" dirty="0" smtClean="0"/>
              <a:t>)</a:t>
            </a:r>
          </a:p>
          <a:p>
            <a:r>
              <a:rPr lang="en-IN" sz="4800" dirty="0" smtClean="0"/>
              <a:t> • </a:t>
            </a:r>
            <a:r>
              <a:rPr lang="en-IN" sz="4800" dirty="0" smtClean="0"/>
              <a:t>B. Mani kanta-9921005078(III/CSE)</a:t>
            </a:r>
            <a:endParaRPr lang="en-IN" sz="4800" dirty="0" smtClean="0"/>
          </a:p>
          <a:p>
            <a:endParaRPr lang="en-IN" sz="4800" b="1" dirty="0" smtClean="0">
              <a:latin typeface="Times New Roman" panose="02020603050405020304" pitchFamily="18" charset="0"/>
              <a:cs typeface="Times New Roman" panose="02020603050405020304" pitchFamily="18" charset="0"/>
            </a:endParaRPr>
          </a:p>
          <a:p>
            <a:r>
              <a:rPr lang="en-IN" sz="4800" b="1" dirty="0" smtClean="0">
                <a:latin typeface="Times New Roman" panose="02020603050405020304" pitchFamily="18" charset="0"/>
                <a:cs typeface="Times New Roman" panose="02020603050405020304" pitchFamily="18" charset="0"/>
              </a:rPr>
              <a:t>                              TEAM NO. : </a:t>
            </a:r>
            <a:r>
              <a:rPr lang="en-IN" sz="4800" b="1" dirty="0" smtClean="0">
                <a:latin typeface="Times New Roman" panose="02020603050405020304" pitchFamily="18" charset="0"/>
                <a:cs typeface="Times New Roman" panose="02020603050405020304" pitchFamily="18" charset="0"/>
              </a:rPr>
              <a:t>BH145</a:t>
            </a:r>
            <a:endParaRPr lang="en-US" sz="4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047415" y="986984"/>
            <a:ext cx="10671564" cy="923330"/>
          </a:xfrm>
        </p:spPr>
        <p:txBody>
          <a:bodyPr/>
          <a:lstStyle/>
          <a:p>
            <a:r>
              <a:rPr lang="en-US" sz="5400" u="sng" dirty="0" smtClean="0">
                <a:latin typeface="Times New Roman" panose="02020603050405020304" pitchFamily="18" charset="0"/>
                <a:cs typeface="Times New Roman" panose="02020603050405020304" pitchFamily="18" charset="0"/>
              </a:rPr>
              <a:t>INTRODUCTION</a:t>
            </a:r>
            <a:r>
              <a:rPr lang="en-US" sz="6000" u="sng" dirty="0" smtClean="0">
                <a:latin typeface="Times New Roman" panose="02020603050405020304" pitchFamily="18" charset="0"/>
                <a:cs typeface="Times New Roman" panose="02020603050405020304" pitchFamily="18" charset="0"/>
              </a:rPr>
              <a:t>:</a:t>
            </a:r>
            <a:endParaRPr lang="en-IN" sz="5000" dirty="0"/>
          </a:p>
        </p:txBody>
      </p:sp>
      <p:sp>
        <p:nvSpPr>
          <p:cNvPr id="3" name="Content Placeholder 2"/>
          <p:cNvSpPr>
            <a:spLocks noGrp="1" noEditPoints="1"/>
          </p:cNvSpPr>
          <p:nvPr>
            <p:ph idx="1"/>
          </p:nvPr>
        </p:nvSpPr>
        <p:spPr>
          <a:xfrm>
            <a:off x="847619" y="3084576"/>
            <a:ext cx="8121569" cy="366454"/>
          </a:xfrm>
        </p:spPr>
        <p:txBody>
          <a:bodyPr>
            <a:normAutofit fontScale="85000" lnSpcReduction="20000"/>
          </a:bodyPr>
          <a:lstStyle/>
          <a:p>
            <a:r>
              <a:rPr lang="en-US" dirty="0"/>
              <a:t> 	</a:t>
            </a:r>
            <a:endParaRPr lang="en-US" sz="3000" dirty="0"/>
          </a:p>
          <a:p>
            <a:r>
              <a:rPr lang="en-US" dirty="0"/>
              <a:t>.</a:t>
            </a:r>
            <a:endParaRPr lang="en-IN" dirty="0"/>
          </a:p>
        </p:txBody>
      </p:sp>
      <p:sp>
        <p:nvSpPr>
          <p:cNvPr id="4" name="Rectangle 3"/>
          <p:cNvSpPr/>
          <p:nvPr/>
        </p:nvSpPr>
        <p:spPr>
          <a:xfrm>
            <a:off x="838200" y="2552700"/>
            <a:ext cx="12039600" cy="6247864"/>
          </a:xfrm>
          <a:prstGeom prst="rect">
            <a:avLst/>
          </a:prstGeom>
        </p:spPr>
        <p:txBody>
          <a:bodyPr wrap="square">
            <a:spAutoFit/>
          </a:bodyPr>
          <a:lstStyle/>
          <a:p>
            <a:pPr algn="just"/>
            <a:r>
              <a:rPr lang="en-US" sz="4000" dirty="0" smtClean="0">
                <a:latin typeface="Times New Roman" pitchFamily="18" charset="0"/>
                <a:cs typeface="Times New Roman" pitchFamily="18" charset="0"/>
              </a:rPr>
              <a:t>India is one of the known country for farming. It is the world’s largest producer of rice, wheat, pulses, cotton, sugarcane, etc. In this yield production some biomass/residue is formed. The source of energy generated from the agricultural biomass is the best source which is used in industrial and household purposes like cooking and also to generate electricity. So to generate this energy we have to use an effective way to collect the biomass from various villages which helps the farmers to make it easy to collect the agricultural waste. </a:t>
            </a:r>
            <a:endParaRPr lang="en-US" sz="4000" dirty="0"/>
          </a:p>
        </p:txBody>
      </p:sp>
      <p:pic>
        <p:nvPicPr>
          <p:cNvPr id="5" name="Picture 4" descr="C:\Users\mojes\Downloads\WhatsApp Image 2023-07-23 at 21.03.23 (1).jpeg"/>
          <p:cNvPicPr/>
          <p:nvPr/>
        </p:nvPicPr>
        <p:blipFill>
          <a:blip r:embed="rId3"/>
          <a:srcRect/>
          <a:stretch>
            <a:fillRect/>
          </a:stretch>
        </p:blipFill>
        <p:spPr bwMode="auto">
          <a:xfrm>
            <a:off x="12954000" y="2781300"/>
            <a:ext cx="4572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33400" y="1028700"/>
            <a:ext cx="16687800" cy="830997"/>
          </a:xfrm>
        </p:spPr>
        <p:txBody>
          <a:bodyPr/>
          <a:lstStyle/>
          <a:p>
            <a:r>
              <a:rPr lang="en-US" sz="5400" u="sng" dirty="0" smtClean="0">
                <a:latin typeface="Times New Roman" pitchFamily="18" charset="0"/>
                <a:cs typeface="Times New Roman" pitchFamily="18" charset="0"/>
              </a:rPr>
              <a:t>PROBLEM STATEMENT</a:t>
            </a:r>
            <a:r>
              <a:rPr lang="en-US" sz="5400" dirty="0" smtClean="0">
                <a:latin typeface="Times New Roman" pitchFamily="18" charset="0"/>
                <a:cs typeface="Times New Roman" pitchFamily="18" charset="0"/>
              </a:rPr>
              <a:t>:</a:t>
            </a:r>
            <a:endParaRPr lang="en-IN" sz="5000" dirty="0"/>
          </a:p>
        </p:txBody>
      </p:sp>
      <p:sp>
        <p:nvSpPr>
          <p:cNvPr id="3" name="Content Placeholder 2"/>
          <p:cNvSpPr>
            <a:spLocks noGrp="1" noEditPoints="1"/>
          </p:cNvSpPr>
          <p:nvPr>
            <p:ph idx="1"/>
          </p:nvPr>
        </p:nvSpPr>
        <p:spPr>
          <a:xfrm>
            <a:off x="847619" y="3084576"/>
            <a:ext cx="8121569" cy="366454"/>
          </a:xfrm>
        </p:spPr>
        <p:txBody>
          <a:bodyPr>
            <a:normAutofit fontScale="85000" lnSpcReduction="20000"/>
          </a:bodyPr>
          <a:lstStyle/>
          <a:p>
            <a:r>
              <a:rPr lang="en-US" dirty="0"/>
              <a:t> 	</a:t>
            </a:r>
            <a:endParaRPr lang="en-US" sz="3000" dirty="0"/>
          </a:p>
          <a:p>
            <a:r>
              <a:rPr lang="en-US" dirty="0"/>
              <a:t>.</a:t>
            </a:r>
            <a:endParaRPr lang="en-IN" dirty="0"/>
          </a:p>
        </p:txBody>
      </p:sp>
      <p:sp>
        <p:nvSpPr>
          <p:cNvPr id="4" name="Rectangle 3"/>
          <p:cNvSpPr/>
          <p:nvPr/>
        </p:nvSpPr>
        <p:spPr>
          <a:xfrm>
            <a:off x="381000" y="2019300"/>
            <a:ext cx="11430000" cy="7540526"/>
          </a:xfrm>
          <a:prstGeom prst="rect">
            <a:avLst/>
          </a:prstGeom>
        </p:spPr>
        <p:txBody>
          <a:bodyPr wrap="square">
            <a:spAutoFit/>
          </a:bodyPr>
          <a:lstStyle/>
          <a:p>
            <a:r>
              <a:rPr lang="en-US" sz="4400" dirty="0" smtClean="0">
                <a:latin typeface="Times New Roman" pitchFamily="18" charset="0"/>
                <a:cs typeface="Times New Roman" pitchFamily="18" charset="0"/>
              </a:rPr>
              <a:t>            Analysis for effective prediction of agricultural biomass availability to regenerate clean energy.</a:t>
            </a:r>
          </a:p>
          <a:p>
            <a:pPr>
              <a:buFont typeface="Arial" pitchFamily="34" charset="0"/>
              <a:buChar char="•"/>
            </a:pPr>
            <a:r>
              <a:rPr lang="en-US" sz="4400" dirty="0" smtClean="0">
                <a:latin typeface="Times New Roman" pitchFamily="18" charset="0"/>
                <a:cs typeface="Times New Roman" pitchFamily="18" charset="0"/>
              </a:rPr>
              <a:t> Effectively forecasting the availability of agricultural residues and biomass for the regeneration of clean energy has long been a difficulty in the agricultural and renewable energy industries. </a:t>
            </a:r>
          </a:p>
          <a:p>
            <a:pPr>
              <a:buFont typeface="Arial" pitchFamily="34" charset="0"/>
              <a:buChar char="•"/>
            </a:pPr>
            <a:r>
              <a:rPr lang="en-US" sz="4400" dirty="0" smtClean="0">
                <a:latin typeface="Times New Roman" pitchFamily="18" charset="0"/>
                <a:cs typeface="Times New Roman" pitchFamily="18" charset="0"/>
              </a:rPr>
              <a:t>In the past, manual data gathering techniques have been used, which has caused inefficiencies and errors in biomass quantity estimation. </a:t>
            </a:r>
          </a:p>
        </p:txBody>
      </p:sp>
      <p:pic>
        <p:nvPicPr>
          <p:cNvPr id="5" name="Picture 4" descr="C:\Users\mojes\OneDrive\Pictures\Screenshots\Screenshot (87).png"/>
          <p:cNvPicPr/>
          <p:nvPr/>
        </p:nvPicPr>
        <p:blipFill>
          <a:blip r:embed="rId3"/>
          <a:srcRect/>
          <a:stretch>
            <a:fillRect/>
          </a:stretch>
        </p:blipFill>
        <p:spPr bwMode="auto">
          <a:xfrm>
            <a:off x="11887200" y="2781300"/>
            <a:ext cx="56388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914400" y="1485900"/>
            <a:ext cx="16256000" cy="732253"/>
          </a:xfrm>
        </p:spPr>
        <p:txBody>
          <a:bodyPr/>
          <a:lstStyle/>
          <a:p>
            <a:r>
              <a:rPr lang="en-US" u="sng" spc="-20" dirty="0" smtClean="0">
                <a:latin typeface="Times New Roman" pitchFamily="18" charset="0"/>
                <a:cs typeface="Times New Roman" pitchFamily="18" charset="0"/>
              </a:rPr>
              <a:t>EVOLUTION OF PROBLEM STATEMENT</a:t>
            </a:r>
            <a:r>
              <a:rPr lang="en-US" spc="-20" dirty="0" smtClean="0">
                <a:latin typeface="Times New Roman" pitchFamily="18" charset="0"/>
                <a:cs typeface="Times New Roman" pitchFamily="18" charset="0"/>
              </a:rPr>
              <a:t>:</a:t>
            </a:r>
            <a:endParaRPr lang="en-US" spc="20" dirty="0">
              <a:latin typeface="Times New Roman" pitchFamily="18" charset="0"/>
              <a:cs typeface="Times New Roman" pitchFamily="18" charset="0"/>
            </a:endParaRPr>
          </a:p>
        </p:txBody>
      </p:sp>
      <p:sp>
        <p:nvSpPr>
          <p:cNvPr id="3" name="Rectangle 2"/>
          <p:cNvSpPr/>
          <p:nvPr/>
        </p:nvSpPr>
        <p:spPr>
          <a:xfrm>
            <a:off x="609600" y="2400300"/>
            <a:ext cx="17373600" cy="6247864"/>
          </a:xfrm>
          <a:prstGeom prst="rect">
            <a:avLst/>
          </a:prstGeom>
        </p:spPr>
        <p:txBody>
          <a:bodyPr wrap="square">
            <a:spAutoFit/>
          </a:bodyPr>
          <a:lstStyle/>
          <a:p>
            <a:pPr>
              <a:buFont typeface="Arial" pitchFamily="34" charset="0"/>
              <a:buChar char="•"/>
            </a:pPr>
            <a:r>
              <a:rPr lang="en-US" sz="4000" dirty="0" smtClean="0">
                <a:latin typeface="Times New Roman" pitchFamily="18" charset="0"/>
                <a:cs typeface="Times New Roman" pitchFamily="18" charset="0"/>
              </a:rPr>
              <a:t>Because of this, techniques for converting biomass to energy have been hindered by the unpredictability of feedstock supplies, which has reduced the overall effectiveness of producing clean energy. </a:t>
            </a:r>
          </a:p>
          <a:p>
            <a:pPr>
              <a:buFont typeface="Arial" pitchFamily="34" charset="0"/>
              <a:buChar char="•"/>
            </a:pPr>
            <a:r>
              <a:rPr lang="en-US" sz="4000" dirty="0" smtClean="0">
                <a:latin typeface="Times New Roman" pitchFamily="18" charset="0"/>
                <a:cs typeface="Times New Roman" pitchFamily="18" charset="0"/>
              </a:rPr>
              <a:t>A potential answer is provided by the development of </a:t>
            </a:r>
            <a:r>
              <a:rPr lang="en-US" sz="4000" dirty="0" err="1" smtClean="0">
                <a:latin typeface="Times New Roman" pitchFamily="18" charset="0"/>
                <a:cs typeface="Times New Roman" pitchFamily="18" charset="0"/>
              </a:rPr>
              <a:t>IoT</a:t>
            </a:r>
            <a:r>
              <a:rPr lang="en-US" sz="4000" dirty="0" smtClean="0">
                <a:latin typeface="Times New Roman" pitchFamily="18" charset="0"/>
                <a:cs typeface="Times New Roman" pitchFamily="18" charset="0"/>
              </a:rPr>
              <a:t> and machine learning technology.</a:t>
            </a:r>
          </a:p>
          <a:p>
            <a:pPr>
              <a:buFont typeface="Arial" pitchFamily="34" charset="0"/>
              <a:buChar char="•"/>
            </a:pPr>
            <a:r>
              <a:rPr lang="en-US" sz="4000" dirty="0" smtClean="0">
                <a:latin typeface="Times New Roman" pitchFamily="18" charset="0"/>
                <a:cs typeface="Times New Roman" pitchFamily="18" charset="0"/>
              </a:rPr>
              <a:t> A complex data analytic system may be created to estimate biomass availability precisely by integrating </a:t>
            </a:r>
            <a:r>
              <a:rPr lang="en-US" sz="4000" dirty="0" err="1" smtClean="0">
                <a:latin typeface="Times New Roman" pitchFamily="18" charset="0"/>
                <a:cs typeface="Times New Roman" pitchFamily="18" charset="0"/>
              </a:rPr>
              <a:t>IoT</a:t>
            </a:r>
            <a:r>
              <a:rPr lang="en-US" sz="4000" dirty="0" smtClean="0">
                <a:latin typeface="Times New Roman" pitchFamily="18" charset="0"/>
                <a:cs typeface="Times New Roman" pitchFamily="18" charset="0"/>
              </a:rPr>
              <a:t> sensors to gather real-time data on agricultural yields, waste output, and weather trends. </a:t>
            </a:r>
          </a:p>
          <a:p>
            <a:pPr>
              <a:buFont typeface="Arial" pitchFamily="34" charset="0"/>
              <a:buChar char="•"/>
            </a:pPr>
            <a:r>
              <a:rPr lang="en-US" sz="4000" dirty="0" smtClean="0">
                <a:latin typeface="Times New Roman" pitchFamily="18" charset="0"/>
                <a:cs typeface="Times New Roman" pitchFamily="18" charset="0"/>
              </a:rPr>
              <a:t>This novel strategy would open the door to the dependable and sustainable use of agricultural wastes as a source of clean energy.</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457200" y="1028700"/>
            <a:ext cx="12801600" cy="615553"/>
          </a:xfrm>
        </p:spPr>
        <p:txBody>
          <a:bodyPr/>
          <a:lstStyle/>
          <a:p>
            <a:pPr marL="6985" marR="110490">
              <a:spcBef>
                <a:spcPts val="400"/>
              </a:spcBef>
              <a:spcAft>
                <a:spcPts val="0"/>
              </a:spcAft>
            </a:pPr>
            <a:r>
              <a:rPr lang="en-US" sz="4000" u="sng" kern="0" dirty="0" smtClean="0">
                <a:effectLst/>
                <a:latin typeface="Times New Roman" panose="02020603050405020304" pitchFamily="18" charset="0"/>
                <a:ea typeface="Times New Roman" panose="02020603050405020304" pitchFamily="18" charset="0"/>
              </a:rPr>
              <a:t>IMPLEMENTATION OF PROJECT:</a:t>
            </a:r>
            <a:endParaRPr lang="en-GB" sz="4000" u="sng" kern="0" dirty="0">
              <a:effectLst/>
              <a:latin typeface="Times New Roman" panose="02020603050405020304" pitchFamily="18" charset="0"/>
              <a:ea typeface="Times New Roman" panose="02020603050405020304" pitchFamily="18" charset="0"/>
            </a:endParaRPr>
          </a:p>
        </p:txBody>
      </p:sp>
      <p:sp>
        <p:nvSpPr>
          <p:cNvPr id="16385" name="Rectangle 1"/>
          <p:cNvSpPr>
            <a:spLocks noChangeArrowheads="1"/>
          </p:cNvSpPr>
          <p:nvPr/>
        </p:nvSpPr>
        <p:spPr bwMode="auto">
          <a:xfrm>
            <a:off x="533400" y="2476500"/>
            <a:ext cx="162306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Times New Roman" pitchFamily="18" charset="0"/>
                <a:cs typeface="Times New Roman" pitchFamily="18" charset="0"/>
              </a:rPr>
              <a:t>TWO</a:t>
            </a:r>
            <a:r>
              <a:rPr kumimoji="0" lang="en-US" sz="4000" b="1" i="0" u="none" strike="noStrike" cap="none" normalizeH="0" dirty="0" smtClean="0">
                <a:ln>
                  <a:noFill/>
                </a:ln>
                <a:solidFill>
                  <a:schemeClr val="tx1"/>
                </a:solidFill>
                <a:effectLst/>
                <a:latin typeface="Times New Roman" pitchFamily="18" charset="0"/>
                <a:cs typeface="Times New Roman" pitchFamily="18" charset="0"/>
              </a:rPr>
              <a:t> STEPS:</a:t>
            </a:r>
          </a:p>
          <a:p>
            <a:pPr marL="0" marR="0" lvl="0" indent="0" algn="l" defTabSz="914400" rtl="0" eaLnBrk="1" fontAlgn="base" latinLnBrk="0" hangingPunct="1">
              <a:lnSpc>
                <a:spcPct val="100000"/>
              </a:lnSpc>
              <a:spcBef>
                <a:spcPct val="0"/>
              </a:spcBef>
              <a:spcAft>
                <a:spcPct val="0"/>
              </a:spcAft>
              <a:buClrTx/>
              <a:buSzTx/>
              <a:buFontTx/>
              <a:buNone/>
              <a:tabLst/>
            </a:pPr>
            <a:r>
              <a:rPr lang="en-US" sz="36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Hardware implementation</a:t>
            </a:r>
          </a:p>
          <a:p>
            <a:pPr marL="0" marR="0" lvl="0" indent="0" algn="l" defTabSz="914400" rtl="0" eaLnBrk="1" fontAlgn="base" latinLnBrk="0" hangingPunct="1">
              <a:lnSpc>
                <a:spcPct val="100000"/>
              </a:lnSpc>
              <a:spcBef>
                <a:spcPct val="0"/>
              </a:spcBef>
              <a:spcAft>
                <a:spcPct val="0"/>
              </a:spcAft>
              <a:buClrTx/>
              <a:buSzTx/>
              <a:buFontTx/>
              <a:buNone/>
              <a:tabLst/>
            </a:pPr>
            <a:r>
              <a:rPr lang="en-US" sz="4400" dirty="0" smtClean="0">
                <a:latin typeface="Times New Roman" pitchFamily="18" charset="0"/>
                <a:cs typeface="Times New Roman" pitchFamily="18" charset="0"/>
              </a:rPr>
              <a:t>             Sensor connection</a:t>
            </a:r>
          </a:p>
          <a:p>
            <a:pPr marL="0" marR="0" lvl="0" indent="0" algn="l" defTabSz="914400" rtl="0" eaLnBrk="1" fontAlgn="base" latinLnBrk="0" hangingPunct="1">
              <a:lnSpc>
                <a:spcPct val="100000"/>
              </a:lnSpc>
              <a:spcBef>
                <a:spcPct val="0"/>
              </a:spcBef>
              <a:spcAft>
                <a:spcPct val="0"/>
              </a:spcAft>
              <a:buClrTx/>
              <a:buSzTx/>
              <a:buFontTx/>
              <a:buNone/>
              <a:tabLst/>
            </a:pPr>
            <a:r>
              <a:rPr lang="en-US" sz="4400" dirty="0" smtClean="0">
                <a:latin typeface="Times New Roman" pitchFamily="18" charset="0"/>
                <a:cs typeface="Times New Roman" pitchFamily="18" charset="0"/>
              </a:rPr>
              <a:t>              Conversion of biomass into briquettes(solid wooden bricks)</a:t>
            </a:r>
          </a:p>
          <a:p>
            <a:pPr marL="0" marR="0" lvl="0" indent="0" algn="l" defTabSz="914400" rtl="0" eaLnBrk="1" fontAlgn="base" latinLnBrk="0" hangingPunct="1">
              <a:lnSpc>
                <a:spcPct val="100000"/>
              </a:lnSpc>
              <a:spcBef>
                <a:spcPct val="0"/>
              </a:spcBef>
              <a:spcAft>
                <a:spcPct val="0"/>
              </a:spcAft>
              <a:buClrTx/>
              <a:buSzTx/>
              <a:buFontTx/>
              <a:buNone/>
              <a:tabLst/>
            </a:pPr>
            <a:endParaRPr lang="en-US" sz="4400"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dirty="0" smtClean="0">
                <a:ln>
                  <a:noFill/>
                </a:ln>
                <a:solidFill>
                  <a:schemeClr val="tx1"/>
                </a:solidFill>
                <a:effectLst/>
                <a:latin typeface="Times New Roman" pitchFamily="18" charset="0"/>
                <a:cs typeface="Times New Roman" pitchFamily="18" charset="0"/>
              </a:rPr>
              <a:t>    Software implementation</a:t>
            </a:r>
          </a:p>
          <a:p>
            <a:pPr marL="0" marR="0" lvl="0" indent="0" algn="l" defTabSz="914400" rtl="0" eaLnBrk="1" fontAlgn="base" latinLnBrk="0" hangingPunct="1">
              <a:lnSpc>
                <a:spcPct val="100000"/>
              </a:lnSpc>
              <a:spcBef>
                <a:spcPct val="0"/>
              </a:spcBef>
              <a:spcAft>
                <a:spcPct val="0"/>
              </a:spcAft>
              <a:buClrTx/>
              <a:buSzTx/>
              <a:buFontTx/>
              <a:buNone/>
              <a:tabLst/>
            </a:pPr>
            <a:r>
              <a:rPr lang="en-US" sz="4400" dirty="0" smtClean="0">
                <a:latin typeface="Times New Roman" pitchFamily="18" charset="0"/>
                <a:cs typeface="Times New Roman" pitchFamily="18" charset="0"/>
              </a:rPr>
              <a:t>              Sensor coding in </a:t>
            </a:r>
            <a:r>
              <a:rPr lang="en-US" sz="4400" dirty="0" err="1" smtClean="0">
                <a:latin typeface="Times New Roman" pitchFamily="18" charset="0"/>
                <a:cs typeface="Times New Roman" pitchFamily="18" charset="0"/>
              </a:rPr>
              <a:t>Arduino</a:t>
            </a:r>
            <a:endParaRPr lang="en-US" sz="4400"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dirty="0" smtClean="0">
                <a:ln>
                  <a:noFill/>
                </a:ln>
                <a:solidFill>
                  <a:schemeClr val="tx1"/>
                </a:solidFill>
                <a:effectLst/>
                <a:latin typeface="Times New Roman" pitchFamily="18" charset="0"/>
                <a:cs typeface="Times New Roman" pitchFamily="18" charset="0"/>
              </a:rPr>
              <a:t>               Sending data to cloud(</a:t>
            </a:r>
            <a:r>
              <a:rPr kumimoji="0" lang="en-US" sz="4400" b="0" i="0" u="none" strike="noStrike" cap="none" normalizeH="0" dirty="0" err="1" smtClean="0">
                <a:ln>
                  <a:noFill/>
                </a:ln>
                <a:solidFill>
                  <a:schemeClr val="tx1"/>
                </a:solidFill>
                <a:effectLst/>
                <a:latin typeface="Times New Roman" pitchFamily="18" charset="0"/>
                <a:cs typeface="Times New Roman" pitchFamily="18" charset="0"/>
              </a:rPr>
              <a:t>Thingspeak</a:t>
            </a:r>
            <a:r>
              <a:rPr kumimoji="0" lang="en-US" sz="4400" b="0" i="0" u="none" strike="noStrike" cap="none" normalizeH="0" dirty="0" smtClean="0">
                <a:ln>
                  <a:noFill/>
                </a:ln>
                <a:solidFill>
                  <a:schemeClr val="tx1"/>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9100"/>
            <a:ext cx="4495800" cy="738664"/>
          </a:xfrm>
        </p:spPr>
        <p:txBody>
          <a:bodyPr/>
          <a:lstStyle/>
          <a:p>
            <a:r>
              <a:rPr lang="en-US" sz="4800" dirty="0" smtClean="0">
                <a:latin typeface="Times New Roman" pitchFamily="18" charset="0"/>
                <a:cs typeface="Times New Roman" pitchFamily="18" charset="0"/>
              </a:rPr>
              <a:t>FLOWCHART:</a:t>
            </a:r>
            <a:endParaRPr lang="en-US" sz="4800" dirty="0">
              <a:latin typeface="Times New Roman" pitchFamily="18" charset="0"/>
              <a:cs typeface="Times New Roman" pitchFamily="18" charset="0"/>
            </a:endParaRPr>
          </a:p>
        </p:txBody>
      </p:sp>
      <p:pic>
        <p:nvPicPr>
          <p:cNvPr id="4" name="Content Placeholder 23">
            <a:extLst>
              <a:ext uri="{FF2B5EF4-FFF2-40B4-BE49-F238E27FC236}">
                <a16:creationId xmlns:a16="http://schemas.microsoft.com/office/drawing/2014/main" xmlns="" id="{D2645B9E-D2EC-75CB-B141-37186081F368}"/>
              </a:ext>
            </a:extLst>
          </p:cNvPr>
          <p:cNvPicPr>
            <a:picLocks noGrp="1" noChangeAspect="1"/>
          </p:cNvPicPr>
          <p:nvPr>
            <p:ph sz="half" idx="2"/>
          </p:nvPr>
        </p:nvPicPr>
        <p:blipFill>
          <a:blip r:embed="rId2"/>
          <a:stretch>
            <a:fillRect/>
          </a:stretch>
        </p:blipFill>
        <p:spPr>
          <a:xfrm>
            <a:off x="4953000" y="0"/>
            <a:ext cx="8686800" cy="10287000"/>
          </a:xfrm>
        </p:spPr>
      </p:pic>
      <p:sp>
        <p:nvSpPr>
          <p:cNvPr id="6" name="Rounded Rectangle 5"/>
          <p:cNvSpPr/>
          <p:nvPr/>
        </p:nvSpPr>
        <p:spPr>
          <a:xfrm>
            <a:off x="2819400" y="1409700"/>
            <a:ext cx="6019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Biomass collection</a:t>
            </a:r>
            <a:endParaRPr lang="en-US" sz="4000" dirty="0"/>
          </a:p>
        </p:txBody>
      </p:sp>
      <p:sp>
        <p:nvSpPr>
          <p:cNvPr id="7" name="Rounded Rectangle 6"/>
          <p:cNvSpPr/>
          <p:nvPr/>
        </p:nvSpPr>
        <p:spPr>
          <a:xfrm>
            <a:off x="7848600" y="3467100"/>
            <a:ext cx="3657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Village 3</a:t>
            </a:r>
            <a:endParaRPr lang="en-US" sz="3600" dirty="0"/>
          </a:p>
        </p:txBody>
      </p:sp>
      <p:sp>
        <p:nvSpPr>
          <p:cNvPr id="8" name="Rounded Rectangle 7"/>
          <p:cNvSpPr/>
          <p:nvPr/>
        </p:nvSpPr>
        <p:spPr>
          <a:xfrm>
            <a:off x="4191000" y="3467100"/>
            <a:ext cx="3429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Village 2</a:t>
            </a:r>
            <a:endParaRPr lang="en-US" sz="3600" dirty="0"/>
          </a:p>
        </p:txBody>
      </p:sp>
      <p:sp>
        <p:nvSpPr>
          <p:cNvPr id="9" name="Rounded Rectangle 8"/>
          <p:cNvSpPr/>
          <p:nvPr/>
        </p:nvSpPr>
        <p:spPr>
          <a:xfrm>
            <a:off x="381000" y="34671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Village 1</a:t>
            </a:r>
            <a:endParaRPr lang="en-US" sz="3600" dirty="0"/>
          </a:p>
        </p:txBody>
      </p:sp>
      <p:sp>
        <p:nvSpPr>
          <p:cNvPr id="10" name="Rounded Rectangle 9"/>
          <p:cNvSpPr/>
          <p:nvPr/>
        </p:nvSpPr>
        <p:spPr>
          <a:xfrm>
            <a:off x="8077200" y="51435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collector 3</a:t>
            </a:r>
            <a:endParaRPr lang="en-US" sz="3600" dirty="0"/>
          </a:p>
        </p:txBody>
      </p:sp>
      <p:sp>
        <p:nvSpPr>
          <p:cNvPr id="11" name="Rounded Rectangle 10"/>
          <p:cNvSpPr/>
          <p:nvPr/>
        </p:nvSpPr>
        <p:spPr>
          <a:xfrm>
            <a:off x="4267200" y="50673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collector 2</a:t>
            </a:r>
            <a:endParaRPr lang="en-US" sz="3600" dirty="0"/>
          </a:p>
        </p:txBody>
      </p:sp>
      <p:sp>
        <p:nvSpPr>
          <p:cNvPr id="12" name="Rounded Rectangle 11"/>
          <p:cNvSpPr/>
          <p:nvPr/>
        </p:nvSpPr>
        <p:spPr>
          <a:xfrm>
            <a:off x="533400" y="51435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collector 1</a:t>
            </a:r>
            <a:endParaRPr lang="en-US" sz="3600" dirty="0"/>
          </a:p>
        </p:txBody>
      </p:sp>
      <p:sp>
        <p:nvSpPr>
          <p:cNvPr id="13" name="Rounded Rectangle 12"/>
          <p:cNvSpPr/>
          <p:nvPr/>
        </p:nvSpPr>
        <p:spPr>
          <a:xfrm>
            <a:off x="4419600" y="84963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Node </a:t>
            </a:r>
            <a:r>
              <a:rPr lang="en-US" sz="3600" dirty="0" err="1" smtClean="0"/>
              <a:t>mcu</a:t>
            </a:r>
            <a:endParaRPr lang="en-US" sz="3600" dirty="0"/>
          </a:p>
        </p:txBody>
      </p:sp>
      <p:sp>
        <p:nvSpPr>
          <p:cNvPr id="14" name="Rounded Rectangle 13"/>
          <p:cNvSpPr/>
          <p:nvPr/>
        </p:nvSpPr>
        <p:spPr>
          <a:xfrm>
            <a:off x="4419600" y="68199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Load cell</a:t>
            </a:r>
            <a:endParaRPr lang="en-US" sz="3600" dirty="0"/>
          </a:p>
        </p:txBody>
      </p:sp>
      <p:cxnSp>
        <p:nvCxnSpPr>
          <p:cNvPr id="21" name="Straight Arrow Connector 20"/>
          <p:cNvCxnSpPr>
            <a:stCxn id="9" idx="2"/>
          </p:cNvCxnSpPr>
          <p:nvPr/>
        </p:nvCxnSpPr>
        <p:spPr>
          <a:xfrm rot="5400000">
            <a:off x="1828800" y="48387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639594" y="81145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9449594" y="48379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590800" y="56007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2743200" y="5753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563394" y="47617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830094" y="66286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5601494" y="31996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81200" y="3009900"/>
            <a:ext cx="762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1791494" y="31996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9411494" y="31996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514600" y="6515100"/>
            <a:ext cx="762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2362200" y="63627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9982994" y="63619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5868194" y="62857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5525294" y="2742406"/>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3944600" y="19431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Thingspeak</a:t>
            </a:r>
            <a:endParaRPr lang="en-US" sz="3600" dirty="0"/>
          </a:p>
        </p:txBody>
      </p:sp>
      <p:sp>
        <p:nvSpPr>
          <p:cNvPr id="32" name="Rounded Rectangle 31"/>
          <p:cNvSpPr/>
          <p:nvPr/>
        </p:nvSpPr>
        <p:spPr>
          <a:xfrm>
            <a:off x="13944600" y="36957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Login</a:t>
            </a:r>
            <a:endParaRPr lang="en-US" sz="3600" dirty="0"/>
          </a:p>
        </p:txBody>
      </p:sp>
      <p:sp>
        <p:nvSpPr>
          <p:cNvPr id="34" name="Rounded Rectangle 33"/>
          <p:cNvSpPr/>
          <p:nvPr/>
        </p:nvSpPr>
        <p:spPr>
          <a:xfrm>
            <a:off x="13944600" y="70485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Get API key and paste in code</a:t>
            </a:r>
            <a:endParaRPr lang="en-US" sz="3600" dirty="0"/>
          </a:p>
        </p:txBody>
      </p:sp>
      <p:sp>
        <p:nvSpPr>
          <p:cNvPr id="36" name="Rounded Rectangle 35"/>
          <p:cNvSpPr/>
          <p:nvPr/>
        </p:nvSpPr>
        <p:spPr>
          <a:xfrm>
            <a:off x="13944600" y="52959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Create new channel</a:t>
            </a:r>
            <a:endParaRPr lang="en-US" sz="3600" dirty="0"/>
          </a:p>
        </p:txBody>
      </p:sp>
      <p:sp>
        <p:nvSpPr>
          <p:cNvPr id="37" name="Rounded Rectangle 36"/>
          <p:cNvSpPr/>
          <p:nvPr/>
        </p:nvSpPr>
        <p:spPr>
          <a:xfrm>
            <a:off x="14020800" y="8648700"/>
            <a:ext cx="3505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Output</a:t>
            </a:r>
            <a:endParaRPr lang="en-US" sz="3600" dirty="0"/>
          </a:p>
        </p:txBody>
      </p:sp>
      <p:cxnSp>
        <p:nvCxnSpPr>
          <p:cNvPr id="40" name="Straight Arrow Connector 39"/>
          <p:cNvCxnSpPr/>
          <p:nvPr/>
        </p:nvCxnSpPr>
        <p:spPr>
          <a:xfrm rot="5400000">
            <a:off x="15316994" y="33901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5393194" y="49141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15316994" y="66667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15393194" y="83431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924800" y="90297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9524206" y="5830094"/>
            <a:ext cx="6326188"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725400" y="26289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85900"/>
            <a:ext cx="11353799" cy="677108"/>
          </a:xfrm>
        </p:spPr>
        <p:txBody>
          <a:bodyPr/>
          <a:lstStyle/>
          <a:p>
            <a:r>
              <a:rPr lang="en-US" sz="4400" b="1" dirty="0" smtClean="0"/>
              <a:t>HARDWARE IMPLEMENTATION:</a:t>
            </a:r>
            <a:endParaRPr lang="en-US" sz="4400" b="1" dirty="0"/>
          </a:p>
        </p:txBody>
      </p:sp>
      <p:sp>
        <p:nvSpPr>
          <p:cNvPr id="4" name="Rectangle 3"/>
          <p:cNvSpPr/>
          <p:nvPr/>
        </p:nvSpPr>
        <p:spPr>
          <a:xfrm>
            <a:off x="1219200" y="2781300"/>
            <a:ext cx="8686800" cy="646331"/>
          </a:xfrm>
          <a:prstGeom prst="rect">
            <a:avLst/>
          </a:prstGeom>
        </p:spPr>
        <p:txBody>
          <a:bodyPr wrap="square">
            <a:spAutoFit/>
          </a:bodyPr>
          <a:lstStyle/>
          <a:p>
            <a:pPr lvl="0" eaLnBrk="0" fontAlgn="base" hangingPunct="0">
              <a:spcBef>
                <a:spcPct val="0"/>
              </a:spcBef>
              <a:spcAft>
                <a:spcPct val="0"/>
              </a:spcAft>
            </a:pPr>
            <a:r>
              <a:rPr lang="en-US" sz="3600" b="1" dirty="0" smtClean="0">
                <a:latin typeface="Times New Roman" pitchFamily="18" charset="0"/>
                <a:cs typeface="Times New Roman" pitchFamily="18" charset="0"/>
              </a:rPr>
              <a:t>SENSOR CONNECTION:</a:t>
            </a:r>
            <a:endParaRPr lang="en-US" sz="3600" dirty="0" smtClean="0">
              <a:latin typeface="Times New Roman" pitchFamily="18" charset="0"/>
              <a:cs typeface="Times New Roman" pitchFamily="18" charset="0"/>
            </a:endParaRPr>
          </a:p>
        </p:txBody>
      </p:sp>
      <p:pic>
        <p:nvPicPr>
          <p:cNvPr id="12290" name="Picture 2" descr="C:\Users\mojes\OneDrive\Pictures\WhatsApp Image 2024-02-06 at 14.12.38.jpeg"/>
          <p:cNvPicPr>
            <a:picLocks noChangeAspect="1" noChangeArrowheads="1"/>
          </p:cNvPicPr>
          <p:nvPr/>
        </p:nvPicPr>
        <p:blipFill>
          <a:blip r:embed="rId2"/>
          <a:srcRect/>
          <a:stretch>
            <a:fillRect/>
          </a:stretch>
        </p:blipFill>
        <p:spPr bwMode="auto">
          <a:xfrm>
            <a:off x="1828800" y="3619500"/>
            <a:ext cx="5791200" cy="5715000"/>
          </a:xfrm>
          <a:prstGeom prst="rect">
            <a:avLst/>
          </a:prstGeom>
          <a:noFill/>
        </p:spPr>
      </p:pic>
      <p:pic>
        <p:nvPicPr>
          <p:cNvPr id="12292" name="Picture 4" descr="C:\Users\mojes\AppData\Local\Packages\Microsoft.Windows.Photos_8wekyb3d8bbwe\TempState\ShareServiceTempFolder\Screenshot (278).jpeg"/>
          <p:cNvPicPr>
            <a:picLocks noChangeAspect="1" noChangeArrowheads="1"/>
          </p:cNvPicPr>
          <p:nvPr/>
        </p:nvPicPr>
        <p:blipFill>
          <a:blip r:embed="rId3"/>
          <a:srcRect/>
          <a:stretch>
            <a:fillRect/>
          </a:stretch>
        </p:blipFill>
        <p:spPr bwMode="auto">
          <a:xfrm>
            <a:off x="8534400" y="3543300"/>
            <a:ext cx="8763000" cy="460533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685800" y="1409700"/>
            <a:ext cx="17221200" cy="738664"/>
          </a:xfrm>
        </p:spPr>
        <p:txBody>
          <a:bodyPr/>
          <a:lstStyle/>
          <a:p>
            <a:r>
              <a:rPr lang="en-US" u="sng" spc="20" dirty="0" smtClean="0">
                <a:latin typeface="Times New Roman" pitchFamily="18" charset="0"/>
                <a:cs typeface="Times New Roman" pitchFamily="18" charset="0"/>
              </a:rPr>
              <a:t>SOFWARE IMPLEMENTATION:</a:t>
            </a:r>
            <a:endParaRPr lang="en-US" spc="20" dirty="0">
              <a:latin typeface="Times New Roman" pitchFamily="18" charset="0"/>
              <a:cs typeface="Times New Roman" pitchFamily="18" charset="0"/>
            </a:endParaRPr>
          </a:p>
        </p:txBody>
      </p:sp>
      <p:sp>
        <p:nvSpPr>
          <p:cNvPr id="14337" name="Rectangle 1"/>
          <p:cNvSpPr>
            <a:spLocks noChangeArrowheads="1"/>
          </p:cNvSpPr>
          <p:nvPr/>
        </p:nvSpPr>
        <p:spPr bwMode="auto">
          <a:xfrm>
            <a:off x="762000" y="2705100"/>
            <a:ext cx="14478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3600" b="1" dirty="0" smtClean="0">
                <a:latin typeface="Times New Roman" pitchFamily="18" charset="0"/>
                <a:cs typeface="Times New Roman" pitchFamily="18" charset="0"/>
              </a:rPr>
              <a:t>SENSOR CODE IN ARDUINO:</a:t>
            </a:r>
            <a:endParaRPr kumimoji="0" lang="en-US" sz="36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1266" name="Picture 2" descr="C:\Users\mojes\Downloads\WhatsApp Image 2024-02-06 at 14.12.59.jpeg"/>
          <p:cNvPicPr>
            <a:picLocks noChangeAspect="1" noChangeArrowheads="1"/>
          </p:cNvPicPr>
          <p:nvPr/>
        </p:nvPicPr>
        <p:blipFill>
          <a:blip r:embed="rId3"/>
          <a:srcRect/>
          <a:stretch>
            <a:fillRect/>
          </a:stretch>
        </p:blipFill>
        <p:spPr bwMode="auto">
          <a:xfrm>
            <a:off x="1828800" y="3543300"/>
            <a:ext cx="11887200" cy="57435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3536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TotalTime>
  <Words>569</Words>
  <Application>Microsoft Office PowerPoint</Application>
  <PresentationFormat>Custom</PresentationFormat>
  <Paragraphs>67</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TEAM MEMBERS: </vt:lpstr>
      <vt:lpstr>INTRODUCTION:</vt:lpstr>
      <vt:lpstr>PROBLEM STATEMENT:</vt:lpstr>
      <vt:lpstr>EVOLUTION OF PROBLEM STATEMENT:</vt:lpstr>
      <vt:lpstr>IMPLEMENTATION OF PROJECT:</vt:lpstr>
      <vt:lpstr>FLOWCHART:</vt:lpstr>
      <vt:lpstr>PowerPoint Presentation</vt:lpstr>
      <vt:lpstr>SOFWARE IMPLEMENTATION:</vt:lpstr>
      <vt:lpstr>THINGSPEAK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 SEVA SANGAM</dc:title>
  <dc:creator>G Nandhan</dc:creator>
  <cp:lastModifiedBy>user</cp:lastModifiedBy>
  <cp:revision>35</cp:revision>
  <dcterms:created xsi:type="dcterms:W3CDTF">2023-04-19T09:13:42Z</dcterms:created>
  <dcterms:modified xsi:type="dcterms:W3CDTF">2024-03-17T03:31:02Z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Chromium</vt:lpwstr>
  </property>
  <property fmtid="{D5CDD505-2E9C-101B-9397-08002B2CF9AE}" pid="4" name="LastSaved">
    <vt:filetime>2023-04-19T00:00:00Z</vt:filetime>
  </property>
</Properties>
</file>