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5" r:id="rId4"/>
    <p:sldId id="257"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389783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91C19-C861-48B1-B882-56194ED94536}"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297384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2661597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3862320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736062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91C19-C861-48B1-B882-56194ED94536}"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412328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91C19-C861-48B1-B882-56194ED94536}" type="datetimeFigureOut">
              <a:rPr lang="en-IN" smtClean="0"/>
              <a:t>20-11-2022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545744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13125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346966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213719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1C19-C861-48B1-B882-56194ED94536}"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56250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91C19-C861-48B1-B882-56194ED94536}"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59094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91C19-C861-48B1-B882-56194ED94536}"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250194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91C19-C861-48B1-B882-56194ED94536}"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34016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91C19-C861-48B1-B882-56194ED94536}"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16889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91C19-C861-48B1-B882-56194ED94536}"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83559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91C19-C861-48B1-B882-56194ED94536}"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B0B4DC-5980-44EE-BC5F-B3A9EF28AC84}" type="slidenum">
              <a:rPr lang="en-IN" smtClean="0"/>
              <a:t>‹#›</a:t>
            </a:fld>
            <a:endParaRPr lang="en-IN"/>
          </a:p>
        </p:txBody>
      </p:sp>
    </p:spTree>
    <p:extLst>
      <p:ext uri="{BB962C8B-B14F-4D97-AF65-F5344CB8AC3E}">
        <p14:creationId xmlns:p14="http://schemas.microsoft.com/office/powerpoint/2010/main" val="138709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091C19-C861-48B1-B882-56194ED94536}" type="datetimeFigureOut">
              <a:rPr lang="en-IN" smtClean="0"/>
              <a:t>20-11-2022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B0B4DC-5980-44EE-BC5F-B3A9EF28AC84}" type="slidenum">
              <a:rPr lang="en-IN" smtClean="0"/>
              <a:t>‹#›</a:t>
            </a:fld>
            <a:endParaRPr lang="en-IN"/>
          </a:p>
        </p:txBody>
      </p:sp>
    </p:spTree>
    <p:extLst>
      <p:ext uri="{BB962C8B-B14F-4D97-AF65-F5344CB8AC3E}">
        <p14:creationId xmlns:p14="http://schemas.microsoft.com/office/powerpoint/2010/main" val="12777673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lideshare.net/abhishekkumar5947/design-and-simulation-of-local-area-network-using-cisco-packet-tracer" TargetMode="External"/><Relationship Id="rId2" Type="http://schemas.openxmlformats.org/officeDocument/2006/relationships/hyperlink" Target="http://www.theijes.com/papers/vol6-issue10/Version-2/I0610026377.pdf" TargetMode="External"/><Relationship Id="rId1" Type="http://schemas.openxmlformats.org/officeDocument/2006/relationships/slideLayout" Target="../slideLayouts/slideLayout2.xml"/><Relationship Id="rId5" Type="http://schemas.openxmlformats.org/officeDocument/2006/relationships/hyperlink" Target="http://www.cisco.com/c/en_in/products/switches/what-is-a-lan-local-area-network.html" TargetMode="External"/><Relationship Id="rId4" Type="http://schemas.openxmlformats.org/officeDocument/2006/relationships/hyperlink" Target="http://www.geeksforgeeks.org/routing-information-protocol-r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2C9E-DDC7-679F-6BF6-08D1C0B59B3E}"/>
              </a:ext>
            </a:extLst>
          </p:cNvPr>
          <p:cNvSpPr>
            <a:spLocks noGrp="1"/>
          </p:cNvSpPr>
          <p:nvPr>
            <p:ph type="ctrTitle"/>
          </p:nvPr>
        </p:nvSpPr>
        <p:spPr>
          <a:xfrm>
            <a:off x="1154955" y="600075"/>
            <a:ext cx="8825658" cy="2429468"/>
          </a:xfrm>
        </p:spPr>
        <p:txBody>
          <a:bodyPr/>
          <a:lstStyle/>
          <a:p>
            <a:r>
              <a:rPr lang="en-US" sz="5400" dirty="0"/>
              <a:t>NETWORK DESIGN FOR A COLLEGE</a:t>
            </a:r>
            <a:endParaRPr lang="en-IN" dirty="0"/>
          </a:p>
        </p:txBody>
      </p:sp>
      <p:sp>
        <p:nvSpPr>
          <p:cNvPr id="3" name="Subtitle 2">
            <a:extLst>
              <a:ext uri="{FF2B5EF4-FFF2-40B4-BE49-F238E27FC236}">
                <a16:creationId xmlns:a16="http://schemas.microsoft.com/office/drawing/2014/main" id="{A6FA01A6-AEDF-44DD-7B95-8B2CD8EFE9CA}"/>
              </a:ext>
            </a:extLst>
          </p:cNvPr>
          <p:cNvSpPr>
            <a:spLocks noGrp="1"/>
          </p:cNvSpPr>
          <p:nvPr>
            <p:ph type="subTitle" idx="1"/>
          </p:nvPr>
        </p:nvSpPr>
        <p:spPr>
          <a:xfrm>
            <a:off x="1221630" y="4191000"/>
            <a:ext cx="8825658" cy="1790700"/>
          </a:xfrm>
        </p:spPr>
        <p:txBody>
          <a:bodyPr>
            <a:normAutofit/>
          </a:bodyPr>
          <a:lstStyle/>
          <a:p>
            <a:r>
              <a:rPr lang="en-US" dirty="0">
                <a:solidFill>
                  <a:srgbClr val="FFC000"/>
                </a:solidFill>
              </a:rPr>
              <a:t>Team: Ra2011003010354 – </a:t>
            </a:r>
            <a:r>
              <a:rPr lang="en-US" dirty="0" err="1">
                <a:solidFill>
                  <a:srgbClr val="FFC000"/>
                </a:solidFill>
              </a:rPr>
              <a:t>vedant</a:t>
            </a:r>
            <a:r>
              <a:rPr lang="en-US" dirty="0">
                <a:solidFill>
                  <a:srgbClr val="FFC000"/>
                </a:solidFill>
              </a:rPr>
              <a:t> Tiwari</a:t>
            </a:r>
          </a:p>
          <a:p>
            <a:r>
              <a:rPr lang="en-US" dirty="0">
                <a:solidFill>
                  <a:srgbClr val="FFC000"/>
                </a:solidFill>
              </a:rPr>
              <a:t>           ra2011003010356 – </a:t>
            </a:r>
            <a:r>
              <a:rPr lang="en-US" dirty="0" err="1">
                <a:solidFill>
                  <a:srgbClr val="FFC000"/>
                </a:solidFill>
              </a:rPr>
              <a:t>gooty</a:t>
            </a:r>
            <a:r>
              <a:rPr lang="en-US" dirty="0">
                <a:solidFill>
                  <a:srgbClr val="FFC000"/>
                </a:solidFill>
              </a:rPr>
              <a:t> </a:t>
            </a:r>
            <a:r>
              <a:rPr lang="en-US" dirty="0" err="1">
                <a:solidFill>
                  <a:srgbClr val="FFC000"/>
                </a:solidFill>
              </a:rPr>
              <a:t>shaik</a:t>
            </a:r>
            <a:r>
              <a:rPr lang="en-US" dirty="0">
                <a:solidFill>
                  <a:srgbClr val="FFC000"/>
                </a:solidFill>
              </a:rPr>
              <a:t> </a:t>
            </a:r>
            <a:r>
              <a:rPr lang="en-US" dirty="0" err="1">
                <a:solidFill>
                  <a:srgbClr val="FFC000"/>
                </a:solidFill>
              </a:rPr>
              <a:t>mohammed</a:t>
            </a:r>
            <a:r>
              <a:rPr lang="en-US" dirty="0">
                <a:solidFill>
                  <a:srgbClr val="FFC000"/>
                </a:solidFill>
              </a:rPr>
              <a:t> Faheem</a:t>
            </a:r>
          </a:p>
          <a:p>
            <a:r>
              <a:rPr lang="en-US" dirty="0">
                <a:solidFill>
                  <a:srgbClr val="FFC000"/>
                </a:solidFill>
              </a:rPr>
              <a:t>           ra2011003010358 – </a:t>
            </a:r>
            <a:r>
              <a:rPr lang="en-US" dirty="0" err="1">
                <a:solidFill>
                  <a:srgbClr val="FFC000"/>
                </a:solidFill>
              </a:rPr>
              <a:t>pritom</a:t>
            </a:r>
            <a:r>
              <a:rPr lang="en-US" dirty="0">
                <a:solidFill>
                  <a:srgbClr val="FFC000"/>
                </a:solidFill>
              </a:rPr>
              <a:t> </a:t>
            </a:r>
            <a:r>
              <a:rPr lang="en-US" dirty="0" err="1">
                <a:solidFill>
                  <a:srgbClr val="FFC000"/>
                </a:solidFill>
              </a:rPr>
              <a:t>roy</a:t>
            </a:r>
            <a:endParaRPr lang="en-US" dirty="0">
              <a:solidFill>
                <a:srgbClr val="FFC000"/>
              </a:solidFill>
            </a:endParaRPr>
          </a:p>
          <a:p>
            <a:r>
              <a:rPr lang="en-US" dirty="0">
                <a:solidFill>
                  <a:srgbClr val="FFC000"/>
                </a:solidFill>
              </a:rPr>
              <a:t>           ra2011003010365 – </a:t>
            </a:r>
            <a:r>
              <a:rPr lang="en-US" dirty="0" err="1">
                <a:solidFill>
                  <a:srgbClr val="FFC000"/>
                </a:solidFill>
              </a:rPr>
              <a:t>manojeet</a:t>
            </a:r>
            <a:r>
              <a:rPr lang="en-US" dirty="0">
                <a:solidFill>
                  <a:srgbClr val="FFC000"/>
                </a:solidFill>
              </a:rPr>
              <a:t> </a:t>
            </a:r>
            <a:r>
              <a:rPr lang="en-US" dirty="0" err="1">
                <a:solidFill>
                  <a:srgbClr val="FFC000"/>
                </a:solidFill>
              </a:rPr>
              <a:t>mahato</a:t>
            </a:r>
            <a:endParaRPr lang="en-IN" dirty="0">
              <a:solidFill>
                <a:srgbClr val="FFC000"/>
              </a:solidFill>
            </a:endParaRPr>
          </a:p>
        </p:txBody>
      </p:sp>
    </p:spTree>
    <p:extLst>
      <p:ext uri="{BB962C8B-B14F-4D97-AF65-F5344CB8AC3E}">
        <p14:creationId xmlns:p14="http://schemas.microsoft.com/office/powerpoint/2010/main" val="127892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3064-A1ED-4908-5295-63D4BC1DF08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FD875C7-4241-7B0F-5A3E-F723E592A3D4}"/>
              </a:ext>
            </a:extLst>
          </p:cNvPr>
          <p:cNvSpPr>
            <a:spLocks noGrp="1"/>
          </p:cNvSpPr>
          <p:nvPr>
            <p:ph idx="1"/>
          </p:nvPr>
        </p:nvSpPr>
        <p:spPr>
          <a:xfrm>
            <a:off x="1154954" y="2603500"/>
            <a:ext cx="10289334" cy="3811588"/>
          </a:xfrm>
        </p:spPr>
        <p:txBody>
          <a:bodyPr/>
          <a:lstStyle/>
          <a:p>
            <a:pPr marL="342900" lvl="0" indent="-342900">
              <a:lnSpc>
                <a:spcPct val="107000"/>
              </a:lnSpc>
              <a:buFont typeface="+mj-lt"/>
              <a:buAutoNum type="arabi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www.theijes.com/papers/vol6-issue10/Version-2/I0610026377.pdf</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www.slideshare.net/abhishekkumar5947/design-and-simulation-of-local-area-network-using-cisco-packet-tracer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study-ccna.com/routing-protocols/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www.geeksforgeeks.org/routing-information-protocol-rip/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www.cisco.com/c/en_in/products/switches/what-is-a-lan-local-area-network.html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349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69E8-E868-438A-A9E4-E833A1AC8CEF}"/>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0A4AF648-4634-F517-0744-F7F0B1C7290F}"/>
              </a:ext>
            </a:extLst>
          </p:cNvPr>
          <p:cNvSpPr>
            <a:spLocks noGrp="1"/>
          </p:cNvSpPr>
          <p:nvPr>
            <p:ph idx="1"/>
          </p:nvPr>
        </p:nvSpPr>
        <p:spPr>
          <a:xfrm>
            <a:off x="1154954" y="2603500"/>
            <a:ext cx="10389346" cy="3568700"/>
          </a:xfrm>
        </p:spPr>
        <p:txBody>
          <a:bodyPr>
            <a:norm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simulation tool offers a way to predict the impact on the network of a hardware upgrade, a change in topology, an increase in traffic load or the use of a new application.   So, we have designed a LAN of a college using Cisco Packet Tracer.  The study provides an insight into various concepts such as topology design, IP address configuration and how to send information in form of packets in a single network and the use of Virtual Local Area Networks (VLANs) to separate the traffic generated by different departments.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102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3D02-755F-BD15-1177-2E6BBF712926}"/>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63CF2FF-DDB1-E5B6-81CA-7EEF7110C647}"/>
              </a:ext>
            </a:extLst>
          </p:cNvPr>
          <p:cNvSpPr>
            <a:spLocks noGrp="1"/>
          </p:cNvSpPr>
          <p:nvPr>
            <p:ph idx="1"/>
          </p:nvPr>
        </p:nvSpPr>
        <p:spPr>
          <a:xfrm>
            <a:off x="857250" y="2443163"/>
            <a:ext cx="10287000" cy="3871911"/>
          </a:xfrm>
        </p:spPr>
        <p:txBody>
          <a:bodyPr>
            <a:normAutofit lnSpcReduction="10000"/>
          </a:bodyPr>
          <a:lstStyle/>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Objectives of the “Network Design For a College” are: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study topology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design topology of the college </a:t>
            </a:r>
          </a:p>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study IP Addressing, Subnetting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connect Switches and PCs using the Copper Cross-Over (Similar devices)/Copper Straight-through (Dissimilar devices) Cables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configure the IP Addresses of the PCs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simulate how to send information between the connected users (devices) and the use of VLANs to separate the traffic generated by different users or pathways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75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111BB1B-A44B-58C4-1067-DD7D1503378C}"/>
              </a:ext>
            </a:extLst>
          </p:cNvPr>
          <p:cNvSpPr>
            <a:spLocks noGrp="1"/>
          </p:cNvSpPr>
          <p:nvPr/>
        </p:nvSpPr>
        <p:spPr>
          <a:xfrm>
            <a:off x="188976" y="441960"/>
            <a:ext cx="11814048" cy="627888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a:p>
            <a:endParaRPr lang="en-US" sz="1100" dirty="0"/>
          </a:p>
          <a:p>
            <a:pPr algn="just"/>
            <a:r>
              <a:rPr lang="en-US" sz="2000" dirty="0"/>
              <a:t>Local Area Network is the most basic computer network that connects devices within a building or group of buildings that are separated by a small distance.</a:t>
            </a:r>
          </a:p>
          <a:p>
            <a:pPr algn="just"/>
            <a:r>
              <a:rPr lang="en-US" sz="2000" dirty="0"/>
              <a:t>Our project involves setting up a LAN for a college, by setting separate domains such as Computer lab, Library and Science Lab Departments and connecting their devise through routers.</a:t>
            </a:r>
          </a:p>
          <a:p>
            <a:pPr algn="just"/>
            <a:r>
              <a:rPr lang="en-US" sz="2000" dirty="0"/>
              <a:t>The components used are:</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F2C7339A-BF8A-88DA-D4E8-8F2FEFFA8285}"/>
              </a:ext>
            </a:extLst>
          </p:cNvPr>
          <p:cNvGraphicFramePr>
            <a:graphicFrameLocks noGrp="1"/>
          </p:cNvGraphicFramePr>
          <p:nvPr>
            <p:extLst>
              <p:ext uri="{D42A27DB-BD31-4B8C-83A1-F6EECF244321}">
                <p14:modId xmlns:p14="http://schemas.microsoft.com/office/powerpoint/2010/main" val="3160654985"/>
              </p:ext>
            </p:extLst>
          </p:nvPr>
        </p:nvGraphicFramePr>
        <p:xfrm>
          <a:off x="2032000" y="3429000"/>
          <a:ext cx="8127999"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5090720"/>
                    </a:ext>
                  </a:extLst>
                </a:gridCol>
                <a:gridCol w="2709333">
                  <a:extLst>
                    <a:ext uri="{9D8B030D-6E8A-4147-A177-3AD203B41FA5}">
                      <a16:colId xmlns:a16="http://schemas.microsoft.com/office/drawing/2014/main" val="3082527983"/>
                    </a:ext>
                  </a:extLst>
                </a:gridCol>
                <a:gridCol w="2709333">
                  <a:extLst>
                    <a:ext uri="{9D8B030D-6E8A-4147-A177-3AD203B41FA5}">
                      <a16:colId xmlns:a16="http://schemas.microsoft.com/office/drawing/2014/main" val="1453221847"/>
                    </a:ext>
                  </a:extLst>
                </a:gridCol>
              </a:tblGrid>
              <a:tr h="370840">
                <a:tc>
                  <a:txBody>
                    <a:bodyPr/>
                    <a:lstStyle/>
                    <a:p>
                      <a:r>
                        <a:rPr lang="en-GB" dirty="0" err="1"/>
                        <a:t>S.No</a:t>
                      </a:r>
                      <a:endParaRPr lang="en-GB" dirty="0"/>
                    </a:p>
                  </a:txBody>
                  <a:tcPr/>
                </a:tc>
                <a:tc>
                  <a:txBody>
                    <a:bodyPr/>
                    <a:lstStyle/>
                    <a:p>
                      <a:r>
                        <a:rPr lang="en-GB" dirty="0"/>
                        <a:t>Device</a:t>
                      </a:r>
                    </a:p>
                  </a:txBody>
                  <a:tcPr/>
                </a:tc>
                <a:tc>
                  <a:txBody>
                    <a:bodyPr/>
                    <a:lstStyle/>
                    <a:p>
                      <a:r>
                        <a:rPr lang="en-GB" dirty="0"/>
                        <a:t>Required Nos.</a:t>
                      </a:r>
                    </a:p>
                  </a:txBody>
                  <a:tcPr/>
                </a:tc>
                <a:extLst>
                  <a:ext uri="{0D108BD9-81ED-4DB2-BD59-A6C34878D82A}">
                    <a16:rowId xmlns:a16="http://schemas.microsoft.com/office/drawing/2014/main" val="684235529"/>
                  </a:ext>
                </a:extLst>
              </a:tr>
              <a:tr h="370840">
                <a:tc>
                  <a:txBody>
                    <a:bodyPr/>
                    <a:lstStyle/>
                    <a:p>
                      <a:r>
                        <a:rPr lang="en-GB" dirty="0"/>
                        <a:t>1</a:t>
                      </a:r>
                    </a:p>
                  </a:txBody>
                  <a:tcPr/>
                </a:tc>
                <a:tc>
                  <a:txBody>
                    <a:bodyPr/>
                    <a:lstStyle/>
                    <a:p>
                      <a:r>
                        <a:rPr lang="en-GB" dirty="0"/>
                        <a:t>PCs</a:t>
                      </a:r>
                    </a:p>
                  </a:txBody>
                  <a:tcPr/>
                </a:tc>
                <a:tc>
                  <a:txBody>
                    <a:bodyPr/>
                    <a:lstStyle/>
                    <a:p>
                      <a:r>
                        <a:rPr lang="en-GB" dirty="0"/>
                        <a:t>54</a:t>
                      </a:r>
                    </a:p>
                  </a:txBody>
                  <a:tcPr/>
                </a:tc>
                <a:extLst>
                  <a:ext uri="{0D108BD9-81ED-4DB2-BD59-A6C34878D82A}">
                    <a16:rowId xmlns:a16="http://schemas.microsoft.com/office/drawing/2014/main" val="2096818987"/>
                  </a:ext>
                </a:extLst>
              </a:tr>
              <a:tr h="370840">
                <a:tc>
                  <a:txBody>
                    <a:bodyPr/>
                    <a:lstStyle/>
                    <a:p>
                      <a:r>
                        <a:rPr lang="en-GB" dirty="0"/>
                        <a:t>2</a:t>
                      </a:r>
                    </a:p>
                  </a:txBody>
                  <a:tcPr/>
                </a:tc>
                <a:tc>
                  <a:txBody>
                    <a:bodyPr/>
                    <a:lstStyle/>
                    <a:p>
                      <a:r>
                        <a:rPr lang="en-GB" dirty="0"/>
                        <a:t>ROUTERS</a:t>
                      </a:r>
                    </a:p>
                  </a:txBody>
                  <a:tcPr/>
                </a:tc>
                <a:tc>
                  <a:txBody>
                    <a:bodyPr/>
                    <a:lstStyle/>
                    <a:p>
                      <a:r>
                        <a:rPr lang="en-GB" dirty="0"/>
                        <a:t>3</a:t>
                      </a:r>
                    </a:p>
                  </a:txBody>
                  <a:tcPr/>
                </a:tc>
                <a:extLst>
                  <a:ext uri="{0D108BD9-81ED-4DB2-BD59-A6C34878D82A}">
                    <a16:rowId xmlns:a16="http://schemas.microsoft.com/office/drawing/2014/main" val="277406704"/>
                  </a:ext>
                </a:extLst>
              </a:tr>
              <a:tr h="370840">
                <a:tc>
                  <a:txBody>
                    <a:bodyPr/>
                    <a:lstStyle/>
                    <a:p>
                      <a:r>
                        <a:rPr lang="en-GB" dirty="0"/>
                        <a:t>3</a:t>
                      </a:r>
                    </a:p>
                  </a:txBody>
                  <a:tcPr/>
                </a:tc>
                <a:tc>
                  <a:txBody>
                    <a:bodyPr/>
                    <a:lstStyle/>
                    <a:p>
                      <a:r>
                        <a:rPr lang="en-GB" dirty="0"/>
                        <a:t>SWITCHES</a:t>
                      </a:r>
                    </a:p>
                  </a:txBody>
                  <a:tcPr/>
                </a:tc>
                <a:tc>
                  <a:txBody>
                    <a:bodyPr/>
                    <a:lstStyle/>
                    <a:p>
                      <a:r>
                        <a:rPr lang="en-GB" dirty="0"/>
                        <a:t>6</a:t>
                      </a:r>
                    </a:p>
                  </a:txBody>
                  <a:tcPr/>
                </a:tc>
                <a:extLst>
                  <a:ext uri="{0D108BD9-81ED-4DB2-BD59-A6C34878D82A}">
                    <a16:rowId xmlns:a16="http://schemas.microsoft.com/office/drawing/2014/main" val="3251494054"/>
                  </a:ext>
                </a:extLst>
              </a:tr>
              <a:tr h="370840">
                <a:tc>
                  <a:txBody>
                    <a:bodyPr/>
                    <a:lstStyle/>
                    <a:p>
                      <a:r>
                        <a:rPr lang="en-GB" dirty="0"/>
                        <a:t>4</a:t>
                      </a:r>
                    </a:p>
                  </a:txBody>
                  <a:tcPr/>
                </a:tc>
                <a:tc>
                  <a:txBody>
                    <a:bodyPr/>
                    <a:lstStyle/>
                    <a:p>
                      <a:r>
                        <a:rPr lang="en-GB" dirty="0"/>
                        <a:t>COPPER STRAIGHT-THROUGH CABLES</a:t>
                      </a:r>
                    </a:p>
                  </a:txBody>
                  <a:tcPr/>
                </a:tc>
                <a:tc>
                  <a:txBody>
                    <a:bodyPr/>
                    <a:lstStyle/>
                    <a:p>
                      <a:r>
                        <a:rPr lang="en-GB" dirty="0"/>
                        <a:t>55</a:t>
                      </a:r>
                    </a:p>
                  </a:txBody>
                  <a:tcPr/>
                </a:tc>
                <a:extLst>
                  <a:ext uri="{0D108BD9-81ED-4DB2-BD59-A6C34878D82A}">
                    <a16:rowId xmlns:a16="http://schemas.microsoft.com/office/drawing/2014/main" val="4213658743"/>
                  </a:ext>
                </a:extLst>
              </a:tr>
              <a:tr h="370840">
                <a:tc>
                  <a:txBody>
                    <a:bodyPr/>
                    <a:lstStyle/>
                    <a:p>
                      <a:r>
                        <a:rPr lang="en-GB" dirty="0"/>
                        <a:t>5</a:t>
                      </a:r>
                    </a:p>
                  </a:txBody>
                  <a:tcPr/>
                </a:tc>
                <a:tc>
                  <a:txBody>
                    <a:bodyPr/>
                    <a:lstStyle/>
                    <a:p>
                      <a:r>
                        <a:rPr lang="en-GB" dirty="0"/>
                        <a:t>SERIAL DCE CABLES</a:t>
                      </a:r>
                    </a:p>
                  </a:txBody>
                  <a:tcPr/>
                </a:tc>
                <a:tc>
                  <a:txBody>
                    <a:bodyPr/>
                    <a:lstStyle/>
                    <a:p>
                      <a:r>
                        <a:rPr lang="en-GB" dirty="0"/>
                        <a:t>3</a:t>
                      </a:r>
                    </a:p>
                  </a:txBody>
                  <a:tcPr/>
                </a:tc>
                <a:extLst>
                  <a:ext uri="{0D108BD9-81ED-4DB2-BD59-A6C34878D82A}">
                    <a16:rowId xmlns:a16="http://schemas.microsoft.com/office/drawing/2014/main" val="923738123"/>
                  </a:ext>
                </a:extLst>
              </a:tr>
              <a:tr h="370840">
                <a:tc>
                  <a:txBody>
                    <a:bodyPr/>
                    <a:lstStyle/>
                    <a:p>
                      <a:r>
                        <a:rPr lang="en-GB" dirty="0"/>
                        <a:t>6</a:t>
                      </a:r>
                    </a:p>
                  </a:txBody>
                  <a:tcPr/>
                </a:tc>
                <a:tc>
                  <a:txBody>
                    <a:bodyPr/>
                    <a:lstStyle/>
                    <a:p>
                      <a:r>
                        <a:rPr lang="en-GB" dirty="0"/>
                        <a:t>SERVER</a:t>
                      </a:r>
                    </a:p>
                  </a:txBody>
                  <a:tcPr/>
                </a:tc>
                <a:tc>
                  <a:txBody>
                    <a:bodyPr/>
                    <a:lstStyle/>
                    <a:p>
                      <a:r>
                        <a:rPr lang="en-GB" dirty="0"/>
                        <a:t>1</a:t>
                      </a:r>
                    </a:p>
                  </a:txBody>
                  <a:tcPr/>
                </a:tc>
                <a:extLst>
                  <a:ext uri="{0D108BD9-81ED-4DB2-BD59-A6C34878D82A}">
                    <a16:rowId xmlns:a16="http://schemas.microsoft.com/office/drawing/2014/main" val="3924474911"/>
                  </a:ext>
                </a:extLst>
              </a:tr>
            </a:tbl>
          </a:graphicData>
        </a:graphic>
      </p:graphicFrame>
    </p:spTree>
    <p:extLst>
      <p:ext uri="{BB962C8B-B14F-4D97-AF65-F5344CB8AC3E}">
        <p14:creationId xmlns:p14="http://schemas.microsoft.com/office/powerpoint/2010/main" val="264242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1C05F6-B383-A3B7-7F79-6A083E363576}"/>
              </a:ext>
            </a:extLst>
          </p:cNvPr>
          <p:cNvSpPr txBox="1"/>
          <p:nvPr/>
        </p:nvSpPr>
        <p:spPr>
          <a:xfrm>
            <a:off x="5900739" y="1957389"/>
            <a:ext cx="5672136" cy="2031325"/>
          </a:xfrm>
          <a:prstGeom prst="rect">
            <a:avLst/>
          </a:prstGeom>
          <a:noFill/>
        </p:spPr>
        <p:txBody>
          <a:bodyPr wrap="square">
            <a:spAutoFit/>
          </a:bodyPr>
          <a:lstStyle/>
          <a:p>
            <a:pPr marL="0" indent="0">
              <a:buNone/>
            </a:pPr>
            <a:endParaRPr lang="en-US" u="sng" dirty="0"/>
          </a:p>
          <a:p>
            <a:pPr marL="0" indent="0" algn="just">
              <a:buNone/>
            </a:pPr>
            <a:r>
              <a:rPr lang="en-US" sz="1800" u="sng" dirty="0"/>
              <a:t>Network </a:t>
            </a:r>
            <a:r>
              <a:rPr lang="en-US" u="sng" dirty="0"/>
              <a:t>1</a:t>
            </a:r>
            <a:r>
              <a:rPr lang="en-US" sz="1800" u="sng" dirty="0"/>
              <a:t>: </a:t>
            </a:r>
            <a:r>
              <a:rPr lang="en-US" u="sng" dirty="0"/>
              <a:t>Exam cell</a:t>
            </a:r>
            <a:endParaRPr lang="en-US" sz="1800" u="sng" dirty="0"/>
          </a:p>
          <a:p>
            <a:pPr algn="just"/>
            <a:r>
              <a:rPr lang="en-US" sz="1800" dirty="0"/>
              <a:t>9 PCs are connected on either side of two switches and are connected using Copper Cross- Over cables. </a:t>
            </a:r>
          </a:p>
          <a:p>
            <a:pPr algn="just"/>
            <a:r>
              <a:rPr lang="en-US" sz="1800" dirty="0"/>
              <a:t>The switches are connected through a router.</a:t>
            </a:r>
          </a:p>
          <a:p>
            <a:endParaRPr lang="en-US" dirty="0"/>
          </a:p>
        </p:txBody>
      </p:sp>
      <p:pic>
        <p:nvPicPr>
          <p:cNvPr id="3" name="Picture 2">
            <a:extLst>
              <a:ext uri="{FF2B5EF4-FFF2-40B4-BE49-F238E27FC236}">
                <a16:creationId xmlns:a16="http://schemas.microsoft.com/office/drawing/2014/main" id="{C8A30600-A03F-4EF8-3809-FD24CC3B4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26" y="1809609"/>
            <a:ext cx="5685013" cy="3238781"/>
          </a:xfrm>
          <a:prstGeom prst="rect">
            <a:avLst/>
          </a:prstGeom>
        </p:spPr>
      </p:pic>
    </p:spTree>
    <p:extLst>
      <p:ext uri="{BB962C8B-B14F-4D97-AF65-F5344CB8AC3E}">
        <p14:creationId xmlns:p14="http://schemas.microsoft.com/office/powerpoint/2010/main" val="14685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1E574F-0955-A30E-8EDD-D152A60F97E5}"/>
              </a:ext>
            </a:extLst>
          </p:cNvPr>
          <p:cNvSpPr txBox="1"/>
          <p:nvPr/>
        </p:nvSpPr>
        <p:spPr>
          <a:xfrm>
            <a:off x="6491668" y="2228851"/>
            <a:ext cx="4972051" cy="2031325"/>
          </a:xfrm>
          <a:prstGeom prst="rect">
            <a:avLst/>
          </a:prstGeom>
          <a:noFill/>
        </p:spPr>
        <p:txBody>
          <a:bodyPr wrap="square">
            <a:spAutoFit/>
          </a:bodyPr>
          <a:lstStyle/>
          <a:p>
            <a:pPr marL="0" indent="0">
              <a:buNone/>
            </a:pPr>
            <a:r>
              <a:rPr lang="en-US" u="sng" dirty="0"/>
              <a:t>Network 2: Library Department</a:t>
            </a:r>
          </a:p>
          <a:p>
            <a:r>
              <a:rPr lang="en-US" dirty="0"/>
              <a:t>9 PCs are connected on either side of two switches and are connected using Copper Cross- Over cables. </a:t>
            </a:r>
          </a:p>
          <a:p>
            <a:r>
              <a:rPr lang="en-US" dirty="0"/>
              <a:t>The switches are connected through a router.</a:t>
            </a:r>
          </a:p>
          <a:p>
            <a:endParaRPr lang="en-US" dirty="0"/>
          </a:p>
        </p:txBody>
      </p:sp>
      <p:pic>
        <p:nvPicPr>
          <p:cNvPr id="3" name="Picture 2">
            <a:extLst>
              <a:ext uri="{FF2B5EF4-FFF2-40B4-BE49-F238E27FC236}">
                <a16:creationId xmlns:a16="http://schemas.microsoft.com/office/drawing/2014/main" id="{B0E7BF84-97F2-D154-321B-5BC4C5035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79" y="1922869"/>
            <a:ext cx="5639289" cy="3261643"/>
          </a:xfrm>
          <a:prstGeom prst="rect">
            <a:avLst/>
          </a:prstGeom>
        </p:spPr>
      </p:pic>
    </p:spTree>
    <p:extLst>
      <p:ext uri="{BB962C8B-B14F-4D97-AF65-F5344CB8AC3E}">
        <p14:creationId xmlns:p14="http://schemas.microsoft.com/office/powerpoint/2010/main" val="239102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5C0F85-D674-6A11-B287-364026C3CAF2}"/>
              </a:ext>
            </a:extLst>
          </p:cNvPr>
          <p:cNvSpPr txBox="1"/>
          <p:nvPr/>
        </p:nvSpPr>
        <p:spPr>
          <a:xfrm>
            <a:off x="603647" y="1920419"/>
            <a:ext cx="4797028" cy="2585323"/>
          </a:xfrm>
          <a:prstGeom prst="rect">
            <a:avLst/>
          </a:prstGeom>
          <a:noFill/>
        </p:spPr>
        <p:txBody>
          <a:bodyPr wrap="square">
            <a:spAutoFit/>
          </a:bodyPr>
          <a:lstStyle/>
          <a:p>
            <a:pPr marL="0" indent="0">
              <a:buNone/>
            </a:pPr>
            <a:r>
              <a:rPr lang="en-US" u="sng" dirty="0"/>
              <a:t>Network 3: Computer lab </a:t>
            </a:r>
          </a:p>
          <a:p>
            <a:r>
              <a:rPr lang="en-US" dirty="0"/>
              <a:t>9 PCs are connected on either side of two switches and are connected using Copper Cross- Over cables. </a:t>
            </a:r>
          </a:p>
          <a:p>
            <a:r>
              <a:rPr lang="en-US" dirty="0"/>
              <a:t>The switches are connected through a router.</a:t>
            </a:r>
          </a:p>
          <a:p>
            <a:r>
              <a:rPr lang="en-US" dirty="0"/>
              <a:t>Also, a server is connected to one of the switch.</a:t>
            </a:r>
          </a:p>
          <a:p>
            <a:endParaRPr lang="en-US" dirty="0"/>
          </a:p>
        </p:txBody>
      </p:sp>
      <p:pic>
        <p:nvPicPr>
          <p:cNvPr id="4" name="Picture 3">
            <a:extLst>
              <a:ext uri="{FF2B5EF4-FFF2-40B4-BE49-F238E27FC236}">
                <a16:creationId xmlns:a16="http://schemas.microsoft.com/office/drawing/2014/main" id="{2CE04BAD-BED7-7702-6844-BC76FEE37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675" y="1605938"/>
            <a:ext cx="5944115" cy="3452159"/>
          </a:xfrm>
          <a:prstGeom prst="rect">
            <a:avLst/>
          </a:prstGeom>
        </p:spPr>
      </p:pic>
    </p:spTree>
    <p:extLst>
      <p:ext uri="{BB962C8B-B14F-4D97-AF65-F5344CB8AC3E}">
        <p14:creationId xmlns:p14="http://schemas.microsoft.com/office/powerpoint/2010/main" val="16361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B9F7-A28C-3C96-2433-D414B59D74A2}"/>
              </a:ext>
            </a:extLst>
          </p:cNvPr>
          <p:cNvSpPr>
            <a:spLocks noGrp="1"/>
          </p:cNvSpPr>
          <p:nvPr>
            <p:ph type="title"/>
          </p:nvPr>
        </p:nvSpPr>
        <p:spPr/>
        <p:txBody>
          <a:bodyPr/>
          <a:lstStyle/>
          <a:p>
            <a:r>
              <a:rPr lang="en-US" dirty="0"/>
              <a:t>Network Design for College:</a:t>
            </a:r>
            <a:endParaRPr lang="en-IN" dirty="0"/>
          </a:p>
        </p:txBody>
      </p:sp>
      <p:pic>
        <p:nvPicPr>
          <p:cNvPr id="6" name="Content Placeholder 5">
            <a:extLst>
              <a:ext uri="{FF2B5EF4-FFF2-40B4-BE49-F238E27FC236}">
                <a16:creationId xmlns:a16="http://schemas.microsoft.com/office/drawing/2014/main" id="{CC671123-D771-59D2-3F9B-424FE41F0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03499"/>
            <a:ext cx="8761413" cy="3658755"/>
          </a:xfrm>
        </p:spPr>
      </p:pic>
    </p:spTree>
    <p:extLst>
      <p:ext uri="{BB962C8B-B14F-4D97-AF65-F5344CB8AC3E}">
        <p14:creationId xmlns:p14="http://schemas.microsoft.com/office/powerpoint/2010/main" val="307877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92DC-79F6-1C57-BEB7-3EAE0F9B6B1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0F7247F-5A25-A856-B3E5-C53DA7276CA8}"/>
              </a:ext>
            </a:extLst>
          </p:cNvPr>
          <p:cNvSpPr>
            <a:spLocks noGrp="1"/>
          </p:cNvSpPr>
          <p:nvPr>
            <p:ph idx="1"/>
          </p:nvPr>
        </p:nvSpPr>
        <p:spPr>
          <a:xfrm>
            <a:off x="742950" y="2471739"/>
            <a:ext cx="10815638" cy="3614736"/>
          </a:xfrm>
        </p:spPr>
        <p:txBody>
          <a:bodyPr/>
          <a:lstStyle/>
          <a:p>
            <a:pPr indent="0" algn="ctr">
              <a:lnSpc>
                <a:spcPct val="107000"/>
              </a:lnSpc>
              <a:spcAft>
                <a:spcPts val="800"/>
              </a:spcAft>
              <a:buNone/>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project consists of a Local Area Network (LAN) that uses both the wired and wireless topology, using Cisco Packet Tracer.  Every component, from the PC to router to switch to server, plays an important role in establishing proper connection.  It is also noteworthy that the LAN can be further developed, and additional functionalities can be added to increase support and coverage.  The procedures provide a veritable approach for the design of LANs for end-to-end IP network connectivity for next generation network (NGN) architecture implementations.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029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592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Garamond</vt:lpstr>
      <vt:lpstr>Symbol</vt:lpstr>
      <vt:lpstr>Times New Roman</vt:lpstr>
      <vt:lpstr>Wingdings 3</vt:lpstr>
      <vt:lpstr>Ion Boardroom</vt:lpstr>
      <vt:lpstr>NETWORK DESIGN FOR A COLLEGE</vt:lpstr>
      <vt:lpstr>Problem Definition:</vt:lpstr>
      <vt:lpstr>Objective:</vt:lpstr>
      <vt:lpstr>PowerPoint Presentation</vt:lpstr>
      <vt:lpstr>PowerPoint Presentation</vt:lpstr>
      <vt:lpstr>PowerPoint Presentation</vt:lpstr>
      <vt:lpstr>PowerPoint Presentation</vt:lpstr>
      <vt:lpstr>Network Design for College: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FOR A COLLEGE</dc:title>
  <dc:creator>Mohammed Faheem Gooty Shaik</dc:creator>
  <cp:lastModifiedBy>hp</cp:lastModifiedBy>
  <cp:revision>15</cp:revision>
  <dcterms:created xsi:type="dcterms:W3CDTF">2022-11-10T06:59:07Z</dcterms:created>
  <dcterms:modified xsi:type="dcterms:W3CDTF">2022-11-20T06:10:06Z</dcterms:modified>
</cp:coreProperties>
</file>