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LENOVO\Downloads\btm%20statics.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LENOVO\Downloads\btm%20static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spPr>
            <a:solidFill>
              <a:schemeClr val="accent1"/>
            </a:solidFill>
            <a:ln>
              <a:noFill/>
            </a:ln>
            <a:effectLst/>
          </c:spPr>
          <c:invertIfNegative val="0"/>
          <c:dLbls>
            <c:delete val="1"/>
          </c:dLbls>
          <c:cat>
            <c:strRef>
              <c:f>'[btm statics.xlsx]Sheet5'!$A$1:$G$1</c:f>
              <c:strCache>
                <c:ptCount val="7"/>
                <c:pt idx="0">
                  <c:v>1 month</c:v>
                </c:pt>
                <c:pt idx="1">
                  <c:v>2 month</c:v>
                </c:pt>
                <c:pt idx="2">
                  <c:v>3 month</c:v>
                </c:pt>
                <c:pt idx="3">
                  <c:v>4 month</c:v>
                </c:pt>
                <c:pt idx="4">
                  <c:v>5 month</c:v>
                </c:pt>
                <c:pt idx="5">
                  <c:v>6 month</c:v>
                </c:pt>
                <c:pt idx="6">
                  <c:v>7 month</c:v>
                </c:pt>
              </c:strCache>
            </c:strRef>
          </c:cat>
          <c:val>
            <c:numRef>
              <c:f>'[btm statics.xlsx]Sheet5'!$A$2:$G$2</c:f>
              <c:numCache>
                <c:formatCode>General</c:formatCode>
                <c:ptCount val="7"/>
                <c:pt idx="0">
                  <c:v>100000</c:v>
                </c:pt>
                <c:pt idx="1">
                  <c:v>120000</c:v>
                </c:pt>
                <c:pt idx="2">
                  <c:v>110000</c:v>
                </c:pt>
                <c:pt idx="3">
                  <c:v>130000</c:v>
                </c:pt>
                <c:pt idx="4">
                  <c:v>100000</c:v>
                </c:pt>
                <c:pt idx="5">
                  <c:v>140000</c:v>
                </c:pt>
                <c:pt idx="6">
                  <c:v>160000</c:v>
                </c:pt>
              </c:numCache>
            </c:numRef>
          </c:val>
        </c:ser>
        <c:dLbls>
          <c:showLegendKey val="0"/>
          <c:showVal val="0"/>
          <c:showCatName val="0"/>
          <c:showSerName val="0"/>
          <c:showPercent val="0"/>
          <c:showBubbleSize val="0"/>
        </c:dLbls>
        <c:gapWidth val="219"/>
        <c:overlap val="-27"/>
        <c:axId val="408965225"/>
        <c:axId val="430686952"/>
      </c:barChart>
      <c:catAx>
        <c:axId val="40896522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30686952"/>
        <c:crosses val="autoZero"/>
        <c:auto val="1"/>
        <c:lblAlgn val="ctr"/>
        <c:lblOffset val="100"/>
        <c:noMultiLvlLbl val="0"/>
      </c:catAx>
      <c:valAx>
        <c:axId val="430686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8965225"/>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spPr>
            <a:solidFill>
              <a:schemeClr val="accent1"/>
            </a:solidFill>
            <a:ln>
              <a:noFill/>
            </a:ln>
            <a:effectLst/>
          </c:spPr>
          <c:invertIfNegative val="0"/>
          <c:dLbls>
            <c:delete val="1"/>
          </c:dLbls>
          <c:cat>
            <c:strRef>
              <c:f>'[btm statics.xlsx]Sheet5'!$A$1:$G$1</c:f>
              <c:strCache>
                <c:ptCount val="7"/>
                <c:pt idx="0">
                  <c:v>1 month</c:v>
                </c:pt>
                <c:pt idx="1">
                  <c:v>2 month</c:v>
                </c:pt>
                <c:pt idx="2">
                  <c:v>3 month</c:v>
                </c:pt>
                <c:pt idx="3">
                  <c:v>4 month</c:v>
                </c:pt>
                <c:pt idx="4">
                  <c:v>5 month</c:v>
                </c:pt>
                <c:pt idx="5">
                  <c:v>6 month</c:v>
                </c:pt>
                <c:pt idx="6">
                  <c:v>7 month</c:v>
                </c:pt>
              </c:strCache>
            </c:strRef>
          </c:cat>
          <c:val>
            <c:numRef>
              <c:f>'[btm statics.xlsx]Sheet5'!$A$2:$G$2</c:f>
              <c:numCache>
                <c:formatCode>General</c:formatCode>
                <c:ptCount val="7"/>
                <c:pt idx="0">
                  <c:v>100000</c:v>
                </c:pt>
                <c:pt idx="1">
                  <c:v>120000</c:v>
                </c:pt>
                <c:pt idx="2">
                  <c:v>110000</c:v>
                </c:pt>
                <c:pt idx="3">
                  <c:v>130000</c:v>
                </c:pt>
                <c:pt idx="4">
                  <c:v>100000</c:v>
                </c:pt>
                <c:pt idx="5">
                  <c:v>140000</c:v>
                </c:pt>
                <c:pt idx="6">
                  <c:v>160000</c:v>
                </c:pt>
              </c:numCache>
            </c:numRef>
          </c:val>
        </c:ser>
        <c:dLbls>
          <c:showLegendKey val="0"/>
          <c:showVal val="0"/>
          <c:showCatName val="0"/>
          <c:showSerName val="0"/>
          <c:showPercent val="0"/>
          <c:showBubbleSize val="0"/>
        </c:dLbls>
        <c:gapWidth val="219"/>
        <c:overlap val="-27"/>
        <c:axId val="408965225"/>
        <c:axId val="430686952"/>
      </c:barChart>
      <c:catAx>
        <c:axId val="40896522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30686952"/>
        <c:crosses val="autoZero"/>
        <c:auto val="1"/>
        <c:lblAlgn val="ctr"/>
        <c:lblOffset val="100"/>
        <c:noMultiLvlLbl val="0"/>
      </c:catAx>
      <c:valAx>
        <c:axId val="430686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8965225"/>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64820"/>
            <a:ext cx="9083675" cy="1226185"/>
          </a:xfrm>
        </p:spPr>
        <p:txBody>
          <a:bodyPr>
            <a:normAutofit fontScale="90000"/>
          </a:bodyPr>
          <a:p>
            <a:r>
              <a:rPr lang="en-US">
                <a:ln/>
                <a:solidFill>
                  <a:srgbClr val="FF0000"/>
                </a:solidFill>
                <a:effectLst>
                  <a:outerShdw blurRad="38100" dist="19050" dir="2700000" algn="tl" rotWithShape="0">
                    <a:schemeClr val="dk1">
                      <a:alpha val="40000"/>
                    </a:schemeClr>
                  </a:outerShdw>
                </a:effectLst>
              </a:rPr>
              <a:t>BTM LAYOUT FAST FOOD</a:t>
            </a:r>
            <a:br>
              <a:rPr lang="en-US">
                <a:ln/>
                <a:solidFill>
                  <a:schemeClr val="tx1">
                    <a:lumMod val="95000"/>
                    <a:lumOff val="5000"/>
                  </a:schemeClr>
                </a:solidFill>
                <a:effectLst>
                  <a:outerShdw blurRad="38100" dist="19050" dir="2700000" algn="tl" rotWithShape="0">
                    <a:schemeClr val="dk1">
                      <a:alpha val="40000"/>
                    </a:schemeClr>
                  </a:outerShdw>
                </a:effectLst>
              </a:rPr>
            </a:br>
            <a:r>
              <a:rPr lang="en-US" sz="2220">
                <a:ln/>
                <a:solidFill>
                  <a:schemeClr val="tx1"/>
                </a:solidFill>
                <a:effectLst>
                  <a:outerShdw blurRad="38100" dist="19050" dir="2700000" algn="tl" rotWithShape="0">
                    <a:schemeClr val="dk1">
                      <a:alpha val="40000"/>
                    </a:schemeClr>
                  </a:outerShdw>
                </a:effectLst>
              </a:rPr>
              <a:t>Data Science- Solution overview</a:t>
            </a:r>
            <a:br>
              <a:rPr lang="en-US" sz="2220">
                <a:ln/>
                <a:solidFill>
                  <a:schemeClr val="tx1"/>
                </a:solidFill>
                <a:effectLst>
                  <a:outerShdw blurRad="38100" dist="19050" dir="2700000" algn="tl" rotWithShape="0">
                    <a:schemeClr val="dk1">
                      <a:alpha val="40000"/>
                    </a:schemeClr>
                  </a:outerShdw>
                </a:effectLst>
              </a:rPr>
            </a:br>
            <a:br>
              <a:rPr lang="en-US" sz="2220">
                <a:ln/>
                <a:solidFill>
                  <a:schemeClr val="tx1"/>
                </a:solidFill>
                <a:effectLst>
                  <a:outerShdw blurRad="38100" dist="19050" dir="2700000" algn="tl" rotWithShape="0">
                    <a:schemeClr val="dk1">
                      <a:alpha val="40000"/>
                    </a:schemeClr>
                  </a:outerShdw>
                </a:effectLst>
              </a:rPr>
            </a:br>
            <a:br>
              <a:rPr lang="en-US">
                <a:ln/>
                <a:solidFill>
                  <a:schemeClr val="tx1">
                    <a:lumMod val="95000"/>
                    <a:lumOff val="5000"/>
                  </a:schemeClr>
                </a:solidFill>
                <a:effectLst>
                  <a:outerShdw blurRad="38100" dist="19050" dir="2700000" algn="tl" rotWithShape="0">
                    <a:schemeClr val="dk1">
                      <a:alpha val="40000"/>
                    </a:schemeClr>
                  </a:outerShdw>
                </a:effectLst>
              </a:rPr>
            </a:br>
            <a:endParaRPr lang="en-US">
              <a:ln/>
              <a:solidFill>
                <a:schemeClr val="tx1">
                  <a:lumMod val="95000"/>
                  <a:lumOff val="5000"/>
                </a:schemeClr>
              </a:solidFill>
              <a:effectLst>
                <a:outerShdw blurRad="38100" dist="19050" dir="2700000" algn="tl" rotWithShape="0">
                  <a:schemeClr val="dk1">
                    <a:alpha val="40000"/>
                  </a:schemeClr>
                </a:outerShdw>
              </a:effectLst>
            </a:endParaRPr>
          </a:p>
        </p:txBody>
      </p:sp>
      <p:pic>
        <p:nvPicPr>
          <p:cNvPr id="4" name="Content Placeholder 3" descr="lights-water-blur-rain-21492 (1)"/>
          <p:cNvPicPr>
            <a:picLocks noChangeAspect="1"/>
          </p:cNvPicPr>
          <p:nvPr>
            <p:ph idx="1"/>
          </p:nvPr>
        </p:nvPicPr>
        <p:blipFill>
          <a:blip r:embed="rId1"/>
          <a:stretch>
            <a:fillRect/>
          </a:stretch>
        </p:blipFill>
        <p:spPr>
          <a:xfrm>
            <a:off x="0" y="807720"/>
            <a:ext cx="12191365" cy="59315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a:xfrm>
            <a:off x="266065" y="365125"/>
            <a:ext cx="11087735" cy="1325880"/>
          </a:xfrm>
        </p:spPr>
        <p:txBody>
          <a:bodyPr/>
          <a:p>
            <a:r>
              <a:rPr lang="en-US" sz="3600"/>
              <a:t>Agenda</a:t>
            </a:r>
            <a:endParaRPr lang="en-US" sz="3600"/>
          </a:p>
        </p:txBody>
      </p:sp>
      <p:sp>
        <p:nvSpPr>
          <p:cNvPr id="3" name="Content Placeholder 2"/>
          <p:cNvSpPr>
            <a:spLocks noGrp="1"/>
          </p:cNvSpPr>
          <p:nvPr>
            <p:ph idx="1"/>
          </p:nvPr>
        </p:nvSpPr>
        <p:spPr/>
        <p:txBody>
          <a:bodyPr>
            <a:normAutofit lnSpcReduction="10000"/>
          </a:bodyPr>
          <a:p>
            <a:r>
              <a:rPr lang="en-US"/>
              <a:t>Introduction</a:t>
            </a:r>
            <a:endParaRPr lang="en-US"/>
          </a:p>
          <a:p>
            <a:endParaRPr lang="en-US"/>
          </a:p>
          <a:p>
            <a:r>
              <a:rPr lang="en-US"/>
              <a:t>Problem statement </a:t>
            </a:r>
            <a:endParaRPr lang="en-US"/>
          </a:p>
          <a:p>
            <a:endParaRPr lang="en-US"/>
          </a:p>
          <a:p>
            <a:r>
              <a:rPr lang="en-US"/>
              <a:t>Objective and Methodology</a:t>
            </a:r>
            <a:endParaRPr lang="en-US"/>
          </a:p>
          <a:p>
            <a:endParaRPr lang="en-US"/>
          </a:p>
          <a:p>
            <a:r>
              <a:rPr lang="en-US"/>
              <a:t>Solution Description</a:t>
            </a:r>
            <a:endParaRPr lang="en-US"/>
          </a:p>
          <a:p>
            <a:endParaRPr lang="en-US"/>
          </a:p>
          <a:p>
            <a:r>
              <a:rPr lang="en-US"/>
              <a:t>Impact</a:t>
            </a:r>
            <a:endParaRPr lang="en-US"/>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2895" y="365125"/>
            <a:ext cx="11050905" cy="1325880"/>
          </a:xfrm>
        </p:spPr>
        <p:txBody>
          <a:bodyPr/>
          <a:p>
            <a:r>
              <a:rPr lang="en-US"/>
              <a:t>Introduction</a:t>
            </a:r>
            <a:endParaRPr lang="en-US"/>
          </a:p>
        </p:txBody>
      </p:sp>
      <p:sp>
        <p:nvSpPr>
          <p:cNvPr id="3" name="Content Placeholder 2"/>
          <p:cNvSpPr>
            <a:spLocks noGrp="1"/>
          </p:cNvSpPr>
          <p:nvPr>
            <p:ph idx="1"/>
          </p:nvPr>
        </p:nvSpPr>
        <p:spPr>
          <a:xfrm>
            <a:off x="1207135" y="1874520"/>
            <a:ext cx="10515600" cy="4352290"/>
          </a:xfrm>
        </p:spPr>
        <p:txBody>
          <a:bodyPr/>
          <a:p>
            <a:pPr marL="0" indent="0">
              <a:buNone/>
            </a:pPr>
            <a:r>
              <a:rPr lang="en-US"/>
              <a:t>Fast food is selling is most challenging job in the bangalore there are more centres in the city,but to succesed in this region it need lot of time  and patience,they have think of about customers satisfaction also.</a:t>
            </a:r>
            <a:endParaRPr lang="en-US"/>
          </a:p>
          <a:p>
            <a:pPr marL="0" indent="0">
              <a:buNone/>
            </a:pPr>
            <a:endParaRPr lang="en-US"/>
          </a:p>
          <a:p>
            <a:pPr marL="0" indent="0">
              <a:buNone/>
            </a:pPr>
            <a:endParaRPr lang="en-US"/>
          </a:p>
          <a:p>
            <a:pPr marL="0" indent="0">
              <a:buNone/>
            </a:pPr>
            <a:r>
              <a:rPr lang="en-US"/>
              <a:t>Objective of this centre is we serve them with high quality and with minimum amount.We combine this quality with great service and atmosphere.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7020" y="365125"/>
            <a:ext cx="11066780" cy="1325880"/>
          </a:xfrm>
        </p:spPr>
        <p:txBody>
          <a:bodyPr/>
          <a:p>
            <a:r>
              <a:rPr lang="en-US"/>
              <a:t>Problem Statement</a:t>
            </a:r>
            <a:endParaRPr lang="en-US"/>
          </a:p>
        </p:txBody>
      </p:sp>
      <p:sp>
        <p:nvSpPr>
          <p:cNvPr id="3" name="Content Placeholder 2"/>
          <p:cNvSpPr>
            <a:spLocks noGrp="1"/>
          </p:cNvSpPr>
          <p:nvPr>
            <p:ph idx="1"/>
          </p:nvPr>
        </p:nvSpPr>
        <p:spPr/>
        <p:txBody>
          <a:bodyPr/>
          <a:p>
            <a:r>
              <a:rPr lang="en-US"/>
              <a:t>Understating the people mindset in the BTM layout.Targetting all age group of customers.</a:t>
            </a:r>
            <a:endParaRPr lang="en-US"/>
          </a:p>
          <a:p>
            <a:pPr marL="0" indent="0">
              <a:buNone/>
            </a:pPr>
            <a:r>
              <a:rPr lang="en-US"/>
              <a:t>     But the shop is not near to the main road for this problem we have make sure that who ever comes to the btm they should know  about our centre by advertiseing and with banner in streets of btm.</a:t>
            </a:r>
            <a:endParaRPr lang="en-US"/>
          </a:p>
          <a:p>
            <a:pPr marL="0" indent="0">
              <a:buNone/>
            </a:pPr>
            <a:r>
              <a:rPr lang="en-US"/>
              <a:t>Identitying the sales growth for the future</a:t>
            </a:r>
            <a:endParaRPr lang="en-US"/>
          </a:p>
          <a:p>
            <a:pPr marL="0" indent="0">
              <a:buNone/>
            </a:pPr>
            <a:endParaRPr lang="en-US"/>
          </a:p>
          <a:p>
            <a:pPr marL="0" indent="0">
              <a:buNone/>
            </a:pPr>
            <a:r>
              <a:rPr lang="en-US"/>
              <a:t>data is collected every month by microsoft excel and tally everthing is neccessary</a:t>
            </a:r>
            <a:endParaRPr lang="en-US"/>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sym typeface="+mn-ea"/>
              </a:rPr>
            </a:br>
            <a:r>
              <a:rPr lang="en-US">
                <a:sym typeface="+mn-ea"/>
              </a:rPr>
              <a:t>Objective and Methodology</a:t>
            </a:r>
            <a:br>
              <a:rPr lang="en-US"/>
            </a:br>
            <a:endParaRPr lang="en-US"/>
          </a:p>
        </p:txBody>
      </p:sp>
      <p:sp>
        <p:nvSpPr>
          <p:cNvPr id="3" name="Content Placeholder 2"/>
          <p:cNvSpPr>
            <a:spLocks noGrp="1"/>
          </p:cNvSpPr>
          <p:nvPr>
            <p:ph sz="half" idx="1"/>
          </p:nvPr>
        </p:nvSpPr>
        <p:spPr/>
        <p:txBody>
          <a:bodyPr/>
          <a:p>
            <a:r>
              <a:rPr lang="en-US"/>
              <a:t>Increase the profit by  every month </a:t>
            </a:r>
            <a:endParaRPr lang="en-US"/>
          </a:p>
          <a:p>
            <a:r>
              <a:rPr lang="en-US"/>
              <a:t>Treating the customers in the proper way and the centre must be in good condition with santized every thing.</a:t>
            </a:r>
            <a:endParaRPr lang="en-US"/>
          </a:p>
          <a:p>
            <a:r>
              <a:rPr lang="en-US"/>
              <a:t>A frequent diner program and birthday club will be available to promote repeat customers as well as a tool to track sales.</a:t>
            </a:r>
            <a:endParaRPr lang="en-US"/>
          </a:p>
          <a:p>
            <a:pPr marL="0" indent="0">
              <a:buNone/>
            </a:pPr>
            <a:r>
              <a:rPr lang="en-US"/>
              <a:t> By this we increase of profit rate</a:t>
            </a:r>
            <a:endParaRPr lang="en-US"/>
          </a:p>
          <a:p>
            <a:pPr marL="0" indent="0">
              <a:buNone/>
            </a:pPr>
            <a:endParaRPr lang="en-US"/>
          </a:p>
        </p:txBody>
      </p:sp>
      <p:graphicFrame>
        <p:nvGraphicFramePr>
          <p:cNvPr id="4" name="Content Placeholder 3"/>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9220" y="365125"/>
            <a:ext cx="11244580" cy="1325880"/>
          </a:xfrm>
        </p:spPr>
        <p:txBody>
          <a:bodyPr>
            <a:normAutofit fontScale="90000"/>
          </a:bodyPr>
          <a:p>
            <a:r>
              <a:rPr lang="en-US">
                <a:sym typeface="+mn-ea"/>
              </a:rPr>
              <a:t>Solution Description</a:t>
            </a:r>
            <a:br>
              <a:rPr lang="en-US"/>
            </a:br>
            <a:endParaRPr lang="en-US"/>
          </a:p>
        </p:txBody>
      </p:sp>
      <p:sp>
        <p:nvSpPr>
          <p:cNvPr id="3" name="Content Placeholder 2"/>
          <p:cNvSpPr>
            <a:spLocks noGrp="1"/>
          </p:cNvSpPr>
          <p:nvPr>
            <p:ph sz="half" idx="1"/>
          </p:nvPr>
        </p:nvSpPr>
        <p:spPr>
          <a:xfrm>
            <a:off x="838200" y="1691005"/>
            <a:ext cx="10005060" cy="4486275"/>
          </a:xfrm>
        </p:spPr>
        <p:txBody>
          <a:bodyPr/>
          <a:p>
            <a:r>
              <a:rPr lang="en-US"/>
              <a:t>Keeping track of sales for every day</a:t>
            </a:r>
            <a:endParaRPr lang="en-US"/>
          </a:p>
          <a:p>
            <a:r>
              <a:rPr lang="en-US"/>
              <a:t>Understanding the people mindset.</a:t>
            </a:r>
            <a:endParaRPr lang="en-US"/>
          </a:p>
          <a:p>
            <a:r>
              <a:rPr lang="en-US"/>
              <a:t>tracking about costs of the food everymonth.</a:t>
            </a:r>
            <a:endParaRPr lang="en-US"/>
          </a:p>
          <a:p>
            <a:r>
              <a:rPr lang="en-US"/>
              <a:t>Atracting the people by foods,place etc.</a:t>
            </a:r>
            <a:endParaRPr lang="en-US"/>
          </a:p>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Impact</a:t>
            </a:r>
            <a:endParaRPr lang="en-US"/>
          </a:p>
        </p:txBody>
      </p:sp>
      <p:sp>
        <p:nvSpPr>
          <p:cNvPr id="3" name="Content Placeholder 2"/>
          <p:cNvSpPr>
            <a:spLocks noGrp="1"/>
          </p:cNvSpPr>
          <p:nvPr>
            <p:ph sz="half" idx="1"/>
          </p:nvPr>
        </p:nvSpPr>
        <p:spPr>
          <a:xfrm>
            <a:off x="838200" y="1826260"/>
            <a:ext cx="11137900" cy="4351020"/>
          </a:xfrm>
        </p:spPr>
        <p:txBody>
          <a:bodyPr>
            <a:normAutofit/>
          </a:bodyPr>
          <a:p>
            <a:r>
              <a:rPr lang="en-US"/>
              <a:t>One may dream of gleaming marble counters, a top notch kitchen, and a prime downtown location, but starting small can often be the best first step into fast food restaurant. That’s the reason we follow the agenda. Not only will it give us a view of the basic fundamentals that apply to the business, but it also requires less capital and therefore we can deal with the less risk.</a:t>
            </a:r>
            <a:endParaRPr lang="en-US"/>
          </a:p>
          <a:p>
            <a:r>
              <a:rPr lang="en-US"/>
              <a:t>Increaseing the profit.</a:t>
            </a:r>
            <a:endParaRPr lang="en-US"/>
          </a:p>
          <a:p>
            <a:pPr lvl="1"/>
            <a:endParaRPr lang="en-US"/>
          </a:p>
        </p:txBody>
      </p:sp>
      <p:graphicFrame>
        <p:nvGraphicFramePr>
          <p:cNvPr id="5" name="Content Placeholder 4"/>
          <p:cNvGraphicFramePr/>
          <p:nvPr>
            <p:ph sz="half" idx="2"/>
          </p:nvPr>
        </p:nvGraphicFramePr>
        <p:xfrm>
          <a:off x="6172200" y="4213860"/>
          <a:ext cx="5181600" cy="26441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sz="400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 EVERYONE</a:t>
            </a:r>
            <a:endParaRPr lang="en-US" sz="4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indent="0">
              <a:buNone/>
            </a:pPr>
            <a:r>
              <a:rPr lang="en-US"/>
              <a:t>MANOJ M</a:t>
            </a:r>
            <a:endParaRPr lang="en-US"/>
          </a:p>
        </p:txBody>
      </p:sp>
      <p:sp>
        <p:nvSpPr>
          <p:cNvPr id="4" name="Content Placeholder 3"/>
          <p:cNvSpPr>
            <a:spLocks noGrp="1"/>
          </p:cNvSpPr>
          <p:nvPr>
            <p:ph sz="half" idx="2"/>
          </p:nvPr>
        </p:nvSpPr>
        <p:spPr/>
        <p:txBody>
          <a:bodyPr/>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1876</Words>
  <Application>WPS Presentation</Application>
  <PresentationFormat>Widescreen</PresentationFormat>
  <Paragraphs>59</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Calibri Light</vt:lpstr>
      <vt:lpstr>Calibri</vt:lpstr>
      <vt:lpstr>Microsoft YaHei</vt:lpstr>
      <vt:lpstr>Arial Unicode MS</vt:lpstr>
      <vt:lpstr>BatangChe</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BTM LAYOUT FAST FOOD Data Science- Solution overview   </dc:title>
  <dc:creator/>
  <cp:lastModifiedBy>LENOVO</cp:lastModifiedBy>
  <cp:revision>2</cp:revision>
  <dcterms:created xsi:type="dcterms:W3CDTF">2021-02-21T06:51:24Z</dcterms:created>
  <dcterms:modified xsi:type="dcterms:W3CDTF">2021-02-21T07:43:46Z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