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881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761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267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42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1966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683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672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98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0864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1681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7572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722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562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647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53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428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8318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498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643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328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3" name="Shape 23"/>
            <p:cNvSpPr/>
            <p:nvPr/>
          </p:nvSpPr>
          <p:spPr>
            <a:xfrm>
              <a:off x="0" y="-7862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063" indent="-12562" rtl="0">
              <a:spcBef>
                <a:spcPts val="0"/>
              </a:spcBef>
              <a:buFont typeface="Trebuchet MS"/>
              <a:buNone/>
              <a:defRPr/>
            </a:lvl2pPr>
            <a:lvl3pPr marL="914126" indent="-12425" rtl="0">
              <a:spcBef>
                <a:spcPts val="0"/>
              </a:spcBef>
              <a:buFont typeface="Trebuchet MS"/>
              <a:buNone/>
              <a:defRPr/>
            </a:lvl3pPr>
            <a:lvl4pPr marL="1371189" indent="-12288" rtl="0">
              <a:spcBef>
                <a:spcPts val="0"/>
              </a:spcBef>
              <a:buFont typeface="Trebuchet MS"/>
              <a:buNone/>
              <a:defRPr/>
            </a:lvl4pPr>
            <a:lvl5pPr marL="1828251" indent="-12151" rtl="0">
              <a:spcBef>
                <a:spcPts val="0"/>
              </a:spcBef>
              <a:buFont typeface="Trebuchet MS"/>
              <a:buNone/>
              <a:defRPr/>
            </a:lvl5pPr>
            <a:lvl6pPr marL="2285314" indent="-12013" rtl="0">
              <a:spcBef>
                <a:spcPts val="0"/>
              </a:spcBef>
              <a:buFont typeface="Trebuchet MS"/>
              <a:buNone/>
              <a:defRPr/>
            </a:lvl6pPr>
            <a:lvl7pPr marL="2742377" indent="-11876" rtl="0">
              <a:spcBef>
                <a:spcPts val="0"/>
              </a:spcBef>
              <a:buFont typeface="Trebuchet MS"/>
              <a:buNone/>
              <a:defRPr/>
            </a:lvl7pPr>
            <a:lvl8pPr marL="3199440" indent="-11739" rtl="0">
              <a:spcBef>
                <a:spcPts val="0"/>
              </a:spcBef>
              <a:buFont typeface="Trebuchet MS"/>
              <a:buNone/>
              <a:defRPr/>
            </a:lvl8pPr>
            <a:lvl9pPr marL="3656503" indent="-11603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documentat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tutorial/jdbc/basics/prepared.html" TargetMode="External"/><Relationship Id="rId5" Type="http://schemas.openxmlformats.org/officeDocument/2006/relationships/hyperlink" Target="http://struts.apache.org/" TargetMode="External"/><Relationship Id="rId4" Type="http://schemas.openxmlformats.org/officeDocument/2006/relationships/hyperlink" Target="http://docs.oracle.com/javaee/6/tutorial/doc/bnafd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1507066" y="98459"/>
            <a:ext cx="7766936" cy="35322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8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 Transcoding Application using Elastic Transcoder,S3,RDS,Elastic Beanstalk,SES and SNS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by:</a:t>
            </a:r>
            <a:b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Team#4</a:t>
            </a:r>
            <a:b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Manoj Gyanani, Yan Zhu, Yashi Kamboj</a:t>
            </a:r>
            <a:b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CS Dept., SJSU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016" y="3907208"/>
            <a:ext cx="4013152" cy="282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7333" y="3093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Transcoder(Continued):</a:t>
            </a:r>
          </a:p>
        </p:txBody>
      </p:sp>
      <p:pic>
        <p:nvPicPr>
          <p:cNvPr id="259" name="Shape 2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7998" y="1591469"/>
            <a:ext cx="7422138" cy="424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77333" y="28023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Transcoder(Continued):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77333" y="128713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Simply create a pipeline and specify the input and output buckets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it.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 the transcoding “job” specifying the location of your source media file to your pipeline.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from the presets available for converting file format or the developer also has an option to create their own preset.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Elastic Transcoder provides an important media building block for creating end-to-end media solutions on AWS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be integrated with SES and SNS, which we shall explore in the subsequent slides.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77325" y="350296"/>
            <a:ext cx="8596800" cy="7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Email Service(SES):</a:t>
            </a:r>
            <a:b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77333" y="1246187"/>
            <a:ext cx="8596668" cy="4786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Cost-effective outbound-only email-sending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High Deliverability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Notifications: Sends the bounce and complaint messages in one of two ways: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 email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Simple Notification Service(SNS) (Discuss Next)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Email-Sending Interfaces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SES Console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SMTP Interface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SES Query API(used)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leveraged this AWS service to send an Email to user informing the completion of job.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1241" y="880066"/>
            <a:ext cx="3645374" cy="136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677333" y="32299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Notification Service(SNS):</a:t>
            </a:r>
            <a:b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77333" y="1246188"/>
            <a:ext cx="8596668" cy="4226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Push Notification Service for sending messages to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 individual or group of recipients.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Sends SMS messages to mobile device users in the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 or to email recipients worldwide.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Fast, Flexible, Fully-Managed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implemented email service to Support &amp; Administration team ensuring proper functioning of the application.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email received contains the technical details of the job and the status: Processing,Completed or Error.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(Sample on next slide)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378" y="983396"/>
            <a:ext cx="3146170" cy="20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Notification Service(SNS):</a:t>
            </a:r>
            <a:b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(Continued)</a:t>
            </a:r>
          </a:p>
        </p:txBody>
      </p:sp>
      <p:pic>
        <p:nvPicPr>
          <p:cNvPr id="285" name="Shape 2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75667" y="2195026"/>
            <a:ext cx="2686181" cy="403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1270" y="2195026"/>
            <a:ext cx="2961624" cy="411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3" y="33664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RDS(MY SQL):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3" y="127348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set up, operate, and scale a relational database in the cloud.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access to MySQL, Oracle, 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SQL Server, PostgreSQL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Compatible with existing tools and applications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Two tables in our application: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File for storing user and conversion</a:t>
            </a:r>
            <a:r>
              <a:rPr lang="en-US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files information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for storing user information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951" y="1871929"/>
            <a:ext cx="2975400" cy="268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8828" y="266548"/>
            <a:ext cx="2987852" cy="8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77333" y="36394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Beanstalk: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77333" y="1246188"/>
            <a:ext cx="8596668" cy="4021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for deploying and scaling web applications and services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developed with Java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Simply upload the code and it automatically handles the 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capacity provisioning, load balancing and 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autoscaling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tools to create application versions: AWS Management Console, Git deployment and CLI, AWS Toolkit for Eclipse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used Toolkit for Eclipse to develop the code and then deployed it in Elastic Beanstalk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2746" y="145098"/>
            <a:ext cx="1491798" cy="220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77325" y="254752"/>
            <a:ext cx="8596800" cy="88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Conclusion: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77325" y="1137003"/>
            <a:ext cx="8596800" cy="18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this simple application, a user can easily convert media(audio/video) files from one format to another.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content because of S3 usage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Making use of SES and SNS for sending emails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Beanstalk provides with Load balancing and Autoscaling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title" idx="2"/>
          </p:nvPr>
        </p:nvSpPr>
        <p:spPr>
          <a:xfrm>
            <a:off x="622075" y="3374200"/>
            <a:ext cx="8596800" cy="78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Work</a:t>
            </a: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3"/>
          </p:nvPr>
        </p:nvSpPr>
        <p:spPr>
          <a:xfrm>
            <a:off x="622075" y="4180564"/>
            <a:ext cx="8596800" cy="25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multiple file formats, such as image and document formats.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more options for storing output files, e.g. save the file in dropbox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77325" y="254753"/>
            <a:ext cx="8596800" cy="8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References: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77333" y="116430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AWS Documentation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800" b="0" i="0" u="sng" strike="noStrike" cap="none" baseline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http://aws.amazon.com/documentation/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79999"/>
              <a:buFont typeface="Noto Symbol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JAVA:</a:t>
            </a:r>
            <a:r>
              <a:rPr lang="en-US" sz="1800" b="0" i="0" u="sng" strike="noStrike" cap="none" baseline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http://docs.oracle.com/javaee/6/tutorial/doc/bnafd.html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79999"/>
              <a:buFont typeface="Noto Symbol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Struts 2:</a:t>
            </a: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http://struts.apache.org/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79999"/>
              <a:buFont typeface="Noto Symbol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JDBC:</a:t>
            </a: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http://docs.oracle.com/javase/tutorial/jdbc/basics/prepared.html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601029"/>
            <a:ext cx="8216031" cy="290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77333" y="39881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Introduction: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68152" y="1173705"/>
            <a:ext cx="8534904" cy="42072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 application for converting audio/video files from one format to another.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Any user can visit site and upload the file to be converted.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Its available for everyone. Any user can register and leverage the application.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receives an email when the transcoding is complete.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Also, the 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</a:t>
            </a: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team will receive an email regarding the job under process. The status of success/ failure along with other technical details is received by them. Hence, debugging is easier in case of an issue.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Used: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77333" y="1523332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Accessing AWS Services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J2EE(Servlets 3.0)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Side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JSP Pages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Struts 2.0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Tomcat Server 7.0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8719" y="444814"/>
            <a:ext cx="1862123" cy="191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5883" y="2725586"/>
            <a:ext cx="1864959" cy="186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7991" y="4590546"/>
            <a:ext cx="2172851" cy="156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00925" y="145450"/>
            <a:ext cx="4248000" cy="13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Flow:</a:t>
            </a:r>
            <a:b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Login/Register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4712800" y="298775"/>
            <a:ext cx="4645950" cy="6260450"/>
            <a:chOff x="4305900" y="456425"/>
            <a:chExt cx="4645950" cy="6260450"/>
          </a:xfrm>
        </p:grpSpPr>
        <p:sp>
          <p:nvSpPr>
            <p:cNvPr id="163" name="Shape 163"/>
            <p:cNvSpPr/>
            <p:nvPr/>
          </p:nvSpPr>
          <p:spPr>
            <a:xfrm>
              <a:off x="4982400" y="456425"/>
              <a:ext cx="254100" cy="254100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37950" y="5257675"/>
              <a:ext cx="1143000" cy="523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Home page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7061125" y="1414275"/>
              <a:ext cx="1143000" cy="523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Register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4418250" y="2722200"/>
              <a:ext cx="1382399" cy="523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Enter Email and Password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4486650" y="1167225"/>
              <a:ext cx="1245599" cy="1017900"/>
            </a:xfrm>
            <a:prstGeom prst="diamond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New User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4305900" y="3703875"/>
              <a:ext cx="1607100" cy="1017900"/>
            </a:xfrm>
            <a:prstGeom prst="diamond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Correct Info</a:t>
              </a:r>
            </a:p>
          </p:txBody>
        </p:sp>
        <p:cxnSp>
          <p:nvCxnSpPr>
            <p:cNvPr id="169" name="Shape 169"/>
            <p:cNvCxnSpPr>
              <a:stCxn id="163" idx="4"/>
              <a:endCxn id="167" idx="0"/>
            </p:cNvCxnSpPr>
            <p:nvPr/>
          </p:nvCxnSpPr>
          <p:spPr>
            <a:xfrm>
              <a:off x="5109450" y="710525"/>
              <a:ext cx="0" cy="4566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67" idx="3"/>
              <a:endCxn id="165" idx="1"/>
            </p:cNvCxnSpPr>
            <p:nvPr/>
          </p:nvCxnSpPr>
          <p:spPr>
            <a:xfrm>
              <a:off x="5732249" y="1676175"/>
              <a:ext cx="13289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1" name="Shape 171"/>
            <p:cNvCxnSpPr>
              <a:stCxn id="167" idx="2"/>
              <a:endCxn id="166" idx="0"/>
            </p:cNvCxnSpPr>
            <p:nvPr/>
          </p:nvCxnSpPr>
          <p:spPr>
            <a:xfrm>
              <a:off x="5109449" y="2185125"/>
              <a:ext cx="0" cy="537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2" name="Shape 172"/>
            <p:cNvCxnSpPr>
              <a:stCxn id="166" idx="2"/>
              <a:endCxn id="168" idx="0"/>
            </p:cNvCxnSpPr>
            <p:nvPr/>
          </p:nvCxnSpPr>
          <p:spPr>
            <a:xfrm>
              <a:off x="5109449" y="3246000"/>
              <a:ext cx="0" cy="4578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3" name="Shape 173"/>
            <p:cNvCxnSpPr>
              <a:stCxn id="168" idx="2"/>
              <a:endCxn id="164" idx="0"/>
            </p:cNvCxnSpPr>
            <p:nvPr/>
          </p:nvCxnSpPr>
          <p:spPr>
            <a:xfrm>
              <a:off x="5109450" y="4721775"/>
              <a:ext cx="0" cy="5358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4" name="Shape 174"/>
            <p:cNvCxnSpPr>
              <a:stCxn id="168" idx="3"/>
            </p:cNvCxnSpPr>
            <p:nvPr/>
          </p:nvCxnSpPr>
          <p:spPr>
            <a:xfrm>
              <a:off x="5913000" y="4212825"/>
              <a:ext cx="663600" cy="66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5" name="Shape 175"/>
            <p:cNvCxnSpPr/>
            <p:nvPr/>
          </p:nvCxnSpPr>
          <p:spPr>
            <a:xfrm rot="10800000">
              <a:off x="6561225" y="2988874"/>
              <a:ext cx="2099" cy="12438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6" name="Shape 176"/>
            <p:cNvCxnSpPr>
              <a:endCxn id="166" idx="3"/>
            </p:cNvCxnSpPr>
            <p:nvPr/>
          </p:nvCxnSpPr>
          <p:spPr>
            <a:xfrm rot="10800000">
              <a:off x="5800649" y="2984100"/>
              <a:ext cx="749100" cy="3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6767575" y="2965950"/>
              <a:ext cx="1730099" cy="1017900"/>
            </a:xfrm>
            <a:prstGeom prst="diamond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Existing Account</a:t>
              </a:r>
            </a:p>
          </p:txBody>
        </p:sp>
        <p:cxnSp>
          <p:nvCxnSpPr>
            <p:cNvPr id="178" name="Shape 178"/>
            <p:cNvCxnSpPr>
              <a:stCxn id="165" idx="2"/>
              <a:endCxn id="177" idx="0"/>
            </p:cNvCxnSpPr>
            <p:nvPr/>
          </p:nvCxnSpPr>
          <p:spPr>
            <a:xfrm>
              <a:off x="7632625" y="1938075"/>
              <a:ext cx="0" cy="10278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9" name="Shape 179"/>
            <p:cNvCxnSpPr/>
            <p:nvPr/>
          </p:nvCxnSpPr>
          <p:spPr>
            <a:xfrm rot="10800000">
              <a:off x="5706049" y="5519475"/>
              <a:ext cx="1914900" cy="4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0" name="Shape 180"/>
            <p:cNvCxnSpPr>
              <a:stCxn id="177" idx="3"/>
            </p:cNvCxnSpPr>
            <p:nvPr/>
          </p:nvCxnSpPr>
          <p:spPr>
            <a:xfrm rot="10800000" flipH="1">
              <a:off x="8497674" y="3469200"/>
              <a:ext cx="450000" cy="57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 flipH="1">
              <a:off x="8934150" y="1683475"/>
              <a:ext cx="17700" cy="1799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2" name="Shape 182"/>
            <p:cNvCxnSpPr>
              <a:endCxn id="165" idx="3"/>
            </p:cNvCxnSpPr>
            <p:nvPr/>
          </p:nvCxnSpPr>
          <p:spPr>
            <a:xfrm flipH="1">
              <a:off x="8204125" y="1675275"/>
              <a:ext cx="747600" cy="9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83" name="Shape 183"/>
            <p:cNvSpPr txBox="1"/>
            <p:nvPr/>
          </p:nvSpPr>
          <p:spPr>
            <a:xfrm>
              <a:off x="6064887" y="1316575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Yes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8246112" y="2413825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Yes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109437" y="4830875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Yes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5109437" y="2294812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No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5912987" y="3441050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No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7632612" y="4404075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No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061125" y="5956375"/>
              <a:ext cx="1143000" cy="7605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Activate</a:t>
              </a:r>
            </a:p>
          </p:txBody>
        </p:sp>
        <p:cxnSp>
          <p:nvCxnSpPr>
            <p:cNvPr id="190" name="Shape 190"/>
            <p:cNvCxnSpPr>
              <a:stCxn id="177" idx="2"/>
              <a:endCxn id="189" idx="0"/>
            </p:cNvCxnSpPr>
            <p:nvPr/>
          </p:nvCxnSpPr>
          <p:spPr>
            <a:xfrm>
              <a:off x="7632624" y="3983850"/>
              <a:ext cx="0" cy="19725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68854" y="369125"/>
            <a:ext cx="4171499" cy="132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Transcoding</a:t>
            </a: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a File: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4657409" y="500550"/>
            <a:ext cx="5303218" cy="5900050"/>
            <a:chOff x="54684" y="161750"/>
            <a:chExt cx="5303218" cy="5900050"/>
          </a:xfrm>
        </p:grpSpPr>
        <p:grpSp>
          <p:nvGrpSpPr>
            <p:cNvPr id="197" name="Shape 197"/>
            <p:cNvGrpSpPr/>
            <p:nvPr/>
          </p:nvGrpSpPr>
          <p:grpSpPr>
            <a:xfrm>
              <a:off x="54684" y="161750"/>
              <a:ext cx="3642273" cy="5900050"/>
              <a:chOff x="897100" y="214325"/>
              <a:chExt cx="3777900" cy="5900050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1841500" y="214325"/>
                <a:ext cx="254100" cy="254100"/>
              </a:xfrm>
              <a:prstGeom prst="ellipse">
                <a:avLst/>
              </a:prstGeom>
              <a:solidFill>
                <a:srgbClr val="CFE2F3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397050" y="881050"/>
                <a:ext cx="1143000" cy="523800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Login</a:t>
                </a: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397050" y="1831862"/>
                <a:ext cx="1143000" cy="760500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Choose File to Upload</a:t>
                </a: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397050" y="3005862"/>
                <a:ext cx="1143000" cy="760500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Submit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397050" y="4179875"/>
                <a:ext cx="1143000" cy="760500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Start Conversion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397050" y="5353875"/>
                <a:ext cx="1143000" cy="760500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Download File</a:t>
                </a:r>
              </a:p>
            </p:txBody>
          </p:sp>
          <p:cxnSp>
            <p:nvCxnSpPr>
              <p:cNvPr id="204" name="Shape 204"/>
              <p:cNvCxnSpPr>
                <a:stCxn id="199" idx="2"/>
                <a:endCxn id="200" idx="0"/>
              </p:cNvCxnSpPr>
              <p:nvPr/>
            </p:nvCxnSpPr>
            <p:spPr>
              <a:xfrm>
                <a:off x="1968550" y="1404850"/>
                <a:ext cx="0" cy="4269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5" name="Shape 205"/>
              <p:cNvCxnSpPr>
                <a:stCxn id="200" idx="2"/>
                <a:endCxn id="201" idx="0"/>
              </p:cNvCxnSpPr>
              <p:nvPr/>
            </p:nvCxnSpPr>
            <p:spPr>
              <a:xfrm>
                <a:off x="1968550" y="2592362"/>
                <a:ext cx="0" cy="4134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6" name="Shape 206"/>
              <p:cNvCxnSpPr>
                <a:stCxn id="201" idx="2"/>
                <a:endCxn id="202" idx="0"/>
              </p:cNvCxnSpPr>
              <p:nvPr/>
            </p:nvCxnSpPr>
            <p:spPr>
              <a:xfrm>
                <a:off x="1968550" y="3766362"/>
                <a:ext cx="0" cy="4134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7" name="Shape 207"/>
              <p:cNvCxnSpPr>
                <a:stCxn id="202" idx="2"/>
                <a:endCxn id="203" idx="0"/>
              </p:cNvCxnSpPr>
              <p:nvPr/>
            </p:nvCxnSpPr>
            <p:spPr>
              <a:xfrm>
                <a:off x="1968550" y="4940375"/>
                <a:ext cx="0" cy="4134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08" name="Shape 208"/>
              <p:cNvSpPr txBox="1"/>
              <p:nvPr/>
            </p:nvSpPr>
            <p:spPr>
              <a:xfrm>
                <a:off x="897100" y="515875"/>
                <a:ext cx="1198500" cy="317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-US" sz="1000"/>
                  <a:t>Registered User</a:t>
                </a:r>
              </a:p>
            </p:txBody>
          </p:sp>
          <p:cxnSp>
            <p:nvCxnSpPr>
              <p:cNvPr id="209" name="Shape 209"/>
              <p:cNvCxnSpPr>
                <a:stCxn id="198" idx="4"/>
                <a:endCxn id="199" idx="0"/>
              </p:cNvCxnSpPr>
              <p:nvPr/>
            </p:nvCxnSpPr>
            <p:spPr>
              <a:xfrm>
                <a:off x="1968550" y="468425"/>
                <a:ext cx="0" cy="4125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199" idx="2"/>
                <a:endCxn id="200" idx="0"/>
              </p:cNvCxnSpPr>
              <p:nvPr/>
            </p:nvCxnSpPr>
            <p:spPr>
              <a:xfrm>
                <a:off x="1968550" y="1404850"/>
                <a:ext cx="0" cy="4269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0" idx="2"/>
                <a:endCxn id="201" idx="0"/>
              </p:cNvCxnSpPr>
              <p:nvPr/>
            </p:nvCxnSpPr>
            <p:spPr>
              <a:xfrm>
                <a:off x="1968550" y="2592362"/>
                <a:ext cx="0" cy="4134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13" idx="2"/>
              </p:cNvCxnSpPr>
              <p:nvPr/>
            </p:nvCxnSpPr>
            <p:spPr>
              <a:xfrm>
                <a:off x="3918327" y="3898828"/>
                <a:ext cx="8700" cy="6810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2" idx="2"/>
                <a:endCxn id="203" idx="0"/>
              </p:cNvCxnSpPr>
              <p:nvPr/>
            </p:nvCxnSpPr>
            <p:spPr>
              <a:xfrm>
                <a:off x="1968550" y="4940375"/>
                <a:ext cx="0" cy="4134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5" name="Shape 215"/>
              <p:cNvCxnSpPr>
                <a:stCxn id="198" idx="6"/>
              </p:cNvCxnSpPr>
              <p:nvPr/>
            </p:nvCxnSpPr>
            <p:spPr>
              <a:xfrm>
                <a:off x="2095600" y="341375"/>
                <a:ext cx="1373100" cy="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6" name="Shape 216"/>
              <p:cNvCxnSpPr/>
              <p:nvPr/>
            </p:nvCxnSpPr>
            <p:spPr>
              <a:xfrm>
                <a:off x="3476500" y="341375"/>
                <a:ext cx="15899" cy="18969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7" name="Shape 217"/>
              <p:cNvCxnSpPr>
                <a:endCxn id="200" idx="3"/>
              </p:cNvCxnSpPr>
              <p:nvPr/>
            </p:nvCxnSpPr>
            <p:spPr>
              <a:xfrm rot="10800000">
                <a:off x="2540050" y="2212112"/>
                <a:ext cx="952500" cy="10500"/>
              </a:xfrm>
              <a:prstGeom prst="straightConnector1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18" name="Shape 218"/>
              <p:cNvSpPr txBox="1"/>
              <p:nvPr/>
            </p:nvSpPr>
            <p:spPr>
              <a:xfrm>
                <a:off x="3476500" y="833575"/>
                <a:ext cx="1198500" cy="317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-US" sz="1000"/>
                  <a:t>Guest User</a:t>
                </a:r>
              </a:p>
            </p:txBody>
          </p:sp>
        </p:grpSp>
        <p:sp>
          <p:nvSpPr>
            <p:cNvPr id="213" name="Shape 213"/>
            <p:cNvSpPr/>
            <p:nvPr/>
          </p:nvSpPr>
          <p:spPr>
            <a:xfrm>
              <a:off x="2102400" y="2828353"/>
              <a:ext cx="1730099" cy="1017900"/>
            </a:xfrm>
            <a:prstGeom prst="diamond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Logged In</a:t>
              </a:r>
            </a:p>
          </p:txBody>
        </p:sp>
        <p:cxnSp>
          <p:nvCxnSpPr>
            <p:cNvPr id="219" name="Shape 219"/>
            <p:cNvCxnSpPr>
              <a:stCxn id="201" idx="3"/>
              <a:endCxn id="213" idx="1"/>
            </p:cNvCxnSpPr>
            <p:nvPr/>
          </p:nvCxnSpPr>
          <p:spPr>
            <a:xfrm>
              <a:off x="1638652" y="3333537"/>
              <a:ext cx="463800" cy="39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20" name="Shape 220"/>
            <p:cNvSpPr txBox="1"/>
            <p:nvPr/>
          </p:nvSpPr>
          <p:spPr>
            <a:xfrm>
              <a:off x="3652087" y="3019600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No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2303837" y="3964925"/>
              <a:ext cx="663600" cy="31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00"/>
                <a:t>Yes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315703" y="2957050"/>
              <a:ext cx="1042200" cy="7605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Enter Email</a:t>
              </a:r>
            </a:p>
          </p:txBody>
        </p:sp>
        <p:cxnSp>
          <p:nvCxnSpPr>
            <p:cNvPr id="223" name="Shape 223"/>
            <p:cNvCxnSpPr>
              <a:stCxn id="213" idx="3"/>
              <a:endCxn id="222" idx="1"/>
            </p:cNvCxnSpPr>
            <p:nvPr/>
          </p:nvCxnSpPr>
          <p:spPr>
            <a:xfrm>
              <a:off x="3832499" y="3337303"/>
              <a:ext cx="4833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24" name="Shape 224"/>
            <p:cNvSpPr/>
            <p:nvPr/>
          </p:nvSpPr>
          <p:spPr>
            <a:xfrm>
              <a:off x="4315703" y="4112050"/>
              <a:ext cx="1042200" cy="7605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Activate Email</a:t>
              </a:r>
            </a:p>
          </p:txBody>
        </p:sp>
        <p:cxnSp>
          <p:nvCxnSpPr>
            <p:cNvPr id="225" name="Shape 225"/>
            <p:cNvCxnSpPr>
              <a:stCxn id="222" idx="2"/>
              <a:endCxn id="224" idx="0"/>
            </p:cNvCxnSpPr>
            <p:nvPr/>
          </p:nvCxnSpPr>
          <p:spPr>
            <a:xfrm>
              <a:off x="4836803" y="3717550"/>
              <a:ext cx="0" cy="3945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6" name="Shape 226"/>
            <p:cNvCxnSpPr>
              <a:stCxn id="224" idx="1"/>
              <a:endCxn id="202" idx="3"/>
            </p:cNvCxnSpPr>
            <p:nvPr/>
          </p:nvCxnSpPr>
          <p:spPr>
            <a:xfrm flipH="1">
              <a:off x="1638503" y="4492300"/>
              <a:ext cx="2677200" cy="153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77333" y="29570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Architectural Design of the System: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08" y="2825303"/>
            <a:ext cx="775647" cy="9614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897987"/>
            <a:ext cx="8867775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459" y="2575659"/>
            <a:ext cx="805218" cy="9981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7325" y="1037600"/>
            <a:ext cx="8952600" cy="572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Noto Symbol"/>
              <a:buChar char="❖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Storage Service(S3):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tor</a:t>
            </a:r>
            <a:r>
              <a:rPr lang="en-US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the files uploaded by </a:t>
            </a:r>
            <a:b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and the output produced by the transcoder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Noto Symbol"/>
              <a:buChar char="❖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Transcoder: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onvert</a:t>
            </a:r>
            <a:r>
              <a:rPr lang="en-US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input file</a:t>
            </a: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from one format to another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Noto Symbol"/>
              <a:buChar char="❖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Email Service(SES):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end email to the user upon completion of the conversion job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Noto Symbol"/>
              <a:buChar char="❖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Notification Service(SNS):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end notifications to the supporting team regarding flow of transcoding job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Noto Symbol"/>
              <a:buChar char="❖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RDS(My SQL)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serves as the database of our application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Noto Symbol"/>
              <a:buChar char="❖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Beanstalk: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➢"/>
            </a:pPr>
            <a:r>
              <a:rPr lang="en-US" sz="15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Deployment and Management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77325" y="404879"/>
            <a:ext cx="8596800" cy="63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AWS Features Used: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2810" y="223792"/>
            <a:ext cx="2641200" cy="16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3" y="3093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Storage Service(S3):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77333" y="136237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Highly Scalable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Secure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Bucket-Concept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File of user gets uploaded in S3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Upon conversion, the output file gets stored in S3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Provided to user through UI, where the user has an option to download the file.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9507" y="184348"/>
            <a:ext cx="2814495" cy="311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Transcoder: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77333" y="1573734"/>
            <a:ext cx="8596668" cy="4690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Media transcoding in the cloud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Highly Scalable: Transcoding pipelines enable 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 to perform multiple transcodes in parallel.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Managed: Transcoder enables you to focus on your content 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rather than on managing transcoding software in a distributed </a:t>
            </a:r>
            <a:b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cloud-based environment.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use: Pre defined presets makes it easier to use for first time users.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Secure: AWS S3 buckets are used to keep input and output files.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❖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Pipeline Concept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7927">
            <a:off x="4673656" y="1029769"/>
            <a:ext cx="4996710" cy="15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Noto Symbol</vt:lpstr>
      <vt:lpstr>Trebuchet MS</vt:lpstr>
      <vt:lpstr>Facet</vt:lpstr>
      <vt:lpstr>Video Transcoding Application using Elastic Transcoder,S3,RDS,Elastic Beanstalk,SES and SNS</vt:lpstr>
      <vt:lpstr>Introduction:</vt:lpstr>
      <vt:lpstr>Technologies Used:</vt:lpstr>
      <vt:lpstr>Application Flow: User Login/Register</vt:lpstr>
      <vt:lpstr>Transcoding a File:</vt:lpstr>
      <vt:lpstr>Architectural Design of the System:</vt:lpstr>
      <vt:lpstr>AWS Features Used:</vt:lpstr>
      <vt:lpstr>Simple Storage Service(S3):</vt:lpstr>
      <vt:lpstr>Elastic Transcoder:</vt:lpstr>
      <vt:lpstr>Elastic Transcoder(Continued):</vt:lpstr>
      <vt:lpstr>Elastic Transcoder(Continued):</vt:lpstr>
      <vt:lpstr>Simple Email Service(SES): </vt:lpstr>
      <vt:lpstr>Simple Notification Service(SNS): </vt:lpstr>
      <vt:lpstr>Simple Notification Service(SNS): (Continued)</vt:lpstr>
      <vt:lpstr>Amazon RDS(MY SQL):</vt:lpstr>
      <vt:lpstr>Elastic Beanstalk:</vt:lpstr>
      <vt:lpstr>Conclusion:</vt:lpstr>
      <vt:lpstr>References: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Transcoding Application using Elastic Transcoder,S3,RDS,Elastic Beanstalk,SES and SNS</dc:title>
  <cp:lastModifiedBy>Yashi Kamboj</cp:lastModifiedBy>
  <cp:revision>1</cp:revision>
  <dcterms:modified xsi:type="dcterms:W3CDTF">2015-05-13T21:29:06Z</dcterms:modified>
</cp:coreProperties>
</file>