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6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3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02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8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62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09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6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1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9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11A16A-EC32-4C8E-AD4D-5DD2A8E36EA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8A3281-977F-4C9A-BE75-4CA6383D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212F-1D18-B121-0DA5-7CE133F77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67827"/>
            <a:ext cx="6815669" cy="1515533"/>
          </a:xfrm>
        </p:spPr>
        <p:txBody>
          <a:bodyPr/>
          <a:lstStyle/>
          <a:p>
            <a:r>
              <a:rPr lang="en-US" b="1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9334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D407B-3F8A-D8B1-1CA7-4F9F89E7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2F3D60-1B94-7818-4BD4-A42B56EB5030}"/>
              </a:ext>
            </a:extLst>
          </p:cNvPr>
          <p:cNvSpPr/>
          <p:nvPr/>
        </p:nvSpPr>
        <p:spPr>
          <a:xfrm>
            <a:off x="5135775" y="2534102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5ED352-41AD-547E-FAA7-B6E0449B74F3}"/>
              </a:ext>
            </a:extLst>
          </p:cNvPr>
          <p:cNvSpPr/>
          <p:nvPr/>
        </p:nvSpPr>
        <p:spPr>
          <a:xfrm>
            <a:off x="3404511" y="2534102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BA6C8B-209F-59D8-279B-27CD60E40BD5}"/>
              </a:ext>
            </a:extLst>
          </p:cNvPr>
          <p:cNvSpPr/>
          <p:nvPr/>
        </p:nvSpPr>
        <p:spPr>
          <a:xfrm>
            <a:off x="4325007" y="3475934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3C4FDC-9868-E66A-3B0B-28BF80CAF483}"/>
              </a:ext>
            </a:extLst>
          </p:cNvPr>
          <p:cNvSpPr/>
          <p:nvPr/>
        </p:nvSpPr>
        <p:spPr>
          <a:xfrm>
            <a:off x="6867039" y="2534102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698C27-FC51-7BBF-50AC-F0C18C6AF3B3}"/>
              </a:ext>
            </a:extLst>
          </p:cNvPr>
          <p:cNvSpPr/>
          <p:nvPr/>
        </p:nvSpPr>
        <p:spPr>
          <a:xfrm>
            <a:off x="6036066" y="3522034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8670C-2A63-E4CD-964C-98A53D6AAC9E}"/>
              </a:ext>
            </a:extLst>
          </p:cNvPr>
          <p:cNvSpPr/>
          <p:nvPr/>
        </p:nvSpPr>
        <p:spPr>
          <a:xfrm>
            <a:off x="5983548" y="1626942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9E1A24-3666-88CA-FFF9-C4154FA5EDE1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763536" y="2916542"/>
            <a:ext cx="623070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46FD99-B61A-8C4E-8655-593CC51CDD52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4684032" y="2916542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633417-6A5E-8FE5-1232-8735F129EAE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515497" y="2900582"/>
            <a:ext cx="582168" cy="68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1DF161-9426-2F1D-6F03-55B25937BCEA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95091" y="2932502"/>
            <a:ext cx="547001" cy="6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C926C9-3ECC-69BE-8722-461C411E2421}"/>
              </a:ext>
            </a:extLst>
          </p:cNvPr>
          <p:cNvCxnSpPr>
            <a:cxnSpLocks/>
          </p:cNvCxnSpPr>
          <p:nvPr/>
        </p:nvCxnSpPr>
        <p:spPr>
          <a:xfrm flipH="1">
            <a:off x="5520611" y="1990670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62DA38-BE08-96E9-1223-11BF2D4304B9}"/>
              </a:ext>
            </a:extLst>
          </p:cNvPr>
          <p:cNvCxnSpPr>
            <a:cxnSpLocks/>
            <a:stCxn id="2" idx="2"/>
            <a:endCxn id="3" idx="6"/>
          </p:cNvCxnSpPr>
          <p:nvPr/>
        </p:nvCxnSpPr>
        <p:spPr>
          <a:xfrm flipH="1">
            <a:off x="3825135" y="2758130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1ED9C7-118E-5DA1-D0F7-34E5935D1E66}"/>
              </a:ext>
            </a:extLst>
          </p:cNvPr>
          <p:cNvCxnSpPr>
            <a:cxnSpLocks/>
          </p:cNvCxnSpPr>
          <p:nvPr/>
        </p:nvCxnSpPr>
        <p:spPr>
          <a:xfrm flipH="1">
            <a:off x="5556399" y="2732222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214025-A2E8-C13E-479C-D5FEA870AF0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81153" y="1959640"/>
            <a:ext cx="547485" cy="64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E2D366-2AEE-0041-E2D4-7D12F6EFD4C5}"/>
              </a:ext>
            </a:extLst>
          </p:cNvPr>
          <p:cNvSpPr txBox="1"/>
          <p:nvPr/>
        </p:nvSpPr>
        <p:spPr>
          <a:xfrm>
            <a:off x="4291479" y="246800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38C09-AC87-265D-0AC0-A4F0E7F94F55}"/>
              </a:ext>
            </a:extLst>
          </p:cNvPr>
          <p:cNvSpPr txBox="1"/>
          <p:nvPr/>
        </p:nvSpPr>
        <p:spPr>
          <a:xfrm>
            <a:off x="3796818" y="3121957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55ECA-54BD-F330-630F-F507DA968C8A}"/>
              </a:ext>
            </a:extLst>
          </p:cNvPr>
          <p:cNvSpPr txBox="1"/>
          <p:nvPr/>
        </p:nvSpPr>
        <p:spPr>
          <a:xfrm>
            <a:off x="4861380" y="3121633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AB1521-6A91-B3F5-9BF7-779BF8E7D6A8}"/>
              </a:ext>
            </a:extLst>
          </p:cNvPr>
          <p:cNvSpPr txBox="1"/>
          <p:nvPr/>
        </p:nvSpPr>
        <p:spPr>
          <a:xfrm>
            <a:off x="5546616" y="311466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476F14-5587-7FAF-AA00-BD07C786BD54}"/>
              </a:ext>
            </a:extLst>
          </p:cNvPr>
          <p:cNvSpPr txBox="1"/>
          <p:nvPr/>
        </p:nvSpPr>
        <p:spPr>
          <a:xfrm>
            <a:off x="6719194" y="311466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8CAC4-4848-8B43-1E75-ECA5DFD032F3}"/>
              </a:ext>
            </a:extLst>
          </p:cNvPr>
          <p:cNvSpPr txBox="1"/>
          <p:nvPr/>
        </p:nvSpPr>
        <p:spPr>
          <a:xfrm>
            <a:off x="6054623" y="246800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1F0AD5-A17E-78EF-BA13-466FD7026342}"/>
              </a:ext>
            </a:extLst>
          </p:cNvPr>
          <p:cNvSpPr txBox="1"/>
          <p:nvPr/>
        </p:nvSpPr>
        <p:spPr>
          <a:xfrm>
            <a:off x="5594731" y="200685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E12BA8-CD11-DE15-BB50-6B806379963B}"/>
              </a:ext>
            </a:extLst>
          </p:cNvPr>
          <p:cNvSpPr txBox="1"/>
          <p:nvPr/>
        </p:nvSpPr>
        <p:spPr>
          <a:xfrm>
            <a:off x="6597601" y="200685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31B42E-9C2D-F14C-B4DA-7181E68C2C38}"/>
              </a:ext>
            </a:extLst>
          </p:cNvPr>
          <p:cNvSpPr txBox="1"/>
          <p:nvPr/>
        </p:nvSpPr>
        <p:spPr>
          <a:xfrm>
            <a:off x="4573969" y="957240"/>
            <a:ext cx="125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 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A37343-6BFE-AA1E-5756-41CD9CBCE480}"/>
              </a:ext>
            </a:extLst>
          </p:cNvPr>
          <p:cNvSpPr txBox="1"/>
          <p:nvPr/>
        </p:nvSpPr>
        <p:spPr>
          <a:xfrm>
            <a:off x="3171419" y="2531250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5A81B5-575A-B13D-83AD-5A6A08C0E503}"/>
              </a:ext>
            </a:extLst>
          </p:cNvPr>
          <p:cNvSpPr txBox="1"/>
          <p:nvPr/>
        </p:nvSpPr>
        <p:spPr>
          <a:xfrm>
            <a:off x="4350939" y="3890021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513D9A-0AD7-BBD0-2656-049B7A786CBC}"/>
              </a:ext>
            </a:extLst>
          </p:cNvPr>
          <p:cNvSpPr txBox="1"/>
          <p:nvPr/>
        </p:nvSpPr>
        <p:spPr>
          <a:xfrm>
            <a:off x="6082307" y="3903015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E7FB41-9CF1-98FD-3330-F4F62E7C5228}"/>
              </a:ext>
            </a:extLst>
          </p:cNvPr>
          <p:cNvSpPr txBox="1"/>
          <p:nvPr/>
        </p:nvSpPr>
        <p:spPr>
          <a:xfrm>
            <a:off x="5135208" y="2242464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0DD49F-11C6-E7C0-08F8-31AE0ADE438A}"/>
              </a:ext>
            </a:extLst>
          </p:cNvPr>
          <p:cNvSpPr txBox="1"/>
          <p:nvPr/>
        </p:nvSpPr>
        <p:spPr>
          <a:xfrm>
            <a:off x="6011232" y="1326572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C870D1-B1EA-B4AB-30CA-2DAB605C56AA}"/>
              </a:ext>
            </a:extLst>
          </p:cNvPr>
          <p:cNvSpPr txBox="1"/>
          <p:nvPr/>
        </p:nvSpPr>
        <p:spPr>
          <a:xfrm>
            <a:off x="7232779" y="2547210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F0D9C-43D1-5CB1-DC00-BF4FBB8C46D7}"/>
              </a:ext>
            </a:extLst>
          </p:cNvPr>
          <p:cNvSpPr txBox="1"/>
          <p:nvPr/>
        </p:nvSpPr>
        <p:spPr>
          <a:xfrm>
            <a:off x="4274268" y="4075972"/>
            <a:ext cx="69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4,.A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0D738-CBA8-0B68-E7C0-730D1A4989A8}"/>
              </a:ext>
            </a:extLst>
          </p:cNvPr>
          <p:cNvSpPr txBox="1"/>
          <p:nvPr/>
        </p:nvSpPr>
        <p:spPr>
          <a:xfrm>
            <a:off x="5045179" y="2052292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4,.A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B2FA8-1579-C5A0-56DC-ED490AB66216}"/>
              </a:ext>
            </a:extLst>
          </p:cNvPr>
          <p:cNvSpPr txBox="1"/>
          <p:nvPr/>
        </p:nvSpPr>
        <p:spPr>
          <a:xfrm>
            <a:off x="4271650" y="4861726"/>
            <a:ext cx="329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Now, E is current vertex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30B3B-624B-B94C-D4ED-D4814F6A826C}"/>
              </a:ext>
            </a:extLst>
          </p:cNvPr>
          <p:cNvSpPr txBox="1"/>
          <p:nvPr/>
        </p:nvSpPr>
        <p:spPr>
          <a:xfrm>
            <a:off x="5944546" y="1158213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7,C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6E8B2-48A9-FAAF-ED76-6C184945C1D7}"/>
              </a:ext>
            </a:extLst>
          </p:cNvPr>
          <p:cNvSpPr txBox="1"/>
          <p:nvPr/>
        </p:nvSpPr>
        <p:spPr>
          <a:xfrm>
            <a:off x="5993937" y="4111413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5,.C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E18E6-F41A-8BFC-4320-4F83800E2289}"/>
              </a:ext>
            </a:extLst>
          </p:cNvPr>
          <p:cNvSpPr txBox="1"/>
          <p:nvPr/>
        </p:nvSpPr>
        <p:spPr>
          <a:xfrm>
            <a:off x="7169885" y="2756408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10,C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2F1DE-6E71-D1FF-2F08-EBE12A411499}"/>
              </a:ext>
            </a:extLst>
          </p:cNvPr>
          <p:cNvSpPr txBox="1"/>
          <p:nvPr/>
        </p:nvSpPr>
        <p:spPr>
          <a:xfrm>
            <a:off x="7184203" y="2978714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8,D</a:t>
            </a:r>
          </a:p>
        </p:txBody>
      </p:sp>
    </p:spTree>
    <p:extLst>
      <p:ext uri="{BB962C8B-B14F-4D97-AF65-F5344CB8AC3E}">
        <p14:creationId xmlns:p14="http://schemas.microsoft.com/office/powerpoint/2010/main" val="137848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BEC2C-BE51-5F07-F703-F7DC4E5928CF}"/>
              </a:ext>
            </a:extLst>
          </p:cNvPr>
          <p:cNvSpPr txBox="1"/>
          <p:nvPr/>
        </p:nvSpPr>
        <p:spPr>
          <a:xfrm>
            <a:off x="655319" y="1739146"/>
            <a:ext cx="1088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Shortest distance &amp; path from source i.e. A to all other vertices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F188D-6A07-A81B-1C12-7C0BC6FA0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20784"/>
              </p:ext>
            </p:extLst>
          </p:nvPr>
        </p:nvGraphicFramePr>
        <p:xfrm>
          <a:off x="2012696" y="2457026"/>
          <a:ext cx="816660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7941">
                  <a:extLst>
                    <a:ext uri="{9D8B030D-6E8A-4147-A177-3AD203B41FA5}">
                      <a16:colId xmlns:a16="http://schemas.microsoft.com/office/drawing/2014/main" val="18332397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28846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982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9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4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9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2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C →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69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C → D →E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C → 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9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28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C128-4818-EA43-EBDC-1B261364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31053"/>
            <a:ext cx="9601196" cy="1303867"/>
          </a:xfrm>
        </p:spPr>
        <p:txBody>
          <a:bodyPr/>
          <a:lstStyle/>
          <a:p>
            <a:pPr algn="l"/>
            <a:r>
              <a:rPr lang="en-US" b="1" u="sng" dirty="0"/>
              <a:t>Time &amp;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4F81-C925-8B88-F8BA-E3FAA995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34920"/>
            <a:ext cx="9601196" cy="331893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Using an Unordered List (Simple Array)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Extracting the minimum node requires </a:t>
            </a:r>
            <a:r>
              <a:rPr lang="en-US" b="1" dirty="0"/>
              <a:t>O(V)</a:t>
            </a:r>
            <a:r>
              <a:rPr lang="en-US" dirty="0"/>
              <a:t> time (linear search).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we extract a node </a:t>
            </a:r>
            <a:r>
              <a:rPr lang="en-US" b="1" dirty="0"/>
              <a:t>V</a:t>
            </a:r>
            <a:r>
              <a:rPr lang="en-US" dirty="0"/>
              <a:t> times, this contributes </a:t>
            </a:r>
            <a:r>
              <a:rPr lang="en-US" b="1" dirty="0"/>
              <a:t>O(V²)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Updating distances involves checking </a:t>
            </a:r>
            <a:r>
              <a:rPr lang="en-US" b="1" dirty="0"/>
              <a:t>E</a:t>
            </a:r>
            <a:r>
              <a:rPr lang="en-US" dirty="0"/>
              <a:t> edges, but each edge operation is just a comparison. So, the time complexity becomes: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Complexity: </a:t>
            </a:r>
            <a:r>
              <a:rPr lang="en-US" dirty="0"/>
              <a:t>O(</a:t>
            </a:r>
            <a:r>
              <a:rPr lang="en-US" b="1" dirty="0"/>
              <a:t>V²)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space complexity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of the algorithm is 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O(V) 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for storing the distances and predecessors for each node, along with additional space for data structure like arrays.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8240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2D42-3DB7-DFE4-4FE7-7520D2FE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B8C0-40CE-9402-8BC3-EE0281A3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947756"/>
          </a:xfrm>
        </p:spPr>
        <p:txBody>
          <a:bodyPr/>
          <a:lstStyle/>
          <a:p>
            <a:r>
              <a:rPr lang="en-US" dirty="0"/>
              <a:t>Thus, Dijkstra’s algorithm is a </a:t>
            </a:r>
            <a:r>
              <a:rPr lang="en-US" b="1" dirty="0"/>
              <a:t>greedy algorithm</a:t>
            </a:r>
            <a:r>
              <a:rPr lang="en-US" dirty="0"/>
              <a:t> used to find the </a:t>
            </a:r>
            <a:r>
              <a:rPr lang="en-US" b="1" dirty="0"/>
              <a:t>shortest path</a:t>
            </a:r>
            <a:r>
              <a:rPr lang="en-US" dirty="0"/>
              <a:t> from a single source to all other vertices in a </a:t>
            </a:r>
            <a:r>
              <a:rPr lang="en-US" b="1" dirty="0"/>
              <a:t>weighted graph</a:t>
            </a:r>
            <a:r>
              <a:rPr lang="en-US" dirty="0"/>
              <a:t> with </a:t>
            </a:r>
            <a:r>
              <a:rPr lang="en-US" b="1" dirty="0"/>
              <a:t>non-negative edge weights</a:t>
            </a:r>
            <a:r>
              <a:rPr lang="en-US" dirty="0"/>
              <a:t>.</a:t>
            </a:r>
          </a:p>
          <a:p>
            <a:r>
              <a:rPr lang="en-US" dirty="0"/>
              <a:t>Best suited for graphs with </a:t>
            </a:r>
            <a:r>
              <a:rPr lang="en-US" b="1" dirty="0"/>
              <a:t>non-negative edge weights</a:t>
            </a:r>
            <a:r>
              <a:rPr lang="en-US" dirty="0"/>
              <a:t>.</a:t>
            </a:r>
          </a:p>
          <a:p>
            <a:r>
              <a:rPr lang="en-US" dirty="0"/>
              <a:t>Widely used in </a:t>
            </a:r>
            <a:r>
              <a:rPr lang="en-US" b="1" dirty="0"/>
              <a:t>network routing algorithms</a:t>
            </a:r>
            <a:r>
              <a:rPr lang="en-US" dirty="0"/>
              <a:t>, </a:t>
            </a:r>
            <a:r>
              <a:rPr lang="en-US" b="1" dirty="0"/>
              <a:t>GPS systems</a:t>
            </a:r>
            <a:r>
              <a:rPr lang="en-US" dirty="0"/>
              <a:t>, and </a:t>
            </a:r>
            <a:r>
              <a:rPr lang="en-US" b="1" dirty="0"/>
              <a:t>optimization problems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9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B21B-274E-EC04-BE48-86F12563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0317-1F7A-51B2-F6AE-0D47DBF7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105574"/>
            <a:ext cx="9601196" cy="1466428"/>
          </a:xfrm>
        </p:spPr>
        <p:txBody>
          <a:bodyPr/>
          <a:lstStyle/>
          <a:p>
            <a:r>
              <a:rPr lang="en-US" dirty="0"/>
              <a:t>Dijkstra's algorithm is a </a:t>
            </a:r>
            <a:r>
              <a:rPr lang="en-US" b="1" dirty="0"/>
              <a:t>graph search algorithm</a:t>
            </a:r>
            <a:r>
              <a:rPr lang="en-US" dirty="0"/>
              <a:t> used to find the </a:t>
            </a:r>
            <a:r>
              <a:rPr lang="en-US" b="1" dirty="0"/>
              <a:t>shortest path</a:t>
            </a:r>
            <a:r>
              <a:rPr lang="en-US" dirty="0"/>
              <a:t> from a </a:t>
            </a:r>
            <a:r>
              <a:rPr lang="en-US" b="1" dirty="0"/>
              <a:t>single source node</a:t>
            </a:r>
            <a:r>
              <a:rPr lang="en-US" dirty="0"/>
              <a:t> to all other nodes in a weighted graph.</a:t>
            </a:r>
          </a:p>
          <a:p>
            <a:r>
              <a:rPr lang="en-US" dirty="0"/>
              <a:t> It is widely used in </a:t>
            </a:r>
            <a:r>
              <a:rPr lang="en-US" b="1" dirty="0"/>
              <a:t>network routing</a:t>
            </a:r>
            <a:r>
              <a:rPr lang="en-US" dirty="0"/>
              <a:t> and </a:t>
            </a:r>
            <a:r>
              <a:rPr lang="en-US" b="1" dirty="0"/>
              <a:t>mapping applications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69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43EA-8038-2FC2-B120-6BD402BA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03918"/>
            <a:ext cx="9601196" cy="1303867"/>
          </a:xfrm>
        </p:spPr>
        <p:txBody>
          <a:bodyPr/>
          <a:lstStyle/>
          <a:p>
            <a:pPr algn="l"/>
            <a:r>
              <a:rPr lang="en-US" b="1" dirty="0"/>
              <a:t>ALGORITHM: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161CFA-6929-6393-4F4D-8E754FEAB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2677516"/>
            <a:ext cx="9366503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node distance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0, all others to </a:t>
            </a:r>
            <a:r>
              <a:rPr lang="en-US" sz="1600" dirty="0"/>
              <a:t>∞(infinity).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queue (min-heap)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insert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distance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the Nodes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not empty:</a:t>
            </a: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 with the smallest distance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calculate the new distance:</a:t>
            </a:r>
          </a:p>
          <a:p>
            <a:pPr marL="12573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new distance 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the stored distance,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the updated neighbor into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queue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All Nodes are Processed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all nodes are visited, the shortest path to each node is determined.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2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41A72-0C89-FD89-124C-AED4BB8EC5AE}"/>
              </a:ext>
            </a:extLst>
          </p:cNvPr>
          <p:cNvSpPr txBox="1"/>
          <p:nvPr/>
        </p:nvSpPr>
        <p:spPr>
          <a:xfrm>
            <a:off x="1051560" y="1344168"/>
            <a:ext cx="10287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Dijkstra(Graph, source):</a:t>
            </a:r>
          </a:p>
          <a:p>
            <a:r>
              <a:rPr lang="en-US" sz="1600" dirty="0"/>
              <a:t>    Create priority queue Q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dist</a:t>
            </a:r>
            <a:r>
              <a:rPr lang="en-US" sz="1600" dirty="0"/>
              <a:t>[source] = 0</a:t>
            </a:r>
          </a:p>
          <a:p>
            <a:endParaRPr lang="en-US" sz="1600" dirty="0"/>
          </a:p>
          <a:p>
            <a:r>
              <a:rPr lang="en-US" sz="1600" dirty="0"/>
              <a:t>    for each vertex v in Graph:</a:t>
            </a:r>
          </a:p>
          <a:p>
            <a:r>
              <a:rPr lang="en-US" sz="1600" dirty="0"/>
              <a:t>        if v ≠ source: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dist</a:t>
            </a:r>
            <a:r>
              <a:rPr lang="en-US" sz="1600" dirty="0"/>
              <a:t>[v] = ∞</a:t>
            </a:r>
          </a:p>
          <a:p>
            <a:r>
              <a:rPr lang="en-US" sz="1600" dirty="0"/>
              <a:t>        insert v into Q with priority </a:t>
            </a:r>
            <a:r>
              <a:rPr lang="en-US" sz="1600" dirty="0" err="1"/>
              <a:t>dist</a:t>
            </a:r>
            <a:r>
              <a:rPr lang="en-US" sz="1600" dirty="0"/>
              <a:t>[v]</a:t>
            </a:r>
          </a:p>
          <a:p>
            <a:endParaRPr lang="en-US" sz="1600" dirty="0"/>
          </a:p>
          <a:p>
            <a:r>
              <a:rPr lang="en-US" sz="1600" dirty="0"/>
              <a:t>    while Q is not empty:</a:t>
            </a:r>
          </a:p>
          <a:p>
            <a:r>
              <a:rPr lang="en-US" sz="1600" dirty="0"/>
              <a:t>        u = </a:t>
            </a:r>
            <a:r>
              <a:rPr lang="en-US" sz="1600" dirty="0" err="1"/>
              <a:t>extract_min</a:t>
            </a:r>
            <a:r>
              <a:rPr lang="en-US" sz="1600" dirty="0"/>
              <a:t>(Q)  // Get the node with the smallest distance</a:t>
            </a:r>
          </a:p>
          <a:p>
            <a:endParaRPr lang="en-US" sz="1600" dirty="0"/>
          </a:p>
          <a:p>
            <a:r>
              <a:rPr lang="en-US" sz="1600" dirty="0"/>
              <a:t>        for each neighbor v of u:</a:t>
            </a:r>
          </a:p>
          <a:p>
            <a:r>
              <a:rPr lang="en-US" sz="1600" dirty="0"/>
              <a:t>            alt = </a:t>
            </a:r>
            <a:r>
              <a:rPr lang="en-US" sz="1600" dirty="0" err="1"/>
              <a:t>dist</a:t>
            </a:r>
            <a:r>
              <a:rPr lang="en-US" sz="1600" dirty="0"/>
              <a:t>[u] + weight(u, v)</a:t>
            </a:r>
          </a:p>
          <a:p>
            <a:r>
              <a:rPr lang="en-US" sz="1600" dirty="0"/>
              <a:t>            if alt &lt; </a:t>
            </a:r>
            <a:r>
              <a:rPr lang="en-US" sz="1600" dirty="0" err="1"/>
              <a:t>dist</a:t>
            </a:r>
            <a:r>
              <a:rPr lang="en-US" sz="1600" dirty="0"/>
              <a:t>[v]: 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dist</a:t>
            </a:r>
            <a:r>
              <a:rPr lang="en-US" sz="1600" dirty="0"/>
              <a:t>[v] = alt</a:t>
            </a:r>
          </a:p>
          <a:p>
            <a:r>
              <a:rPr lang="en-US" sz="1600" dirty="0"/>
              <a:t>                update Q with new priority for v</a:t>
            </a:r>
          </a:p>
          <a:p>
            <a:endParaRPr lang="en-US" sz="1600" dirty="0"/>
          </a:p>
          <a:p>
            <a:r>
              <a:rPr lang="en-US" sz="1600" dirty="0"/>
              <a:t>    return </a:t>
            </a:r>
            <a:r>
              <a:rPr lang="en-US" sz="1600" dirty="0" err="1"/>
              <a:t>dist</a:t>
            </a:r>
            <a:r>
              <a:rPr lang="en-US" sz="1600" dirty="0"/>
              <a:t>  // Contains shortest distances from source to all nodes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56E661-D669-9B0B-F323-502D4B41F993}"/>
              </a:ext>
            </a:extLst>
          </p:cNvPr>
          <p:cNvSpPr txBox="1">
            <a:spLocks/>
          </p:cNvSpPr>
          <p:nvPr/>
        </p:nvSpPr>
        <p:spPr>
          <a:xfrm>
            <a:off x="1051560" y="743295"/>
            <a:ext cx="9601196" cy="73402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u="sng" dirty="0"/>
              <a:t>PSEUDOCODE:</a:t>
            </a:r>
          </a:p>
        </p:txBody>
      </p:sp>
    </p:spTree>
    <p:extLst>
      <p:ext uri="{BB962C8B-B14F-4D97-AF65-F5344CB8AC3E}">
        <p14:creationId xmlns:p14="http://schemas.microsoft.com/office/powerpoint/2010/main" val="25296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46B41D1-33F4-DE7E-699A-AD1C4C943A48}"/>
              </a:ext>
            </a:extLst>
          </p:cNvPr>
          <p:cNvSpPr/>
          <p:nvPr/>
        </p:nvSpPr>
        <p:spPr>
          <a:xfrm>
            <a:off x="3584775" y="290330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19089F-08D4-1CD8-CDF6-58DB9786DD08}"/>
              </a:ext>
            </a:extLst>
          </p:cNvPr>
          <p:cNvSpPr/>
          <p:nvPr/>
        </p:nvSpPr>
        <p:spPr>
          <a:xfrm>
            <a:off x="1853511" y="290330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1C0F8C-AA7F-9CDD-B025-008CFFB29EE7}"/>
              </a:ext>
            </a:extLst>
          </p:cNvPr>
          <p:cNvSpPr/>
          <p:nvPr/>
        </p:nvSpPr>
        <p:spPr>
          <a:xfrm>
            <a:off x="2774007" y="3845136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890F8D-4EF2-6DCC-69D5-F03DEFB84122}"/>
              </a:ext>
            </a:extLst>
          </p:cNvPr>
          <p:cNvSpPr/>
          <p:nvPr/>
        </p:nvSpPr>
        <p:spPr>
          <a:xfrm>
            <a:off x="5316039" y="290330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4C503C-E11A-2E95-0429-47B487E50297}"/>
              </a:ext>
            </a:extLst>
          </p:cNvPr>
          <p:cNvSpPr/>
          <p:nvPr/>
        </p:nvSpPr>
        <p:spPr>
          <a:xfrm>
            <a:off x="4485066" y="3891236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E465D7-EBFE-30DB-709B-A7B9EEB62103}"/>
              </a:ext>
            </a:extLst>
          </p:cNvPr>
          <p:cNvSpPr/>
          <p:nvPr/>
        </p:nvSpPr>
        <p:spPr>
          <a:xfrm>
            <a:off x="4432548" y="199614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C5CDE-B7DC-4E61-7FFF-8D3E2B24CA12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212536" y="3285744"/>
            <a:ext cx="623070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FB5E50-72DC-CE64-246D-3D581DD0EA09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3133032" y="3285744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82BB5A-96E4-34E6-71EE-EBCFE4B0729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64497" y="3269784"/>
            <a:ext cx="582168" cy="68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863309-E663-C814-4866-F62591DB6832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844091" y="3301704"/>
            <a:ext cx="547001" cy="6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2BE92-43AD-CC45-3B33-4E8EDA2B5BE8}"/>
              </a:ext>
            </a:extLst>
          </p:cNvPr>
          <p:cNvCxnSpPr>
            <a:cxnSpLocks/>
          </p:cNvCxnSpPr>
          <p:nvPr/>
        </p:nvCxnSpPr>
        <p:spPr>
          <a:xfrm flipH="1">
            <a:off x="3969611" y="2359872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CF4AE4-3102-7732-1F0D-CF6702D314F2}"/>
              </a:ext>
            </a:extLst>
          </p:cNvPr>
          <p:cNvCxnSpPr>
            <a:cxnSpLocks/>
            <a:stCxn id="2" idx="2"/>
            <a:endCxn id="3" idx="6"/>
          </p:cNvCxnSpPr>
          <p:nvPr/>
        </p:nvCxnSpPr>
        <p:spPr>
          <a:xfrm flipH="1">
            <a:off x="2274135" y="3127332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0BFCAE-FA45-C336-9AB6-A43C7228A733}"/>
              </a:ext>
            </a:extLst>
          </p:cNvPr>
          <p:cNvCxnSpPr>
            <a:cxnSpLocks/>
          </p:cNvCxnSpPr>
          <p:nvPr/>
        </p:nvCxnSpPr>
        <p:spPr>
          <a:xfrm flipH="1">
            <a:off x="4005399" y="3101424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643D86-5CEC-17A6-BC20-73D44F5A7A6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30153" y="2328842"/>
            <a:ext cx="547485" cy="64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026E0B-FBE3-72B4-B2E5-D8A592944A9B}"/>
              </a:ext>
            </a:extLst>
          </p:cNvPr>
          <p:cNvSpPr txBox="1"/>
          <p:nvPr/>
        </p:nvSpPr>
        <p:spPr>
          <a:xfrm>
            <a:off x="2740479" y="2837207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840A6D-9940-FAE9-74A2-CCEDF3679FBA}"/>
              </a:ext>
            </a:extLst>
          </p:cNvPr>
          <p:cNvSpPr txBox="1"/>
          <p:nvPr/>
        </p:nvSpPr>
        <p:spPr>
          <a:xfrm>
            <a:off x="2245818" y="3491159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2812C-C17A-D905-B8CD-B58E2F623D50}"/>
              </a:ext>
            </a:extLst>
          </p:cNvPr>
          <p:cNvSpPr txBox="1"/>
          <p:nvPr/>
        </p:nvSpPr>
        <p:spPr>
          <a:xfrm>
            <a:off x="3310380" y="349083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676C38-5038-971D-860A-66AEAADCAED1}"/>
              </a:ext>
            </a:extLst>
          </p:cNvPr>
          <p:cNvSpPr txBox="1"/>
          <p:nvPr/>
        </p:nvSpPr>
        <p:spPr>
          <a:xfrm>
            <a:off x="3995616" y="3483864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7F090-134C-FE85-82B0-7477E57B7BDC}"/>
              </a:ext>
            </a:extLst>
          </p:cNvPr>
          <p:cNvSpPr txBox="1"/>
          <p:nvPr/>
        </p:nvSpPr>
        <p:spPr>
          <a:xfrm>
            <a:off x="5168194" y="3483864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FE649-861F-95EE-20D2-AC1DA2864910}"/>
              </a:ext>
            </a:extLst>
          </p:cNvPr>
          <p:cNvSpPr txBox="1"/>
          <p:nvPr/>
        </p:nvSpPr>
        <p:spPr>
          <a:xfrm>
            <a:off x="4503623" y="2837207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A117D-392E-FB56-EC02-CCC12FD07CDE}"/>
              </a:ext>
            </a:extLst>
          </p:cNvPr>
          <p:cNvSpPr txBox="1"/>
          <p:nvPr/>
        </p:nvSpPr>
        <p:spPr>
          <a:xfrm>
            <a:off x="4043731" y="2376054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BC0B56-2D22-FF41-AA3E-66EA5A0777B0}"/>
              </a:ext>
            </a:extLst>
          </p:cNvPr>
          <p:cNvSpPr txBox="1"/>
          <p:nvPr/>
        </p:nvSpPr>
        <p:spPr>
          <a:xfrm>
            <a:off x="5055418" y="235987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5C70E2-BFD0-8A2D-98C5-46E8E69D1DEE}"/>
              </a:ext>
            </a:extLst>
          </p:cNvPr>
          <p:cNvSpPr txBox="1"/>
          <p:nvPr/>
        </p:nvSpPr>
        <p:spPr>
          <a:xfrm>
            <a:off x="6455339" y="3029170"/>
            <a:ext cx="343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Suppose we select A as the starting/source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691E8-0BD9-FB68-8785-64EF155731DB}"/>
              </a:ext>
            </a:extLst>
          </p:cNvPr>
          <p:cNvSpPr txBox="1"/>
          <p:nvPr/>
        </p:nvSpPr>
        <p:spPr>
          <a:xfrm>
            <a:off x="705612" y="1280276"/>
            <a:ext cx="10780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Example of finding shortest path using DIJKSTRA’S ALGORITHM </a:t>
            </a:r>
          </a:p>
        </p:txBody>
      </p:sp>
    </p:spTree>
    <p:extLst>
      <p:ext uri="{BB962C8B-B14F-4D97-AF65-F5344CB8AC3E}">
        <p14:creationId xmlns:p14="http://schemas.microsoft.com/office/powerpoint/2010/main" val="194265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20BB1-23CD-0AF4-780B-A0FC80030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C7CAF0-E491-0224-B672-C7240325D51E}"/>
              </a:ext>
            </a:extLst>
          </p:cNvPr>
          <p:cNvSpPr/>
          <p:nvPr/>
        </p:nvSpPr>
        <p:spPr>
          <a:xfrm>
            <a:off x="3584775" y="290330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D91C41-4CB7-97BA-4952-FDBFF06A8D5D}"/>
              </a:ext>
            </a:extLst>
          </p:cNvPr>
          <p:cNvSpPr/>
          <p:nvPr/>
        </p:nvSpPr>
        <p:spPr>
          <a:xfrm>
            <a:off x="1853511" y="2903304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90F884-0E1B-95CB-A3DC-340AABFD17B2}"/>
              </a:ext>
            </a:extLst>
          </p:cNvPr>
          <p:cNvSpPr/>
          <p:nvPr/>
        </p:nvSpPr>
        <p:spPr>
          <a:xfrm>
            <a:off x="2774007" y="3845136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F32654-0F85-BEA2-9B08-AE2C7F37CCDD}"/>
              </a:ext>
            </a:extLst>
          </p:cNvPr>
          <p:cNvSpPr/>
          <p:nvPr/>
        </p:nvSpPr>
        <p:spPr>
          <a:xfrm>
            <a:off x="5316039" y="290330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D905-EDCA-1767-35FF-A7F2CB9A1570}"/>
              </a:ext>
            </a:extLst>
          </p:cNvPr>
          <p:cNvSpPr/>
          <p:nvPr/>
        </p:nvSpPr>
        <p:spPr>
          <a:xfrm>
            <a:off x="4485066" y="3891236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1D2A3E-9FA6-E5D1-BB4C-3CCF7B02810C}"/>
              </a:ext>
            </a:extLst>
          </p:cNvPr>
          <p:cNvSpPr/>
          <p:nvPr/>
        </p:nvSpPr>
        <p:spPr>
          <a:xfrm>
            <a:off x="4432548" y="199614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006AF-4F53-4F68-DB59-68F97DEDB56C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212536" y="3285744"/>
            <a:ext cx="623070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D429E2-F6EA-BFA7-CDAC-5396F26D9813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3133032" y="3285744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EE6DD-DEB9-6DA9-D140-32E75D3172B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64497" y="3269784"/>
            <a:ext cx="582168" cy="68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A315A7-17CB-AC80-4D4C-20CA59A9474F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844091" y="3301704"/>
            <a:ext cx="547001" cy="6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7651D-7314-B94F-C986-E9B2816601F5}"/>
              </a:ext>
            </a:extLst>
          </p:cNvPr>
          <p:cNvCxnSpPr>
            <a:cxnSpLocks/>
          </p:cNvCxnSpPr>
          <p:nvPr/>
        </p:nvCxnSpPr>
        <p:spPr>
          <a:xfrm flipH="1">
            <a:off x="3969611" y="2359872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1FE217-92BF-AFC0-341F-D23DD796415F}"/>
              </a:ext>
            </a:extLst>
          </p:cNvPr>
          <p:cNvCxnSpPr>
            <a:cxnSpLocks/>
            <a:stCxn id="2" idx="2"/>
            <a:endCxn id="3" idx="6"/>
          </p:cNvCxnSpPr>
          <p:nvPr/>
        </p:nvCxnSpPr>
        <p:spPr>
          <a:xfrm flipH="1">
            <a:off x="2274135" y="3127332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A87D46-B669-4C4F-C4D5-1C954B982B3A}"/>
              </a:ext>
            </a:extLst>
          </p:cNvPr>
          <p:cNvCxnSpPr>
            <a:cxnSpLocks/>
          </p:cNvCxnSpPr>
          <p:nvPr/>
        </p:nvCxnSpPr>
        <p:spPr>
          <a:xfrm flipH="1">
            <a:off x="4005399" y="3101424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9B65D8-AD4A-330C-2C57-623EC51C217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30153" y="2328842"/>
            <a:ext cx="547485" cy="64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379827-D643-EDAC-348B-10EACDA975E2}"/>
              </a:ext>
            </a:extLst>
          </p:cNvPr>
          <p:cNvSpPr txBox="1"/>
          <p:nvPr/>
        </p:nvSpPr>
        <p:spPr>
          <a:xfrm>
            <a:off x="2740479" y="2837207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5D052-4AE8-CD26-DF76-891FF90AB367}"/>
              </a:ext>
            </a:extLst>
          </p:cNvPr>
          <p:cNvSpPr txBox="1"/>
          <p:nvPr/>
        </p:nvSpPr>
        <p:spPr>
          <a:xfrm>
            <a:off x="2245818" y="3491159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CA2532-7534-146D-50EE-AF636725B823}"/>
              </a:ext>
            </a:extLst>
          </p:cNvPr>
          <p:cNvSpPr txBox="1"/>
          <p:nvPr/>
        </p:nvSpPr>
        <p:spPr>
          <a:xfrm>
            <a:off x="3310380" y="349083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E610C3-DB21-5701-AED2-2DD4EFB746E1}"/>
              </a:ext>
            </a:extLst>
          </p:cNvPr>
          <p:cNvSpPr txBox="1"/>
          <p:nvPr/>
        </p:nvSpPr>
        <p:spPr>
          <a:xfrm>
            <a:off x="3995616" y="3483864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BD4859-A453-4533-9073-CB9ACA5C2BC0}"/>
              </a:ext>
            </a:extLst>
          </p:cNvPr>
          <p:cNvSpPr txBox="1"/>
          <p:nvPr/>
        </p:nvSpPr>
        <p:spPr>
          <a:xfrm>
            <a:off x="5168194" y="3483864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5342A0-6AA6-30C4-D7D5-D755CFE2B958}"/>
              </a:ext>
            </a:extLst>
          </p:cNvPr>
          <p:cNvSpPr txBox="1"/>
          <p:nvPr/>
        </p:nvSpPr>
        <p:spPr>
          <a:xfrm>
            <a:off x="4503623" y="2837207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B54F80-A2BD-9D04-8C37-93EAFF373EC4}"/>
              </a:ext>
            </a:extLst>
          </p:cNvPr>
          <p:cNvSpPr txBox="1"/>
          <p:nvPr/>
        </p:nvSpPr>
        <p:spPr>
          <a:xfrm>
            <a:off x="4043731" y="2376054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7DBB49-15B2-FFA8-73C7-B939F3384888}"/>
              </a:ext>
            </a:extLst>
          </p:cNvPr>
          <p:cNvSpPr txBox="1"/>
          <p:nvPr/>
        </p:nvSpPr>
        <p:spPr>
          <a:xfrm>
            <a:off x="5046601" y="2376054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D9B20C-DE32-EA8B-C865-438626641266}"/>
              </a:ext>
            </a:extLst>
          </p:cNvPr>
          <p:cNvSpPr txBox="1"/>
          <p:nvPr/>
        </p:nvSpPr>
        <p:spPr>
          <a:xfrm>
            <a:off x="6455339" y="3029170"/>
            <a:ext cx="3438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A as starting node and initialize it to 0 and the remaining nodes to infinity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78C7AC-9F3C-3473-3389-9566D52FC2BC}"/>
              </a:ext>
            </a:extLst>
          </p:cNvPr>
          <p:cNvSpPr txBox="1"/>
          <p:nvPr/>
        </p:nvSpPr>
        <p:spPr>
          <a:xfrm>
            <a:off x="1620419" y="290045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FA1D9A-D8EF-C851-6B26-D4D02BF58CFC}"/>
              </a:ext>
            </a:extLst>
          </p:cNvPr>
          <p:cNvSpPr txBox="1"/>
          <p:nvPr/>
        </p:nvSpPr>
        <p:spPr>
          <a:xfrm>
            <a:off x="2799939" y="4259223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oogle Sans"/>
              </a:rPr>
              <a:t>∞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CBDDCE-C8BA-EF01-E79C-FCA83D9C74F9}"/>
              </a:ext>
            </a:extLst>
          </p:cNvPr>
          <p:cNvSpPr txBox="1"/>
          <p:nvPr/>
        </p:nvSpPr>
        <p:spPr>
          <a:xfrm>
            <a:off x="4531307" y="4272217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oogle Sans"/>
              </a:rPr>
              <a:t>∞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F239F6-A62E-A5FF-FA03-CEE877CA1EB2}"/>
              </a:ext>
            </a:extLst>
          </p:cNvPr>
          <p:cNvSpPr txBox="1"/>
          <p:nvPr/>
        </p:nvSpPr>
        <p:spPr>
          <a:xfrm>
            <a:off x="3584208" y="2611666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oogle Sans"/>
              </a:rPr>
              <a:t>∞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02804D-49F4-2B01-503B-98693004C05E}"/>
              </a:ext>
            </a:extLst>
          </p:cNvPr>
          <p:cNvSpPr txBox="1"/>
          <p:nvPr/>
        </p:nvSpPr>
        <p:spPr>
          <a:xfrm>
            <a:off x="4460232" y="1695774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oogle Sans"/>
              </a:rPr>
              <a:t>∞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C22024-1A98-D7D7-E338-B8B4D719134A}"/>
              </a:ext>
            </a:extLst>
          </p:cNvPr>
          <p:cNvSpPr txBox="1"/>
          <p:nvPr/>
        </p:nvSpPr>
        <p:spPr>
          <a:xfrm>
            <a:off x="5681779" y="2916412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oogle Sans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6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2348-1086-58E5-5A39-38608B338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07D0C8E-FE4A-E7C0-4F54-4B34D2883F7F}"/>
              </a:ext>
            </a:extLst>
          </p:cNvPr>
          <p:cNvSpPr/>
          <p:nvPr/>
        </p:nvSpPr>
        <p:spPr>
          <a:xfrm>
            <a:off x="5135775" y="2534102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AE5587-09AC-8898-8009-83B926FBD319}"/>
              </a:ext>
            </a:extLst>
          </p:cNvPr>
          <p:cNvSpPr/>
          <p:nvPr/>
        </p:nvSpPr>
        <p:spPr>
          <a:xfrm>
            <a:off x="3404511" y="2534102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20FC7-BE06-AEB6-CC87-3D7007567980}"/>
              </a:ext>
            </a:extLst>
          </p:cNvPr>
          <p:cNvSpPr/>
          <p:nvPr/>
        </p:nvSpPr>
        <p:spPr>
          <a:xfrm>
            <a:off x="4325007" y="347593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7F03DC-910C-78A4-DDBB-73A7CF69CC2A}"/>
              </a:ext>
            </a:extLst>
          </p:cNvPr>
          <p:cNvSpPr/>
          <p:nvPr/>
        </p:nvSpPr>
        <p:spPr>
          <a:xfrm>
            <a:off x="6867039" y="2534102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BD431F-6320-D0E2-0ED5-6A4E49AD1E59}"/>
              </a:ext>
            </a:extLst>
          </p:cNvPr>
          <p:cNvSpPr/>
          <p:nvPr/>
        </p:nvSpPr>
        <p:spPr>
          <a:xfrm>
            <a:off x="6036066" y="352203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7B01E-FD15-7C1C-8457-6FEF20121883}"/>
              </a:ext>
            </a:extLst>
          </p:cNvPr>
          <p:cNvSpPr/>
          <p:nvPr/>
        </p:nvSpPr>
        <p:spPr>
          <a:xfrm>
            <a:off x="5983548" y="1626942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E6C97E-24D9-7EC6-3F38-FE063DFA9644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763536" y="2916542"/>
            <a:ext cx="623070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5F8FA-2E93-73D6-9D9A-6EF9D004293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4684032" y="2916542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B85ED-EB8F-AF94-BB99-66FE868E61E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515497" y="2900582"/>
            <a:ext cx="582168" cy="68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EF2693-3317-5B39-8DE2-A877BF27045E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95091" y="2932502"/>
            <a:ext cx="547001" cy="6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B837FA-6CC1-82A9-FB0C-DC5FCC61CD80}"/>
              </a:ext>
            </a:extLst>
          </p:cNvPr>
          <p:cNvCxnSpPr>
            <a:cxnSpLocks/>
          </p:cNvCxnSpPr>
          <p:nvPr/>
        </p:nvCxnSpPr>
        <p:spPr>
          <a:xfrm flipH="1">
            <a:off x="5520611" y="1990670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893051-25B6-0A1B-122C-CFFB7F78C6B3}"/>
              </a:ext>
            </a:extLst>
          </p:cNvPr>
          <p:cNvCxnSpPr>
            <a:cxnSpLocks/>
            <a:stCxn id="2" idx="2"/>
            <a:endCxn id="3" idx="6"/>
          </p:cNvCxnSpPr>
          <p:nvPr/>
        </p:nvCxnSpPr>
        <p:spPr>
          <a:xfrm flipH="1">
            <a:off x="3825135" y="2758130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244DB7-7B92-6832-CCB1-0959E0F6C4DC}"/>
              </a:ext>
            </a:extLst>
          </p:cNvPr>
          <p:cNvCxnSpPr>
            <a:cxnSpLocks/>
          </p:cNvCxnSpPr>
          <p:nvPr/>
        </p:nvCxnSpPr>
        <p:spPr>
          <a:xfrm flipH="1">
            <a:off x="5556399" y="2732222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EB2280-E034-B8EA-D1EE-E4DF91EF4DC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81153" y="1959640"/>
            <a:ext cx="547485" cy="64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B84B4F-C58F-D6A6-6FE9-BE527D2A43BB}"/>
              </a:ext>
            </a:extLst>
          </p:cNvPr>
          <p:cNvSpPr txBox="1"/>
          <p:nvPr/>
        </p:nvSpPr>
        <p:spPr>
          <a:xfrm>
            <a:off x="4291479" y="246800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CEB3AC-2AAB-77A7-6C96-0EC446B6075C}"/>
              </a:ext>
            </a:extLst>
          </p:cNvPr>
          <p:cNvSpPr txBox="1"/>
          <p:nvPr/>
        </p:nvSpPr>
        <p:spPr>
          <a:xfrm>
            <a:off x="3796818" y="3121957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CEEFB4-BE1C-C8EE-9CC9-B9973255358F}"/>
              </a:ext>
            </a:extLst>
          </p:cNvPr>
          <p:cNvSpPr txBox="1"/>
          <p:nvPr/>
        </p:nvSpPr>
        <p:spPr>
          <a:xfrm>
            <a:off x="4861380" y="3121633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5F8C52-8160-4FE3-99AF-27ECF7FDA521}"/>
              </a:ext>
            </a:extLst>
          </p:cNvPr>
          <p:cNvSpPr txBox="1"/>
          <p:nvPr/>
        </p:nvSpPr>
        <p:spPr>
          <a:xfrm>
            <a:off x="5546616" y="311466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F6A37F-B571-8213-371D-CC1501F152E3}"/>
              </a:ext>
            </a:extLst>
          </p:cNvPr>
          <p:cNvSpPr txBox="1"/>
          <p:nvPr/>
        </p:nvSpPr>
        <p:spPr>
          <a:xfrm>
            <a:off x="6719194" y="311466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EE3665-B1DD-268E-B4E6-65A802A569A6}"/>
              </a:ext>
            </a:extLst>
          </p:cNvPr>
          <p:cNvSpPr txBox="1"/>
          <p:nvPr/>
        </p:nvSpPr>
        <p:spPr>
          <a:xfrm>
            <a:off x="6054623" y="246800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A1AE28-3B45-E1F1-A88A-7EDD7E5C17CB}"/>
              </a:ext>
            </a:extLst>
          </p:cNvPr>
          <p:cNvSpPr txBox="1"/>
          <p:nvPr/>
        </p:nvSpPr>
        <p:spPr>
          <a:xfrm>
            <a:off x="5594731" y="200685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6EB007-62D0-E10D-D058-6757F3FA29FC}"/>
              </a:ext>
            </a:extLst>
          </p:cNvPr>
          <p:cNvSpPr txBox="1"/>
          <p:nvPr/>
        </p:nvSpPr>
        <p:spPr>
          <a:xfrm>
            <a:off x="6597601" y="200685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96FEB6-7464-972C-6926-9078B96A67EB}"/>
              </a:ext>
            </a:extLst>
          </p:cNvPr>
          <p:cNvSpPr txBox="1"/>
          <p:nvPr/>
        </p:nvSpPr>
        <p:spPr>
          <a:xfrm>
            <a:off x="4573969" y="957240"/>
            <a:ext cx="125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387F2B-8FC7-89AB-62D8-7C04817C8C67}"/>
              </a:ext>
            </a:extLst>
          </p:cNvPr>
          <p:cNvSpPr txBox="1"/>
          <p:nvPr/>
        </p:nvSpPr>
        <p:spPr>
          <a:xfrm>
            <a:off x="3171419" y="2531250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7F9F25-7A88-C31E-4599-53C903F8FA3C}"/>
              </a:ext>
            </a:extLst>
          </p:cNvPr>
          <p:cNvSpPr txBox="1"/>
          <p:nvPr/>
        </p:nvSpPr>
        <p:spPr>
          <a:xfrm>
            <a:off x="4350939" y="3890021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A571A0-3CE3-B241-6014-571F35D882B9}"/>
              </a:ext>
            </a:extLst>
          </p:cNvPr>
          <p:cNvSpPr txBox="1"/>
          <p:nvPr/>
        </p:nvSpPr>
        <p:spPr>
          <a:xfrm>
            <a:off x="6082307" y="3903015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oogle Sans"/>
              </a:rPr>
              <a:t>∞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17E76C-6ED8-570F-3363-8ACEF2C5247E}"/>
              </a:ext>
            </a:extLst>
          </p:cNvPr>
          <p:cNvSpPr txBox="1"/>
          <p:nvPr/>
        </p:nvSpPr>
        <p:spPr>
          <a:xfrm>
            <a:off x="5135208" y="2242464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A71B96-CB65-4623-48A2-21FCB40C5555}"/>
              </a:ext>
            </a:extLst>
          </p:cNvPr>
          <p:cNvSpPr txBox="1"/>
          <p:nvPr/>
        </p:nvSpPr>
        <p:spPr>
          <a:xfrm>
            <a:off x="6011232" y="1326572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oogle Sans"/>
              </a:rPr>
              <a:t>∞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67E218-D47A-12BF-FFE7-E0B298DB401D}"/>
              </a:ext>
            </a:extLst>
          </p:cNvPr>
          <p:cNvSpPr txBox="1"/>
          <p:nvPr/>
        </p:nvSpPr>
        <p:spPr>
          <a:xfrm>
            <a:off x="7232779" y="2547210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oogle Sans"/>
              </a:rPr>
              <a:t>∞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C1E-C2B9-14B2-5FD7-869030AC9D44}"/>
              </a:ext>
            </a:extLst>
          </p:cNvPr>
          <p:cNvSpPr txBox="1"/>
          <p:nvPr/>
        </p:nvSpPr>
        <p:spPr>
          <a:xfrm>
            <a:off x="4274268" y="4075972"/>
            <a:ext cx="69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4,.A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C3040-66E7-FEA0-FFBD-3B6022395E73}"/>
              </a:ext>
            </a:extLst>
          </p:cNvPr>
          <p:cNvSpPr txBox="1"/>
          <p:nvPr/>
        </p:nvSpPr>
        <p:spPr>
          <a:xfrm>
            <a:off x="5045179" y="2052292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4,.A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2371E0-43DE-2478-C9C8-61AFD6692BF0}"/>
              </a:ext>
            </a:extLst>
          </p:cNvPr>
          <p:cNvSpPr txBox="1"/>
          <p:nvPr/>
        </p:nvSpPr>
        <p:spPr>
          <a:xfrm>
            <a:off x="4271650" y="4861726"/>
            <a:ext cx="24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C as current vertex</a:t>
            </a:r>
          </a:p>
        </p:txBody>
      </p:sp>
    </p:spTree>
    <p:extLst>
      <p:ext uri="{BB962C8B-B14F-4D97-AF65-F5344CB8AC3E}">
        <p14:creationId xmlns:p14="http://schemas.microsoft.com/office/powerpoint/2010/main" val="285421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DAA8-E0B9-591C-5E05-C9FD7D967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AFDB435-BC92-55C6-11A8-6506D3996365}"/>
              </a:ext>
            </a:extLst>
          </p:cNvPr>
          <p:cNvSpPr/>
          <p:nvPr/>
        </p:nvSpPr>
        <p:spPr>
          <a:xfrm>
            <a:off x="5135775" y="2534102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05839-4826-B902-2DD8-18F4DE70D338}"/>
              </a:ext>
            </a:extLst>
          </p:cNvPr>
          <p:cNvSpPr/>
          <p:nvPr/>
        </p:nvSpPr>
        <p:spPr>
          <a:xfrm>
            <a:off x="3404511" y="2534102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A5255D-9431-E137-E780-98C78C96298B}"/>
              </a:ext>
            </a:extLst>
          </p:cNvPr>
          <p:cNvSpPr/>
          <p:nvPr/>
        </p:nvSpPr>
        <p:spPr>
          <a:xfrm>
            <a:off x="4325007" y="3475934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16410F-B3E7-2180-B619-9928E4EFAD6B}"/>
              </a:ext>
            </a:extLst>
          </p:cNvPr>
          <p:cNvSpPr/>
          <p:nvPr/>
        </p:nvSpPr>
        <p:spPr>
          <a:xfrm>
            <a:off x="6867039" y="2534102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A91022-3B45-D3EF-4813-C658A21A80CC}"/>
              </a:ext>
            </a:extLst>
          </p:cNvPr>
          <p:cNvSpPr/>
          <p:nvPr/>
        </p:nvSpPr>
        <p:spPr>
          <a:xfrm>
            <a:off x="6036066" y="3522034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2B27AB-968E-0016-556C-05D651F7ED6B}"/>
              </a:ext>
            </a:extLst>
          </p:cNvPr>
          <p:cNvSpPr/>
          <p:nvPr/>
        </p:nvSpPr>
        <p:spPr>
          <a:xfrm>
            <a:off x="5983548" y="1626942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ED16A-F3A5-CE50-311E-1B5642727CEA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763536" y="2916542"/>
            <a:ext cx="623070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B1FBDD-1B5A-B7DF-0527-0B0B0A877885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4684032" y="2916542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A092DC-6809-C110-6C05-C031C2B227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515497" y="2900582"/>
            <a:ext cx="582168" cy="68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CA5044-BA16-4726-8969-D881F0356B27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95091" y="2932502"/>
            <a:ext cx="547001" cy="6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E7F8AB-A326-C499-1E87-C74BDA45A14D}"/>
              </a:ext>
            </a:extLst>
          </p:cNvPr>
          <p:cNvCxnSpPr>
            <a:cxnSpLocks/>
          </p:cNvCxnSpPr>
          <p:nvPr/>
        </p:nvCxnSpPr>
        <p:spPr>
          <a:xfrm flipH="1">
            <a:off x="5520611" y="1990670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1A67EC-958E-3594-ED99-F1C8A1517693}"/>
              </a:ext>
            </a:extLst>
          </p:cNvPr>
          <p:cNvCxnSpPr>
            <a:cxnSpLocks/>
            <a:stCxn id="2" idx="2"/>
            <a:endCxn id="3" idx="6"/>
          </p:cNvCxnSpPr>
          <p:nvPr/>
        </p:nvCxnSpPr>
        <p:spPr>
          <a:xfrm flipH="1">
            <a:off x="3825135" y="2758130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F12A5B-2009-17FA-1AF7-3B145FF0E12E}"/>
              </a:ext>
            </a:extLst>
          </p:cNvPr>
          <p:cNvCxnSpPr>
            <a:cxnSpLocks/>
          </p:cNvCxnSpPr>
          <p:nvPr/>
        </p:nvCxnSpPr>
        <p:spPr>
          <a:xfrm flipH="1">
            <a:off x="5556399" y="2732222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FDD8BC-8D3A-E675-0A82-9AC68894CDE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81153" y="1959640"/>
            <a:ext cx="547485" cy="64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C44F8E-2931-37C5-A6AD-BBE9844FB24A}"/>
              </a:ext>
            </a:extLst>
          </p:cNvPr>
          <p:cNvSpPr txBox="1"/>
          <p:nvPr/>
        </p:nvSpPr>
        <p:spPr>
          <a:xfrm>
            <a:off x="4291479" y="246800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CB83E2-4303-FB76-86D6-62D6E8BD5F6E}"/>
              </a:ext>
            </a:extLst>
          </p:cNvPr>
          <p:cNvSpPr txBox="1"/>
          <p:nvPr/>
        </p:nvSpPr>
        <p:spPr>
          <a:xfrm>
            <a:off x="3796818" y="3121957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7AC9F7-48A6-A7AF-6024-D3100AE9B807}"/>
              </a:ext>
            </a:extLst>
          </p:cNvPr>
          <p:cNvSpPr txBox="1"/>
          <p:nvPr/>
        </p:nvSpPr>
        <p:spPr>
          <a:xfrm>
            <a:off x="4861380" y="3121633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33C09-D8ED-3232-B3CD-6B645FE4064A}"/>
              </a:ext>
            </a:extLst>
          </p:cNvPr>
          <p:cNvSpPr txBox="1"/>
          <p:nvPr/>
        </p:nvSpPr>
        <p:spPr>
          <a:xfrm>
            <a:off x="5546616" y="311466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19CE5-0811-8DA4-D3A6-F30E17229F3F}"/>
              </a:ext>
            </a:extLst>
          </p:cNvPr>
          <p:cNvSpPr txBox="1"/>
          <p:nvPr/>
        </p:nvSpPr>
        <p:spPr>
          <a:xfrm>
            <a:off x="6719194" y="311466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47809-F8EE-45E5-B59E-A7DBD08BE96D}"/>
              </a:ext>
            </a:extLst>
          </p:cNvPr>
          <p:cNvSpPr txBox="1"/>
          <p:nvPr/>
        </p:nvSpPr>
        <p:spPr>
          <a:xfrm>
            <a:off x="6054623" y="246800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97BD3D-2B0D-2349-D58B-DF55E83FBC73}"/>
              </a:ext>
            </a:extLst>
          </p:cNvPr>
          <p:cNvSpPr txBox="1"/>
          <p:nvPr/>
        </p:nvSpPr>
        <p:spPr>
          <a:xfrm>
            <a:off x="5594731" y="200685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3E5DBE-6250-8474-2E8D-07654155DE2B}"/>
              </a:ext>
            </a:extLst>
          </p:cNvPr>
          <p:cNvSpPr txBox="1"/>
          <p:nvPr/>
        </p:nvSpPr>
        <p:spPr>
          <a:xfrm>
            <a:off x="6597601" y="200685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B61464-6FB4-9D6F-8C95-F59EBEDA8761}"/>
              </a:ext>
            </a:extLst>
          </p:cNvPr>
          <p:cNvSpPr txBox="1"/>
          <p:nvPr/>
        </p:nvSpPr>
        <p:spPr>
          <a:xfrm>
            <a:off x="4573969" y="957240"/>
            <a:ext cx="125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 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ED0F5A-B395-348B-A2AF-AA5683A8300B}"/>
              </a:ext>
            </a:extLst>
          </p:cNvPr>
          <p:cNvSpPr txBox="1"/>
          <p:nvPr/>
        </p:nvSpPr>
        <p:spPr>
          <a:xfrm>
            <a:off x="3171419" y="2531250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6E8077-B98E-CFFF-34F2-E4C92875D757}"/>
              </a:ext>
            </a:extLst>
          </p:cNvPr>
          <p:cNvSpPr txBox="1"/>
          <p:nvPr/>
        </p:nvSpPr>
        <p:spPr>
          <a:xfrm>
            <a:off x="4350939" y="3890021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4CC692-B756-7B8C-4844-D5A1554B04A9}"/>
              </a:ext>
            </a:extLst>
          </p:cNvPr>
          <p:cNvSpPr txBox="1"/>
          <p:nvPr/>
        </p:nvSpPr>
        <p:spPr>
          <a:xfrm>
            <a:off x="6082307" y="3903015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1BC7FE-315E-A2C7-94FC-3C09B5C1E866}"/>
              </a:ext>
            </a:extLst>
          </p:cNvPr>
          <p:cNvSpPr txBox="1"/>
          <p:nvPr/>
        </p:nvSpPr>
        <p:spPr>
          <a:xfrm>
            <a:off x="5135208" y="2242464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805E3E-DFD3-E6F5-C287-FE01BE04874D}"/>
              </a:ext>
            </a:extLst>
          </p:cNvPr>
          <p:cNvSpPr txBox="1"/>
          <p:nvPr/>
        </p:nvSpPr>
        <p:spPr>
          <a:xfrm>
            <a:off x="6011232" y="1326572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860793-34F6-F778-08B6-E8772675A746}"/>
              </a:ext>
            </a:extLst>
          </p:cNvPr>
          <p:cNvSpPr txBox="1"/>
          <p:nvPr/>
        </p:nvSpPr>
        <p:spPr>
          <a:xfrm>
            <a:off x="7232779" y="2547210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D9D62-2675-6056-B961-B1F298220859}"/>
              </a:ext>
            </a:extLst>
          </p:cNvPr>
          <p:cNvSpPr txBox="1"/>
          <p:nvPr/>
        </p:nvSpPr>
        <p:spPr>
          <a:xfrm>
            <a:off x="4274268" y="4075972"/>
            <a:ext cx="69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4,.A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8803F-FD7C-D31A-1EB1-9012743EB28A}"/>
              </a:ext>
            </a:extLst>
          </p:cNvPr>
          <p:cNvSpPr txBox="1"/>
          <p:nvPr/>
        </p:nvSpPr>
        <p:spPr>
          <a:xfrm>
            <a:off x="5045179" y="2052292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4,.A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A09A20-CFAD-81D8-3A42-2232142090DC}"/>
              </a:ext>
            </a:extLst>
          </p:cNvPr>
          <p:cNvSpPr txBox="1"/>
          <p:nvPr/>
        </p:nvSpPr>
        <p:spPr>
          <a:xfrm>
            <a:off x="4271650" y="4861726"/>
            <a:ext cx="24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D as current vertex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24801-16D0-D87F-1676-DDB1FFF8D422}"/>
              </a:ext>
            </a:extLst>
          </p:cNvPr>
          <p:cNvSpPr txBox="1"/>
          <p:nvPr/>
        </p:nvSpPr>
        <p:spPr>
          <a:xfrm>
            <a:off x="5944546" y="1158213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7,C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02CBD-ED9B-0863-464F-B48A931D9392}"/>
              </a:ext>
            </a:extLst>
          </p:cNvPr>
          <p:cNvSpPr txBox="1"/>
          <p:nvPr/>
        </p:nvSpPr>
        <p:spPr>
          <a:xfrm>
            <a:off x="5993937" y="4111413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5,.C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9D7CBA-83FB-2457-7707-EA9E74C90D7A}"/>
              </a:ext>
            </a:extLst>
          </p:cNvPr>
          <p:cNvSpPr txBox="1"/>
          <p:nvPr/>
        </p:nvSpPr>
        <p:spPr>
          <a:xfrm>
            <a:off x="7169885" y="2756408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10,C</a:t>
            </a:r>
          </a:p>
        </p:txBody>
      </p:sp>
    </p:spTree>
    <p:extLst>
      <p:ext uri="{BB962C8B-B14F-4D97-AF65-F5344CB8AC3E}">
        <p14:creationId xmlns:p14="http://schemas.microsoft.com/office/powerpoint/2010/main" val="165627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56FD2-C21D-6462-E5E5-A24C2E3E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EF9C05E-A280-4241-BA08-C07F63FD4DF4}"/>
              </a:ext>
            </a:extLst>
          </p:cNvPr>
          <p:cNvSpPr/>
          <p:nvPr/>
        </p:nvSpPr>
        <p:spPr>
          <a:xfrm>
            <a:off x="5135775" y="2534102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C02A3F-4AE7-1C51-D1B9-726AFA3D68E6}"/>
              </a:ext>
            </a:extLst>
          </p:cNvPr>
          <p:cNvSpPr/>
          <p:nvPr/>
        </p:nvSpPr>
        <p:spPr>
          <a:xfrm>
            <a:off x="3404511" y="2534102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DA499-5059-3B1F-482F-7A7F40FF7253}"/>
              </a:ext>
            </a:extLst>
          </p:cNvPr>
          <p:cNvSpPr/>
          <p:nvPr/>
        </p:nvSpPr>
        <p:spPr>
          <a:xfrm>
            <a:off x="4325007" y="3475934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9F58E-548A-715A-6EE4-06DE65FB5617}"/>
              </a:ext>
            </a:extLst>
          </p:cNvPr>
          <p:cNvSpPr/>
          <p:nvPr/>
        </p:nvSpPr>
        <p:spPr>
          <a:xfrm>
            <a:off x="6867039" y="2534102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BA4AAD-886B-1AE5-7AFB-8261EE3DB424}"/>
              </a:ext>
            </a:extLst>
          </p:cNvPr>
          <p:cNvSpPr/>
          <p:nvPr/>
        </p:nvSpPr>
        <p:spPr>
          <a:xfrm>
            <a:off x="6036066" y="3522034"/>
            <a:ext cx="420624" cy="4480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8C0478-D7BF-E4AE-A573-A1F54E8A6DC7}"/>
              </a:ext>
            </a:extLst>
          </p:cNvPr>
          <p:cNvSpPr/>
          <p:nvPr/>
        </p:nvSpPr>
        <p:spPr>
          <a:xfrm>
            <a:off x="5983548" y="1626942"/>
            <a:ext cx="420624" cy="448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196181-A693-6CB1-F1C9-F94C4815BE55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763536" y="2916542"/>
            <a:ext cx="623070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771D4C-9F93-4C32-5F2E-6EBAC4DC2606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4684032" y="2916542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FF7F69-D45C-1D88-11B3-3C05B4884A5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515497" y="2900582"/>
            <a:ext cx="582168" cy="68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229D9E-01E2-85C0-4B90-DA5577708752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395091" y="2932502"/>
            <a:ext cx="547001" cy="6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3FB6BD-1938-CBC9-FD7D-49E817D01E8B}"/>
              </a:ext>
            </a:extLst>
          </p:cNvPr>
          <p:cNvCxnSpPr>
            <a:cxnSpLocks/>
          </p:cNvCxnSpPr>
          <p:nvPr/>
        </p:nvCxnSpPr>
        <p:spPr>
          <a:xfrm flipH="1">
            <a:off x="5520611" y="1990670"/>
            <a:ext cx="513342" cy="625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0B522-DDA3-C44A-1603-F7C8AD6C894E}"/>
              </a:ext>
            </a:extLst>
          </p:cNvPr>
          <p:cNvCxnSpPr>
            <a:cxnSpLocks/>
            <a:stCxn id="2" idx="2"/>
            <a:endCxn id="3" idx="6"/>
          </p:cNvCxnSpPr>
          <p:nvPr/>
        </p:nvCxnSpPr>
        <p:spPr>
          <a:xfrm flipH="1">
            <a:off x="3825135" y="2758130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9C60F5-1296-6C3E-3A82-6BB3927B874F}"/>
              </a:ext>
            </a:extLst>
          </p:cNvPr>
          <p:cNvCxnSpPr>
            <a:cxnSpLocks/>
          </p:cNvCxnSpPr>
          <p:nvPr/>
        </p:nvCxnSpPr>
        <p:spPr>
          <a:xfrm flipH="1">
            <a:off x="5556399" y="2732222"/>
            <a:ext cx="1310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5F07DC-A2A2-EABC-7DD0-72971189E6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81153" y="1959640"/>
            <a:ext cx="547485" cy="640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433267-7FA6-C909-A4EC-48415458E141}"/>
              </a:ext>
            </a:extLst>
          </p:cNvPr>
          <p:cNvSpPr txBox="1"/>
          <p:nvPr/>
        </p:nvSpPr>
        <p:spPr>
          <a:xfrm>
            <a:off x="4291479" y="246800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1E7D72-AB83-0BBC-7BBD-E4A14559FC4C}"/>
              </a:ext>
            </a:extLst>
          </p:cNvPr>
          <p:cNvSpPr txBox="1"/>
          <p:nvPr/>
        </p:nvSpPr>
        <p:spPr>
          <a:xfrm>
            <a:off x="3796818" y="3121957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626289-2535-58AD-A902-99C25A590EFC}"/>
              </a:ext>
            </a:extLst>
          </p:cNvPr>
          <p:cNvSpPr txBox="1"/>
          <p:nvPr/>
        </p:nvSpPr>
        <p:spPr>
          <a:xfrm>
            <a:off x="4861380" y="3121633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B47E1-2F5E-41A0-8542-559DA6BAA8CB}"/>
              </a:ext>
            </a:extLst>
          </p:cNvPr>
          <p:cNvSpPr txBox="1"/>
          <p:nvPr/>
        </p:nvSpPr>
        <p:spPr>
          <a:xfrm>
            <a:off x="5546616" y="311466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211A1-F576-2484-C946-E71C526CF6E9}"/>
              </a:ext>
            </a:extLst>
          </p:cNvPr>
          <p:cNvSpPr txBox="1"/>
          <p:nvPr/>
        </p:nvSpPr>
        <p:spPr>
          <a:xfrm>
            <a:off x="6719194" y="311466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7EC0B-04FC-C909-922D-56F4ACB8FCDD}"/>
              </a:ext>
            </a:extLst>
          </p:cNvPr>
          <p:cNvSpPr txBox="1"/>
          <p:nvPr/>
        </p:nvSpPr>
        <p:spPr>
          <a:xfrm>
            <a:off x="6054623" y="2468005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9F9D7A-5757-CDDC-6421-841CB6510AEC}"/>
              </a:ext>
            </a:extLst>
          </p:cNvPr>
          <p:cNvSpPr txBox="1"/>
          <p:nvPr/>
        </p:nvSpPr>
        <p:spPr>
          <a:xfrm>
            <a:off x="5594731" y="200685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41EE12-9D1F-48A9-4671-2C76EC7BD69A}"/>
              </a:ext>
            </a:extLst>
          </p:cNvPr>
          <p:cNvSpPr txBox="1"/>
          <p:nvPr/>
        </p:nvSpPr>
        <p:spPr>
          <a:xfrm>
            <a:off x="6597601" y="2006852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F90B05-3DBF-4FC0-99A8-47C896206C34}"/>
              </a:ext>
            </a:extLst>
          </p:cNvPr>
          <p:cNvSpPr txBox="1"/>
          <p:nvPr/>
        </p:nvSpPr>
        <p:spPr>
          <a:xfrm>
            <a:off x="4573969" y="957240"/>
            <a:ext cx="125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 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FFEDE0-D991-5D35-7622-CDDFCE69AD23}"/>
              </a:ext>
            </a:extLst>
          </p:cNvPr>
          <p:cNvSpPr txBox="1"/>
          <p:nvPr/>
        </p:nvSpPr>
        <p:spPr>
          <a:xfrm>
            <a:off x="3171419" y="2531250"/>
            <a:ext cx="2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754027-0A09-B287-C87C-BD177CA8B59A}"/>
              </a:ext>
            </a:extLst>
          </p:cNvPr>
          <p:cNvSpPr txBox="1"/>
          <p:nvPr/>
        </p:nvSpPr>
        <p:spPr>
          <a:xfrm>
            <a:off x="4350939" y="3890021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AEE2BA-62CD-7B3C-80A0-34E336657746}"/>
              </a:ext>
            </a:extLst>
          </p:cNvPr>
          <p:cNvSpPr txBox="1"/>
          <p:nvPr/>
        </p:nvSpPr>
        <p:spPr>
          <a:xfrm>
            <a:off x="6082307" y="3903015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83D6E8-8BFD-AAA3-CE5F-E558E740AEF8}"/>
              </a:ext>
            </a:extLst>
          </p:cNvPr>
          <p:cNvSpPr txBox="1"/>
          <p:nvPr/>
        </p:nvSpPr>
        <p:spPr>
          <a:xfrm>
            <a:off x="5135208" y="2242464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19FFAE-2945-C577-8E72-B380F1B89B31}"/>
              </a:ext>
            </a:extLst>
          </p:cNvPr>
          <p:cNvSpPr txBox="1"/>
          <p:nvPr/>
        </p:nvSpPr>
        <p:spPr>
          <a:xfrm>
            <a:off x="6011232" y="1326572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419DD-FE59-C79D-A5E3-7CBD8D8BF1BE}"/>
              </a:ext>
            </a:extLst>
          </p:cNvPr>
          <p:cNvSpPr txBox="1"/>
          <p:nvPr/>
        </p:nvSpPr>
        <p:spPr>
          <a:xfrm>
            <a:off x="7232779" y="2547210"/>
            <a:ext cx="3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strike="sngStrike" dirty="0">
                <a:effectLst/>
                <a:latin typeface="Google Sans"/>
              </a:rPr>
              <a:t>∞</a:t>
            </a:r>
            <a:endParaRPr lang="en-US" strike="sngStri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8C34A-4FC3-38B7-862C-19A2AEB36AB1}"/>
              </a:ext>
            </a:extLst>
          </p:cNvPr>
          <p:cNvSpPr txBox="1"/>
          <p:nvPr/>
        </p:nvSpPr>
        <p:spPr>
          <a:xfrm>
            <a:off x="4274268" y="4075972"/>
            <a:ext cx="69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4,.A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36B51-EE39-1232-000A-6069B8DB0BFE}"/>
              </a:ext>
            </a:extLst>
          </p:cNvPr>
          <p:cNvSpPr txBox="1"/>
          <p:nvPr/>
        </p:nvSpPr>
        <p:spPr>
          <a:xfrm>
            <a:off x="5045179" y="2052292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4,.A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DDD68-4EB0-62EA-1F9F-CA5BFBC91972}"/>
              </a:ext>
            </a:extLst>
          </p:cNvPr>
          <p:cNvSpPr txBox="1"/>
          <p:nvPr/>
        </p:nvSpPr>
        <p:spPr>
          <a:xfrm>
            <a:off x="4271650" y="4861726"/>
            <a:ext cx="24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F as current vertex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8F6C2-8B52-06BC-2324-16A4A82042D2}"/>
              </a:ext>
            </a:extLst>
          </p:cNvPr>
          <p:cNvSpPr txBox="1"/>
          <p:nvPr/>
        </p:nvSpPr>
        <p:spPr>
          <a:xfrm>
            <a:off x="5944546" y="1158213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7,C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0410B-5E3E-42A4-A863-25D2F37EED6B}"/>
              </a:ext>
            </a:extLst>
          </p:cNvPr>
          <p:cNvSpPr txBox="1"/>
          <p:nvPr/>
        </p:nvSpPr>
        <p:spPr>
          <a:xfrm>
            <a:off x="5993937" y="4111413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5,.C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D3106-F570-5F11-752E-629EE1B2D584}"/>
              </a:ext>
            </a:extLst>
          </p:cNvPr>
          <p:cNvSpPr txBox="1"/>
          <p:nvPr/>
        </p:nvSpPr>
        <p:spPr>
          <a:xfrm>
            <a:off x="7169885" y="2756408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10,C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8D6F5-573B-54C9-F7A8-CC83F427A13C}"/>
              </a:ext>
            </a:extLst>
          </p:cNvPr>
          <p:cNvSpPr txBox="1"/>
          <p:nvPr/>
        </p:nvSpPr>
        <p:spPr>
          <a:xfrm>
            <a:off x="7184203" y="2978714"/>
            <a:ext cx="6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8,D</a:t>
            </a:r>
          </a:p>
        </p:txBody>
      </p:sp>
    </p:spTree>
    <p:extLst>
      <p:ext uri="{BB962C8B-B14F-4D97-AF65-F5344CB8AC3E}">
        <p14:creationId xmlns:p14="http://schemas.microsoft.com/office/powerpoint/2010/main" val="296270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731</Words>
  <Application>Microsoft Office PowerPoint</Application>
  <PresentationFormat>Widescreen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Google Sans</vt:lpstr>
      <vt:lpstr>Nunito</vt:lpstr>
      <vt:lpstr>Organic</vt:lpstr>
      <vt:lpstr>DIJKSTRA’S ALGORITHM</vt:lpstr>
      <vt:lpstr>INTRODUCTION</vt:lpstr>
      <vt:lpstr>ALGORITHM: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&amp; Space Complexity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ayushdeuja11@gmail.com</dc:creator>
  <cp:lastModifiedBy>ayushdeuja11@gmail.com</cp:lastModifiedBy>
  <cp:revision>27</cp:revision>
  <dcterms:created xsi:type="dcterms:W3CDTF">2025-03-28T00:40:17Z</dcterms:created>
  <dcterms:modified xsi:type="dcterms:W3CDTF">2025-03-28T05:06:46Z</dcterms:modified>
</cp:coreProperties>
</file>