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61" r:id="rId5"/>
    <p:sldId id="258" r:id="rId6"/>
    <p:sldId id="257" r:id="rId7"/>
    <p:sldId id="260" r:id="rId8"/>
    <p:sldId id="262" r:id="rId9"/>
    <p:sldId id="263" r:id="rId10"/>
    <p:sldId id="264" r:id="rId11"/>
    <p:sldId id="265"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C533187-9459-4A86-B7C4-81BB13CED8D1}">
          <p14:sldIdLst>
            <p14:sldId id="261"/>
            <p14:sldId id="258"/>
            <p14:sldId id="257"/>
            <p14:sldId id="260"/>
            <p14:sldId id="262"/>
            <p14:sldId id="263"/>
            <p14:sldId id="264"/>
            <p14:sldId id="265"/>
            <p14:sldId id="266"/>
            <p14:sldId id="269"/>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927"/>
    <a:srgbClr val="93C331"/>
    <a:srgbClr val="9FC95D"/>
    <a:srgbClr val="83B330"/>
    <a:srgbClr val="699841"/>
    <a:srgbClr val="CDE4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120" d="100"/>
          <a:sy n="120" d="100"/>
        </p:scale>
        <p:origin x="23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3BF06-DFE3-480E-BBFB-93667DB9F14E}"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30C79-557E-489A-B3C4-9B3F1D32B3DB}" type="slidenum">
              <a:rPr lang="en-US" smtClean="0"/>
              <a:t>‹#›</a:t>
            </a:fld>
            <a:endParaRPr lang="en-US"/>
          </a:p>
        </p:txBody>
      </p:sp>
    </p:spTree>
    <p:extLst>
      <p:ext uri="{BB962C8B-B14F-4D97-AF65-F5344CB8AC3E}">
        <p14:creationId xmlns:p14="http://schemas.microsoft.com/office/powerpoint/2010/main" val="127682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C30C79-557E-489A-B3C4-9B3F1D32B3DB}" type="slidenum">
              <a:rPr lang="en-US" smtClean="0"/>
              <a:t>9</a:t>
            </a:fld>
            <a:endParaRPr lang="en-US"/>
          </a:p>
        </p:txBody>
      </p:sp>
    </p:spTree>
    <p:extLst>
      <p:ext uri="{BB962C8B-B14F-4D97-AF65-F5344CB8AC3E}">
        <p14:creationId xmlns:p14="http://schemas.microsoft.com/office/powerpoint/2010/main" val="2611522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7938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305074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525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3560933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78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92291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70656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354358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54628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73E72-913E-4459-A27F-A42A44DDD88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256036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73E72-913E-4459-A27F-A42A44DDD88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428348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73E72-913E-4459-A27F-A42A44DDD884}" type="datetimeFigureOut">
              <a:rPr lang="en-US" smtClean="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306975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73E72-913E-4459-A27F-A42A44DDD884}" type="datetimeFigureOut">
              <a:rPr lang="en-US" smtClean="0"/>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272901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73E72-913E-4459-A27F-A42A44DDD884}" type="datetimeFigureOut">
              <a:rPr lang="en-US" smtClean="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323368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73E72-913E-4459-A27F-A42A44DDD88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13596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73E72-913E-4459-A27F-A42A44DDD88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131E9-E0EA-4885-9588-2006393C9FF2}" type="slidenum">
              <a:rPr lang="en-US" smtClean="0"/>
              <a:t>‹#›</a:t>
            </a:fld>
            <a:endParaRPr lang="en-US"/>
          </a:p>
        </p:txBody>
      </p:sp>
    </p:spTree>
    <p:extLst>
      <p:ext uri="{BB962C8B-B14F-4D97-AF65-F5344CB8AC3E}">
        <p14:creationId xmlns:p14="http://schemas.microsoft.com/office/powerpoint/2010/main" val="312670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273E72-913E-4459-A27F-A42A44DDD884}" type="datetimeFigureOut">
              <a:rPr lang="en-US" smtClean="0"/>
              <a:t>3/28/2025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5131E9-E0EA-4885-9588-2006393C9FF2}" type="slidenum">
              <a:rPr lang="en-US" smtClean="0"/>
              <a:t>‹#›</a:t>
            </a:fld>
            <a:endParaRPr lang="en-US"/>
          </a:p>
        </p:txBody>
      </p:sp>
    </p:spTree>
    <p:extLst>
      <p:ext uri="{BB962C8B-B14F-4D97-AF65-F5344CB8AC3E}">
        <p14:creationId xmlns:p14="http://schemas.microsoft.com/office/powerpoint/2010/main" val="4017406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EADA-D934-0A48-E5E0-21EB87291492}"/>
              </a:ext>
            </a:extLst>
          </p:cNvPr>
          <p:cNvSpPr>
            <a:spLocks noGrp="1"/>
          </p:cNvSpPr>
          <p:nvPr>
            <p:ph type="title"/>
          </p:nvPr>
        </p:nvSpPr>
        <p:spPr>
          <a:xfrm>
            <a:off x="373711" y="111319"/>
            <a:ext cx="8881607" cy="2822710"/>
          </a:xfrm>
        </p:spPr>
        <p:txBody>
          <a:bodyPr>
            <a:normAutofit fontScale="90000"/>
          </a:bodyPr>
          <a:lstStyle/>
          <a:p>
            <a:pPr algn="ctr"/>
            <a:br>
              <a:rPr lang="en-US" sz="4000" dirty="0">
                <a:solidFill>
                  <a:srgbClr val="508927"/>
                </a:solidFill>
                <a:latin typeface="Times New Roman" panose="02020603050405020304" pitchFamily="18" charset="0"/>
                <a:cs typeface="Times New Roman" panose="02020603050405020304" pitchFamily="18" charset="0"/>
              </a:rPr>
            </a:br>
            <a:r>
              <a:rPr lang="en-US" sz="5300" b="1" dirty="0">
                <a:solidFill>
                  <a:srgbClr val="508927"/>
                </a:solidFill>
                <a:latin typeface="Times New Roman" panose="02020603050405020304" pitchFamily="18" charset="0"/>
                <a:ea typeface="Cascadia Code SemiBold" panose="020B0609020000020004" pitchFamily="49" charset="0"/>
                <a:cs typeface="Times New Roman" panose="02020603050405020304" pitchFamily="18" charset="0"/>
              </a:rPr>
              <a:t>The Digital Divide</a:t>
            </a:r>
            <a:br>
              <a:rPr lang="en-US" sz="5300" b="1" dirty="0">
                <a:solidFill>
                  <a:srgbClr val="508927"/>
                </a:solidFill>
                <a:latin typeface="Times New Roman" panose="02020603050405020304" pitchFamily="18" charset="0"/>
                <a:ea typeface="Cascadia Code SemiBold" panose="020B0609020000020004" pitchFamily="49" charset="0"/>
                <a:cs typeface="Times New Roman" panose="02020603050405020304" pitchFamily="18" charset="0"/>
              </a:rPr>
            </a:br>
            <a:r>
              <a:rPr lang="en-US" sz="5300" b="1" dirty="0">
                <a:solidFill>
                  <a:srgbClr val="508927"/>
                </a:solidFill>
                <a:latin typeface="Times New Roman" panose="02020603050405020304" pitchFamily="18" charset="0"/>
                <a:ea typeface="Cascadia Code SemiBold" panose="020B0609020000020004" pitchFamily="49" charset="0"/>
                <a:cs typeface="Times New Roman" panose="02020603050405020304" pitchFamily="18" charset="0"/>
              </a:rPr>
              <a:t> &amp;</a:t>
            </a:r>
            <a:br>
              <a:rPr lang="en-US" sz="5300" b="1" dirty="0">
                <a:solidFill>
                  <a:srgbClr val="508927"/>
                </a:solidFill>
                <a:latin typeface="Times New Roman" panose="02020603050405020304" pitchFamily="18" charset="0"/>
                <a:ea typeface="Cascadia Code SemiBold" panose="020B0609020000020004" pitchFamily="49" charset="0"/>
                <a:cs typeface="Times New Roman" panose="02020603050405020304" pitchFamily="18" charset="0"/>
              </a:rPr>
            </a:br>
            <a:r>
              <a:rPr lang="en-US" sz="5300" b="1" dirty="0">
                <a:solidFill>
                  <a:srgbClr val="508927"/>
                </a:solidFill>
                <a:latin typeface="Times New Roman" panose="02020603050405020304" pitchFamily="18" charset="0"/>
                <a:ea typeface="Cascadia Code SemiBold" panose="020B0609020000020004" pitchFamily="49" charset="0"/>
                <a:cs typeface="Times New Roman" panose="02020603050405020304" pitchFamily="18" charset="0"/>
              </a:rPr>
              <a:t> Implications Of Computing</a:t>
            </a:r>
          </a:p>
        </p:txBody>
      </p:sp>
      <p:sp>
        <p:nvSpPr>
          <p:cNvPr id="3" name="Content Placeholder 2">
            <a:extLst>
              <a:ext uri="{FF2B5EF4-FFF2-40B4-BE49-F238E27FC236}">
                <a16:creationId xmlns:a16="http://schemas.microsoft.com/office/drawing/2014/main" id="{3ED27152-9A27-2FCF-34D2-4C3650CB6966}"/>
              </a:ext>
            </a:extLst>
          </p:cNvPr>
          <p:cNvSpPr>
            <a:spLocks noGrp="1"/>
          </p:cNvSpPr>
          <p:nvPr>
            <p:ph idx="1"/>
          </p:nvPr>
        </p:nvSpPr>
        <p:spPr>
          <a:xfrm>
            <a:off x="5510253" y="3923972"/>
            <a:ext cx="3641697" cy="2566642"/>
          </a:xfrm>
        </p:spPr>
        <p:txBody>
          <a:bodyPr>
            <a:noAutofit/>
          </a:bodyPr>
          <a:lstStyle/>
          <a:p>
            <a:pPr marL="0" indent="0">
              <a:buNone/>
            </a:pPr>
            <a:r>
              <a:rPr lang="en-US" sz="2400" dirty="0">
                <a:latin typeface="+mj-lt"/>
                <a:cs typeface="Times New Roman" panose="02020603050405020304" pitchFamily="18" charset="0"/>
              </a:rPr>
              <a:t>                                                                        </a:t>
            </a:r>
            <a:r>
              <a:rPr lang="en-US" sz="2400" dirty="0">
                <a:solidFill>
                  <a:schemeClr val="bg2">
                    <a:lumMod val="25000"/>
                  </a:schemeClr>
                </a:solidFill>
                <a:latin typeface="+mj-lt"/>
                <a:cs typeface="Times New Roman" panose="02020603050405020304" pitchFamily="18" charset="0"/>
              </a:rPr>
              <a:t>Presented By: Team 7</a:t>
            </a:r>
          </a:p>
          <a:p>
            <a:pPr marL="0" indent="0">
              <a:buNone/>
            </a:pPr>
            <a:r>
              <a:rPr lang="en-US" sz="2400" dirty="0">
                <a:solidFill>
                  <a:schemeClr val="bg2">
                    <a:lumMod val="25000"/>
                  </a:schemeClr>
                </a:solidFill>
                <a:latin typeface="+mj-lt"/>
                <a:cs typeface="Times New Roman" panose="02020603050405020304" pitchFamily="18" charset="0"/>
              </a:rPr>
              <a:t>Manoj Hajam              </a:t>
            </a:r>
            <a:r>
              <a:rPr lang="en-US" sz="2400" dirty="0" err="1">
                <a:solidFill>
                  <a:schemeClr val="bg2">
                    <a:lumMod val="25000"/>
                  </a:schemeClr>
                </a:solidFill>
                <a:latin typeface="+mj-lt"/>
                <a:cs typeface="Times New Roman" panose="02020603050405020304" pitchFamily="18" charset="0"/>
              </a:rPr>
              <a:t>Prabin</a:t>
            </a:r>
            <a:r>
              <a:rPr lang="en-US" sz="2400" dirty="0">
                <a:solidFill>
                  <a:schemeClr val="bg2">
                    <a:lumMod val="25000"/>
                  </a:schemeClr>
                </a:solidFill>
                <a:latin typeface="+mj-lt"/>
                <a:cs typeface="Times New Roman" panose="02020603050405020304" pitchFamily="18" charset="0"/>
              </a:rPr>
              <a:t> Mandal		      Sanjib Niraula</a:t>
            </a:r>
          </a:p>
        </p:txBody>
      </p:sp>
    </p:spTree>
    <p:extLst>
      <p:ext uri="{BB962C8B-B14F-4D97-AF65-F5344CB8AC3E}">
        <p14:creationId xmlns:p14="http://schemas.microsoft.com/office/powerpoint/2010/main" val="379724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5FCE-EDBB-A011-F655-9BAB8DC01FA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6726CD5E-D008-DB73-14D1-86089C5B11D2}"/>
              </a:ext>
            </a:extLst>
          </p:cNvPr>
          <p:cNvSpPr>
            <a:spLocks noGrp="1"/>
          </p:cNvSpPr>
          <p:nvPr>
            <p:ph idx="1"/>
          </p:nvPr>
        </p:nvSpPr>
        <p:spPr/>
        <p:txBody>
          <a:bodyPr>
            <a:normAutofit/>
          </a:bodyPr>
          <a:lstStyle/>
          <a:p>
            <a:r>
              <a:rPr lang="en-US" sz="2800" dirty="0">
                <a:cs typeface="Times New Roman" panose="02020603050405020304" pitchFamily="18" charset="0"/>
              </a:rPr>
              <a:t>The digital divide is a major global issue, but progress is being made to increase accessibility and affordability of technology. Through ICT advancements, policies, and ethical considerations, the world is moving toward a future where technology is available to everyone.</a:t>
            </a:r>
          </a:p>
        </p:txBody>
      </p:sp>
    </p:spTree>
    <p:extLst>
      <p:ext uri="{BB962C8B-B14F-4D97-AF65-F5344CB8AC3E}">
        <p14:creationId xmlns:p14="http://schemas.microsoft.com/office/powerpoint/2010/main" val="41150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20A93-C1C2-B6C9-F916-84A8B9FDDFE5}"/>
              </a:ext>
            </a:extLst>
          </p:cNvPr>
          <p:cNvSpPr>
            <a:spLocks noGrp="1"/>
          </p:cNvSpPr>
          <p:nvPr>
            <p:ph idx="1"/>
          </p:nvPr>
        </p:nvSpPr>
        <p:spPr/>
        <p:txBody>
          <a:bodyPr>
            <a:normAutofit/>
          </a:bodyPr>
          <a:lstStyle/>
          <a:p>
            <a:pPr marL="0" indent="0" algn="ctr">
              <a:buNone/>
            </a:pPr>
            <a:r>
              <a:rPr lang="en-US" sz="9600" b="1" dirty="0">
                <a:solidFill>
                  <a:srgbClr val="508927"/>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0554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54F8-A935-EE4F-DAD8-4EFB4FFDB9AD}"/>
              </a:ext>
            </a:extLst>
          </p:cNvPr>
          <p:cNvSpPr>
            <a:spLocks noGrp="1"/>
          </p:cNvSpPr>
          <p:nvPr>
            <p:ph type="title"/>
          </p:nvPr>
        </p:nvSpPr>
        <p:spPr/>
        <p:txBody>
          <a:bodyPr/>
          <a:lstStyle/>
          <a:p>
            <a:r>
              <a:rPr lang="en-US" b="1" dirty="0"/>
              <a:t>Definition of the digital divide</a:t>
            </a:r>
          </a:p>
        </p:txBody>
      </p:sp>
      <p:sp>
        <p:nvSpPr>
          <p:cNvPr id="3" name="Content Placeholder 2">
            <a:extLst>
              <a:ext uri="{FF2B5EF4-FFF2-40B4-BE49-F238E27FC236}">
                <a16:creationId xmlns:a16="http://schemas.microsoft.com/office/drawing/2014/main" id="{47AA0741-8417-139A-CBEC-CC89B887F810}"/>
              </a:ext>
            </a:extLst>
          </p:cNvPr>
          <p:cNvSpPr>
            <a:spLocks noGrp="1"/>
          </p:cNvSpPr>
          <p:nvPr>
            <p:ph idx="1"/>
          </p:nvPr>
        </p:nvSpPr>
        <p:spPr/>
        <p:txBody>
          <a:bodyPr/>
          <a:lstStyle/>
          <a:p>
            <a:pPr algn="just"/>
            <a:r>
              <a:rPr lang="en-US" sz="2400" b="0" i="0" dirty="0">
                <a:solidFill>
                  <a:srgbClr val="464646"/>
                </a:solidFill>
                <a:effectLst/>
                <a:latin typeface="Roboto-Medium"/>
              </a:rPr>
              <a:t>The digital divide refers to the existing divide between people who have access to the Internet and Information and Communication Technologies (ICT), and those who do not, or who have limited access.</a:t>
            </a:r>
          </a:p>
          <a:p>
            <a:pPr algn="just"/>
            <a:r>
              <a:rPr lang="en-US" sz="2400" dirty="0">
                <a:solidFill>
                  <a:srgbClr val="464646"/>
                </a:solidFill>
                <a:latin typeface="Roboto-Medium"/>
              </a:rPr>
              <a:t>The digital divide refers to the gap between individuals or communities that have access to modern digital technologies (such as the internet, smartphones, and computers) and those who do not. This divide creates economic, educational, and social disadvantages for those who lack access.</a:t>
            </a:r>
            <a:endParaRPr lang="en-US" dirty="0"/>
          </a:p>
        </p:txBody>
      </p:sp>
    </p:spTree>
    <p:extLst>
      <p:ext uri="{BB962C8B-B14F-4D97-AF65-F5344CB8AC3E}">
        <p14:creationId xmlns:p14="http://schemas.microsoft.com/office/powerpoint/2010/main" val="308496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2"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7B0F-1BBB-20A1-DA9D-19B5D2A9B12F}"/>
              </a:ext>
            </a:extLst>
          </p:cNvPr>
          <p:cNvSpPr>
            <a:spLocks noGrp="1"/>
          </p:cNvSpPr>
          <p:nvPr>
            <p:ph type="title"/>
          </p:nvPr>
        </p:nvSpPr>
        <p:spPr/>
        <p:txBody>
          <a:bodyPr/>
          <a:lstStyle/>
          <a:p>
            <a:r>
              <a:rPr lang="en-US" b="1" dirty="0"/>
              <a:t>Causes of the Digital Divide</a:t>
            </a:r>
          </a:p>
        </p:txBody>
      </p:sp>
      <p:sp>
        <p:nvSpPr>
          <p:cNvPr id="3" name="Content Placeholder 2">
            <a:extLst>
              <a:ext uri="{FF2B5EF4-FFF2-40B4-BE49-F238E27FC236}">
                <a16:creationId xmlns:a16="http://schemas.microsoft.com/office/drawing/2014/main" id="{840DD23E-CB28-7BFE-D09E-092BBB2C3F39}"/>
              </a:ext>
            </a:extLst>
          </p:cNvPr>
          <p:cNvSpPr>
            <a:spLocks noGrp="1"/>
          </p:cNvSpPr>
          <p:nvPr>
            <p:ph idx="1"/>
          </p:nvPr>
        </p:nvSpPr>
        <p:spPr>
          <a:xfrm>
            <a:off x="677334" y="1632155"/>
            <a:ext cx="8596668" cy="5053780"/>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digital divide exists due to several factors, including:</a:t>
            </a:r>
          </a:p>
          <a:p>
            <a:r>
              <a:rPr lang="en-US" sz="2400" dirty="0">
                <a:latin typeface="Times New Roman" panose="02020603050405020304" pitchFamily="18" charset="0"/>
                <a:cs typeface="Times New Roman" panose="02020603050405020304" pitchFamily="18" charset="0"/>
              </a:rPr>
              <a:t>Economic Disparities – Lower-income individuals and communities may struggle to afford devices, internet services, and necessary software.</a:t>
            </a:r>
          </a:p>
          <a:p>
            <a:r>
              <a:rPr lang="en-US" sz="2400" dirty="0">
                <a:latin typeface="Times New Roman" panose="02020603050405020304" pitchFamily="18" charset="0"/>
                <a:cs typeface="Times New Roman" panose="02020603050405020304" pitchFamily="18" charset="0"/>
              </a:rPr>
              <a:t>Geographical Barriers – Rural and remote areas often have poor internet infrastructure, making digital access difficult.</a:t>
            </a:r>
          </a:p>
          <a:p>
            <a:r>
              <a:rPr lang="en-US" sz="2400" dirty="0">
                <a:latin typeface="Times New Roman" panose="02020603050405020304" pitchFamily="18" charset="0"/>
                <a:cs typeface="Times New Roman" panose="02020603050405020304" pitchFamily="18" charset="0"/>
              </a:rPr>
              <a:t>Educational Gaps – People with lower education levels may lack digital literacy skills, making it harder to use technology effectively.</a:t>
            </a:r>
          </a:p>
          <a:p>
            <a:r>
              <a:rPr lang="en-US" sz="2400" dirty="0">
                <a:latin typeface="Times New Roman" panose="02020603050405020304" pitchFamily="18" charset="0"/>
                <a:cs typeface="Times New Roman" panose="02020603050405020304" pitchFamily="18" charset="0"/>
              </a:rPr>
              <a:t>Government Policies – Some governments invest heavily in digital infrastructure, while others do not prioritize technological development.</a:t>
            </a:r>
          </a:p>
          <a:p>
            <a:r>
              <a:rPr lang="en-US" sz="2400" dirty="0">
                <a:latin typeface="Times New Roman" panose="02020603050405020304" pitchFamily="18" charset="0"/>
                <a:cs typeface="Times New Roman" panose="02020603050405020304" pitchFamily="18" charset="0"/>
              </a:rPr>
              <a:t>Age and Disability – Older adults and people with disabilities may find it harder to use or access digital tools, </a:t>
            </a:r>
            <a:r>
              <a:rPr lang="en-US" sz="2400" dirty="0" err="1">
                <a:latin typeface="Times New Roman" panose="02020603050405020304" pitchFamily="18" charset="0"/>
                <a:cs typeface="Times New Roman" panose="02020603050405020304" pitchFamily="18" charset="0"/>
              </a:rPr>
              <a:t>acy</a:t>
            </a:r>
            <a:r>
              <a:rPr lang="en-US" sz="2400" dirty="0">
                <a:latin typeface="Times New Roman" panose="02020603050405020304" pitchFamily="18" charset="0"/>
                <a:cs typeface="Times New Roman" panose="02020603050405020304" pitchFamily="18" charset="0"/>
              </a:rPr>
              <a:t> skills, making it harder to use technology effectively.</a:t>
            </a:r>
          </a:p>
        </p:txBody>
      </p:sp>
    </p:spTree>
    <p:extLst>
      <p:ext uri="{BB962C8B-B14F-4D97-AF65-F5344CB8AC3E}">
        <p14:creationId xmlns:p14="http://schemas.microsoft.com/office/powerpoint/2010/main" val="262480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878-1D6A-BA26-6E87-A9022EFCD07B}"/>
              </a:ext>
            </a:extLst>
          </p:cNvPr>
          <p:cNvSpPr>
            <a:spLocks noGrp="1"/>
          </p:cNvSpPr>
          <p:nvPr>
            <p:ph type="title"/>
          </p:nvPr>
        </p:nvSpPr>
        <p:spPr/>
        <p:txBody>
          <a:bodyPr/>
          <a:lstStyle/>
          <a:p>
            <a:r>
              <a:rPr lang="en-US" b="1" dirty="0"/>
              <a:t>Economic impacts of Unequal Technology Accesses </a:t>
            </a:r>
          </a:p>
        </p:txBody>
      </p:sp>
      <p:sp>
        <p:nvSpPr>
          <p:cNvPr id="3" name="Content Placeholder 2">
            <a:extLst>
              <a:ext uri="{FF2B5EF4-FFF2-40B4-BE49-F238E27FC236}">
                <a16:creationId xmlns:a16="http://schemas.microsoft.com/office/drawing/2014/main" id="{12C0710C-E118-CAE9-6CDC-126FBC37A34F}"/>
              </a:ext>
            </a:extLst>
          </p:cNvPr>
          <p:cNvSpPr>
            <a:spLocks noGrp="1"/>
          </p:cNvSpPr>
          <p:nvPr>
            <p:ph idx="1"/>
          </p:nvPr>
        </p:nvSpPr>
        <p:spPr/>
        <p:txBody>
          <a:bodyPr>
            <a:normAutofit/>
          </a:bodyPr>
          <a:lstStyle/>
          <a:p>
            <a:r>
              <a:rPr lang="en-US" sz="2400" dirty="0">
                <a:cs typeface="Times New Roman" panose="02020603050405020304" pitchFamily="18" charset="0"/>
              </a:rPr>
              <a:t>Limited Job Opportunities – Many jobs today require digital skills. People without access to technology may struggle to find employment.</a:t>
            </a:r>
          </a:p>
          <a:p>
            <a:r>
              <a:rPr lang="en-US" sz="2400" dirty="0">
                <a:cs typeface="Times New Roman" panose="02020603050405020304" pitchFamily="18" charset="0"/>
              </a:rPr>
              <a:t>Reduced Business Growth – Small businesses without internet access cannot expand through e-commerce, online marketing, or digital banking.</a:t>
            </a:r>
          </a:p>
          <a:p>
            <a:r>
              <a:rPr lang="en-US" sz="2400" dirty="0">
                <a:cs typeface="Times New Roman" panose="02020603050405020304" pitchFamily="18" charset="0"/>
              </a:rPr>
              <a:t>Wealth Inequality – People with access to digital tools can benefit from financial services, investment opportunities, and remote work, while others fall behind.</a:t>
            </a:r>
          </a:p>
        </p:txBody>
      </p:sp>
    </p:spTree>
    <p:extLst>
      <p:ext uri="{BB962C8B-B14F-4D97-AF65-F5344CB8AC3E}">
        <p14:creationId xmlns:p14="http://schemas.microsoft.com/office/powerpoint/2010/main" val="258317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7016-BD93-B8AF-318A-F05D246D8F47}"/>
              </a:ext>
            </a:extLst>
          </p:cNvPr>
          <p:cNvSpPr>
            <a:spLocks noGrp="1"/>
          </p:cNvSpPr>
          <p:nvPr>
            <p:ph type="title"/>
          </p:nvPr>
        </p:nvSpPr>
        <p:spPr/>
        <p:txBody>
          <a:bodyPr/>
          <a:lstStyle/>
          <a:p>
            <a:r>
              <a:rPr lang="en-US" b="1" dirty="0"/>
              <a:t>Social impacts of Unequal Technology Accesses </a:t>
            </a:r>
          </a:p>
        </p:txBody>
      </p:sp>
      <p:sp>
        <p:nvSpPr>
          <p:cNvPr id="3" name="Content Placeholder 2">
            <a:extLst>
              <a:ext uri="{FF2B5EF4-FFF2-40B4-BE49-F238E27FC236}">
                <a16:creationId xmlns:a16="http://schemas.microsoft.com/office/drawing/2014/main" id="{7304BD48-F886-60E9-459A-ED90F59D7558}"/>
              </a:ext>
            </a:extLst>
          </p:cNvPr>
          <p:cNvSpPr>
            <a:spLocks noGrp="1"/>
          </p:cNvSpPr>
          <p:nvPr>
            <p:ph idx="1"/>
          </p:nvPr>
        </p:nvSpPr>
        <p:spPr/>
        <p:txBody>
          <a:bodyPr>
            <a:normAutofit/>
          </a:bodyPr>
          <a:lstStyle/>
          <a:p>
            <a:r>
              <a:rPr lang="en-US" sz="2400" dirty="0"/>
              <a:t>Educational Barriers – Students without internet access struggle with online learning, leading to lower academic performance.</a:t>
            </a:r>
          </a:p>
          <a:p>
            <a:r>
              <a:rPr lang="en-US" sz="2400" dirty="0"/>
              <a:t>Limited Healthcare Access – Many health services are now online, including telemedicine. Without digital access, people miss out on remote healthcare services.</a:t>
            </a:r>
          </a:p>
          <a:p>
            <a:r>
              <a:rPr lang="en-US" sz="2400" dirty="0"/>
              <a:t>Communication Gap – People without access to social media or messaging apps may feel isolated from global conversations and opportunities.</a:t>
            </a:r>
          </a:p>
        </p:txBody>
      </p:sp>
    </p:spTree>
    <p:extLst>
      <p:ext uri="{BB962C8B-B14F-4D97-AF65-F5344CB8AC3E}">
        <p14:creationId xmlns:p14="http://schemas.microsoft.com/office/powerpoint/2010/main" val="424392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0732-AEF4-BD69-12C4-70E069409A2A}"/>
              </a:ext>
            </a:extLst>
          </p:cNvPr>
          <p:cNvSpPr>
            <a:spLocks noGrp="1"/>
          </p:cNvSpPr>
          <p:nvPr>
            <p:ph type="title"/>
          </p:nvPr>
        </p:nvSpPr>
        <p:spPr/>
        <p:txBody>
          <a:bodyPr/>
          <a:lstStyle/>
          <a:p>
            <a:r>
              <a:rPr lang="en-US" b="1" dirty="0"/>
              <a:t>Role of ICT in Reducing Digital Inequalities</a:t>
            </a:r>
          </a:p>
        </p:txBody>
      </p:sp>
      <p:sp>
        <p:nvSpPr>
          <p:cNvPr id="3" name="Content Placeholder 2">
            <a:extLst>
              <a:ext uri="{FF2B5EF4-FFF2-40B4-BE49-F238E27FC236}">
                <a16:creationId xmlns:a16="http://schemas.microsoft.com/office/drawing/2014/main" id="{3CD0AEAC-856E-96F1-80CD-53688A098FD9}"/>
              </a:ext>
            </a:extLst>
          </p:cNvPr>
          <p:cNvSpPr>
            <a:spLocks noGrp="1"/>
          </p:cNvSpPr>
          <p:nvPr>
            <p:ph idx="1"/>
          </p:nvPr>
        </p:nvSpPr>
        <p:spPr/>
        <p:txBody>
          <a:bodyPr>
            <a:normAutofit/>
          </a:bodyPr>
          <a:lstStyle/>
          <a:p>
            <a:r>
              <a:rPr lang="en-US" dirty="0">
                <a:cs typeface="Times New Roman" panose="02020603050405020304" pitchFamily="18" charset="0"/>
              </a:rPr>
              <a:t>ICT (Information and Communication Technology) plays a vital role in bridging the digital divide</a:t>
            </a:r>
          </a:p>
          <a:p>
            <a:r>
              <a:rPr lang="en-US" dirty="0">
                <a:cs typeface="Times New Roman" panose="02020603050405020304" pitchFamily="18" charset="0"/>
              </a:rPr>
              <a:t>Mobile Internet – Cheap smartphones and affordable mobile data plans help more people get online.</a:t>
            </a:r>
          </a:p>
          <a:p>
            <a:r>
              <a:rPr lang="en-US" dirty="0">
                <a:cs typeface="Times New Roman" panose="02020603050405020304" pitchFamily="18" charset="0"/>
              </a:rPr>
              <a:t>Community Wi-Fi Projects – Some governments and organizations set up free Wi-Fi zones in public places.</a:t>
            </a:r>
          </a:p>
          <a:p>
            <a:r>
              <a:rPr lang="en-US" dirty="0">
                <a:cs typeface="Times New Roman" panose="02020603050405020304" pitchFamily="18" charset="0"/>
              </a:rPr>
              <a:t>Online Education Platforms – Free learning platforms like Khan Academy, Coursera, and YouTube provide education to millions of people worldwide.</a:t>
            </a:r>
          </a:p>
          <a:p>
            <a:r>
              <a:rPr lang="en-US" dirty="0">
                <a:cs typeface="Times New Roman" panose="02020603050405020304" pitchFamily="18" charset="0"/>
              </a:rPr>
              <a:t>Digital Literacy Programs – Governments and NGOs offer digital skills training for people with low technological knowledge.</a:t>
            </a:r>
          </a:p>
        </p:txBody>
      </p:sp>
    </p:spTree>
    <p:extLst>
      <p:ext uri="{BB962C8B-B14F-4D97-AF65-F5344CB8AC3E}">
        <p14:creationId xmlns:p14="http://schemas.microsoft.com/office/powerpoint/2010/main" val="324532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C83C-4B54-6A5B-E74D-9D5FDC01A61A}"/>
              </a:ext>
            </a:extLst>
          </p:cNvPr>
          <p:cNvSpPr>
            <a:spLocks noGrp="1"/>
          </p:cNvSpPr>
          <p:nvPr>
            <p:ph type="title"/>
          </p:nvPr>
        </p:nvSpPr>
        <p:spPr/>
        <p:txBody>
          <a:bodyPr/>
          <a:lstStyle/>
          <a:p>
            <a:r>
              <a:rPr lang="en-US" b="1" dirty="0"/>
              <a:t>Ethical Concerns in Technology Accessibility and Affordability</a:t>
            </a:r>
          </a:p>
        </p:txBody>
      </p:sp>
      <p:sp>
        <p:nvSpPr>
          <p:cNvPr id="3" name="Content Placeholder 2">
            <a:extLst>
              <a:ext uri="{FF2B5EF4-FFF2-40B4-BE49-F238E27FC236}">
                <a16:creationId xmlns:a16="http://schemas.microsoft.com/office/drawing/2014/main" id="{1FB76F42-5AD1-6F19-B090-1F8DDCA0AB9E}"/>
              </a:ext>
            </a:extLst>
          </p:cNvPr>
          <p:cNvSpPr>
            <a:spLocks noGrp="1"/>
          </p:cNvSpPr>
          <p:nvPr>
            <p:ph idx="1"/>
          </p:nvPr>
        </p:nvSpPr>
        <p:spPr/>
        <p:txBody>
          <a:bodyPr>
            <a:normAutofit fontScale="92500" lnSpcReduction="20000"/>
          </a:bodyPr>
          <a:lstStyle/>
          <a:p>
            <a:r>
              <a:rPr lang="en-US" sz="2400" dirty="0">
                <a:cs typeface="Times New Roman" panose="02020603050405020304" pitchFamily="18" charset="0"/>
              </a:rPr>
              <a:t>Fair Access to the Internet – Should the internet be a basic human rights? Many believe governments should provide free or low-cost internet.</a:t>
            </a:r>
          </a:p>
          <a:p>
            <a:r>
              <a:rPr lang="en-US" sz="2400" dirty="0">
                <a:cs typeface="Times New Roman" panose="02020603050405020304" pitchFamily="18" charset="0"/>
              </a:rPr>
              <a:t>Affordable Technology – Tech companies prioritize profits, making high-quality devices expensive and unaffordable for many.</a:t>
            </a:r>
          </a:p>
          <a:p>
            <a:r>
              <a:rPr lang="en-US" sz="2400" dirty="0">
                <a:cs typeface="Times New Roman" panose="02020603050405020304" pitchFamily="18" charset="0"/>
              </a:rPr>
              <a:t>Data Privacy and Security – Poor communities with less digital literacy may fall victim to scams, privacy breaches, or data exploitation.</a:t>
            </a:r>
          </a:p>
          <a:p>
            <a:r>
              <a:rPr lang="en-US" sz="2400" dirty="0">
                <a:cs typeface="Times New Roman" panose="02020603050405020304" pitchFamily="18" charset="0"/>
              </a:rPr>
              <a:t>Corporate Responsibility – Should big tech companies like Google, Microsoft, or Apple be responsible for bridging the digital divide?</a:t>
            </a:r>
          </a:p>
        </p:txBody>
      </p:sp>
    </p:spTree>
    <p:extLst>
      <p:ext uri="{BB962C8B-B14F-4D97-AF65-F5344CB8AC3E}">
        <p14:creationId xmlns:p14="http://schemas.microsoft.com/office/powerpoint/2010/main" val="221938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4C95-2BEA-5F3B-4451-A109C435E9BC}"/>
              </a:ext>
            </a:extLst>
          </p:cNvPr>
          <p:cNvSpPr>
            <a:spLocks noGrp="1"/>
          </p:cNvSpPr>
          <p:nvPr>
            <p:ph type="title"/>
          </p:nvPr>
        </p:nvSpPr>
        <p:spPr/>
        <p:txBody>
          <a:bodyPr/>
          <a:lstStyle/>
          <a:p>
            <a:r>
              <a:rPr lang="en-US" b="1" dirty="0"/>
              <a:t>Policies and Strategies to Bridge the Digital Divide</a:t>
            </a:r>
          </a:p>
        </p:txBody>
      </p:sp>
      <p:sp>
        <p:nvSpPr>
          <p:cNvPr id="3" name="Content Placeholder 2">
            <a:extLst>
              <a:ext uri="{FF2B5EF4-FFF2-40B4-BE49-F238E27FC236}">
                <a16:creationId xmlns:a16="http://schemas.microsoft.com/office/drawing/2014/main" id="{C56C270E-4BCE-4CFF-44DD-3CC51AE99DB4}"/>
              </a:ext>
            </a:extLst>
          </p:cNvPr>
          <p:cNvSpPr>
            <a:spLocks noGrp="1"/>
          </p:cNvSpPr>
          <p:nvPr>
            <p:ph idx="1"/>
          </p:nvPr>
        </p:nvSpPr>
        <p:spPr/>
        <p:txBody>
          <a:bodyPr>
            <a:normAutofit lnSpcReduction="10000"/>
          </a:bodyPr>
          <a:lstStyle/>
          <a:p>
            <a:r>
              <a:rPr lang="en-US" sz="2400" dirty="0">
                <a:cs typeface="Times New Roman" panose="02020603050405020304" pitchFamily="18" charset="0"/>
              </a:rPr>
              <a:t>Subsidized Internet Plans – Some governments provide low-cost or free internet for students, low-income families, and rural areas.</a:t>
            </a:r>
          </a:p>
          <a:p>
            <a:r>
              <a:rPr lang="en-US" sz="2400" dirty="0">
                <a:cs typeface="Times New Roman" panose="02020603050405020304" pitchFamily="18" charset="0"/>
              </a:rPr>
              <a:t>Tech Donations – Companies donate laptops, tablets, and mobile devices to schools and non-profits.</a:t>
            </a:r>
          </a:p>
          <a:p>
            <a:r>
              <a:rPr lang="en-US" sz="2400" dirty="0">
                <a:cs typeface="Times New Roman" panose="02020603050405020304" pitchFamily="18" charset="0"/>
              </a:rPr>
              <a:t>Public-Private Partnerships – Governments work with private companies to expand broadband access.</a:t>
            </a:r>
          </a:p>
          <a:p>
            <a:r>
              <a:rPr lang="en-US" sz="2400" dirty="0">
                <a:cs typeface="Times New Roman" panose="02020603050405020304" pitchFamily="18" charset="0"/>
              </a:rPr>
              <a:t>Digital Literacy Programs – Schools and community centers offer computer training and digital skills programs for people with little experience in technology.</a:t>
            </a:r>
          </a:p>
        </p:txBody>
      </p:sp>
    </p:spTree>
    <p:extLst>
      <p:ext uri="{BB962C8B-B14F-4D97-AF65-F5344CB8AC3E}">
        <p14:creationId xmlns:p14="http://schemas.microsoft.com/office/powerpoint/2010/main" val="201160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48D7-CA78-25D7-E75D-EB52744CB540}"/>
              </a:ext>
            </a:extLst>
          </p:cNvPr>
          <p:cNvSpPr>
            <a:spLocks noGrp="1"/>
          </p:cNvSpPr>
          <p:nvPr>
            <p:ph type="title"/>
          </p:nvPr>
        </p:nvSpPr>
        <p:spPr/>
        <p:txBody>
          <a:bodyPr/>
          <a:lstStyle/>
          <a:p>
            <a:r>
              <a:rPr lang="en-US" b="1" dirty="0"/>
              <a:t>The Future of Inclusive Technology</a:t>
            </a:r>
          </a:p>
        </p:txBody>
      </p:sp>
      <p:sp>
        <p:nvSpPr>
          <p:cNvPr id="3" name="Content Placeholder 2">
            <a:extLst>
              <a:ext uri="{FF2B5EF4-FFF2-40B4-BE49-F238E27FC236}">
                <a16:creationId xmlns:a16="http://schemas.microsoft.com/office/drawing/2014/main" id="{3FDA3DE9-5345-95C3-3F99-321EA85C0EE9}"/>
              </a:ext>
            </a:extLst>
          </p:cNvPr>
          <p:cNvSpPr>
            <a:spLocks noGrp="1"/>
          </p:cNvSpPr>
          <p:nvPr>
            <p:ph idx="1"/>
          </p:nvPr>
        </p:nvSpPr>
        <p:spPr/>
        <p:txBody>
          <a:bodyPr>
            <a:normAutofit fontScale="92500"/>
          </a:bodyPr>
          <a:lstStyle/>
          <a:p>
            <a:r>
              <a:rPr lang="en-US" sz="2400" dirty="0">
                <a:cs typeface="Times New Roman" panose="02020603050405020304" pitchFamily="18" charset="0"/>
              </a:rPr>
              <a:t>Low-Cost Internet Access – Projects like Starlink (by SpaceX) aim to bring satellite internet to remote areas.</a:t>
            </a:r>
          </a:p>
          <a:p>
            <a:r>
              <a:rPr lang="en-US" sz="2400" dirty="0">
                <a:cs typeface="Times New Roman" panose="02020603050405020304" pitchFamily="18" charset="0"/>
              </a:rPr>
              <a:t>Affordable Smart Devices – Companies are designing cheaper smartphones and tablets to make technology more accessible.</a:t>
            </a:r>
          </a:p>
          <a:p>
            <a:r>
              <a:rPr lang="en-US" sz="2400" dirty="0">
                <a:cs typeface="Times New Roman" panose="02020603050405020304" pitchFamily="18" charset="0"/>
              </a:rPr>
              <a:t>AI for Accessibility – AI-powered tools help people with disabilities (e.g., voice assistants for the blind, speech-to-text for the hearing impaired).</a:t>
            </a:r>
          </a:p>
          <a:p>
            <a:r>
              <a:rPr lang="en-US" sz="2400" dirty="0">
                <a:cs typeface="Times New Roman" panose="02020603050405020304" pitchFamily="18" charset="0"/>
              </a:rPr>
              <a:t>Government Regulations – Laws will likely ensure that internet service providers offer fair pricing and universal access.</a:t>
            </a:r>
          </a:p>
        </p:txBody>
      </p:sp>
    </p:spTree>
    <p:extLst>
      <p:ext uri="{BB962C8B-B14F-4D97-AF65-F5344CB8AC3E}">
        <p14:creationId xmlns:p14="http://schemas.microsoft.com/office/powerpoint/2010/main" val="184695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3439E3C1E6EA40A90357BF0D34E66A" ma:contentTypeVersion="1" ma:contentTypeDescription="Create a new document." ma:contentTypeScope="" ma:versionID="8d9bab026271ad583ba5691d4c5d4aed">
  <xsd:schema xmlns:xsd="http://www.w3.org/2001/XMLSchema" xmlns:xs="http://www.w3.org/2001/XMLSchema" xmlns:p="http://schemas.microsoft.com/office/2006/metadata/properties" xmlns:ns3="77a60620-65cc-49dd-9b2f-6bf259bfbb55" targetNamespace="http://schemas.microsoft.com/office/2006/metadata/properties" ma:root="true" ma:fieldsID="87446a727a5ccf960c221910208461cf" ns3:_="">
    <xsd:import namespace="77a60620-65cc-49dd-9b2f-6bf259bfbb55"/>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60620-65cc-49dd-9b2f-6bf259bfbb5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ED5FB9-A087-4A23-B6EF-95D8B9685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60620-65cc-49dd-9b2f-6bf259bfbb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879ABB-1330-4E93-A47D-B889AC9DE19D}">
  <ds:schemaRefs>
    <ds:schemaRef ds:uri="http://schemas.microsoft.com/sharepoint/v3/contenttype/forms"/>
  </ds:schemaRefs>
</ds:datastoreItem>
</file>

<file path=customXml/itemProps3.xml><?xml version="1.0" encoding="utf-8"?>
<ds:datastoreItem xmlns:ds="http://schemas.openxmlformats.org/officeDocument/2006/customXml" ds:itemID="{692A81F4-EF28-426B-AE5D-3612FF5DC7B1}">
  <ds:schemaRefs>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77a60620-65cc-49dd-9b2f-6bf259bfbb55"/>
  </ds:schemaRefs>
</ds:datastoreItem>
</file>

<file path=docProps/app.xml><?xml version="1.0" encoding="utf-8"?>
<Properties xmlns="http://schemas.openxmlformats.org/officeDocument/2006/extended-properties" xmlns:vt="http://schemas.openxmlformats.org/officeDocument/2006/docPropsVTypes">
  <Template>Facet</Template>
  <TotalTime>154</TotalTime>
  <Words>805</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Roboto-Medium</vt:lpstr>
      <vt:lpstr>Times New Roman</vt:lpstr>
      <vt:lpstr>Trebuchet MS</vt:lpstr>
      <vt:lpstr>Wingdings 3</vt:lpstr>
      <vt:lpstr>Facet</vt:lpstr>
      <vt:lpstr> The Digital Divide  &amp;  Implications Of Computing</vt:lpstr>
      <vt:lpstr>Definition of the digital divide</vt:lpstr>
      <vt:lpstr>Causes of the Digital Divide</vt:lpstr>
      <vt:lpstr>Economic impacts of Unequal Technology Accesses </vt:lpstr>
      <vt:lpstr>Social impacts of Unequal Technology Accesses </vt:lpstr>
      <vt:lpstr>Role of ICT in Reducing Digital Inequalities</vt:lpstr>
      <vt:lpstr>Ethical Concerns in Technology Accessibility and Affordability</vt:lpstr>
      <vt:lpstr>Policies and Strategies to Bridge the Digital Divide</vt:lpstr>
      <vt:lpstr>The Future of Inclusive Technology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Hajam</dc:creator>
  <cp:lastModifiedBy>PRABIN MANDAL</cp:lastModifiedBy>
  <cp:revision>12</cp:revision>
  <dcterms:created xsi:type="dcterms:W3CDTF">2025-03-26T14:22:20Z</dcterms:created>
  <dcterms:modified xsi:type="dcterms:W3CDTF">2025-03-28T01:58:23Z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0x0101001B3439E3C1E6EA40A90357BF0D34E66A</vt:lpwstr>
  </property>
</Properties>
</file>