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9" r:id="rId3"/>
    <p:sldId id="258" r:id="rId4"/>
    <p:sldId id="261" r:id="rId5"/>
    <p:sldId id="270" r:id="rId6"/>
    <p:sldId id="263" r:id="rId7"/>
    <p:sldId id="265" r:id="rId8"/>
    <p:sldId id="260" r:id="rId9"/>
    <p:sldId id="266" r:id="rId10"/>
    <p:sldId id="269" r:id="rId11"/>
    <p:sldId id="264" r:id="rId12"/>
    <p:sldId id="268"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FA8BE4-1B71-434D-B72D-D1C548382781}" type="doc">
      <dgm:prSet loTypeId="urn:microsoft.com/office/officeart/2005/8/layout/venn2" loCatId="relationship" qsTypeId="urn:microsoft.com/office/officeart/2005/8/quickstyle/simple1" qsCatId="simple" csTypeId="urn:microsoft.com/office/officeart/2005/8/colors/colorful4" csCatId="colorful" phldr="1"/>
      <dgm:spPr/>
      <dgm:t>
        <a:bodyPr/>
        <a:lstStyle/>
        <a:p>
          <a:endParaRPr lang="en-IN"/>
        </a:p>
      </dgm:t>
    </dgm:pt>
    <dgm:pt modelId="{DD9BD75C-1B9B-4D5A-AA00-21B24D9F904C}">
      <dgm:prSet custT="1"/>
      <dgm:spPr/>
      <dgm:t>
        <a:bodyPr/>
        <a:lstStyle/>
        <a:p>
          <a:pPr algn="ctr"/>
          <a:r>
            <a:rPr lang="en-IN" sz="1800" b="0" i="0" dirty="0"/>
            <a:t>Java Development Kit (JDK)</a:t>
          </a:r>
          <a:endParaRPr lang="en-IN" sz="1800" dirty="0"/>
        </a:p>
      </dgm:t>
    </dgm:pt>
    <dgm:pt modelId="{F33819CB-7A86-4F07-9AE5-52BF9A005832}" type="parTrans" cxnId="{48244D6A-07D4-4AE5-8865-A2A1AA093E64}">
      <dgm:prSet/>
      <dgm:spPr/>
      <dgm:t>
        <a:bodyPr/>
        <a:lstStyle/>
        <a:p>
          <a:pPr algn="ctr"/>
          <a:endParaRPr lang="en-IN" sz="2800"/>
        </a:p>
      </dgm:t>
    </dgm:pt>
    <dgm:pt modelId="{D7FDA485-C939-4FD3-80A2-7BE82A863A6C}" type="sibTrans" cxnId="{48244D6A-07D4-4AE5-8865-A2A1AA093E64}">
      <dgm:prSet/>
      <dgm:spPr/>
      <dgm:t>
        <a:bodyPr/>
        <a:lstStyle/>
        <a:p>
          <a:pPr algn="ctr"/>
          <a:endParaRPr lang="en-IN" sz="2800"/>
        </a:p>
      </dgm:t>
    </dgm:pt>
    <dgm:pt modelId="{E2D9587D-1618-4B1B-A44A-C7E046C248D6}">
      <dgm:prSet custT="1"/>
      <dgm:spPr/>
      <dgm:t>
        <a:bodyPr/>
        <a:lstStyle/>
        <a:p>
          <a:pPr algn="ctr"/>
          <a:r>
            <a:rPr lang="en-IN" sz="1800" b="0" i="0" dirty="0"/>
            <a:t>Java Runtime Environment (JRE)</a:t>
          </a:r>
          <a:endParaRPr lang="en-IN" sz="1800" dirty="0"/>
        </a:p>
      </dgm:t>
    </dgm:pt>
    <dgm:pt modelId="{A6C507D2-0487-4012-AEAD-C78A148CC540}" type="parTrans" cxnId="{4603E9AC-9126-4E35-8401-64FACB8C211B}">
      <dgm:prSet/>
      <dgm:spPr/>
      <dgm:t>
        <a:bodyPr/>
        <a:lstStyle/>
        <a:p>
          <a:pPr algn="ctr"/>
          <a:endParaRPr lang="en-IN" sz="2800"/>
        </a:p>
      </dgm:t>
    </dgm:pt>
    <dgm:pt modelId="{F481D610-BC95-4720-8551-B33B97A3F455}" type="sibTrans" cxnId="{4603E9AC-9126-4E35-8401-64FACB8C211B}">
      <dgm:prSet/>
      <dgm:spPr/>
      <dgm:t>
        <a:bodyPr/>
        <a:lstStyle/>
        <a:p>
          <a:pPr algn="ctr"/>
          <a:endParaRPr lang="en-IN" sz="2800"/>
        </a:p>
      </dgm:t>
    </dgm:pt>
    <dgm:pt modelId="{097962CB-DBA6-4BC2-9AB4-1799C4A0E682}">
      <dgm:prSet custT="1"/>
      <dgm:spPr/>
      <dgm:t>
        <a:bodyPr/>
        <a:lstStyle/>
        <a:p>
          <a:pPr algn="ctr"/>
          <a:r>
            <a:rPr lang="en-IN" sz="1800" b="0" i="0"/>
            <a:t>Java Virtual Machine (JVM)</a:t>
          </a:r>
          <a:endParaRPr lang="en-IN" sz="1800"/>
        </a:p>
      </dgm:t>
    </dgm:pt>
    <dgm:pt modelId="{14C59A40-6898-4733-98C7-055E01BD86DE}" type="parTrans" cxnId="{5D6E7BF5-7F44-4DAC-9C35-1F407B3D6BF4}">
      <dgm:prSet/>
      <dgm:spPr/>
      <dgm:t>
        <a:bodyPr/>
        <a:lstStyle/>
        <a:p>
          <a:pPr algn="ctr"/>
          <a:endParaRPr lang="en-IN" sz="2800"/>
        </a:p>
      </dgm:t>
    </dgm:pt>
    <dgm:pt modelId="{668CCA45-E95D-419C-AA81-F4B88E517DF8}" type="sibTrans" cxnId="{5D6E7BF5-7F44-4DAC-9C35-1F407B3D6BF4}">
      <dgm:prSet/>
      <dgm:spPr/>
      <dgm:t>
        <a:bodyPr/>
        <a:lstStyle/>
        <a:p>
          <a:pPr algn="ctr"/>
          <a:endParaRPr lang="en-IN" sz="2800"/>
        </a:p>
      </dgm:t>
    </dgm:pt>
    <dgm:pt modelId="{8B381CC0-BE15-4DE8-813A-FE464E5AD6C8}" type="pres">
      <dgm:prSet presAssocID="{3DFA8BE4-1B71-434D-B72D-D1C548382781}" presName="Name0" presStyleCnt="0">
        <dgm:presLayoutVars>
          <dgm:chMax val="7"/>
          <dgm:resizeHandles val="exact"/>
        </dgm:presLayoutVars>
      </dgm:prSet>
      <dgm:spPr/>
    </dgm:pt>
    <dgm:pt modelId="{DE7BBE45-876C-490C-85FF-35971037D097}" type="pres">
      <dgm:prSet presAssocID="{3DFA8BE4-1B71-434D-B72D-D1C548382781}" presName="comp1" presStyleCnt="0"/>
      <dgm:spPr/>
    </dgm:pt>
    <dgm:pt modelId="{7A4FB885-3F24-4B71-AEC3-9EECD95561D4}" type="pres">
      <dgm:prSet presAssocID="{3DFA8BE4-1B71-434D-B72D-D1C548382781}" presName="circle1" presStyleLbl="node1" presStyleIdx="0" presStyleCnt="3"/>
      <dgm:spPr/>
    </dgm:pt>
    <dgm:pt modelId="{8DBD4F82-DBF1-4F71-8589-6BB6E22DB789}" type="pres">
      <dgm:prSet presAssocID="{3DFA8BE4-1B71-434D-B72D-D1C548382781}" presName="c1text" presStyleLbl="node1" presStyleIdx="0" presStyleCnt="3">
        <dgm:presLayoutVars>
          <dgm:bulletEnabled val="1"/>
        </dgm:presLayoutVars>
      </dgm:prSet>
      <dgm:spPr/>
    </dgm:pt>
    <dgm:pt modelId="{E2BE648D-AA1A-413A-B351-2967DB45D27A}" type="pres">
      <dgm:prSet presAssocID="{3DFA8BE4-1B71-434D-B72D-D1C548382781}" presName="comp2" presStyleCnt="0"/>
      <dgm:spPr/>
    </dgm:pt>
    <dgm:pt modelId="{E41B15DC-B248-4F4E-878D-ED8ABC0DA02F}" type="pres">
      <dgm:prSet presAssocID="{3DFA8BE4-1B71-434D-B72D-D1C548382781}" presName="circle2" presStyleLbl="node1" presStyleIdx="1" presStyleCnt="3"/>
      <dgm:spPr/>
    </dgm:pt>
    <dgm:pt modelId="{7A91F1C9-445E-487A-9F6E-0D53B59E779D}" type="pres">
      <dgm:prSet presAssocID="{3DFA8BE4-1B71-434D-B72D-D1C548382781}" presName="c2text" presStyleLbl="node1" presStyleIdx="1" presStyleCnt="3">
        <dgm:presLayoutVars>
          <dgm:bulletEnabled val="1"/>
        </dgm:presLayoutVars>
      </dgm:prSet>
      <dgm:spPr/>
    </dgm:pt>
    <dgm:pt modelId="{2C83DF5A-3386-4B28-AE65-F58B2F06DA72}" type="pres">
      <dgm:prSet presAssocID="{3DFA8BE4-1B71-434D-B72D-D1C548382781}" presName="comp3" presStyleCnt="0"/>
      <dgm:spPr/>
    </dgm:pt>
    <dgm:pt modelId="{F2B18A02-3498-4D46-8877-718639AD151A}" type="pres">
      <dgm:prSet presAssocID="{3DFA8BE4-1B71-434D-B72D-D1C548382781}" presName="circle3" presStyleLbl="node1" presStyleIdx="2" presStyleCnt="3"/>
      <dgm:spPr/>
    </dgm:pt>
    <dgm:pt modelId="{C5EA5548-7234-4702-ABDD-25CDD1110E93}" type="pres">
      <dgm:prSet presAssocID="{3DFA8BE4-1B71-434D-B72D-D1C548382781}" presName="c3text" presStyleLbl="node1" presStyleIdx="2" presStyleCnt="3">
        <dgm:presLayoutVars>
          <dgm:bulletEnabled val="1"/>
        </dgm:presLayoutVars>
      </dgm:prSet>
      <dgm:spPr/>
    </dgm:pt>
  </dgm:ptLst>
  <dgm:cxnLst>
    <dgm:cxn modelId="{6D3DA631-2590-4AD4-B331-9FE7A5576589}" type="presOf" srcId="{E2D9587D-1618-4B1B-A44A-C7E046C248D6}" destId="{7A91F1C9-445E-487A-9F6E-0D53B59E779D}" srcOrd="1" destOrd="0" presId="urn:microsoft.com/office/officeart/2005/8/layout/venn2"/>
    <dgm:cxn modelId="{48244D6A-07D4-4AE5-8865-A2A1AA093E64}" srcId="{3DFA8BE4-1B71-434D-B72D-D1C548382781}" destId="{DD9BD75C-1B9B-4D5A-AA00-21B24D9F904C}" srcOrd="0" destOrd="0" parTransId="{F33819CB-7A86-4F07-9AE5-52BF9A005832}" sibTransId="{D7FDA485-C939-4FD3-80A2-7BE82A863A6C}"/>
    <dgm:cxn modelId="{1455C44D-5DFC-47E1-B6B1-C973DDE3D360}" type="presOf" srcId="{097962CB-DBA6-4BC2-9AB4-1799C4A0E682}" destId="{C5EA5548-7234-4702-ABDD-25CDD1110E93}" srcOrd="1" destOrd="0" presId="urn:microsoft.com/office/officeart/2005/8/layout/venn2"/>
    <dgm:cxn modelId="{43DCDD87-0DEA-4E51-B472-8EF2AEDA9D7D}" type="presOf" srcId="{DD9BD75C-1B9B-4D5A-AA00-21B24D9F904C}" destId="{7A4FB885-3F24-4B71-AEC3-9EECD95561D4}" srcOrd="0" destOrd="0" presId="urn:microsoft.com/office/officeart/2005/8/layout/venn2"/>
    <dgm:cxn modelId="{25D07390-E5B7-4DD1-BD03-F6479258FD5A}" type="presOf" srcId="{DD9BD75C-1B9B-4D5A-AA00-21B24D9F904C}" destId="{8DBD4F82-DBF1-4F71-8589-6BB6E22DB789}" srcOrd="1" destOrd="0" presId="urn:microsoft.com/office/officeart/2005/8/layout/venn2"/>
    <dgm:cxn modelId="{4603E9AC-9126-4E35-8401-64FACB8C211B}" srcId="{3DFA8BE4-1B71-434D-B72D-D1C548382781}" destId="{E2D9587D-1618-4B1B-A44A-C7E046C248D6}" srcOrd="1" destOrd="0" parTransId="{A6C507D2-0487-4012-AEAD-C78A148CC540}" sibTransId="{F481D610-BC95-4720-8551-B33B97A3F455}"/>
    <dgm:cxn modelId="{6060D0C0-71A7-417F-A82D-C4E5BD101662}" type="presOf" srcId="{E2D9587D-1618-4B1B-A44A-C7E046C248D6}" destId="{E41B15DC-B248-4F4E-878D-ED8ABC0DA02F}" srcOrd="0" destOrd="0" presId="urn:microsoft.com/office/officeart/2005/8/layout/venn2"/>
    <dgm:cxn modelId="{5809DBC5-C036-4A99-8C30-1757C336F976}" type="presOf" srcId="{3DFA8BE4-1B71-434D-B72D-D1C548382781}" destId="{8B381CC0-BE15-4DE8-813A-FE464E5AD6C8}" srcOrd="0" destOrd="0" presId="urn:microsoft.com/office/officeart/2005/8/layout/venn2"/>
    <dgm:cxn modelId="{53C58BDE-D25C-4C94-A755-817C63675CE6}" type="presOf" srcId="{097962CB-DBA6-4BC2-9AB4-1799C4A0E682}" destId="{F2B18A02-3498-4D46-8877-718639AD151A}" srcOrd="0" destOrd="0" presId="urn:microsoft.com/office/officeart/2005/8/layout/venn2"/>
    <dgm:cxn modelId="{5D6E7BF5-7F44-4DAC-9C35-1F407B3D6BF4}" srcId="{3DFA8BE4-1B71-434D-B72D-D1C548382781}" destId="{097962CB-DBA6-4BC2-9AB4-1799C4A0E682}" srcOrd="2" destOrd="0" parTransId="{14C59A40-6898-4733-98C7-055E01BD86DE}" sibTransId="{668CCA45-E95D-419C-AA81-F4B88E517DF8}"/>
    <dgm:cxn modelId="{9E7C894C-6E74-4A39-B215-9DD0B103D12A}" type="presParOf" srcId="{8B381CC0-BE15-4DE8-813A-FE464E5AD6C8}" destId="{DE7BBE45-876C-490C-85FF-35971037D097}" srcOrd="0" destOrd="0" presId="urn:microsoft.com/office/officeart/2005/8/layout/venn2"/>
    <dgm:cxn modelId="{363678CD-F91E-4B35-A61C-1D477C7E62D3}" type="presParOf" srcId="{DE7BBE45-876C-490C-85FF-35971037D097}" destId="{7A4FB885-3F24-4B71-AEC3-9EECD95561D4}" srcOrd="0" destOrd="0" presId="urn:microsoft.com/office/officeart/2005/8/layout/venn2"/>
    <dgm:cxn modelId="{2FBDF8F8-2287-48AC-9402-FC2E196BE95D}" type="presParOf" srcId="{DE7BBE45-876C-490C-85FF-35971037D097}" destId="{8DBD4F82-DBF1-4F71-8589-6BB6E22DB789}" srcOrd="1" destOrd="0" presId="urn:microsoft.com/office/officeart/2005/8/layout/venn2"/>
    <dgm:cxn modelId="{63380B25-67EF-4EEC-B643-B0D3B8B88E2B}" type="presParOf" srcId="{8B381CC0-BE15-4DE8-813A-FE464E5AD6C8}" destId="{E2BE648D-AA1A-413A-B351-2967DB45D27A}" srcOrd="1" destOrd="0" presId="urn:microsoft.com/office/officeart/2005/8/layout/venn2"/>
    <dgm:cxn modelId="{688B03FF-24B9-40B4-B65F-EFC4CA39DB0B}" type="presParOf" srcId="{E2BE648D-AA1A-413A-B351-2967DB45D27A}" destId="{E41B15DC-B248-4F4E-878D-ED8ABC0DA02F}" srcOrd="0" destOrd="0" presId="urn:microsoft.com/office/officeart/2005/8/layout/venn2"/>
    <dgm:cxn modelId="{776E061B-5C37-4A44-9D4C-B8E8DA3E795C}" type="presParOf" srcId="{E2BE648D-AA1A-413A-B351-2967DB45D27A}" destId="{7A91F1C9-445E-487A-9F6E-0D53B59E779D}" srcOrd="1" destOrd="0" presId="urn:microsoft.com/office/officeart/2005/8/layout/venn2"/>
    <dgm:cxn modelId="{9C1C8B3C-1103-4581-B6C9-C48FB11FCD9A}" type="presParOf" srcId="{8B381CC0-BE15-4DE8-813A-FE464E5AD6C8}" destId="{2C83DF5A-3386-4B28-AE65-F58B2F06DA72}" srcOrd="2" destOrd="0" presId="urn:microsoft.com/office/officeart/2005/8/layout/venn2"/>
    <dgm:cxn modelId="{79A48A66-2BA3-4E00-B29C-FA9E7BE22249}" type="presParOf" srcId="{2C83DF5A-3386-4B28-AE65-F58B2F06DA72}" destId="{F2B18A02-3498-4D46-8877-718639AD151A}" srcOrd="0" destOrd="0" presId="urn:microsoft.com/office/officeart/2005/8/layout/venn2"/>
    <dgm:cxn modelId="{636255AB-187F-4FD8-A8D2-459AEB4511FC}" type="presParOf" srcId="{2C83DF5A-3386-4B28-AE65-F58B2F06DA72}" destId="{C5EA5548-7234-4702-ABDD-25CDD1110E93}"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FB885-3F24-4B71-AEC3-9EECD95561D4}">
      <dsp:nvSpPr>
        <dsp:cNvPr id="0" name=""/>
        <dsp:cNvSpPr/>
      </dsp:nvSpPr>
      <dsp:spPr>
        <a:xfrm>
          <a:off x="1847975" y="0"/>
          <a:ext cx="5111875" cy="5111875"/>
        </a:xfrm>
        <a:prstGeom prst="ellipse">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0" i="0" kern="1200" dirty="0"/>
            <a:t>Java Development Kit (JDK)</a:t>
          </a:r>
          <a:endParaRPr lang="en-IN" sz="1800" kern="1200" dirty="0"/>
        </a:p>
      </dsp:txBody>
      <dsp:txXfrm>
        <a:off x="3510612" y="255593"/>
        <a:ext cx="1786600" cy="766781"/>
      </dsp:txXfrm>
    </dsp:sp>
    <dsp:sp modelId="{E41B15DC-B248-4F4E-878D-ED8ABC0DA02F}">
      <dsp:nvSpPr>
        <dsp:cNvPr id="0" name=""/>
        <dsp:cNvSpPr/>
      </dsp:nvSpPr>
      <dsp:spPr>
        <a:xfrm>
          <a:off x="2486959" y="1277968"/>
          <a:ext cx="3833906" cy="3833906"/>
        </a:xfrm>
        <a:prstGeom prst="ellipse">
          <a:avLst/>
        </a:prstGeom>
        <a:solidFill>
          <a:schemeClr val="accent4">
            <a:hueOff val="-1825086"/>
            <a:satOff val="6087"/>
            <a:lumOff val="960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0" i="0" kern="1200" dirty="0"/>
            <a:t>Java Runtime Environment (JRE)</a:t>
          </a:r>
          <a:endParaRPr lang="en-IN" sz="1800" kern="1200" dirty="0"/>
        </a:p>
      </dsp:txBody>
      <dsp:txXfrm>
        <a:off x="3510612" y="1517587"/>
        <a:ext cx="1786600" cy="718857"/>
      </dsp:txXfrm>
    </dsp:sp>
    <dsp:sp modelId="{F2B18A02-3498-4D46-8877-718639AD151A}">
      <dsp:nvSpPr>
        <dsp:cNvPr id="0" name=""/>
        <dsp:cNvSpPr/>
      </dsp:nvSpPr>
      <dsp:spPr>
        <a:xfrm>
          <a:off x="3125943" y="2555937"/>
          <a:ext cx="2555937" cy="2555937"/>
        </a:xfrm>
        <a:prstGeom prst="ellipse">
          <a:avLst/>
        </a:prstGeom>
        <a:solidFill>
          <a:schemeClr val="accent4">
            <a:hueOff val="-3650173"/>
            <a:satOff val="12174"/>
            <a:lumOff val="1921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0" i="0" kern="1200"/>
            <a:t>Java Virtual Machine (JVM)</a:t>
          </a:r>
          <a:endParaRPr lang="en-IN" sz="1800" kern="1200"/>
        </a:p>
      </dsp:txBody>
      <dsp:txXfrm>
        <a:off x="3500252" y="3194921"/>
        <a:ext cx="1807320" cy="1277968"/>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FC4C9F-EA7C-4B48-B2E1-D36A2A1FABBC}"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4F6737-47E6-408A-A48A-8A18D249BF4F}"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1944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FFC4C9F-EA7C-4B48-B2E1-D36A2A1FABBC}" type="datetimeFigureOut">
              <a:rPr lang="en-IN" smtClean="0"/>
              <a:t>09-08-2023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4F6737-47E6-408A-A48A-8A18D249BF4F}" type="slidenum">
              <a:rPr lang="en-IN" smtClean="0"/>
              <a:t>‹#›</a:t>
            </a:fld>
            <a:endParaRPr lang="en-IN"/>
          </a:p>
        </p:txBody>
      </p:sp>
    </p:spTree>
    <p:extLst>
      <p:ext uri="{BB962C8B-B14F-4D97-AF65-F5344CB8AC3E}">
        <p14:creationId xmlns:p14="http://schemas.microsoft.com/office/powerpoint/2010/main" val="2923179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C4C9F-EA7C-4B48-B2E1-D36A2A1FABBC}"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4F6737-47E6-408A-A48A-8A18D249BF4F}" type="slidenum">
              <a:rPr lang="en-IN" smtClean="0"/>
              <a:t>‹#›</a:t>
            </a:fld>
            <a:endParaRPr lang="en-IN"/>
          </a:p>
        </p:txBody>
      </p:sp>
    </p:spTree>
    <p:extLst>
      <p:ext uri="{BB962C8B-B14F-4D97-AF65-F5344CB8AC3E}">
        <p14:creationId xmlns:p14="http://schemas.microsoft.com/office/powerpoint/2010/main" val="2858410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C4C9F-EA7C-4B48-B2E1-D36A2A1FABBC}"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4F6737-47E6-408A-A48A-8A18D249BF4F}"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29842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C4C9F-EA7C-4B48-B2E1-D36A2A1FABBC}"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4F6737-47E6-408A-A48A-8A18D249BF4F}" type="slidenum">
              <a:rPr lang="en-IN" smtClean="0"/>
              <a:t>‹#›</a:t>
            </a:fld>
            <a:endParaRPr lang="en-IN"/>
          </a:p>
        </p:txBody>
      </p:sp>
    </p:spTree>
    <p:extLst>
      <p:ext uri="{BB962C8B-B14F-4D97-AF65-F5344CB8AC3E}">
        <p14:creationId xmlns:p14="http://schemas.microsoft.com/office/powerpoint/2010/main" val="348564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C4C9F-EA7C-4B48-B2E1-D36A2A1FABBC}"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4F6737-47E6-408A-A48A-8A18D249BF4F}"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90638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C4C9F-EA7C-4B48-B2E1-D36A2A1FABBC}"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4F6737-47E6-408A-A48A-8A18D249BF4F}" type="slidenum">
              <a:rPr lang="en-IN" smtClean="0"/>
              <a:t>‹#›</a:t>
            </a:fld>
            <a:endParaRPr lang="en-IN"/>
          </a:p>
        </p:txBody>
      </p:sp>
    </p:spTree>
    <p:extLst>
      <p:ext uri="{BB962C8B-B14F-4D97-AF65-F5344CB8AC3E}">
        <p14:creationId xmlns:p14="http://schemas.microsoft.com/office/powerpoint/2010/main" val="2118670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C4C9F-EA7C-4B48-B2E1-D36A2A1FABBC}"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4F6737-47E6-408A-A48A-8A18D249BF4F}" type="slidenum">
              <a:rPr lang="en-IN" smtClean="0"/>
              <a:t>‹#›</a:t>
            </a:fld>
            <a:endParaRPr lang="en-IN"/>
          </a:p>
        </p:txBody>
      </p:sp>
    </p:spTree>
    <p:extLst>
      <p:ext uri="{BB962C8B-B14F-4D97-AF65-F5344CB8AC3E}">
        <p14:creationId xmlns:p14="http://schemas.microsoft.com/office/powerpoint/2010/main" val="22220875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C4C9F-EA7C-4B48-B2E1-D36A2A1FABBC}"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4F6737-47E6-408A-A48A-8A18D249BF4F}" type="slidenum">
              <a:rPr lang="en-IN" smtClean="0"/>
              <a:t>‹#›</a:t>
            </a:fld>
            <a:endParaRPr lang="en-IN"/>
          </a:p>
        </p:txBody>
      </p:sp>
    </p:spTree>
    <p:extLst>
      <p:ext uri="{BB962C8B-B14F-4D97-AF65-F5344CB8AC3E}">
        <p14:creationId xmlns:p14="http://schemas.microsoft.com/office/powerpoint/2010/main" val="790385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C4C9F-EA7C-4B48-B2E1-D36A2A1FABBC}"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4F6737-47E6-408A-A48A-8A18D249BF4F}" type="slidenum">
              <a:rPr lang="en-IN" smtClean="0"/>
              <a:t>‹#›</a:t>
            </a:fld>
            <a:endParaRPr lang="en-IN"/>
          </a:p>
        </p:txBody>
      </p:sp>
    </p:spTree>
    <p:extLst>
      <p:ext uri="{BB962C8B-B14F-4D97-AF65-F5344CB8AC3E}">
        <p14:creationId xmlns:p14="http://schemas.microsoft.com/office/powerpoint/2010/main" val="2707764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C4C9F-EA7C-4B48-B2E1-D36A2A1FABBC}"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4F6737-47E6-408A-A48A-8A18D249BF4F}" type="slidenum">
              <a:rPr lang="en-IN" smtClean="0"/>
              <a:t>‹#›</a:t>
            </a:fld>
            <a:endParaRPr lang="en-IN"/>
          </a:p>
        </p:txBody>
      </p:sp>
    </p:spTree>
    <p:extLst>
      <p:ext uri="{BB962C8B-B14F-4D97-AF65-F5344CB8AC3E}">
        <p14:creationId xmlns:p14="http://schemas.microsoft.com/office/powerpoint/2010/main" val="1777574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FC4C9F-EA7C-4B48-B2E1-D36A2A1FABBC}"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4F6737-47E6-408A-A48A-8A18D249BF4F}" type="slidenum">
              <a:rPr lang="en-IN" smtClean="0"/>
              <a:t>‹#›</a:t>
            </a:fld>
            <a:endParaRPr lang="en-IN"/>
          </a:p>
        </p:txBody>
      </p:sp>
    </p:spTree>
    <p:extLst>
      <p:ext uri="{BB962C8B-B14F-4D97-AF65-F5344CB8AC3E}">
        <p14:creationId xmlns:p14="http://schemas.microsoft.com/office/powerpoint/2010/main" val="4195856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FC4C9F-EA7C-4B48-B2E1-D36A2A1FABBC}" type="datetimeFigureOut">
              <a:rPr lang="en-IN" smtClean="0"/>
              <a:t>09-08-2023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4F6737-47E6-408A-A48A-8A18D249BF4F}" type="slidenum">
              <a:rPr lang="en-IN" smtClean="0"/>
              <a:t>‹#›</a:t>
            </a:fld>
            <a:endParaRPr lang="en-IN"/>
          </a:p>
        </p:txBody>
      </p:sp>
    </p:spTree>
    <p:extLst>
      <p:ext uri="{BB962C8B-B14F-4D97-AF65-F5344CB8AC3E}">
        <p14:creationId xmlns:p14="http://schemas.microsoft.com/office/powerpoint/2010/main" val="3652300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FC4C9F-EA7C-4B48-B2E1-D36A2A1FABBC}" type="datetimeFigureOut">
              <a:rPr lang="en-IN" smtClean="0"/>
              <a:t>09-08-2023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4F6737-47E6-408A-A48A-8A18D249BF4F}" type="slidenum">
              <a:rPr lang="en-IN" smtClean="0"/>
              <a:t>‹#›</a:t>
            </a:fld>
            <a:endParaRPr lang="en-IN"/>
          </a:p>
        </p:txBody>
      </p:sp>
    </p:spTree>
    <p:extLst>
      <p:ext uri="{BB962C8B-B14F-4D97-AF65-F5344CB8AC3E}">
        <p14:creationId xmlns:p14="http://schemas.microsoft.com/office/powerpoint/2010/main" val="3339166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FC4C9F-EA7C-4B48-B2E1-D36A2A1FABBC}" type="datetimeFigureOut">
              <a:rPr lang="en-IN" smtClean="0"/>
              <a:t>09-08-2023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4F6737-47E6-408A-A48A-8A18D249BF4F}" type="slidenum">
              <a:rPr lang="en-IN" smtClean="0"/>
              <a:t>‹#›</a:t>
            </a:fld>
            <a:endParaRPr lang="en-IN"/>
          </a:p>
        </p:txBody>
      </p:sp>
    </p:spTree>
    <p:extLst>
      <p:ext uri="{BB962C8B-B14F-4D97-AF65-F5344CB8AC3E}">
        <p14:creationId xmlns:p14="http://schemas.microsoft.com/office/powerpoint/2010/main" val="1905174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FC4C9F-EA7C-4B48-B2E1-D36A2A1FABBC}"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4F6737-47E6-408A-A48A-8A18D249BF4F}" type="slidenum">
              <a:rPr lang="en-IN" smtClean="0"/>
              <a:t>‹#›</a:t>
            </a:fld>
            <a:endParaRPr lang="en-IN"/>
          </a:p>
        </p:txBody>
      </p:sp>
    </p:spTree>
    <p:extLst>
      <p:ext uri="{BB962C8B-B14F-4D97-AF65-F5344CB8AC3E}">
        <p14:creationId xmlns:p14="http://schemas.microsoft.com/office/powerpoint/2010/main" val="3701724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FC4C9F-EA7C-4B48-B2E1-D36A2A1FABBC}"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4F6737-47E6-408A-A48A-8A18D249BF4F}" type="slidenum">
              <a:rPr lang="en-IN" smtClean="0"/>
              <a:t>‹#›</a:t>
            </a:fld>
            <a:endParaRPr lang="en-IN"/>
          </a:p>
        </p:txBody>
      </p:sp>
    </p:spTree>
    <p:extLst>
      <p:ext uri="{BB962C8B-B14F-4D97-AF65-F5344CB8AC3E}">
        <p14:creationId xmlns:p14="http://schemas.microsoft.com/office/powerpoint/2010/main" val="1663428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FFC4C9F-EA7C-4B48-B2E1-D36A2A1FABBC}" type="datetimeFigureOut">
              <a:rPr lang="en-IN" smtClean="0"/>
              <a:t>09-08-2023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94F6737-47E6-408A-A48A-8A18D249BF4F}" type="slidenum">
              <a:rPr lang="en-IN" smtClean="0"/>
              <a:t>‹#›</a:t>
            </a:fld>
            <a:endParaRPr lang="en-IN"/>
          </a:p>
        </p:txBody>
      </p:sp>
    </p:spTree>
    <p:extLst>
      <p:ext uri="{BB962C8B-B14F-4D97-AF65-F5344CB8AC3E}">
        <p14:creationId xmlns:p14="http://schemas.microsoft.com/office/powerpoint/2010/main" val="86609970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FFAC3-2CD4-462F-7CF2-B7C4DC35ADEC}"/>
              </a:ext>
            </a:extLst>
          </p:cNvPr>
          <p:cNvSpPr>
            <a:spLocks noGrp="1"/>
          </p:cNvSpPr>
          <p:nvPr>
            <p:ph type="ctrTitle"/>
          </p:nvPr>
        </p:nvSpPr>
        <p:spPr>
          <a:xfrm>
            <a:off x="742578" y="1107123"/>
            <a:ext cx="8825658" cy="940487"/>
          </a:xfrm>
        </p:spPr>
        <p:txBody>
          <a:bodyPr/>
          <a:lstStyle/>
          <a:p>
            <a:r>
              <a:rPr lang="en-US" b="1" cap="none" dirty="0">
                <a:ln w="22225">
                  <a:solidFill>
                    <a:schemeClr val="accent2"/>
                  </a:solidFill>
                  <a:prstDash val="solid"/>
                </a:ln>
                <a:solidFill>
                  <a:schemeClr val="accent2">
                    <a:lumMod val="40000"/>
                    <a:lumOff val="60000"/>
                  </a:schemeClr>
                </a:solidFill>
              </a:rPr>
              <a:t>Java Architecture</a:t>
            </a:r>
            <a:endParaRPr lang="en-IN" b="1" cap="none" dirty="0">
              <a:ln w="22225">
                <a:solidFill>
                  <a:schemeClr val="accent2"/>
                </a:solidFill>
                <a:prstDash val="solid"/>
              </a:ln>
              <a:solidFill>
                <a:schemeClr val="accent2">
                  <a:lumMod val="40000"/>
                  <a:lumOff val="60000"/>
                </a:schemeClr>
              </a:solidFill>
            </a:endParaRPr>
          </a:p>
        </p:txBody>
      </p:sp>
      <p:cxnSp>
        <p:nvCxnSpPr>
          <p:cNvPr id="4" name="Straight Connector 3">
            <a:extLst>
              <a:ext uri="{FF2B5EF4-FFF2-40B4-BE49-F238E27FC236}">
                <a16:creationId xmlns:a16="http://schemas.microsoft.com/office/drawing/2014/main" id="{205516DE-A5BE-A270-5CB0-A83644EC4B8F}"/>
              </a:ext>
            </a:extLst>
          </p:cNvPr>
          <p:cNvCxnSpPr>
            <a:cxnSpLocks/>
          </p:cNvCxnSpPr>
          <p:nvPr/>
        </p:nvCxnSpPr>
        <p:spPr>
          <a:xfrm flipV="1">
            <a:off x="859119" y="2047610"/>
            <a:ext cx="8310283" cy="80682"/>
          </a:xfrm>
          <a:prstGeom prst="line">
            <a:avLst/>
          </a:prstGeom>
          <a:ln/>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B53F972C-2153-B7D8-1E7F-E691E04D4379}"/>
              </a:ext>
            </a:extLst>
          </p:cNvPr>
          <p:cNvSpPr txBox="1"/>
          <p:nvPr/>
        </p:nvSpPr>
        <p:spPr>
          <a:xfrm flipH="1">
            <a:off x="859119" y="876291"/>
            <a:ext cx="4866940" cy="461665"/>
          </a:xfrm>
          <a:prstGeom prst="rect">
            <a:avLst/>
          </a:prstGeom>
          <a:noFill/>
        </p:spPr>
        <p:txBody>
          <a:bodyPr wrap="square" rtlCol="0">
            <a:spAutoFit/>
          </a:bodyPr>
          <a:lstStyle/>
          <a:p>
            <a:r>
              <a:rPr lang="en-US" sz="2400" dirty="0"/>
              <a:t>A Brief Introduction of</a:t>
            </a:r>
            <a:endParaRPr lang="en-IN" sz="2400" dirty="0"/>
          </a:p>
        </p:txBody>
      </p:sp>
      <p:sp>
        <p:nvSpPr>
          <p:cNvPr id="7" name="TextBox 6">
            <a:extLst>
              <a:ext uri="{FF2B5EF4-FFF2-40B4-BE49-F238E27FC236}">
                <a16:creationId xmlns:a16="http://schemas.microsoft.com/office/drawing/2014/main" id="{F5BED85C-6F5D-BC89-D001-48E965EB5B55}"/>
              </a:ext>
            </a:extLst>
          </p:cNvPr>
          <p:cNvSpPr txBox="1"/>
          <p:nvPr/>
        </p:nvSpPr>
        <p:spPr>
          <a:xfrm>
            <a:off x="742578" y="5444297"/>
            <a:ext cx="2474259" cy="369332"/>
          </a:xfrm>
          <a:prstGeom prst="rect">
            <a:avLst/>
          </a:prstGeom>
          <a:noFill/>
        </p:spPr>
        <p:txBody>
          <a:bodyPr wrap="square" rtlCol="0">
            <a:spAutoFit/>
          </a:bodyPr>
          <a:lstStyle/>
          <a:p>
            <a:r>
              <a:rPr lang="en-US" dirty="0"/>
              <a:t>By : - Manoj Hankare</a:t>
            </a:r>
            <a:endParaRPr lang="en-IN" dirty="0"/>
          </a:p>
        </p:txBody>
      </p:sp>
      <p:pic>
        <p:nvPicPr>
          <p:cNvPr id="1028" name="Picture 4" descr="Java Logo">
            <a:extLst>
              <a:ext uri="{FF2B5EF4-FFF2-40B4-BE49-F238E27FC236}">
                <a16:creationId xmlns:a16="http://schemas.microsoft.com/office/drawing/2014/main" id="{8A66D941-8033-8C9F-5287-F88426BC3F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5558" y="2302572"/>
            <a:ext cx="3817815" cy="28655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83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28"/>
                                        </p:tgtEl>
                                        <p:attrNameLst>
                                          <p:attrName>style.visibility</p:attrName>
                                        </p:attrNameLst>
                                      </p:cBhvr>
                                      <p:to>
                                        <p:strVal val="visible"/>
                                      </p:to>
                                    </p:set>
                                    <p:animEffect transition="in" filter="fade">
                                      <p:cBhvr>
                                        <p:cTn id="24" dur="1000"/>
                                        <p:tgtEl>
                                          <p:spTgt spid="1028"/>
                                        </p:tgtEl>
                                      </p:cBhvr>
                                    </p:animEffect>
                                    <p:anim calcmode="lin" valueType="num">
                                      <p:cBhvr>
                                        <p:cTn id="25" dur="1000" fill="hold"/>
                                        <p:tgtEl>
                                          <p:spTgt spid="1028"/>
                                        </p:tgtEl>
                                        <p:attrNameLst>
                                          <p:attrName>ppt_x</p:attrName>
                                        </p:attrNameLst>
                                      </p:cBhvr>
                                      <p:tavLst>
                                        <p:tav tm="0">
                                          <p:val>
                                            <p:strVal val="#ppt_x"/>
                                          </p:val>
                                        </p:tav>
                                        <p:tav tm="100000">
                                          <p:val>
                                            <p:strVal val="#ppt_x"/>
                                          </p:val>
                                        </p:tav>
                                      </p:tavLst>
                                    </p:anim>
                                    <p:anim calcmode="lin" valueType="num">
                                      <p:cBhvr>
                                        <p:cTn id="26"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178965-33AA-1CF3-3C2E-CBFC8EA51653}"/>
              </a:ext>
            </a:extLst>
          </p:cNvPr>
          <p:cNvSpPr>
            <a:spLocks noGrp="1"/>
          </p:cNvSpPr>
          <p:nvPr>
            <p:ph idx="1"/>
          </p:nvPr>
        </p:nvSpPr>
        <p:spPr>
          <a:xfrm>
            <a:off x="708212" y="403412"/>
            <a:ext cx="9574724" cy="5898775"/>
          </a:xfrm>
        </p:spPr>
        <p:txBody>
          <a:bodyPr>
            <a:normAutofit/>
          </a:bodyPr>
          <a:lstStyle/>
          <a:p>
            <a:pPr marL="0" indent="0">
              <a:buNone/>
            </a:pPr>
            <a:r>
              <a:rPr lang="en-US" b="1" u="sng" dirty="0"/>
              <a:t>1) Class Loader</a:t>
            </a:r>
          </a:p>
          <a:p>
            <a:pPr marL="400050" lvl="1" indent="0">
              <a:buNone/>
            </a:pPr>
            <a:r>
              <a:rPr lang="en-US" dirty="0">
                <a:solidFill>
                  <a:schemeClr val="tx1"/>
                </a:solidFill>
              </a:rPr>
              <a:t>The class loader is a subsystem used for loading class files. It performs three major functions viz. Loading, Linking, and Initialization.</a:t>
            </a:r>
          </a:p>
          <a:p>
            <a:pPr marL="0" indent="0">
              <a:buNone/>
            </a:pPr>
            <a:r>
              <a:rPr lang="en-US" b="1" u="sng" dirty="0"/>
              <a:t>2) Method Area</a:t>
            </a:r>
          </a:p>
          <a:p>
            <a:pPr marL="400050" lvl="1" indent="0">
              <a:buNone/>
            </a:pPr>
            <a:r>
              <a:rPr lang="en-US" dirty="0">
                <a:solidFill>
                  <a:schemeClr val="tx1"/>
                </a:solidFill>
              </a:rPr>
              <a:t>JVM Method Area stores class structures like metadata, the constant runtime pool, and the code for methods.</a:t>
            </a:r>
          </a:p>
          <a:p>
            <a:pPr marL="0" indent="0">
              <a:buNone/>
            </a:pPr>
            <a:r>
              <a:rPr lang="en-US" b="1" u="sng" dirty="0"/>
              <a:t>3) Heap</a:t>
            </a:r>
          </a:p>
          <a:p>
            <a:pPr marL="400050" lvl="1" indent="0">
              <a:buNone/>
            </a:pPr>
            <a:r>
              <a:rPr lang="en-US" dirty="0">
                <a:solidFill>
                  <a:schemeClr val="tx1"/>
                </a:solidFill>
              </a:rPr>
              <a:t>All the Objects, their related instance variables, and arrays are stored in the heap. This memory is common and shared across multiple threads.</a:t>
            </a:r>
          </a:p>
          <a:p>
            <a:pPr marL="0" indent="0">
              <a:buNone/>
            </a:pPr>
            <a:r>
              <a:rPr lang="en-US" b="1" u="sng" dirty="0"/>
              <a:t>4) JVM language Stacks</a:t>
            </a:r>
          </a:p>
          <a:p>
            <a:pPr marL="457200" lvl="1" indent="0">
              <a:buNone/>
            </a:pPr>
            <a:r>
              <a:rPr lang="en-US" dirty="0">
                <a:solidFill>
                  <a:schemeClr val="tx1"/>
                </a:solidFill>
              </a:rPr>
              <a:t>Java language Stacks store local variables, and it’s partial results. Each thread has its own JVM stack, created simultaneously as the thread is created. A new frame is created whenever a method is invoked, and it is deleted when method invocation process is complete.</a:t>
            </a:r>
          </a:p>
        </p:txBody>
      </p:sp>
    </p:spTree>
    <p:extLst>
      <p:ext uri="{BB962C8B-B14F-4D97-AF65-F5344CB8AC3E}">
        <p14:creationId xmlns:p14="http://schemas.microsoft.com/office/powerpoint/2010/main" val="128184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E86B64-B05B-3841-9AE1-C79397FC2A51}"/>
              </a:ext>
            </a:extLst>
          </p:cNvPr>
          <p:cNvPicPr>
            <a:picLocks noChangeAspect="1"/>
          </p:cNvPicPr>
          <p:nvPr/>
        </p:nvPicPr>
        <p:blipFill>
          <a:blip r:embed="rId2"/>
          <a:stretch>
            <a:fillRect/>
          </a:stretch>
        </p:blipFill>
        <p:spPr>
          <a:xfrm>
            <a:off x="1272593" y="1782284"/>
            <a:ext cx="9144792" cy="2827265"/>
          </a:xfrm>
          <a:prstGeom prst="rect">
            <a:avLst/>
          </a:prstGeom>
        </p:spPr>
      </p:pic>
    </p:spTree>
    <p:extLst>
      <p:ext uri="{BB962C8B-B14F-4D97-AF65-F5344CB8AC3E}">
        <p14:creationId xmlns:p14="http://schemas.microsoft.com/office/powerpoint/2010/main" val="1280958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1F42C-D635-D5F7-5BF7-1FB0912421DA}"/>
              </a:ext>
            </a:extLst>
          </p:cNvPr>
          <p:cNvSpPr>
            <a:spLocks noGrp="1"/>
          </p:cNvSpPr>
          <p:nvPr>
            <p:ph type="title"/>
          </p:nvPr>
        </p:nvSpPr>
        <p:spPr>
          <a:xfrm>
            <a:off x="764894" y="453215"/>
            <a:ext cx="8534400" cy="1507067"/>
          </a:xfrm>
        </p:spPr>
        <p:txBody>
          <a:bodyPr/>
          <a:lstStyle/>
          <a:p>
            <a:r>
              <a:rPr lang="en-US" dirty="0"/>
              <a:t>Heap Memory</a:t>
            </a:r>
            <a:br>
              <a:rPr lang="en-US" dirty="0"/>
            </a:br>
            <a:endParaRPr lang="en-IN" dirty="0"/>
          </a:p>
        </p:txBody>
      </p:sp>
      <p:sp>
        <p:nvSpPr>
          <p:cNvPr id="3" name="Content Placeholder 2">
            <a:extLst>
              <a:ext uri="{FF2B5EF4-FFF2-40B4-BE49-F238E27FC236}">
                <a16:creationId xmlns:a16="http://schemas.microsoft.com/office/drawing/2014/main" id="{F04F06C3-ED35-2848-1113-58E72978FB6C}"/>
              </a:ext>
            </a:extLst>
          </p:cNvPr>
          <p:cNvSpPr>
            <a:spLocks noGrp="1"/>
          </p:cNvSpPr>
          <p:nvPr>
            <p:ph idx="1"/>
          </p:nvPr>
        </p:nvSpPr>
        <p:spPr>
          <a:xfrm>
            <a:off x="764894" y="721659"/>
            <a:ext cx="10181012" cy="3615267"/>
          </a:xfrm>
        </p:spPr>
        <p:txBody>
          <a:bodyPr/>
          <a:lstStyle/>
          <a:p>
            <a:r>
              <a:rPr lang="en-US" dirty="0"/>
              <a:t>It is created when the JVM starts up and used by the application as long as the application runs. It stores objects and JRE classes. Whenever we create objects it occupies space in the heap memory while the reference of that object creates in the stack.</a:t>
            </a:r>
            <a:endParaRPr lang="en-IN" dirty="0"/>
          </a:p>
        </p:txBody>
      </p:sp>
    </p:spTree>
    <p:extLst>
      <p:ext uri="{BB962C8B-B14F-4D97-AF65-F5344CB8AC3E}">
        <p14:creationId xmlns:p14="http://schemas.microsoft.com/office/powerpoint/2010/main" val="104595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FFBD9-FD6D-6C09-97CE-5D303C598CF2}"/>
              </a:ext>
            </a:extLst>
          </p:cNvPr>
          <p:cNvSpPr>
            <a:spLocks noGrp="1"/>
          </p:cNvSpPr>
          <p:nvPr>
            <p:ph type="title"/>
          </p:nvPr>
        </p:nvSpPr>
        <p:spPr>
          <a:xfrm>
            <a:off x="1114519" y="1795429"/>
            <a:ext cx="8534400" cy="1507067"/>
          </a:xfrm>
        </p:spPr>
        <p:txBody>
          <a:bodyPr/>
          <a:lstStyle/>
          <a:p>
            <a:r>
              <a:rPr lang="en-US" dirty="0"/>
              <a:t>Thank you </a:t>
            </a:r>
            <a:endParaRPr lang="en-IN" dirty="0"/>
          </a:p>
        </p:txBody>
      </p:sp>
      <p:sp>
        <p:nvSpPr>
          <p:cNvPr id="3" name="Content Placeholder 2">
            <a:extLst>
              <a:ext uri="{FF2B5EF4-FFF2-40B4-BE49-F238E27FC236}">
                <a16:creationId xmlns:a16="http://schemas.microsoft.com/office/drawing/2014/main" id="{F94F0056-1083-AA37-F1D9-2569FAA54DF7}"/>
              </a:ext>
            </a:extLst>
          </p:cNvPr>
          <p:cNvSpPr>
            <a:spLocks noGrp="1"/>
          </p:cNvSpPr>
          <p:nvPr>
            <p:ph idx="1"/>
          </p:nvPr>
        </p:nvSpPr>
        <p:spPr>
          <a:xfrm>
            <a:off x="346589" y="4885765"/>
            <a:ext cx="7954588" cy="1423396"/>
          </a:xfrm>
        </p:spPr>
        <p:txBody>
          <a:bodyPr/>
          <a:lstStyle/>
          <a:p>
            <a:pPr marL="0" indent="0">
              <a:buNone/>
            </a:pPr>
            <a:r>
              <a:rPr lang="en-US" dirty="0"/>
              <a:t>Manoj Hankare</a:t>
            </a:r>
            <a:endParaRPr lang="en-IN" dirty="0"/>
          </a:p>
        </p:txBody>
      </p:sp>
    </p:spTree>
    <p:extLst>
      <p:ext uri="{BB962C8B-B14F-4D97-AF65-F5344CB8AC3E}">
        <p14:creationId xmlns:p14="http://schemas.microsoft.com/office/powerpoint/2010/main" val="695199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834A-C377-C71A-9B16-44DF4AFCD0F4}"/>
              </a:ext>
            </a:extLst>
          </p:cNvPr>
          <p:cNvSpPr>
            <a:spLocks noGrp="1"/>
          </p:cNvSpPr>
          <p:nvPr>
            <p:ph type="title"/>
          </p:nvPr>
        </p:nvSpPr>
        <p:spPr>
          <a:xfrm>
            <a:off x="388377" y="136463"/>
            <a:ext cx="8534400" cy="1017494"/>
          </a:xfrm>
        </p:spPr>
        <p:txBody>
          <a:bodyPr>
            <a:normAutofit fontScale="90000"/>
          </a:bodyPr>
          <a:lstStyle/>
          <a:p>
            <a:r>
              <a:rPr lang="en-IN" b="0" i="0" dirty="0">
                <a:solidFill>
                  <a:srgbClr val="610B38"/>
                </a:solidFill>
                <a:effectLst/>
                <a:latin typeface="erdana"/>
              </a:rPr>
              <a:t>Components of Java Architecture</a:t>
            </a:r>
            <a:br>
              <a:rPr lang="en-IN" b="0" i="0" dirty="0">
                <a:solidFill>
                  <a:srgbClr val="610B38"/>
                </a:solidFill>
                <a:effectLst/>
                <a:latin typeface="erdana"/>
              </a:rPr>
            </a:br>
            <a:endParaRPr lang="en-IN" dirty="0"/>
          </a:p>
        </p:txBody>
      </p:sp>
      <p:graphicFrame>
        <p:nvGraphicFramePr>
          <p:cNvPr id="5" name="Content Placeholder 4">
            <a:extLst>
              <a:ext uri="{FF2B5EF4-FFF2-40B4-BE49-F238E27FC236}">
                <a16:creationId xmlns:a16="http://schemas.microsoft.com/office/drawing/2014/main" id="{0B2044D1-D75B-C29B-1701-A76D2F3FCA3F}"/>
              </a:ext>
            </a:extLst>
          </p:cNvPr>
          <p:cNvGraphicFramePr>
            <a:graphicFrameLocks noGrp="1"/>
          </p:cNvGraphicFramePr>
          <p:nvPr>
            <p:ph idx="1"/>
            <p:extLst>
              <p:ext uri="{D42A27DB-BD31-4B8C-83A1-F6EECF244321}">
                <p14:modId xmlns:p14="http://schemas.microsoft.com/office/powerpoint/2010/main" val="3943772926"/>
              </p:ext>
            </p:extLst>
          </p:nvPr>
        </p:nvGraphicFramePr>
        <p:xfrm>
          <a:off x="2191868" y="1396502"/>
          <a:ext cx="8807825" cy="5111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3B9BABBA-0C0A-6858-5246-2708E43990B8}"/>
              </a:ext>
            </a:extLst>
          </p:cNvPr>
          <p:cNvSpPr txBox="1"/>
          <p:nvPr/>
        </p:nvSpPr>
        <p:spPr>
          <a:xfrm>
            <a:off x="133676" y="943304"/>
            <a:ext cx="3919163" cy="923330"/>
          </a:xfrm>
          <a:prstGeom prst="rect">
            <a:avLst/>
          </a:prstGeom>
          <a:effectLst>
            <a:outerShdw blurRad="50800" dist="38100" dir="5400000" rotWithShape="0">
              <a:srgbClr val="000000">
                <a:alpha val="46000"/>
              </a:srgbClr>
            </a:outerShdw>
            <a:softEdge rad="635000"/>
          </a:effectLst>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IN" b="0" i="0" dirty="0">
                <a:ln>
                  <a:solidFill>
                    <a:srgbClr val="FFFF00"/>
                  </a:solidFill>
                </a:ln>
              </a:rPr>
              <a:t>The Java architecture includes the three main components:</a:t>
            </a:r>
            <a:endParaRPr lang="en-IN" dirty="0">
              <a:ln>
                <a:solidFill>
                  <a:srgbClr val="FFFF00"/>
                </a:solidFill>
              </a:ln>
            </a:endParaRPr>
          </a:p>
          <a:p>
            <a:pPr algn="ctr"/>
            <a:endParaRPr lang="en-IN" dirty="0">
              <a:ln>
                <a:solidFill>
                  <a:srgbClr val="FFFF00"/>
                </a:solidFill>
              </a:ln>
            </a:endParaRPr>
          </a:p>
        </p:txBody>
      </p:sp>
      <p:cxnSp>
        <p:nvCxnSpPr>
          <p:cNvPr id="8" name="Straight Arrow Connector 7">
            <a:extLst>
              <a:ext uri="{FF2B5EF4-FFF2-40B4-BE49-F238E27FC236}">
                <a16:creationId xmlns:a16="http://schemas.microsoft.com/office/drawing/2014/main" id="{FD9F24E9-65E6-3883-BC6C-129A26867E27}"/>
              </a:ext>
            </a:extLst>
          </p:cNvPr>
          <p:cNvCxnSpPr>
            <a:cxnSpLocks/>
          </p:cNvCxnSpPr>
          <p:nvPr/>
        </p:nvCxnSpPr>
        <p:spPr>
          <a:xfrm flipV="1">
            <a:off x="107576" y="735106"/>
            <a:ext cx="10892118" cy="6275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17037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5">
                                            <p:graphicEl>
                                              <a:dgm id="{7A4FB885-3F24-4B71-AEC3-9EECD95561D4}"/>
                                            </p:graphicEl>
                                          </p:spTgt>
                                        </p:tgtEl>
                                        <p:attrNameLst>
                                          <p:attrName>style.visibility</p:attrName>
                                        </p:attrNameLst>
                                      </p:cBhvr>
                                      <p:to>
                                        <p:strVal val="visible"/>
                                      </p:to>
                                    </p:set>
                                    <p:animEffect transition="in" filter="circle(in)">
                                      <p:cBhvr>
                                        <p:cTn id="24" dur="2000"/>
                                        <p:tgtEl>
                                          <p:spTgt spid="5">
                                            <p:graphicEl>
                                              <a:dgm id="{7A4FB885-3F24-4B71-AEC3-9EECD95561D4}"/>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5">
                                            <p:graphicEl>
                                              <a:dgm id="{E41B15DC-B248-4F4E-878D-ED8ABC0DA02F}"/>
                                            </p:graphicEl>
                                          </p:spTgt>
                                        </p:tgtEl>
                                        <p:attrNameLst>
                                          <p:attrName>style.visibility</p:attrName>
                                        </p:attrNameLst>
                                      </p:cBhvr>
                                      <p:to>
                                        <p:strVal val="visible"/>
                                      </p:to>
                                    </p:set>
                                    <p:animEffect transition="in" filter="circle(in)">
                                      <p:cBhvr>
                                        <p:cTn id="29" dur="2000"/>
                                        <p:tgtEl>
                                          <p:spTgt spid="5">
                                            <p:graphicEl>
                                              <a:dgm id="{E41B15DC-B248-4F4E-878D-ED8ABC0DA02F}"/>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5">
                                            <p:graphicEl>
                                              <a:dgm id="{F2B18A02-3498-4D46-8877-718639AD151A}"/>
                                            </p:graphicEl>
                                          </p:spTgt>
                                        </p:tgtEl>
                                        <p:attrNameLst>
                                          <p:attrName>style.visibility</p:attrName>
                                        </p:attrNameLst>
                                      </p:cBhvr>
                                      <p:to>
                                        <p:strVal val="visible"/>
                                      </p:to>
                                    </p:set>
                                    <p:animEffect transition="in" filter="circle(in)">
                                      <p:cBhvr>
                                        <p:cTn id="34" dur="2000"/>
                                        <p:tgtEl>
                                          <p:spTgt spid="5">
                                            <p:graphicEl>
                                              <a:dgm id="{F2B18A02-3498-4D46-8877-718639AD151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Sub>
          <a:bldDgm bld="one"/>
        </p:bldSub>
      </p:bldGraphic>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0340BE-4EBA-2C11-6C0F-F9D514FF120D}"/>
              </a:ext>
            </a:extLst>
          </p:cNvPr>
          <p:cNvSpPr>
            <a:spLocks noGrp="1"/>
          </p:cNvSpPr>
          <p:nvPr>
            <p:ph idx="1"/>
          </p:nvPr>
        </p:nvSpPr>
        <p:spPr>
          <a:xfrm>
            <a:off x="322730" y="932331"/>
            <a:ext cx="10694894" cy="2496670"/>
          </a:xfrm>
        </p:spPr>
        <p:txBody>
          <a:bodyPr>
            <a:normAutofit/>
          </a:bodyPr>
          <a:lstStyle/>
          <a:p>
            <a:pPr algn="just"/>
            <a:r>
              <a:rPr lang="en-US" sz="2800" i="0" dirty="0">
                <a:solidFill>
                  <a:schemeClr val="bg1"/>
                </a:solidFill>
                <a:effectLst/>
                <a:latin typeface="inter-bold"/>
              </a:rPr>
              <a:t>Java Architecture</a:t>
            </a:r>
            <a:r>
              <a:rPr lang="en-US" sz="2800" i="0" dirty="0">
                <a:solidFill>
                  <a:schemeClr val="bg1"/>
                </a:solidFill>
                <a:effectLst/>
                <a:latin typeface="inter-regular"/>
              </a:rPr>
              <a:t> is a collection of components, i.e., </a:t>
            </a:r>
            <a:r>
              <a:rPr lang="en-US" sz="2800" i="0" dirty="0">
                <a:solidFill>
                  <a:schemeClr val="bg1"/>
                </a:solidFill>
                <a:effectLst/>
                <a:latin typeface="inter-bold"/>
              </a:rPr>
              <a:t>JVM, JRE,</a:t>
            </a:r>
            <a:r>
              <a:rPr lang="en-US" sz="2800" i="0" dirty="0">
                <a:solidFill>
                  <a:schemeClr val="bg1"/>
                </a:solidFill>
                <a:effectLst/>
                <a:latin typeface="inter-regular"/>
              </a:rPr>
              <a:t> and </a:t>
            </a:r>
            <a:r>
              <a:rPr lang="en-US" sz="2800" i="0" dirty="0">
                <a:solidFill>
                  <a:schemeClr val="bg1"/>
                </a:solidFill>
                <a:effectLst/>
                <a:latin typeface="inter-bold"/>
              </a:rPr>
              <a:t>JDK</a:t>
            </a:r>
            <a:r>
              <a:rPr lang="en-US" sz="2800" i="0" dirty="0">
                <a:solidFill>
                  <a:schemeClr val="bg1"/>
                </a:solidFill>
                <a:effectLst/>
                <a:latin typeface="inter-regular"/>
              </a:rPr>
              <a:t>. </a:t>
            </a:r>
            <a:r>
              <a:rPr lang="en-US" sz="2800" i="0" dirty="0">
                <a:solidFill>
                  <a:schemeClr val="bg1"/>
                </a:solidFill>
                <a:effectLst/>
                <a:latin typeface="inter-bold"/>
              </a:rPr>
              <a:t>It</a:t>
            </a:r>
            <a:r>
              <a:rPr lang="en-US" sz="2800" i="0" dirty="0">
                <a:solidFill>
                  <a:schemeClr val="bg1"/>
                </a:solidFill>
                <a:effectLst/>
                <a:latin typeface="inter-regular"/>
              </a:rPr>
              <a:t> integrates the process of interpretation and compilation</a:t>
            </a:r>
          </a:p>
          <a:p>
            <a:pPr marL="0" indent="0">
              <a:buNone/>
            </a:pPr>
            <a:endParaRPr lang="en-IN" sz="2800" dirty="0"/>
          </a:p>
        </p:txBody>
      </p:sp>
      <p:pic>
        <p:nvPicPr>
          <p:cNvPr id="4" name="Picture 2" descr="Java Architecture">
            <a:extLst>
              <a:ext uri="{FF2B5EF4-FFF2-40B4-BE49-F238E27FC236}">
                <a16:creationId xmlns:a16="http://schemas.microsoft.com/office/drawing/2014/main" id="{EB390E08-EA64-3608-44B3-3E8EC30E34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7035" y="2142750"/>
            <a:ext cx="4364965" cy="4141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0" name="Straight Arrow Connector 9">
            <a:extLst>
              <a:ext uri="{FF2B5EF4-FFF2-40B4-BE49-F238E27FC236}">
                <a16:creationId xmlns:a16="http://schemas.microsoft.com/office/drawing/2014/main" id="{B30DFE8E-38F0-AA4A-2166-130928C4157F}"/>
              </a:ext>
            </a:extLst>
          </p:cNvPr>
          <p:cNvCxnSpPr>
            <a:cxnSpLocks/>
          </p:cNvCxnSpPr>
          <p:nvPr/>
        </p:nvCxnSpPr>
        <p:spPr>
          <a:xfrm flipV="1">
            <a:off x="206187" y="959224"/>
            <a:ext cx="10892118" cy="6275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1" name="Title 1">
            <a:extLst>
              <a:ext uri="{FF2B5EF4-FFF2-40B4-BE49-F238E27FC236}">
                <a16:creationId xmlns:a16="http://schemas.microsoft.com/office/drawing/2014/main" id="{F7AF6FF7-0A9A-FFDC-3553-15F121B6DAF9}"/>
              </a:ext>
            </a:extLst>
          </p:cNvPr>
          <p:cNvSpPr txBox="1">
            <a:spLocks/>
          </p:cNvSpPr>
          <p:nvPr/>
        </p:nvSpPr>
        <p:spPr>
          <a:xfrm>
            <a:off x="322730" y="-34551"/>
            <a:ext cx="8534400" cy="135367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solidFill>
                  <a:srgbClr val="610B38"/>
                </a:solidFill>
                <a:latin typeface="erdana"/>
              </a:rPr>
              <a:t>Java Architecture</a:t>
            </a:r>
            <a:endParaRPr lang="en-IN" sz="4000" dirty="0">
              <a:solidFill>
                <a:srgbClr val="610B38"/>
              </a:solidFill>
              <a:latin typeface="erdana"/>
            </a:endParaRPr>
          </a:p>
        </p:txBody>
      </p:sp>
      <p:cxnSp>
        <p:nvCxnSpPr>
          <p:cNvPr id="12" name="Straight Arrow Connector 11">
            <a:extLst>
              <a:ext uri="{FF2B5EF4-FFF2-40B4-BE49-F238E27FC236}">
                <a16:creationId xmlns:a16="http://schemas.microsoft.com/office/drawing/2014/main" id="{F79BA56F-26F5-7F6E-62D5-88156708CFC8}"/>
              </a:ext>
            </a:extLst>
          </p:cNvPr>
          <p:cNvCxnSpPr>
            <a:cxnSpLocks/>
          </p:cNvCxnSpPr>
          <p:nvPr/>
        </p:nvCxnSpPr>
        <p:spPr>
          <a:xfrm flipV="1">
            <a:off x="206187" y="932330"/>
            <a:ext cx="10892118" cy="6275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4" name="TextBox 13">
            <a:extLst>
              <a:ext uri="{FF2B5EF4-FFF2-40B4-BE49-F238E27FC236}">
                <a16:creationId xmlns:a16="http://schemas.microsoft.com/office/drawing/2014/main" id="{D1C452C7-C974-B242-3765-9BD08EB0B25E}"/>
              </a:ext>
            </a:extLst>
          </p:cNvPr>
          <p:cNvSpPr txBox="1"/>
          <p:nvPr/>
        </p:nvSpPr>
        <p:spPr>
          <a:xfrm>
            <a:off x="103943" y="2582204"/>
            <a:ext cx="7642412" cy="3773341"/>
          </a:xfrm>
          <a:prstGeom prst="rect">
            <a:avLst/>
          </a:prstGeom>
          <a:noFill/>
        </p:spPr>
        <p:txBody>
          <a:bodyPr wrap="square">
            <a:spAutoFit/>
          </a:bodyPr>
          <a:lstStyle/>
          <a:p>
            <a:pPr marL="285750" indent="-285750" algn="just">
              <a:spcBef>
                <a:spcPct val="20000"/>
              </a:spcBef>
              <a:spcAft>
                <a:spcPts val="600"/>
              </a:spcAft>
              <a:buClr>
                <a:schemeClr val="tx1"/>
              </a:buClr>
              <a:buSzPct val="80000"/>
              <a:buFont typeface="Wingdings 3" panose="05040102010807070707" pitchFamily="18" charset="2"/>
              <a:buChar char=""/>
            </a:pPr>
            <a:r>
              <a:rPr lang="en-US" sz="2800" dirty="0">
                <a:latin typeface="inter-bold"/>
              </a:rPr>
              <a:t>Java Architecture can be explained by using the following steps:</a:t>
            </a:r>
          </a:p>
          <a:p>
            <a:pPr marL="742950" lvl="2" indent="-285750" algn="just">
              <a:spcBef>
                <a:spcPct val="20000"/>
              </a:spcBef>
              <a:spcAft>
                <a:spcPts val="600"/>
              </a:spcAft>
              <a:buClr>
                <a:schemeClr val="tx1"/>
              </a:buClr>
              <a:buSzPct val="80000"/>
              <a:buFont typeface="Wingdings 3" panose="05040102010807070707" pitchFamily="18" charset="2"/>
              <a:buChar char=""/>
            </a:pPr>
            <a:r>
              <a:rPr lang="en-US" sz="2400" dirty="0">
                <a:latin typeface="inter-bold"/>
              </a:rPr>
              <a:t>There is a process of compilation and interpretation in Java.</a:t>
            </a:r>
          </a:p>
          <a:p>
            <a:pPr marL="742950" lvl="2" indent="-285750" algn="just">
              <a:spcBef>
                <a:spcPct val="20000"/>
              </a:spcBef>
              <a:spcAft>
                <a:spcPts val="600"/>
              </a:spcAft>
              <a:buClr>
                <a:schemeClr val="tx1"/>
              </a:buClr>
              <a:buSzPct val="80000"/>
              <a:buFont typeface="Wingdings 3" panose="05040102010807070707" pitchFamily="18" charset="2"/>
              <a:buChar char=""/>
            </a:pPr>
            <a:r>
              <a:rPr lang="en-US" sz="2400" dirty="0">
                <a:latin typeface="inter-bold"/>
              </a:rPr>
              <a:t>Java compiler converts the Java code into byte code.</a:t>
            </a:r>
          </a:p>
          <a:p>
            <a:pPr marL="742950" lvl="2" indent="-285750" algn="just">
              <a:spcBef>
                <a:spcPct val="20000"/>
              </a:spcBef>
              <a:spcAft>
                <a:spcPts val="600"/>
              </a:spcAft>
              <a:buClr>
                <a:schemeClr val="tx1"/>
              </a:buClr>
              <a:buSzPct val="80000"/>
              <a:buFont typeface="Wingdings 3" panose="05040102010807070707" pitchFamily="18" charset="2"/>
              <a:buChar char=""/>
            </a:pPr>
            <a:r>
              <a:rPr lang="en-US" sz="2400" dirty="0">
                <a:latin typeface="inter-bold"/>
              </a:rPr>
              <a:t>After that, the JVM converts the byte code into machine code.</a:t>
            </a:r>
          </a:p>
          <a:p>
            <a:pPr marL="742950" lvl="2" indent="-285750" algn="just">
              <a:spcBef>
                <a:spcPct val="20000"/>
              </a:spcBef>
              <a:spcAft>
                <a:spcPts val="600"/>
              </a:spcAft>
              <a:buClr>
                <a:schemeClr val="tx1"/>
              </a:buClr>
              <a:buSzPct val="80000"/>
              <a:buFont typeface="Wingdings 3" panose="05040102010807070707" pitchFamily="18" charset="2"/>
              <a:buChar char=""/>
            </a:pPr>
            <a:r>
              <a:rPr lang="en-US" sz="2400" dirty="0">
                <a:latin typeface="inter-bold"/>
              </a:rPr>
              <a:t>The machine code is then executed by the machine.</a:t>
            </a:r>
          </a:p>
        </p:txBody>
      </p:sp>
    </p:spTree>
    <p:extLst>
      <p:ext uri="{BB962C8B-B14F-4D97-AF65-F5344CB8AC3E}">
        <p14:creationId xmlns:p14="http://schemas.microsoft.com/office/powerpoint/2010/main" val="298994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circle(in)">
                                      <p:cBhvr>
                                        <p:cTn id="26" dur="2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animEffect transition="in" filter="fade">
                                      <p:cBhvr>
                                        <p:cTn id="31" dur="1000"/>
                                        <p:tgtEl>
                                          <p:spTgt spid="14">
                                            <p:txEl>
                                              <p:pRg st="0" end="0"/>
                                            </p:txEl>
                                          </p:spTgt>
                                        </p:tgtEl>
                                      </p:cBhvr>
                                    </p:animEffect>
                                    <p:anim calcmode="lin" valueType="num">
                                      <p:cBhvr>
                                        <p:cTn id="32"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14">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4">
                                            <p:txEl>
                                              <p:pRg st="2" end="2"/>
                                            </p:txEl>
                                          </p:spTgt>
                                        </p:tgtEl>
                                        <p:attrNameLst>
                                          <p:attrName>style.visibility</p:attrName>
                                        </p:attrNameLst>
                                      </p:cBhvr>
                                      <p:to>
                                        <p:strVal val="visible"/>
                                      </p:to>
                                    </p:set>
                                    <p:animEffect transition="in" filter="fade">
                                      <p:cBhvr>
                                        <p:cTn id="36" dur="1000"/>
                                        <p:tgtEl>
                                          <p:spTgt spid="14">
                                            <p:txEl>
                                              <p:pRg st="2" end="2"/>
                                            </p:txEl>
                                          </p:spTgt>
                                        </p:tgtEl>
                                      </p:cBhvr>
                                    </p:animEffect>
                                    <p:anim calcmode="lin" valueType="num">
                                      <p:cBhvr>
                                        <p:cTn id="37"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14">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4">
                                            <p:txEl>
                                              <p:pRg st="1" end="1"/>
                                            </p:txEl>
                                          </p:spTgt>
                                        </p:tgtEl>
                                        <p:attrNameLst>
                                          <p:attrName>style.visibility</p:attrName>
                                        </p:attrNameLst>
                                      </p:cBhvr>
                                      <p:to>
                                        <p:strVal val="visible"/>
                                      </p:to>
                                    </p:set>
                                    <p:animEffect transition="in" filter="fade">
                                      <p:cBhvr>
                                        <p:cTn id="41" dur="1000"/>
                                        <p:tgtEl>
                                          <p:spTgt spid="14">
                                            <p:txEl>
                                              <p:pRg st="1" end="1"/>
                                            </p:txEl>
                                          </p:spTgt>
                                        </p:tgtEl>
                                      </p:cBhvr>
                                    </p:animEffect>
                                    <p:anim calcmode="lin" valueType="num">
                                      <p:cBhvr>
                                        <p:cTn id="42"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43" dur="1000" fill="hold"/>
                                        <p:tgtEl>
                                          <p:spTgt spid="14">
                                            <p:txEl>
                                              <p:pRg st="1" end="1"/>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4">
                                            <p:txEl>
                                              <p:pRg st="3" end="3"/>
                                            </p:txEl>
                                          </p:spTgt>
                                        </p:tgtEl>
                                        <p:attrNameLst>
                                          <p:attrName>style.visibility</p:attrName>
                                        </p:attrNameLst>
                                      </p:cBhvr>
                                      <p:to>
                                        <p:strVal val="visible"/>
                                      </p:to>
                                    </p:set>
                                    <p:animEffect transition="in" filter="fade">
                                      <p:cBhvr>
                                        <p:cTn id="46" dur="1000"/>
                                        <p:tgtEl>
                                          <p:spTgt spid="14">
                                            <p:txEl>
                                              <p:pRg st="3" end="3"/>
                                            </p:txEl>
                                          </p:spTgt>
                                        </p:tgtEl>
                                      </p:cBhvr>
                                    </p:animEffect>
                                    <p:anim calcmode="lin" valueType="num">
                                      <p:cBhvr>
                                        <p:cTn id="47" dur="1000" fill="hold"/>
                                        <p:tgtEl>
                                          <p:spTgt spid="14">
                                            <p:txEl>
                                              <p:pRg st="3" end="3"/>
                                            </p:txEl>
                                          </p:spTgt>
                                        </p:tgtEl>
                                        <p:attrNameLst>
                                          <p:attrName>ppt_x</p:attrName>
                                        </p:attrNameLst>
                                      </p:cBhvr>
                                      <p:tavLst>
                                        <p:tav tm="0">
                                          <p:val>
                                            <p:strVal val="#ppt_x"/>
                                          </p:val>
                                        </p:tav>
                                        <p:tav tm="100000">
                                          <p:val>
                                            <p:strVal val="#ppt_x"/>
                                          </p:val>
                                        </p:tav>
                                      </p:tavLst>
                                    </p:anim>
                                    <p:anim calcmode="lin" valueType="num">
                                      <p:cBhvr>
                                        <p:cTn id="48" dur="1000" fill="hold"/>
                                        <p:tgtEl>
                                          <p:spTgt spid="14">
                                            <p:txEl>
                                              <p:pRg st="3" end="3"/>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4">
                                            <p:txEl>
                                              <p:pRg st="4" end="4"/>
                                            </p:txEl>
                                          </p:spTgt>
                                        </p:tgtEl>
                                        <p:attrNameLst>
                                          <p:attrName>style.visibility</p:attrName>
                                        </p:attrNameLst>
                                      </p:cBhvr>
                                      <p:to>
                                        <p:strVal val="visible"/>
                                      </p:to>
                                    </p:set>
                                    <p:animEffect transition="in" filter="fade">
                                      <p:cBhvr>
                                        <p:cTn id="51" dur="1000"/>
                                        <p:tgtEl>
                                          <p:spTgt spid="14">
                                            <p:txEl>
                                              <p:pRg st="4" end="4"/>
                                            </p:txEl>
                                          </p:spTgt>
                                        </p:tgtEl>
                                      </p:cBhvr>
                                    </p:animEffect>
                                    <p:anim calcmode="lin" valueType="num">
                                      <p:cBhvr>
                                        <p:cTn id="52"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53" dur="1000" fill="hold"/>
                                        <p:tgtEl>
                                          <p:spTgt spid="1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P spid="1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F26176-B9FD-B0F0-F6D5-52D4CBD844C8}"/>
              </a:ext>
            </a:extLst>
          </p:cNvPr>
          <p:cNvSpPr>
            <a:spLocks noGrp="1"/>
          </p:cNvSpPr>
          <p:nvPr>
            <p:ph idx="1"/>
          </p:nvPr>
        </p:nvSpPr>
        <p:spPr>
          <a:xfrm>
            <a:off x="520603" y="1409831"/>
            <a:ext cx="10577701" cy="4459682"/>
          </a:xfrm>
          <a:noFill/>
        </p:spPr>
        <p:txBody>
          <a:bodyPr wrap="square">
            <a:spAutoFit/>
          </a:bodyPr>
          <a:lstStyle/>
          <a:p>
            <a:pPr algn="just"/>
            <a:r>
              <a:rPr lang="en-US" sz="2800" dirty="0">
                <a:solidFill>
                  <a:schemeClr val="tx1"/>
                </a:solidFill>
                <a:latin typeface="inter-bold"/>
              </a:rPr>
              <a:t>JDK is an acronym for Java Development Kit. The Java Development Kit (JDK) is a software development environment which is used to develop Java applications and applets. </a:t>
            </a:r>
          </a:p>
          <a:p>
            <a:pPr algn="just"/>
            <a:r>
              <a:rPr lang="en-US" sz="2800" dirty="0">
                <a:solidFill>
                  <a:schemeClr val="tx1"/>
                </a:solidFill>
                <a:latin typeface="inter-bold"/>
              </a:rPr>
              <a:t>It contains JRE + development tools.</a:t>
            </a:r>
          </a:p>
          <a:p>
            <a:pPr algn="just"/>
            <a:endParaRPr lang="en-US" sz="2800" dirty="0">
              <a:solidFill>
                <a:schemeClr val="tx1"/>
              </a:solidFill>
              <a:latin typeface="inter-bold"/>
            </a:endParaRPr>
          </a:p>
          <a:p>
            <a:pPr algn="just"/>
            <a:r>
              <a:rPr lang="en-US" sz="2800" dirty="0">
                <a:solidFill>
                  <a:schemeClr val="tx1"/>
                </a:solidFill>
                <a:latin typeface="inter-bold"/>
              </a:rPr>
              <a:t>The JDK contains a private Java Virtual Machine (JVM) and a few other resources such as an interpreter/loader (java), a compiler (</a:t>
            </a:r>
            <a:r>
              <a:rPr lang="en-US" sz="2800" dirty="0" err="1">
                <a:solidFill>
                  <a:schemeClr val="tx1"/>
                </a:solidFill>
                <a:latin typeface="inter-bold"/>
              </a:rPr>
              <a:t>javac</a:t>
            </a:r>
            <a:r>
              <a:rPr lang="en-US" sz="2800" dirty="0">
                <a:solidFill>
                  <a:schemeClr val="tx1"/>
                </a:solidFill>
                <a:latin typeface="inter-bold"/>
              </a:rPr>
              <a:t>), an archiver (jar), a documentation generator (Javadoc), etc. to complete the development of a Java Application.</a:t>
            </a:r>
            <a:endParaRPr lang="en-IN" sz="2800" dirty="0">
              <a:solidFill>
                <a:schemeClr val="tx1"/>
              </a:solidFill>
              <a:latin typeface="inter-bold"/>
            </a:endParaRPr>
          </a:p>
        </p:txBody>
      </p:sp>
      <p:sp>
        <p:nvSpPr>
          <p:cNvPr id="4" name="Title 1">
            <a:extLst>
              <a:ext uri="{FF2B5EF4-FFF2-40B4-BE49-F238E27FC236}">
                <a16:creationId xmlns:a16="http://schemas.microsoft.com/office/drawing/2014/main" id="{3456576A-5D91-8C6B-6DB1-9EC71469C491}"/>
              </a:ext>
            </a:extLst>
          </p:cNvPr>
          <p:cNvSpPr txBox="1">
            <a:spLocks/>
          </p:cNvSpPr>
          <p:nvPr/>
        </p:nvSpPr>
        <p:spPr>
          <a:xfrm>
            <a:off x="636495" y="0"/>
            <a:ext cx="8534400" cy="135367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solidFill>
                  <a:srgbClr val="610B38"/>
                </a:solidFill>
                <a:latin typeface="erdana"/>
              </a:rPr>
              <a:t>JDK</a:t>
            </a:r>
            <a:endParaRPr lang="en-IN" sz="4000" dirty="0">
              <a:solidFill>
                <a:srgbClr val="610B38"/>
              </a:solidFill>
              <a:latin typeface="erdana"/>
            </a:endParaRPr>
          </a:p>
        </p:txBody>
      </p:sp>
      <p:cxnSp>
        <p:nvCxnSpPr>
          <p:cNvPr id="5" name="Straight Arrow Connector 4">
            <a:extLst>
              <a:ext uri="{FF2B5EF4-FFF2-40B4-BE49-F238E27FC236}">
                <a16:creationId xmlns:a16="http://schemas.microsoft.com/office/drawing/2014/main" id="{F98034E4-9447-9473-0F2F-BC5C066CC9C8}"/>
              </a:ext>
            </a:extLst>
          </p:cNvPr>
          <p:cNvCxnSpPr>
            <a:cxnSpLocks/>
          </p:cNvCxnSpPr>
          <p:nvPr/>
        </p:nvCxnSpPr>
        <p:spPr>
          <a:xfrm flipV="1">
            <a:off x="206187" y="959225"/>
            <a:ext cx="10892118" cy="6275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54681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40236B-F64B-9AB8-4E7E-3C287C11E3E3}"/>
              </a:ext>
            </a:extLst>
          </p:cNvPr>
          <p:cNvPicPr>
            <a:picLocks noChangeAspect="1"/>
          </p:cNvPicPr>
          <p:nvPr/>
        </p:nvPicPr>
        <p:blipFill>
          <a:blip r:embed="rId2"/>
          <a:stretch>
            <a:fillRect/>
          </a:stretch>
        </p:blipFill>
        <p:spPr>
          <a:xfrm>
            <a:off x="1766622" y="1559859"/>
            <a:ext cx="8658756" cy="29852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37969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EDCA6A-AB5B-41D1-8CF3-76F7EC3A68C3}"/>
              </a:ext>
            </a:extLst>
          </p:cNvPr>
          <p:cNvSpPr>
            <a:spLocks noGrp="1"/>
          </p:cNvSpPr>
          <p:nvPr>
            <p:ph idx="1"/>
          </p:nvPr>
        </p:nvSpPr>
        <p:spPr>
          <a:xfrm>
            <a:off x="331694" y="788894"/>
            <a:ext cx="11205882" cy="4814047"/>
          </a:xfrm>
        </p:spPr>
        <p:txBody>
          <a:bodyPr>
            <a:noAutofit/>
          </a:bodyPr>
          <a:lstStyle/>
          <a:p>
            <a:pPr algn="just"/>
            <a:r>
              <a:rPr lang="en-US" sz="2400" dirty="0">
                <a:solidFill>
                  <a:schemeClr val="tx1"/>
                </a:solidFill>
                <a:latin typeface="inter-bold"/>
              </a:rPr>
              <a:t>The Java Runtime Environment (JRE) is software that Java programs require to run correctly.</a:t>
            </a:r>
          </a:p>
          <a:p>
            <a:pPr algn="just"/>
            <a:r>
              <a:rPr lang="en-US" sz="2400" dirty="0">
                <a:solidFill>
                  <a:schemeClr val="tx1"/>
                </a:solidFill>
                <a:latin typeface="inter-bold"/>
              </a:rPr>
              <a:t>The JRE is the underlying technology that communicates between the Java program and the operating system.</a:t>
            </a:r>
          </a:p>
          <a:p>
            <a:pPr algn="just"/>
            <a:r>
              <a:rPr lang="en-US" sz="2400" dirty="0">
                <a:solidFill>
                  <a:schemeClr val="tx1"/>
                </a:solidFill>
                <a:latin typeface="inter-bold"/>
              </a:rPr>
              <a:t>The JRE combines the Java code that you create by using the JDK with additional built-in code called libraries. </a:t>
            </a:r>
          </a:p>
          <a:p>
            <a:pPr algn="just"/>
            <a:r>
              <a:rPr lang="en-US" sz="2400" dirty="0">
                <a:solidFill>
                  <a:schemeClr val="tx1"/>
                </a:solidFill>
                <a:latin typeface="inter-bold"/>
              </a:rPr>
              <a:t>It then creates a JVM instance, or local copy, that finally runs the Java programs. </a:t>
            </a:r>
          </a:p>
          <a:p>
            <a:pPr algn="just"/>
            <a:r>
              <a:rPr lang="en-US" sz="2400" dirty="0">
                <a:solidFill>
                  <a:schemeClr val="tx1"/>
                </a:solidFill>
                <a:latin typeface="inter-bold"/>
              </a:rPr>
              <a:t>JVMs are available for multiple operating systems, and the JRE generates a single copy of your Java code that runs on all types of JVMs. In this way, the JRE facilitates platform independence for Java applications. You can write them once and run them anywhere.</a:t>
            </a:r>
            <a:endParaRPr lang="en-IN" sz="2400" dirty="0">
              <a:solidFill>
                <a:schemeClr val="tx1"/>
              </a:solidFill>
              <a:latin typeface="inter-bold"/>
            </a:endParaRPr>
          </a:p>
        </p:txBody>
      </p:sp>
      <p:pic>
        <p:nvPicPr>
          <p:cNvPr id="5" name="Picture 4">
            <a:extLst>
              <a:ext uri="{FF2B5EF4-FFF2-40B4-BE49-F238E27FC236}">
                <a16:creationId xmlns:a16="http://schemas.microsoft.com/office/drawing/2014/main" id="{5DBC9ECA-0D90-3E32-0AEB-D5F89CD9E03B}"/>
              </a:ext>
            </a:extLst>
          </p:cNvPr>
          <p:cNvPicPr>
            <a:picLocks noChangeAspect="1"/>
          </p:cNvPicPr>
          <p:nvPr/>
        </p:nvPicPr>
        <p:blipFill>
          <a:blip r:embed="rId2"/>
          <a:stretch>
            <a:fillRect/>
          </a:stretch>
        </p:blipFill>
        <p:spPr>
          <a:xfrm>
            <a:off x="3977527" y="5369860"/>
            <a:ext cx="3603470" cy="1035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a:extLst>
              <a:ext uri="{FF2B5EF4-FFF2-40B4-BE49-F238E27FC236}">
                <a16:creationId xmlns:a16="http://schemas.microsoft.com/office/drawing/2014/main" id="{1CF0B432-D78D-DE0E-26BC-D65820687D83}"/>
              </a:ext>
            </a:extLst>
          </p:cNvPr>
          <p:cNvSpPr txBox="1">
            <a:spLocks/>
          </p:cNvSpPr>
          <p:nvPr/>
        </p:nvSpPr>
        <p:spPr>
          <a:xfrm>
            <a:off x="636495" y="-26894"/>
            <a:ext cx="8534400" cy="135367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solidFill>
                  <a:srgbClr val="610B38"/>
                </a:solidFill>
                <a:latin typeface="erdana"/>
              </a:rPr>
              <a:t>JDK</a:t>
            </a:r>
            <a:endParaRPr lang="en-IN" sz="4000" dirty="0">
              <a:solidFill>
                <a:srgbClr val="610B38"/>
              </a:solidFill>
              <a:latin typeface="erdana"/>
            </a:endParaRPr>
          </a:p>
        </p:txBody>
      </p:sp>
      <p:cxnSp>
        <p:nvCxnSpPr>
          <p:cNvPr id="4" name="Straight Arrow Connector 3">
            <a:extLst>
              <a:ext uri="{FF2B5EF4-FFF2-40B4-BE49-F238E27FC236}">
                <a16:creationId xmlns:a16="http://schemas.microsoft.com/office/drawing/2014/main" id="{6D691FC9-3887-A244-B5B1-A8AC6669F73B}"/>
              </a:ext>
            </a:extLst>
          </p:cNvPr>
          <p:cNvCxnSpPr>
            <a:cxnSpLocks/>
          </p:cNvCxnSpPr>
          <p:nvPr/>
        </p:nvCxnSpPr>
        <p:spPr>
          <a:xfrm flipV="1">
            <a:off x="206187" y="932331"/>
            <a:ext cx="10892118" cy="6275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66004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1000"/>
                                        <p:tgtEl>
                                          <p:spTgt spid="3">
                                            <p:txEl>
                                              <p:pRg st="0" end="0"/>
                                            </p:txEl>
                                          </p:spTgt>
                                        </p:tgtEl>
                                      </p:cBhvr>
                                    </p:animEffect>
                                    <p:anim calcmode="lin" valueType="num">
                                      <p:cBhvr>
                                        <p:cTn id="2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fade">
                                      <p:cBhvr>
                                        <p:cTn id="33" dur="1000"/>
                                        <p:tgtEl>
                                          <p:spTgt spid="3">
                                            <p:txEl>
                                              <p:pRg st="1" end="1"/>
                                            </p:txEl>
                                          </p:spTgt>
                                        </p:tgtEl>
                                      </p:cBhvr>
                                    </p:animEffect>
                                    <p:anim calcmode="lin" valueType="num">
                                      <p:cBhvr>
                                        <p:cTn id="3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fade">
                                      <p:cBhvr>
                                        <p:cTn id="40" dur="1000"/>
                                        <p:tgtEl>
                                          <p:spTgt spid="3">
                                            <p:txEl>
                                              <p:pRg st="2" end="2"/>
                                            </p:txEl>
                                          </p:spTgt>
                                        </p:tgtEl>
                                      </p:cBhvr>
                                    </p:animEffect>
                                    <p:anim calcmode="lin" valueType="num">
                                      <p:cBhvr>
                                        <p:cTn id="4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fade">
                                      <p:cBhvr>
                                        <p:cTn id="47" dur="1000"/>
                                        <p:tgtEl>
                                          <p:spTgt spid="3">
                                            <p:txEl>
                                              <p:pRg st="3" end="3"/>
                                            </p:txEl>
                                          </p:spTgt>
                                        </p:tgtEl>
                                      </p:cBhvr>
                                    </p:animEffect>
                                    <p:anim calcmode="lin" valueType="num">
                                      <p:cBhvr>
                                        <p:cTn id="4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4" end="4"/>
                                            </p:txEl>
                                          </p:spTgt>
                                        </p:tgtEl>
                                        <p:attrNameLst>
                                          <p:attrName>style.visibility</p:attrName>
                                        </p:attrNameLst>
                                      </p:cBhvr>
                                      <p:to>
                                        <p:strVal val="visible"/>
                                      </p:to>
                                    </p:set>
                                    <p:animEffect transition="in" filter="fade">
                                      <p:cBhvr>
                                        <p:cTn id="54" dur="1000"/>
                                        <p:tgtEl>
                                          <p:spTgt spid="3">
                                            <p:txEl>
                                              <p:pRg st="4" end="4"/>
                                            </p:txEl>
                                          </p:spTgt>
                                        </p:tgtEl>
                                      </p:cBhvr>
                                    </p:animEffect>
                                    <p:anim calcmode="lin" valueType="num">
                                      <p:cBhvr>
                                        <p:cTn id="5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JRE Full Form - GeeksforGeeks">
            <a:extLst>
              <a:ext uri="{FF2B5EF4-FFF2-40B4-BE49-F238E27FC236}">
                <a16:creationId xmlns:a16="http://schemas.microsoft.com/office/drawing/2014/main" id="{0C22E8E9-2D4B-CEFD-9922-91A7FF4BA4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373716"/>
            <a:ext cx="9525000" cy="54292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89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1B6FA7-CF82-9C14-6B49-A388195BA8F5}"/>
              </a:ext>
            </a:extLst>
          </p:cNvPr>
          <p:cNvSpPr>
            <a:spLocks noGrp="1"/>
          </p:cNvSpPr>
          <p:nvPr>
            <p:ph idx="1"/>
          </p:nvPr>
        </p:nvSpPr>
        <p:spPr>
          <a:xfrm>
            <a:off x="645130" y="1479176"/>
            <a:ext cx="9404723" cy="4769223"/>
          </a:xfrm>
        </p:spPr>
        <p:txBody>
          <a:bodyPr>
            <a:normAutofit/>
          </a:bodyPr>
          <a:lstStyle/>
          <a:p>
            <a:r>
              <a:rPr lang="en-IN" dirty="0">
                <a:ln w="0"/>
                <a:solidFill>
                  <a:schemeClr val="tx1"/>
                </a:solidFill>
                <a:effectLst>
                  <a:outerShdw blurRad="38100" dist="19050" dir="2700000" algn="tl" rotWithShape="0">
                    <a:schemeClr val="dk1">
                      <a:alpha val="40000"/>
                    </a:schemeClr>
                  </a:outerShdw>
                </a:effectLst>
              </a:rPr>
              <a:t>The JVM performs following operation:</a:t>
            </a:r>
          </a:p>
          <a:p>
            <a:pPr lvl="1"/>
            <a:r>
              <a:rPr lang="en-IN" dirty="0">
                <a:ln w="0"/>
                <a:solidFill>
                  <a:schemeClr val="tx1"/>
                </a:solidFill>
                <a:effectLst>
                  <a:outerShdw blurRad="38100" dist="19050" dir="2700000" algn="tl" rotWithShape="0">
                    <a:schemeClr val="dk1">
                      <a:alpha val="40000"/>
                    </a:schemeClr>
                  </a:outerShdw>
                </a:effectLst>
              </a:rPr>
              <a:t>Loads code</a:t>
            </a:r>
          </a:p>
          <a:p>
            <a:pPr lvl="1"/>
            <a:r>
              <a:rPr lang="en-IN" dirty="0">
                <a:ln w="0"/>
                <a:solidFill>
                  <a:schemeClr val="tx1"/>
                </a:solidFill>
                <a:effectLst>
                  <a:outerShdw blurRad="38100" dist="19050" dir="2700000" algn="tl" rotWithShape="0">
                    <a:schemeClr val="dk1">
                      <a:alpha val="40000"/>
                    </a:schemeClr>
                  </a:outerShdw>
                </a:effectLst>
              </a:rPr>
              <a:t>Verifies code</a:t>
            </a:r>
          </a:p>
          <a:p>
            <a:pPr lvl="1"/>
            <a:r>
              <a:rPr lang="en-IN" dirty="0">
                <a:ln w="0"/>
                <a:solidFill>
                  <a:schemeClr val="tx1"/>
                </a:solidFill>
                <a:effectLst>
                  <a:outerShdw blurRad="38100" dist="19050" dir="2700000" algn="tl" rotWithShape="0">
                    <a:schemeClr val="dk1">
                      <a:alpha val="40000"/>
                    </a:schemeClr>
                  </a:outerShdw>
                </a:effectLst>
              </a:rPr>
              <a:t>Executes code</a:t>
            </a:r>
          </a:p>
          <a:p>
            <a:pPr lvl="1"/>
            <a:r>
              <a:rPr lang="en-IN" dirty="0">
                <a:ln w="0"/>
                <a:solidFill>
                  <a:schemeClr val="tx1"/>
                </a:solidFill>
                <a:effectLst>
                  <a:outerShdw blurRad="38100" dist="19050" dir="2700000" algn="tl" rotWithShape="0">
                    <a:schemeClr val="dk1">
                      <a:alpha val="40000"/>
                    </a:schemeClr>
                  </a:outerShdw>
                </a:effectLst>
              </a:rPr>
              <a:t>Provides runtime environment</a:t>
            </a:r>
          </a:p>
          <a:p>
            <a:r>
              <a:rPr lang="en-IN" dirty="0">
                <a:ln w="0"/>
                <a:solidFill>
                  <a:schemeClr val="tx1"/>
                </a:solidFill>
                <a:effectLst>
                  <a:outerShdw blurRad="38100" dist="19050" dir="2700000" algn="tl" rotWithShape="0">
                    <a:schemeClr val="dk1">
                      <a:alpha val="40000"/>
                    </a:schemeClr>
                  </a:outerShdw>
                </a:effectLst>
              </a:rPr>
              <a:t>JVM provides definitions for the:</a:t>
            </a:r>
          </a:p>
          <a:p>
            <a:pPr lvl="1"/>
            <a:r>
              <a:rPr lang="en-IN" dirty="0">
                <a:ln w="0"/>
                <a:solidFill>
                  <a:schemeClr val="tx1"/>
                </a:solidFill>
                <a:effectLst>
                  <a:outerShdw blurRad="38100" dist="19050" dir="2700000" algn="tl" rotWithShape="0">
                    <a:schemeClr val="dk1">
                      <a:alpha val="40000"/>
                    </a:schemeClr>
                  </a:outerShdw>
                </a:effectLst>
              </a:rPr>
              <a:t>Memory area </a:t>
            </a:r>
            <a:br>
              <a:rPr lang="en-IN" dirty="0">
                <a:ln w="0"/>
                <a:solidFill>
                  <a:schemeClr val="tx1"/>
                </a:solidFill>
                <a:effectLst>
                  <a:outerShdw blurRad="38100" dist="19050" dir="2700000" algn="tl" rotWithShape="0">
                    <a:schemeClr val="dk1">
                      <a:alpha val="40000"/>
                    </a:schemeClr>
                  </a:outerShdw>
                </a:effectLst>
              </a:rPr>
            </a:br>
            <a:r>
              <a:rPr lang="en-IN" dirty="0">
                <a:ln w="0"/>
                <a:solidFill>
                  <a:schemeClr val="tx1"/>
                </a:solidFill>
                <a:effectLst>
                  <a:outerShdw blurRad="38100" dist="19050" dir="2700000" algn="tl" rotWithShape="0">
                    <a:schemeClr val="dk1">
                      <a:alpha val="40000"/>
                    </a:schemeClr>
                  </a:outerShdw>
                </a:effectLst>
              </a:rPr>
              <a:t>i.e. Class read area, Heap, Stack, </a:t>
            </a:r>
          </a:p>
          <a:p>
            <a:pPr lvl="1"/>
            <a:r>
              <a:rPr lang="en-IN" dirty="0">
                <a:ln w="0"/>
                <a:solidFill>
                  <a:schemeClr val="tx1"/>
                </a:solidFill>
                <a:effectLst>
                  <a:outerShdw blurRad="38100" dist="19050" dir="2700000" algn="tl" rotWithShape="0">
                    <a:schemeClr val="dk1">
                      <a:alpha val="40000"/>
                    </a:schemeClr>
                  </a:outerShdw>
                </a:effectLst>
              </a:rPr>
              <a:t>Class file format</a:t>
            </a:r>
          </a:p>
          <a:p>
            <a:pPr lvl="1"/>
            <a:r>
              <a:rPr lang="en-IN" dirty="0">
                <a:ln w="0"/>
                <a:solidFill>
                  <a:schemeClr val="tx1"/>
                </a:solidFill>
                <a:effectLst>
                  <a:outerShdw blurRad="38100" dist="19050" dir="2700000" algn="tl" rotWithShape="0">
                    <a:schemeClr val="dk1">
                      <a:alpha val="40000"/>
                    </a:schemeClr>
                  </a:outerShdw>
                </a:effectLst>
              </a:rPr>
              <a:t>Register set</a:t>
            </a:r>
          </a:p>
          <a:p>
            <a:pPr lvl="1"/>
            <a:r>
              <a:rPr lang="en-IN" dirty="0">
                <a:ln w="0"/>
                <a:solidFill>
                  <a:schemeClr val="tx1"/>
                </a:solidFill>
                <a:effectLst>
                  <a:outerShdw blurRad="38100" dist="19050" dir="2700000" algn="tl" rotWithShape="0">
                    <a:schemeClr val="dk1">
                      <a:alpha val="40000"/>
                    </a:schemeClr>
                  </a:outerShdw>
                </a:effectLst>
              </a:rPr>
              <a:t>Garbage-collected heap</a:t>
            </a:r>
          </a:p>
          <a:p>
            <a:pPr lvl="1"/>
            <a:r>
              <a:rPr lang="en-IN" dirty="0">
                <a:ln w="0"/>
                <a:solidFill>
                  <a:schemeClr val="tx1"/>
                </a:solidFill>
                <a:effectLst>
                  <a:outerShdw blurRad="38100" dist="19050" dir="2700000" algn="tl" rotWithShape="0">
                    <a:schemeClr val="dk1">
                      <a:alpha val="40000"/>
                    </a:schemeClr>
                  </a:outerShdw>
                </a:effectLst>
              </a:rPr>
              <a:t>Fatal error reporting etc.</a:t>
            </a:r>
            <a:endParaRPr lang="en-IN" dirty="0"/>
          </a:p>
        </p:txBody>
      </p:sp>
      <p:pic>
        <p:nvPicPr>
          <p:cNvPr id="5" name="Picture 4">
            <a:extLst>
              <a:ext uri="{FF2B5EF4-FFF2-40B4-BE49-F238E27FC236}">
                <a16:creationId xmlns:a16="http://schemas.microsoft.com/office/drawing/2014/main" id="{DCA60BF2-B1FF-CA3A-F8C1-CA80D2748D53}"/>
              </a:ext>
            </a:extLst>
          </p:cNvPr>
          <p:cNvPicPr>
            <a:picLocks noChangeAspect="1"/>
          </p:cNvPicPr>
          <p:nvPr/>
        </p:nvPicPr>
        <p:blipFill>
          <a:blip r:embed="rId2"/>
          <a:stretch>
            <a:fillRect/>
          </a:stretch>
        </p:blipFill>
        <p:spPr>
          <a:xfrm>
            <a:off x="5578567" y="2004451"/>
            <a:ext cx="5857875" cy="1038225"/>
          </a:xfrm>
          <a:prstGeom prst="rect">
            <a:avLst/>
          </a:prstGeom>
        </p:spPr>
      </p:pic>
      <p:sp>
        <p:nvSpPr>
          <p:cNvPr id="7" name="Title 1">
            <a:extLst>
              <a:ext uri="{FF2B5EF4-FFF2-40B4-BE49-F238E27FC236}">
                <a16:creationId xmlns:a16="http://schemas.microsoft.com/office/drawing/2014/main" id="{B67516F7-6A9A-E1D8-55BB-06CBDE68B5C8}"/>
              </a:ext>
            </a:extLst>
          </p:cNvPr>
          <p:cNvSpPr txBox="1">
            <a:spLocks/>
          </p:cNvSpPr>
          <p:nvPr/>
        </p:nvSpPr>
        <p:spPr>
          <a:xfrm>
            <a:off x="833718" y="0"/>
            <a:ext cx="8534400" cy="135367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solidFill>
                  <a:srgbClr val="610B38"/>
                </a:solidFill>
                <a:latin typeface="erdana"/>
              </a:rPr>
              <a:t>JRE ( Java Runtime Environment)</a:t>
            </a:r>
            <a:endParaRPr lang="en-IN" sz="4000" dirty="0">
              <a:solidFill>
                <a:srgbClr val="610B38"/>
              </a:solidFill>
              <a:latin typeface="erdana"/>
            </a:endParaRPr>
          </a:p>
        </p:txBody>
      </p:sp>
      <p:cxnSp>
        <p:nvCxnSpPr>
          <p:cNvPr id="8" name="Straight Arrow Connector 7">
            <a:extLst>
              <a:ext uri="{FF2B5EF4-FFF2-40B4-BE49-F238E27FC236}">
                <a16:creationId xmlns:a16="http://schemas.microsoft.com/office/drawing/2014/main" id="{5A2BEF0B-731C-FEDE-0E09-D0648C89BF3A}"/>
              </a:ext>
            </a:extLst>
          </p:cNvPr>
          <p:cNvCxnSpPr>
            <a:cxnSpLocks/>
          </p:cNvCxnSpPr>
          <p:nvPr/>
        </p:nvCxnSpPr>
        <p:spPr>
          <a:xfrm flipV="1">
            <a:off x="403410" y="932330"/>
            <a:ext cx="10892118" cy="6275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0085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1000"/>
                                        <p:tgtEl>
                                          <p:spTgt spid="3">
                                            <p:txEl>
                                              <p:pRg st="0" end="0"/>
                                            </p:txEl>
                                          </p:spTgt>
                                        </p:tgtEl>
                                      </p:cBhvr>
                                    </p:animEffect>
                                    <p:anim calcmode="lin" valueType="num">
                                      <p:cBhvr>
                                        <p:cTn id="2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1000"/>
                                        <p:tgtEl>
                                          <p:spTgt spid="3">
                                            <p:txEl>
                                              <p:pRg st="2" end="2"/>
                                            </p:txEl>
                                          </p:spTgt>
                                        </p:tgtEl>
                                      </p:cBhvr>
                                    </p:animEffect>
                                    <p:anim calcmode="lin" valueType="num">
                                      <p:cBhvr>
                                        <p:cTn id="3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1000"/>
                                        <p:tgtEl>
                                          <p:spTgt spid="3">
                                            <p:txEl>
                                              <p:pRg st="3" end="3"/>
                                            </p:txEl>
                                          </p:spTgt>
                                        </p:tgtEl>
                                      </p:cBhvr>
                                    </p:animEffect>
                                    <p:anim calcmode="lin" valueType="num">
                                      <p:cBhvr>
                                        <p:cTn id="4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fade">
                                      <p:cBhvr>
                                        <p:cTn id="46" dur="1000"/>
                                        <p:tgtEl>
                                          <p:spTgt spid="3">
                                            <p:txEl>
                                              <p:pRg st="4" end="4"/>
                                            </p:txEl>
                                          </p:spTgt>
                                        </p:tgtEl>
                                      </p:cBhvr>
                                    </p:animEffect>
                                    <p:anim calcmode="lin" valueType="num">
                                      <p:cBhvr>
                                        <p:cTn id="4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animEffect transition="in" filter="fade">
                                      <p:cBhvr>
                                        <p:cTn id="53" dur="1000"/>
                                        <p:tgtEl>
                                          <p:spTgt spid="3">
                                            <p:txEl>
                                              <p:pRg st="5" end="5"/>
                                            </p:txEl>
                                          </p:spTgt>
                                        </p:tgtEl>
                                      </p:cBhvr>
                                    </p:animEffect>
                                    <p:anim calcmode="lin" valueType="num">
                                      <p:cBhvr>
                                        <p:cTn id="5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5" end="5"/>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
                                            <p:txEl>
                                              <p:pRg st="6" end="6"/>
                                            </p:txEl>
                                          </p:spTgt>
                                        </p:tgtEl>
                                        <p:attrNameLst>
                                          <p:attrName>style.visibility</p:attrName>
                                        </p:attrNameLst>
                                      </p:cBhvr>
                                      <p:to>
                                        <p:strVal val="visible"/>
                                      </p:to>
                                    </p:set>
                                    <p:animEffect transition="in" filter="fade">
                                      <p:cBhvr>
                                        <p:cTn id="58" dur="1000"/>
                                        <p:tgtEl>
                                          <p:spTgt spid="3">
                                            <p:txEl>
                                              <p:pRg st="6" end="6"/>
                                            </p:txEl>
                                          </p:spTgt>
                                        </p:tgtEl>
                                      </p:cBhvr>
                                    </p:animEffect>
                                    <p:anim calcmode="lin" valueType="num">
                                      <p:cBhvr>
                                        <p:cTn id="5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Effect transition="in" filter="fade">
                                      <p:cBhvr>
                                        <p:cTn id="68" dur="1000"/>
                                        <p:tgtEl>
                                          <p:spTgt spid="3">
                                            <p:txEl>
                                              <p:pRg st="8" end="8"/>
                                            </p:txEl>
                                          </p:spTgt>
                                        </p:tgtEl>
                                      </p:cBhvr>
                                    </p:animEffect>
                                    <p:anim calcmode="lin" valueType="num">
                                      <p:cBhvr>
                                        <p:cTn id="6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8" end="8"/>
                                            </p:txEl>
                                          </p:spTgt>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animEffect transition="in" filter="fade">
                                      <p:cBhvr>
                                        <p:cTn id="73" dur="1000"/>
                                        <p:tgtEl>
                                          <p:spTgt spid="3">
                                            <p:txEl>
                                              <p:pRg st="9" end="9"/>
                                            </p:txEl>
                                          </p:spTgt>
                                        </p:tgtEl>
                                      </p:cBhvr>
                                    </p:animEffect>
                                    <p:anim calcmode="lin" valueType="num">
                                      <p:cBhvr>
                                        <p:cTn id="7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3">
                                            <p:txEl>
                                              <p:pRg st="10" end="10"/>
                                            </p:txEl>
                                          </p:spTgt>
                                        </p:tgtEl>
                                        <p:attrNameLst>
                                          <p:attrName>style.visibility</p:attrName>
                                        </p:attrNameLst>
                                      </p:cBhvr>
                                      <p:to>
                                        <p:strVal val="visible"/>
                                      </p:to>
                                    </p:set>
                                    <p:animEffect transition="in" filter="fade">
                                      <p:cBhvr>
                                        <p:cTn id="78" dur="1000"/>
                                        <p:tgtEl>
                                          <p:spTgt spid="3">
                                            <p:txEl>
                                              <p:pRg st="10" end="10"/>
                                            </p:txEl>
                                          </p:spTgt>
                                        </p:tgtEl>
                                      </p:cBhvr>
                                    </p:animEffect>
                                    <p:anim calcmode="lin" valueType="num">
                                      <p:cBhvr>
                                        <p:cTn id="7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JVM | Java Virtual Machine - Javatpoint">
            <a:extLst>
              <a:ext uri="{FF2B5EF4-FFF2-40B4-BE49-F238E27FC236}">
                <a16:creationId xmlns:a16="http://schemas.microsoft.com/office/drawing/2014/main" id="{ADB07F03-224B-DE55-5258-E21551F72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7632" y="474100"/>
            <a:ext cx="6515380" cy="562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75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98</TotalTime>
  <Words>590</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Century Gothic</vt:lpstr>
      <vt:lpstr>erdana</vt:lpstr>
      <vt:lpstr>inter-bold</vt:lpstr>
      <vt:lpstr>inter-regular</vt:lpstr>
      <vt:lpstr>Wingdings 3</vt:lpstr>
      <vt:lpstr>Slice</vt:lpstr>
      <vt:lpstr>Java Architecture</vt:lpstr>
      <vt:lpstr>Components of Java Architecture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Heap Memory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Manoj Hankare</dc:creator>
  <cp:lastModifiedBy>Manoj Hankare</cp:lastModifiedBy>
  <cp:revision>4</cp:revision>
  <dcterms:created xsi:type="dcterms:W3CDTF">2023-08-08T11:16:00Z</dcterms:created>
  <dcterms:modified xsi:type="dcterms:W3CDTF">2023-08-09T09:31:51Z</dcterms:modified>
</cp:coreProperties>
</file>