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varScale="1">
        <p:scale>
          <a:sx n="26" d="100"/>
          <a:sy n="26" d="100"/>
        </p:scale>
        <p:origin x="629" y="62"/>
      </p:cViewPr>
      <p:guideLst>
        <p:guide orient="horz" pos="689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10" rtl="0" eaLnBrk="1" latinLnBrk="0" hangingPunct="1">
              <a:defRPr sz="7260" kern="1200">
                <a:solidFill>
                  <a:schemeClr val="lt1"/>
                </a:solidFill>
                <a:latin typeface="+mn-lt"/>
                <a:ea typeface="+mn-ea"/>
                <a:cs typeface="+mn-cs"/>
              </a:defRPr>
            </a:lvl1pPr>
            <a:lvl2pPr marL="1843405" algn="l" defTabSz="3686810" rtl="0" eaLnBrk="1" latinLnBrk="0" hangingPunct="1">
              <a:defRPr sz="7260" kern="1200">
                <a:solidFill>
                  <a:schemeClr val="lt1"/>
                </a:solidFill>
                <a:latin typeface="+mn-lt"/>
                <a:ea typeface="+mn-ea"/>
                <a:cs typeface="+mn-cs"/>
              </a:defRPr>
            </a:lvl2pPr>
            <a:lvl3pPr marL="3686810" algn="l" defTabSz="3686810" rtl="0" eaLnBrk="1" latinLnBrk="0" hangingPunct="1">
              <a:defRPr sz="7260" kern="1200">
                <a:solidFill>
                  <a:schemeClr val="lt1"/>
                </a:solidFill>
                <a:latin typeface="+mn-lt"/>
                <a:ea typeface="+mn-ea"/>
                <a:cs typeface="+mn-cs"/>
              </a:defRPr>
            </a:lvl3pPr>
            <a:lvl4pPr marL="5530215" algn="l" defTabSz="3686810" rtl="0" eaLnBrk="1" latinLnBrk="0" hangingPunct="1">
              <a:defRPr sz="7260" kern="1200">
                <a:solidFill>
                  <a:schemeClr val="lt1"/>
                </a:solidFill>
                <a:latin typeface="+mn-lt"/>
                <a:ea typeface="+mn-ea"/>
                <a:cs typeface="+mn-cs"/>
              </a:defRPr>
            </a:lvl4pPr>
            <a:lvl5pPr marL="7373620" algn="l" defTabSz="3686810" rtl="0" eaLnBrk="1" latinLnBrk="0" hangingPunct="1">
              <a:defRPr sz="7260" kern="1200">
                <a:solidFill>
                  <a:schemeClr val="lt1"/>
                </a:solidFill>
                <a:latin typeface="+mn-lt"/>
                <a:ea typeface="+mn-ea"/>
                <a:cs typeface="+mn-cs"/>
              </a:defRPr>
            </a:lvl5pPr>
            <a:lvl6pPr marL="9217025" algn="l" defTabSz="3686810" rtl="0" eaLnBrk="1" latinLnBrk="0" hangingPunct="1">
              <a:defRPr sz="7260" kern="1200">
                <a:solidFill>
                  <a:schemeClr val="lt1"/>
                </a:solidFill>
                <a:latin typeface="+mn-lt"/>
                <a:ea typeface="+mn-ea"/>
                <a:cs typeface="+mn-cs"/>
              </a:defRPr>
            </a:lvl6pPr>
            <a:lvl7pPr marL="11060430" algn="l" defTabSz="3686810" rtl="0" eaLnBrk="1" latinLnBrk="0" hangingPunct="1">
              <a:defRPr sz="7260" kern="1200">
                <a:solidFill>
                  <a:schemeClr val="lt1"/>
                </a:solidFill>
                <a:latin typeface="+mn-lt"/>
                <a:ea typeface="+mn-ea"/>
                <a:cs typeface="+mn-cs"/>
              </a:defRPr>
            </a:lvl7pPr>
            <a:lvl8pPr marL="12903835" algn="l" defTabSz="3686810" rtl="0" eaLnBrk="1" latinLnBrk="0" hangingPunct="1">
              <a:defRPr sz="7260" kern="1200">
                <a:solidFill>
                  <a:schemeClr val="lt1"/>
                </a:solidFill>
                <a:latin typeface="+mn-lt"/>
                <a:ea typeface="+mn-ea"/>
                <a:cs typeface="+mn-cs"/>
              </a:defRPr>
            </a:lvl8pPr>
            <a:lvl9pPr marL="14747240" algn="l" defTabSz="3686810" rtl="0" eaLnBrk="1" latinLnBrk="0" hangingPunct="1">
              <a:defRPr sz="7260" kern="1200">
                <a:solidFill>
                  <a:schemeClr val="lt1"/>
                </a:solidFill>
                <a:latin typeface="+mn-lt"/>
                <a:ea typeface="+mn-ea"/>
                <a:cs typeface="+mn-cs"/>
              </a:defRPr>
            </a:lvl9pPr>
          </a:lstStyle>
          <a:p>
            <a:pPr lvl="0">
              <a:spcBef>
                <a:spcPts val="0"/>
              </a:spcBef>
              <a:spcAft>
                <a:spcPts val="1545"/>
              </a:spcAft>
            </a:pPr>
            <a:r>
              <a:rPr lang="en-US" sz="5400" dirty="0">
                <a:solidFill>
                  <a:srgbClr val="7F7F7F"/>
                </a:solidFill>
                <a:latin typeface="Calibri" panose="020F0502020204030204" pitchFamily="34" charset="0"/>
                <a:cs typeface="Calibri" panose="020F0502020204030204" pitchFamily="34" charset="0"/>
              </a:rPr>
              <a:t>Poster Print Size:</a:t>
            </a:r>
            <a:endParaRPr sz="54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rgbClr val="7F7F7F"/>
                </a:solidFill>
                <a:latin typeface="Calibri" panose="020F0502020204030204" pitchFamily="34" charset="0"/>
                <a:cs typeface="Calibri" panose="020F0502020204030204" pitchFamily="34" charset="0"/>
              </a:rPr>
              <a:t>This poster template is 24” high by 48” wide .</a:t>
            </a:r>
            <a:r>
              <a:rPr lang="en-US" sz="3200" baseline="0" dirty="0">
                <a:solidFill>
                  <a:srgbClr val="7F7F7F"/>
                </a:solidFill>
                <a:latin typeface="Calibri" panose="020F0502020204030204" pitchFamily="34" charset="0"/>
                <a:cs typeface="Calibri" panose="020F0502020204030204" pitchFamily="34" charset="0"/>
              </a:rPr>
              <a:t> </a:t>
            </a:r>
            <a:r>
              <a:rPr lang="en-US" sz="3200" dirty="0">
                <a:solidFill>
                  <a:srgbClr val="7F7F7F"/>
                </a:solidFill>
                <a:latin typeface="Calibri" panose="020F0502020204030204" pitchFamily="34" charset="0"/>
                <a:cs typeface="Calibri" panose="020F0502020204030204" pitchFamily="34" charset="0"/>
              </a:rPr>
              <a:t>It can be used to print any poster with a 1:2 aspect ratio including 30x60, 36x72, 42x84, and 48x96. </a:t>
            </a:r>
            <a:endParaRPr lang="en-US" sz="32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5400" dirty="0">
                <a:solidFill>
                  <a:srgbClr val="7F7F7F"/>
                </a:solidFill>
                <a:latin typeface="Calibri" panose="020F0502020204030204" pitchFamily="34" charset="0"/>
                <a:cs typeface="Calibri" panose="020F0502020204030204" pitchFamily="34" charset="0"/>
              </a:rPr>
              <a:t>Placeholders</a:t>
            </a:r>
            <a:r>
              <a:rPr sz="5400" dirty="0">
                <a:solidFill>
                  <a:srgbClr val="7F7F7F"/>
                </a:solidFill>
                <a:latin typeface="Calibri" panose="020F0502020204030204" pitchFamily="34" charset="0"/>
                <a:cs typeface="Calibri" panose="020F0502020204030204" pitchFamily="34" charset="0"/>
              </a:rPr>
              <a:t>:</a:t>
            </a:r>
            <a:endParaRPr sz="54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sz="3200" dirty="0">
                <a:solidFill>
                  <a:srgbClr val="7F7F7F"/>
                </a:solidFill>
                <a:latin typeface="Calibri" panose="020F0502020204030204" pitchFamily="34" charset="0"/>
                <a:cs typeface="Calibri" panose="020F0502020204030204" pitchFamily="34" charset="0"/>
              </a:rPr>
              <a:t>The </a:t>
            </a:r>
            <a:r>
              <a:rPr lang="en-US" sz="3200" dirty="0">
                <a:solidFill>
                  <a:srgbClr val="7F7F7F"/>
                </a:solidFill>
                <a:latin typeface="Calibri" panose="020F0502020204030204" pitchFamily="34" charset="0"/>
                <a:cs typeface="Calibri" panose="020F0502020204030204" pitchFamily="34" charset="0"/>
              </a:rPr>
              <a:t>various elements included</a:t>
            </a:r>
            <a:r>
              <a:rPr sz="3200" dirty="0">
                <a:solidFill>
                  <a:srgbClr val="7F7F7F"/>
                </a:solidFill>
                <a:latin typeface="Calibri" panose="020F0502020204030204" pitchFamily="34" charset="0"/>
                <a:cs typeface="Calibri" panose="020F0502020204030204" pitchFamily="34" charset="0"/>
              </a:rPr>
              <a:t> in this </a:t>
            </a:r>
            <a:r>
              <a:rPr lang="en-US" sz="3200" dirty="0">
                <a:solidFill>
                  <a:srgbClr val="7F7F7F"/>
                </a:solidFill>
                <a:latin typeface="Calibri" panose="020F0502020204030204" pitchFamily="34" charset="0"/>
                <a:cs typeface="Calibri" panose="020F0502020204030204" pitchFamily="34" charset="0"/>
              </a:rPr>
              <a:t>poster are ones</a:t>
            </a:r>
            <a:r>
              <a:rPr lang="en-US" sz="3200" baseline="0" dirty="0">
                <a:solidFill>
                  <a:srgbClr val="7F7F7F"/>
                </a:solidFill>
                <a:latin typeface="Calibri" panose="020F0502020204030204" pitchFamily="34" charset="0"/>
                <a:cs typeface="Calibri" panose="020F0502020204030204" pitchFamily="34" charset="0"/>
              </a:rPr>
              <a:t> we often see in medical, research, and scientific posters.</a:t>
            </a:r>
            <a:r>
              <a:rPr sz="3200" dirty="0">
                <a:solidFill>
                  <a:srgbClr val="7F7F7F"/>
                </a:solidFill>
                <a:latin typeface="Calibri" panose="020F0502020204030204" pitchFamily="34" charset="0"/>
                <a:cs typeface="Calibri" panose="020F0502020204030204" pitchFamily="34" charset="0"/>
              </a:rPr>
              <a:t> </a:t>
            </a:r>
            <a:r>
              <a:rPr lang="en-US" sz="3200" dirty="0">
                <a:solidFill>
                  <a:srgbClr val="7F7F7F"/>
                </a:solidFill>
                <a:latin typeface="Calibri" panose="020F0502020204030204" pitchFamily="34" charset="0"/>
                <a:cs typeface="Calibri" panose="020F0502020204030204" pitchFamily="34" charset="0"/>
              </a:rPr>
              <a:t>Feel</a:t>
            </a:r>
            <a:r>
              <a:rPr lang="en-US" sz="3200" baseline="0" dirty="0">
                <a:solidFill>
                  <a:srgbClr val="7F7F7F"/>
                </a:solidFill>
                <a:latin typeface="Calibri" panose="020F0502020204030204" pitchFamily="34" charset="0"/>
                <a:cs typeface="Calibri" panose="020F0502020204030204" pitchFamily="34" charset="0"/>
              </a:rPr>
              <a:t> free to edit, move,  add, and delete items, or change the layout to suit your needs. Always check with your conference organizer for specific requirements.</a:t>
            </a:r>
            <a:endParaRPr lang="en-US" sz="3200" baseline="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5400" dirty="0">
                <a:solidFill>
                  <a:srgbClr val="7F7F7F"/>
                </a:solidFill>
                <a:latin typeface="Calibri" panose="020F0502020204030204" pitchFamily="34" charset="0"/>
                <a:cs typeface="Calibri" panose="020F0502020204030204" pitchFamily="34" charset="0"/>
              </a:rPr>
              <a:t>Image</a:t>
            </a:r>
            <a:r>
              <a:rPr lang="en-US" sz="5400" baseline="0" dirty="0">
                <a:solidFill>
                  <a:srgbClr val="7F7F7F"/>
                </a:solidFill>
                <a:latin typeface="Calibri" panose="020F0502020204030204" pitchFamily="34" charset="0"/>
                <a:cs typeface="Calibri" panose="020F0502020204030204" pitchFamily="34" charset="0"/>
              </a:rPr>
              <a:t> Quality</a:t>
            </a:r>
            <a:r>
              <a:rPr lang="en-US" sz="5400" dirty="0">
                <a:solidFill>
                  <a:srgbClr val="7F7F7F"/>
                </a:solidFill>
                <a:latin typeface="Calibri" panose="020F0502020204030204" pitchFamily="34" charset="0"/>
                <a:cs typeface="Calibri" panose="020F0502020204030204" pitchFamily="34" charset="0"/>
              </a:rPr>
              <a:t>:</a:t>
            </a:r>
            <a:endParaRPr lang="en-US" sz="54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rgbClr val="7F7F7F"/>
                </a:solidFill>
                <a:latin typeface="Calibri" panose="020F0502020204030204"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anose="020F0502020204030204" pitchFamily="34" charset="0"/>
                <a:cs typeface="Calibri" panose="020F0502020204030204" pitchFamily="34" charset="0"/>
              </a:rPr>
              <a:t>Insert, Picture</a:t>
            </a:r>
            <a:r>
              <a:rPr lang="en-US" sz="3200" dirty="0">
                <a:solidFill>
                  <a:srgbClr val="7F7F7F"/>
                </a:solidFill>
                <a:latin typeface="Calibri" panose="020F0502020204030204"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anose="020F0502020204030204" pitchFamily="34" charset="0"/>
                <a:cs typeface="Calibri" panose="020F0502020204030204" pitchFamily="34" charset="0"/>
              </a:rPr>
              <a:t>150-200 pixels per inch in their final printed size</a:t>
            </a:r>
            <a:r>
              <a:rPr lang="en-US" sz="3200" dirty="0">
                <a:solidFill>
                  <a:srgbClr val="7F7F7F"/>
                </a:solidFill>
                <a:latin typeface="Calibri" panose="020F0502020204030204" pitchFamily="34" charset="0"/>
                <a:cs typeface="Calibri" panose="020F0502020204030204" pitchFamily="34" charset="0"/>
              </a:rPr>
              <a:t>. For instance, a 1600 x 1200 pixel</a:t>
            </a:r>
            <a:r>
              <a:rPr lang="en-US" sz="3200" baseline="0" dirty="0">
                <a:solidFill>
                  <a:srgbClr val="7F7F7F"/>
                </a:solidFill>
                <a:latin typeface="Calibri" panose="020F0502020204030204" pitchFamily="34" charset="0"/>
                <a:cs typeface="Calibri" panose="020F0502020204030204" pitchFamily="34" charset="0"/>
              </a:rPr>
              <a:t> photo will usually look fine up to </a:t>
            </a:r>
            <a:r>
              <a:rPr lang="en-US" sz="3200" dirty="0">
                <a:solidFill>
                  <a:srgbClr val="7F7F7F"/>
                </a:solidFill>
                <a:latin typeface="Calibri" panose="020F0502020204030204" pitchFamily="34" charset="0"/>
                <a:cs typeface="Calibri" panose="020F0502020204030204" pitchFamily="34" charset="0"/>
              </a:rPr>
              <a:t>8“-10” wide on your printed poster.</a:t>
            </a:r>
            <a:endParaRPr lang="en-US" sz="32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rgbClr val="7F7F7F"/>
                </a:solidFill>
                <a:latin typeface="Calibri" panose="020F0502020204030204"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lang="en-US" sz="32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rgbClr val="7F7F7F"/>
                </a:solidFill>
                <a:latin typeface="Calibri" panose="020F0502020204030204" pitchFamily="34" charset="0"/>
                <a:cs typeface="Calibri" panose="020F0502020204030204" pitchFamily="34" charset="0"/>
              </a:rPr>
              <a:t>Please note that graphics from websites (such as the logo on your hospital's or university's home page) will only be 72dpi and not suitable for printing.</a:t>
            </a:r>
            <a:endParaRPr lang="en-US" sz="3200" dirty="0">
              <a:solidFill>
                <a:srgbClr val="7F7F7F"/>
              </a:solidFill>
              <a:latin typeface="Calibri" panose="020F0502020204030204" pitchFamily="34" charset="0"/>
              <a:cs typeface="Calibri" panose="020F0502020204030204" pitchFamily="34" charset="0"/>
            </a:endParaRPr>
          </a:p>
          <a:p>
            <a:pPr lvl="0" algn="ctr">
              <a:spcBef>
                <a:spcPts val="0"/>
              </a:spcBef>
              <a:spcAft>
                <a:spcPts val="1545"/>
              </a:spcAft>
            </a:pPr>
            <a:br>
              <a:rPr lang="en-US" sz="2800" dirty="0">
                <a:solidFill>
                  <a:srgbClr val="7F7F7F"/>
                </a:solidFill>
                <a:latin typeface="Calibri" panose="020F0502020204030204" pitchFamily="34" charset="0"/>
                <a:cs typeface="Calibri" panose="020F0502020204030204" pitchFamily="34" charset="0"/>
              </a:rPr>
            </a:br>
            <a:r>
              <a:rPr lang="en-US" sz="2800" dirty="0">
                <a:solidFill>
                  <a:srgbClr val="7F7F7F"/>
                </a:solidFill>
                <a:latin typeface="Calibri" panose="020F0502020204030204" pitchFamily="34" charset="0"/>
                <a:cs typeface="Calibri" panose="020F0502020204030204" pitchFamily="34" charset="0"/>
              </a:rPr>
              <a:t>[This sidebar area does not print.]</a:t>
            </a:r>
            <a:endParaRPr lang="en-US" sz="2800" dirty="0">
              <a:solidFill>
                <a:srgbClr val="7F7F7F"/>
              </a:solidFill>
              <a:latin typeface="Calibri" panose="020F0502020204030204" pitchFamily="34" charset="0"/>
              <a:cs typeface="Calibri" panose="020F0502020204030204" pitchFamily="34" charset="0"/>
            </a:endParaRP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10" rtl="0" eaLnBrk="1" latinLnBrk="0" hangingPunct="1">
                <a:defRPr sz="7260" kern="1200">
                  <a:solidFill>
                    <a:schemeClr val="lt1"/>
                  </a:solidFill>
                  <a:latin typeface="+mn-lt"/>
                  <a:ea typeface="+mn-ea"/>
                  <a:cs typeface="+mn-cs"/>
                </a:defRPr>
              </a:lvl1pPr>
              <a:lvl2pPr marL="1843405" algn="l" defTabSz="3686810" rtl="0" eaLnBrk="1" latinLnBrk="0" hangingPunct="1">
                <a:defRPr sz="7260" kern="1200">
                  <a:solidFill>
                    <a:schemeClr val="lt1"/>
                  </a:solidFill>
                  <a:latin typeface="+mn-lt"/>
                  <a:ea typeface="+mn-ea"/>
                  <a:cs typeface="+mn-cs"/>
                </a:defRPr>
              </a:lvl2pPr>
              <a:lvl3pPr marL="3686810" algn="l" defTabSz="3686810" rtl="0" eaLnBrk="1" latinLnBrk="0" hangingPunct="1">
                <a:defRPr sz="7260" kern="1200">
                  <a:solidFill>
                    <a:schemeClr val="lt1"/>
                  </a:solidFill>
                  <a:latin typeface="+mn-lt"/>
                  <a:ea typeface="+mn-ea"/>
                  <a:cs typeface="+mn-cs"/>
                </a:defRPr>
              </a:lvl3pPr>
              <a:lvl4pPr marL="5530215" algn="l" defTabSz="3686810" rtl="0" eaLnBrk="1" latinLnBrk="0" hangingPunct="1">
                <a:defRPr sz="7260" kern="1200">
                  <a:solidFill>
                    <a:schemeClr val="lt1"/>
                  </a:solidFill>
                  <a:latin typeface="+mn-lt"/>
                  <a:ea typeface="+mn-ea"/>
                  <a:cs typeface="+mn-cs"/>
                </a:defRPr>
              </a:lvl4pPr>
              <a:lvl5pPr marL="7373620" algn="l" defTabSz="3686810" rtl="0" eaLnBrk="1" latinLnBrk="0" hangingPunct="1">
                <a:defRPr sz="7260" kern="1200">
                  <a:solidFill>
                    <a:schemeClr val="lt1"/>
                  </a:solidFill>
                  <a:latin typeface="+mn-lt"/>
                  <a:ea typeface="+mn-ea"/>
                  <a:cs typeface="+mn-cs"/>
                </a:defRPr>
              </a:lvl5pPr>
              <a:lvl6pPr marL="9217025" algn="l" defTabSz="3686810" rtl="0" eaLnBrk="1" latinLnBrk="0" hangingPunct="1">
                <a:defRPr sz="7260" kern="1200">
                  <a:solidFill>
                    <a:schemeClr val="lt1"/>
                  </a:solidFill>
                  <a:latin typeface="+mn-lt"/>
                  <a:ea typeface="+mn-ea"/>
                  <a:cs typeface="+mn-cs"/>
                </a:defRPr>
              </a:lvl6pPr>
              <a:lvl7pPr marL="11060430" algn="l" defTabSz="3686810" rtl="0" eaLnBrk="1" latinLnBrk="0" hangingPunct="1">
                <a:defRPr sz="7260" kern="1200">
                  <a:solidFill>
                    <a:schemeClr val="lt1"/>
                  </a:solidFill>
                  <a:latin typeface="+mn-lt"/>
                  <a:ea typeface="+mn-ea"/>
                  <a:cs typeface="+mn-cs"/>
                </a:defRPr>
              </a:lvl7pPr>
              <a:lvl8pPr marL="12903835" algn="l" defTabSz="3686810" rtl="0" eaLnBrk="1" latinLnBrk="0" hangingPunct="1">
                <a:defRPr sz="7260" kern="1200">
                  <a:solidFill>
                    <a:schemeClr val="lt1"/>
                  </a:solidFill>
                  <a:latin typeface="+mn-lt"/>
                  <a:ea typeface="+mn-ea"/>
                  <a:cs typeface="+mn-cs"/>
                </a:defRPr>
              </a:lvl8pPr>
              <a:lvl9pPr marL="14747240" algn="l" defTabSz="3686810" rtl="0" eaLnBrk="1" latinLnBrk="0" hangingPunct="1">
                <a:defRPr sz="7260" kern="1200">
                  <a:solidFill>
                    <a:schemeClr val="lt1"/>
                  </a:solidFill>
                  <a:latin typeface="+mn-lt"/>
                  <a:ea typeface="+mn-ea"/>
                  <a:cs typeface="+mn-cs"/>
                </a:defRPr>
              </a:lvl9pPr>
            </a:lstStyle>
            <a:p>
              <a:pPr lvl="0">
                <a:spcBef>
                  <a:spcPts val="0"/>
                </a:spcBef>
                <a:spcAft>
                  <a:spcPts val="1545"/>
                </a:spcAft>
              </a:pPr>
              <a:r>
                <a:rPr lang="en-US" sz="5400" dirty="0">
                  <a:solidFill>
                    <a:schemeClr val="bg1">
                      <a:lumMod val="50000"/>
                    </a:schemeClr>
                  </a:solidFill>
                  <a:latin typeface="Calibri" panose="020F0502020204030204" pitchFamily="34" charset="0"/>
                  <a:cs typeface="Calibri" panose="020F0502020204030204" pitchFamily="34" charset="0"/>
                </a:rPr>
                <a:t>Change</a:t>
              </a:r>
              <a:r>
                <a:rPr lang="en-US" sz="5400" baseline="0" dirty="0">
                  <a:solidFill>
                    <a:schemeClr val="bg1">
                      <a:lumMod val="50000"/>
                    </a:schemeClr>
                  </a:solidFill>
                  <a:latin typeface="Calibri" panose="020F0502020204030204" pitchFamily="34" charset="0"/>
                  <a:cs typeface="Calibri" panose="020F0502020204030204" pitchFamily="34" charset="0"/>
                </a:rPr>
                <a:t> Color Theme</a:t>
              </a:r>
              <a:r>
                <a:rPr lang="en-US" sz="5400" dirty="0">
                  <a:solidFill>
                    <a:schemeClr val="bg1">
                      <a:lumMod val="50000"/>
                    </a:schemeClr>
                  </a:solidFill>
                  <a:latin typeface="Calibri" panose="020F0502020204030204" pitchFamily="34" charset="0"/>
                  <a:cs typeface="Calibri" panose="020F0502020204030204" pitchFamily="34" charset="0"/>
                </a:rPr>
                <a:t>:</a:t>
              </a:r>
              <a:endParaRPr sz="540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chemeClr val="bg1">
                      <a:lumMod val="50000"/>
                    </a:schemeClr>
                  </a:solidFill>
                  <a:latin typeface="Calibri" panose="020F0502020204030204"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anose="020F0502020204030204" pitchFamily="34" charset="0"/>
                  <a:cs typeface="Calibri" panose="020F0502020204030204" pitchFamily="34" charset="0"/>
                </a:rPr>
                <a:t> the newer versions of PowerPoint.</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3200" baseline="0" dirty="0">
                  <a:solidFill>
                    <a:schemeClr val="bg1">
                      <a:lumMod val="50000"/>
                    </a:schemeClr>
                  </a:solidFill>
                  <a:latin typeface="Calibri" panose="020F0502020204030204"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anose="020F0502020204030204" pitchFamily="34" charset="0"/>
                  <a:cs typeface="Calibri" panose="020F0502020204030204" pitchFamily="34" charset="0"/>
                </a:rPr>
                <a:t>Design</a:t>
              </a:r>
              <a:r>
                <a:rPr lang="en-US" sz="3200" baseline="0" dirty="0">
                  <a:solidFill>
                    <a:schemeClr val="bg1">
                      <a:lumMod val="50000"/>
                    </a:schemeClr>
                  </a:solidFill>
                  <a:latin typeface="Calibri" panose="020F0502020204030204" pitchFamily="34" charset="0"/>
                  <a:cs typeface="Calibri" panose="020F0502020204030204" pitchFamily="34" charset="0"/>
                </a:rPr>
                <a:t> tab, then select the </a:t>
              </a:r>
              <a:r>
                <a:rPr lang="en-US" sz="3200" b="1" baseline="0" dirty="0">
                  <a:solidFill>
                    <a:schemeClr val="bg1">
                      <a:lumMod val="50000"/>
                    </a:schemeClr>
                  </a:solidFill>
                  <a:latin typeface="Calibri" panose="020F0502020204030204" pitchFamily="34" charset="0"/>
                  <a:cs typeface="Calibri" panose="020F0502020204030204" pitchFamily="34" charset="0"/>
                </a:rPr>
                <a:t>Colors</a:t>
              </a:r>
              <a:r>
                <a:rPr lang="en-US" sz="3200" baseline="0" dirty="0">
                  <a:solidFill>
                    <a:schemeClr val="bg1">
                      <a:lumMod val="50000"/>
                    </a:schemeClr>
                  </a:solidFill>
                  <a:latin typeface="Calibri" panose="020F0502020204030204" pitchFamily="34" charset="0"/>
                  <a:cs typeface="Calibri" panose="020F0502020204030204" pitchFamily="34" charset="0"/>
                </a:rPr>
                <a:t> drop-down list.</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3200" baseline="0" dirty="0">
                  <a:solidFill>
                    <a:schemeClr val="bg1">
                      <a:lumMod val="50000"/>
                    </a:schemeClr>
                  </a:solidFill>
                  <a:latin typeface="Calibri" panose="020F0502020204030204" pitchFamily="34" charset="0"/>
                  <a:cs typeface="Calibri" panose="020F0502020204030204" pitchFamily="34" charset="0"/>
                </a:rPr>
                <a:t>The default color theme for this template is “Office”, so you can always return to that after trying some of the alternatives.</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5400" dirty="0">
                  <a:solidFill>
                    <a:schemeClr val="bg1">
                      <a:lumMod val="50000"/>
                    </a:schemeClr>
                  </a:solidFill>
                  <a:latin typeface="Calibri" panose="020F0502020204030204" pitchFamily="34" charset="0"/>
                  <a:cs typeface="Calibri" panose="020F0502020204030204" pitchFamily="34" charset="0"/>
                </a:rPr>
                <a:t>Printing Your Poster:</a:t>
              </a:r>
              <a:endParaRPr lang="en-US" sz="540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chemeClr val="bg1">
                      <a:lumMod val="50000"/>
                    </a:schemeClr>
                  </a:solidFill>
                  <a:latin typeface="Calibri" panose="020F0502020204030204" pitchFamily="34" charset="0"/>
                  <a:cs typeface="Calibri" panose="020F0502020204030204" pitchFamily="34" charset="0"/>
                </a:rPr>
                <a:t>Once your poster file is ready, visit</a:t>
              </a:r>
              <a:r>
                <a:rPr lang="en-US" sz="3200" baseline="0" dirty="0">
                  <a:solidFill>
                    <a:schemeClr val="bg1">
                      <a:lumMod val="50000"/>
                    </a:schemeClr>
                  </a:solidFill>
                  <a:latin typeface="Calibri" panose="020F0502020204030204" pitchFamily="34" charset="0"/>
                  <a:cs typeface="Calibri" panose="020F0502020204030204" pitchFamily="34" charset="0"/>
                </a:rPr>
                <a:t> </a:t>
              </a:r>
              <a:r>
                <a:rPr lang="en-US" sz="3200" b="1" baseline="0" dirty="0">
                  <a:solidFill>
                    <a:schemeClr val="bg1">
                      <a:lumMod val="50000"/>
                    </a:schemeClr>
                  </a:solidFill>
                  <a:latin typeface="Calibri" panose="020F0502020204030204" pitchFamily="34" charset="0"/>
                  <a:cs typeface="Calibri" panose="020F0502020204030204" pitchFamily="34" charset="0"/>
                </a:rPr>
                <a:t>www.genigraphics.com</a:t>
              </a:r>
              <a:r>
                <a:rPr lang="en-US" sz="3200" baseline="0" dirty="0">
                  <a:solidFill>
                    <a:schemeClr val="bg1">
                      <a:lumMod val="50000"/>
                    </a:schemeClr>
                  </a:solidFill>
                  <a:latin typeface="Calibri" panose="020F0502020204030204" pitchFamily="34" charset="0"/>
                  <a:cs typeface="Calibri" panose="020F0502020204030204" pitchFamily="34" charset="0"/>
                </a:rPr>
                <a:t> to order a high-quality, affordable poster print. Every order receives a free design review and we can deliver as fast as next business day within the US and Canada. </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3200" baseline="0" dirty="0">
                  <a:solidFill>
                    <a:schemeClr val="bg1">
                      <a:lumMod val="50000"/>
                    </a:schemeClr>
                  </a:solidFill>
                  <a:latin typeface="Calibri" panose="020F0502020204030204" pitchFamily="34" charset="0"/>
                  <a:cs typeface="Calibri" panose="020F0502020204030204" pitchFamily="34" charset="0"/>
                </a:rPr>
                <a:t>Genigraphics® has been producing output from PowerPoint® longer than anyone in the industry; dating back to when we helped Microsoft® design the PowerPoint® software. </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0"/>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anose="020F0502020204030204" pitchFamily="34" charset="0"/>
                  <a:cs typeface="Calibri" panose="020F0502020204030204" pitchFamily="34" charset="0"/>
                </a:rPr>
                <a:t>US and Canada:  1-800-790-4001</a:t>
              </a:r>
              <a:br>
                <a:rPr lang="en-US" sz="3200" baseline="0" dirty="0">
                  <a:solidFill>
                    <a:schemeClr val="bg1">
                      <a:lumMod val="50000"/>
                    </a:schemeClr>
                  </a:solidFill>
                  <a:latin typeface="Calibri" panose="020F0502020204030204" pitchFamily="34" charset="0"/>
                  <a:cs typeface="Calibri" panose="020F0502020204030204" pitchFamily="34" charset="0"/>
                </a:rPr>
              </a:br>
              <a:r>
                <a:rPr lang="en-US" sz="3200" baseline="0" dirty="0">
                  <a:solidFill>
                    <a:schemeClr val="bg1">
                      <a:lumMod val="50000"/>
                    </a:schemeClr>
                  </a:solidFill>
                  <a:latin typeface="Calibri" panose="020F0502020204030204" pitchFamily="34" charset="0"/>
                  <a:cs typeface="Calibri" panose="020F0502020204030204" pitchFamily="34" charset="0"/>
                </a:rPr>
                <a:t>Email: info@genigraphics.com</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lgn="ctr">
                <a:spcBef>
                  <a:spcPts val="0"/>
                </a:spcBef>
                <a:spcAft>
                  <a:spcPts val="0"/>
                </a:spcAft>
              </a:pPr>
              <a:br>
                <a:rPr lang="en-US" sz="2800" dirty="0">
                  <a:solidFill>
                    <a:schemeClr val="bg1">
                      <a:lumMod val="50000"/>
                    </a:schemeClr>
                  </a:solidFill>
                  <a:latin typeface="Calibri" panose="020F0502020204030204" pitchFamily="34" charset="0"/>
                  <a:cs typeface="Calibri" panose="020F0502020204030204" pitchFamily="34" charset="0"/>
                </a:rPr>
              </a:br>
              <a:r>
                <a:rPr lang="en-US" sz="2800" dirty="0">
                  <a:solidFill>
                    <a:schemeClr val="bg1">
                      <a:lumMod val="50000"/>
                    </a:schemeClr>
                  </a:solidFill>
                  <a:latin typeface="Calibri" panose="020F0502020204030204" pitchFamily="34" charset="0"/>
                  <a:cs typeface="Calibri" panose="020F0502020204030204" pitchFamily="34" charset="0"/>
                </a:rPr>
                <a:t>[This sidebar area does not print.]</a:t>
              </a:r>
              <a:endParaRPr lang="en-US" sz="2800" dirty="0">
                <a:solidFill>
                  <a:schemeClr val="bg1">
                    <a:lumMod val="50000"/>
                  </a:schemeClr>
                </a:solidFill>
                <a:latin typeface="Calibri" panose="020F0502020204030204" pitchFamily="34" charset="0"/>
                <a:cs typeface="Calibri" panose="020F0502020204030204" pitchFamily="34"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107874"/>
              <a:ext cx="11904515" cy="10246926"/>
            </a:xfrm>
            <a:prstGeom prst="rect">
              <a:avLst/>
            </a:prstGeom>
          </p:spPr>
        </p:pic>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2.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755"/>
            <a:endParaRPr lang="en-US" sz="4800" dirty="0">
              <a:latin typeface="Calibri" panose="020F0502020204030204"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anose="020F0502020204030204"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anose="020F0502020204030204"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anose="020F0502020204030204"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anose="020F0502020204030204" pitchFamily="34" charset="0"/>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755" rtl="0" fontAlgn="base">
        <a:spcBef>
          <a:spcPct val="0"/>
        </a:spcBef>
        <a:spcAft>
          <a:spcPct val="0"/>
        </a:spcAft>
        <a:defRPr sz="21100">
          <a:solidFill>
            <a:schemeClr val="tx2"/>
          </a:solidFill>
          <a:latin typeface="+mj-lt"/>
          <a:ea typeface="+mj-ea"/>
          <a:cs typeface="+mj-cs"/>
        </a:defRPr>
      </a:lvl1pPr>
      <a:lvl2pPr algn="ctr" defTabSz="4389755" rtl="0" fontAlgn="base">
        <a:spcBef>
          <a:spcPct val="0"/>
        </a:spcBef>
        <a:spcAft>
          <a:spcPct val="0"/>
        </a:spcAft>
        <a:defRPr sz="21100">
          <a:solidFill>
            <a:schemeClr val="tx2"/>
          </a:solidFill>
          <a:latin typeface="Arial" panose="020B0604020202020204" pitchFamily="34" charset="0"/>
        </a:defRPr>
      </a:lvl2pPr>
      <a:lvl3pPr algn="ctr" defTabSz="4389755" rtl="0" fontAlgn="base">
        <a:spcBef>
          <a:spcPct val="0"/>
        </a:spcBef>
        <a:spcAft>
          <a:spcPct val="0"/>
        </a:spcAft>
        <a:defRPr sz="21100">
          <a:solidFill>
            <a:schemeClr val="tx2"/>
          </a:solidFill>
          <a:latin typeface="Arial" panose="020B0604020202020204" pitchFamily="34" charset="0"/>
        </a:defRPr>
      </a:lvl3pPr>
      <a:lvl4pPr algn="ctr" defTabSz="4389755" rtl="0" fontAlgn="base">
        <a:spcBef>
          <a:spcPct val="0"/>
        </a:spcBef>
        <a:spcAft>
          <a:spcPct val="0"/>
        </a:spcAft>
        <a:defRPr sz="21100">
          <a:solidFill>
            <a:schemeClr val="tx2"/>
          </a:solidFill>
          <a:latin typeface="Arial" panose="020B0604020202020204" pitchFamily="34" charset="0"/>
        </a:defRPr>
      </a:lvl4pPr>
      <a:lvl5pPr algn="ctr" defTabSz="4389755" rtl="0" fontAlgn="base">
        <a:spcBef>
          <a:spcPct val="0"/>
        </a:spcBef>
        <a:spcAft>
          <a:spcPct val="0"/>
        </a:spcAft>
        <a:defRPr sz="21100">
          <a:solidFill>
            <a:schemeClr val="tx2"/>
          </a:solidFill>
          <a:latin typeface="Arial" panose="020B0604020202020204" pitchFamily="34" charset="0"/>
        </a:defRPr>
      </a:lvl5pPr>
      <a:lvl6pPr marL="457200" algn="ctr" defTabSz="4389755" rtl="0" fontAlgn="base">
        <a:spcBef>
          <a:spcPct val="0"/>
        </a:spcBef>
        <a:spcAft>
          <a:spcPct val="0"/>
        </a:spcAft>
        <a:defRPr sz="21100">
          <a:solidFill>
            <a:schemeClr val="tx2"/>
          </a:solidFill>
          <a:latin typeface="Arial" panose="020B0604020202020204" pitchFamily="34" charset="0"/>
        </a:defRPr>
      </a:lvl6pPr>
      <a:lvl7pPr marL="914400" algn="ctr" defTabSz="4389755" rtl="0" fontAlgn="base">
        <a:spcBef>
          <a:spcPct val="0"/>
        </a:spcBef>
        <a:spcAft>
          <a:spcPct val="0"/>
        </a:spcAft>
        <a:defRPr sz="21100">
          <a:solidFill>
            <a:schemeClr val="tx2"/>
          </a:solidFill>
          <a:latin typeface="Arial" panose="020B0604020202020204" pitchFamily="34" charset="0"/>
        </a:defRPr>
      </a:lvl7pPr>
      <a:lvl8pPr marL="1371600" algn="ctr" defTabSz="4389755" rtl="0" fontAlgn="base">
        <a:spcBef>
          <a:spcPct val="0"/>
        </a:spcBef>
        <a:spcAft>
          <a:spcPct val="0"/>
        </a:spcAft>
        <a:defRPr sz="21100">
          <a:solidFill>
            <a:schemeClr val="tx2"/>
          </a:solidFill>
          <a:latin typeface="Arial" panose="020B0604020202020204" pitchFamily="34" charset="0"/>
        </a:defRPr>
      </a:lvl8pPr>
      <a:lvl9pPr marL="1828800" algn="ctr" defTabSz="4389755" rtl="0" fontAlgn="base">
        <a:spcBef>
          <a:spcPct val="0"/>
        </a:spcBef>
        <a:spcAft>
          <a:spcPct val="0"/>
        </a:spcAft>
        <a:defRPr sz="21100">
          <a:solidFill>
            <a:schemeClr val="tx2"/>
          </a:solidFill>
          <a:latin typeface="Arial" panose="020B0604020202020204" pitchFamily="34" charset="0"/>
        </a:defRPr>
      </a:lvl9pPr>
    </p:titleStyle>
    <p:bodyStyle>
      <a:lvl1pPr marL="1646555" indent="-1646555" algn="l" defTabSz="4389755" rtl="0" fontAlgn="base">
        <a:spcBef>
          <a:spcPct val="20000"/>
        </a:spcBef>
        <a:spcAft>
          <a:spcPct val="0"/>
        </a:spcAft>
        <a:buChar char="•"/>
        <a:defRPr sz="15400">
          <a:solidFill>
            <a:schemeClr val="tx1"/>
          </a:solidFill>
          <a:latin typeface="+mn-lt"/>
          <a:ea typeface="+mn-ea"/>
          <a:cs typeface="+mn-cs"/>
        </a:defRPr>
      </a:lvl1pPr>
      <a:lvl2pPr marL="3565525" indent="-1371600" algn="l" defTabSz="4389755" rtl="0" fontAlgn="base">
        <a:spcBef>
          <a:spcPct val="20000"/>
        </a:spcBef>
        <a:spcAft>
          <a:spcPct val="0"/>
        </a:spcAft>
        <a:buChar char="–"/>
        <a:defRPr sz="13400">
          <a:solidFill>
            <a:schemeClr val="tx1"/>
          </a:solidFill>
          <a:latin typeface="+mn-lt"/>
        </a:defRPr>
      </a:lvl2pPr>
      <a:lvl3pPr marL="5486400" indent="-1097280" algn="l" defTabSz="4389755" rtl="0" fontAlgn="base">
        <a:spcBef>
          <a:spcPct val="20000"/>
        </a:spcBef>
        <a:spcAft>
          <a:spcPct val="0"/>
        </a:spcAft>
        <a:buChar char="•"/>
        <a:defRPr sz="11500">
          <a:solidFill>
            <a:schemeClr val="tx1"/>
          </a:solidFill>
          <a:latin typeface="+mn-lt"/>
        </a:defRPr>
      </a:lvl3pPr>
      <a:lvl4pPr marL="7680325" indent="-1097280" algn="l" defTabSz="4389755" rtl="0" fontAlgn="base">
        <a:spcBef>
          <a:spcPct val="20000"/>
        </a:spcBef>
        <a:spcAft>
          <a:spcPct val="0"/>
        </a:spcAft>
        <a:buChar char="–"/>
        <a:defRPr sz="9600">
          <a:solidFill>
            <a:schemeClr val="tx1"/>
          </a:solidFill>
          <a:latin typeface="+mn-lt"/>
        </a:defRPr>
      </a:lvl4pPr>
      <a:lvl5pPr marL="9876155" indent="-1097280" algn="l" defTabSz="4389755" rtl="0" fontAlgn="base">
        <a:spcBef>
          <a:spcPct val="20000"/>
        </a:spcBef>
        <a:spcAft>
          <a:spcPct val="0"/>
        </a:spcAft>
        <a:buChar char="»"/>
        <a:defRPr sz="9600">
          <a:solidFill>
            <a:schemeClr val="tx1"/>
          </a:solidFill>
          <a:latin typeface="+mn-lt"/>
        </a:defRPr>
      </a:lvl5pPr>
      <a:lvl6pPr marL="10333355" indent="-1097280" algn="l" defTabSz="4389755" rtl="0" fontAlgn="base">
        <a:spcBef>
          <a:spcPct val="20000"/>
        </a:spcBef>
        <a:spcAft>
          <a:spcPct val="0"/>
        </a:spcAft>
        <a:buChar char="»"/>
        <a:defRPr sz="9600">
          <a:solidFill>
            <a:schemeClr val="tx1"/>
          </a:solidFill>
          <a:latin typeface="+mn-lt"/>
        </a:defRPr>
      </a:lvl6pPr>
      <a:lvl7pPr marL="10790555" indent="-1097280" algn="l" defTabSz="4389755" rtl="0" fontAlgn="base">
        <a:spcBef>
          <a:spcPct val="20000"/>
        </a:spcBef>
        <a:spcAft>
          <a:spcPct val="0"/>
        </a:spcAft>
        <a:buChar char="»"/>
        <a:defRPr sz="9600">
          <a:solidFill>
            <a:schemeClr val="tx1"/>
          </a:solidFill>
          <a:latin typeface="+mn-lt"/>
        </a:defRPr>
      </a:lvl7pPr>
      <a:lvl8pPr marL="11247755" indent="-1097280" algn="l" defTabSz="4389755" rtl="0" fontAlgn="base">
        <a:spcBef>
          <a:spcPct val="20000"/>
        </a:spcBef>
        <a:spcAft>
          <a:spcPct val="0"/>
        </a:spcAft>
        <a:buChar char="»"/>
        <a:defRPr sz="9600">
          <a:solidFill>
            <a:schemeClr val="tx1"/>
          </a:solidFill>
          <a:latin typeface="+mn-lt"/>
        </a:defRPr>
      </a:lvl8pPr>
      <a:lvl9pPr marL="11704955" indent="-1097280" algn="l" defTabSz="4389755"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312025" y="0"/>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algn="ctr"/>
            <a:r>
              <a:rPr lang="en-IN" sz="6600" b="1" dirty="0">
                <a:solidFill>
                  <a:schemeClr val="bg1"/>
                </a:solidFill>
                <a:effectLst>
                  <a:innerShdw blurRad="63500" dist="50800" dir="13500000">
                    <a:srgbClr val="000000">
                      <a:alpha val="50000"/>
                    </a:srgbClr>
                  </a:innerShdw>
                </a:effectLst>
                <a:latin typeface="Times New Roman" panose="02020603050405020304"/>
                <a:cs typeface="Times New Roman" panose="02020603050405020304"/>
                <a:sym typeface="+mn-ea"/>
              </a:rPr>
              <a:t>WEB-BASED ONLINE DISCUSSION FORUM</a:t>
            </a:r>
            <a:r>
              <a:rPr lang="en-US" altLang="en-IN" sz="6600" b="1" dirty="0">
                <a:solidFill>
                  <a:schemeClr val="bg1"/>
                </a:solidFill>
                <a:effectLst>
                  <a:innerShdw blurRad="63500" dist="50800" dir="13500000">
                    <a:srgbClr val="000000">
                      <a:alpha val="50000"/>
                    </a:srgbClr>
                  </a:innerShdw>
                </a:effectLst>
                <a:latin typeface="Times New Roman" panose="02020603050405020304"/>
                <a:cs typeface="Times New Roman" panose="02020603050405020304"/>
                <a:sym typeface="+mn-ea"/>
              </a:rPr>
              <a:t> </a:t>
            </a:r>
            <a:r>
              <a:rPr lang="en-IN" sz="6600" b="1" dirty="0">
                <a:solidFill>
                  <a:schemeClr val="bg1"/>
                </a:solidFill>
                <a:effectLst>
                  <a:innerShdw blurRad="63500" dist="50800" dir="13500000">
                    <a:srgbClr val="000000">
                      <a:alpha val="50000"/>
                    </a:srgbClr>
                  </a:innerShdw>
                </a:effectLst>
                <a:latin typeface="Times New Roman" panose="02020603050405020304"/>
                <a:cs typeface="Times New Roman" panose="02020603050405020304"/>
                <a:sym typeface="+mn-ea"/>
              </a:rPr>
              <a:t>APPLICATION</a:t>
            </a:r>
            <a:endParaRPr lang="en-IN" sz="6600" b="1" dirty="0">
              <a:solidFill>
                <a:schemeClr val="bg1"/>
              </a:solidFill>
              <a:effectLst>
                <a:innerShdw blurRad="63500" dist="50800" dir="13500000">
                  <a:srgbClr val="000000">
                    <a:alpha val="50000"/>
                  </a:srgbClr>
                </a:innerShdw>
              </a:effectLst>
              <a:latin typeface="Times New Roman" panose="02020603050405020304"/>
              <a:ea typeface="Verdana" panose="020B0604030504040204" pitchFamily="34" charset="0"/>
              <a:cs typeface="Times New Roman" panose="02020603050405020304"/>
              <a:sym typeface="+mn-ea"/>
            </a:endParaRPr>
          </a:p>
        </p:txBody>
      </p:sp>
      <p:sp>
        <p:nvSpPr>
          <p:cNvPr id="2171" name="Text Box 123"/>
          <p:cNvSpPr txBox="1">
            <a:spLocks noChangeArrowheads="1"/>
          </p:cNvSpPr>
          <p:nvPr/>
        </p:nvSpPr>
        <p:spPr bwMode="auto">
          <a:xfrm>
            <a:off x="7326312" y="1511792"/>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Department of Computer Science &amp; Engineering</a:t>
            </a:r>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School of Computing</a:t>
            </a:r>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1156CS701 – MAJOR PROJECT</a:t>
            </a:r>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WINTER SEMESTER 2022-2023</a:t>
            </a:r>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178" name="Text Box 130"/>
          <p:cNvSpPr txBox="1">
            <a:spLocks noChangeArrowheads="1"/>
          </p:cNvSpPr>
          <p:nvPr/>
        </p:nvSpPr>
        <p:spPr bwMode="auto">
          <a:xfrm>
            <a:off x="82296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Calibri" panose="020F0502020204030204" pitchFamily="34" charset="0"/>
              </a:rPr>
              <a:t>INTRODUCTION</a:t>
            </a:r>
            <a:endParaRPr lang="en-US" sz="4000" b="1" dirty="0">
              <a:latin typeface="Calibri" panose="020F0502020204030204" pitchFamily="34" charset="0"/>
            </a:endParaRPr>
          </a:p>
        </p:txBody>
      </p:sp>
      <p:sp>
        <p:nvSpPr>
          <p:cNvPr id="2179" name="Text Box 131"/>
          <p:cNvSpPr txBox="1">
            <a:spLocks noChangeArrowheads="1"/>
          </p:cNvSpPr>
          <p:nvPr/>
        </p:nvSpPr>
        <p:spPr bwMode="auto">
          <a:xfrm>
            <a:off x="8229600" y="144018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Calibri" panose="020F0502020204030204" pitchFamily="34" charset="0"/>
              </a:rPr>
              <a:t>METHODOLOGIES</a:t>
            </a:r>
            <a:endParaRPr lang="en-US" sz="4000" b="1" dirty="0">
              <a:latin typeface="Calibri" panose="020F0502020204030204" pitchFamily="34" charset="0"/>
            </a:endParaRPr>
          </a:p>
        </p:txBody>
      </p:sp>
      <p:sp>
        <p:nvSpPr>
          <p:cNvPr id="2181" name="Text Box 133"/>
          <p:cNvSpPr txBox="1">
            <a:spLocks noChangeArrowheads="1"/>
          </p:cNvSpPr>
          <p:nvPr/>
        </p:nvSpPr>
        <p:spPr bwMode="auto">
          <a:xfrm>
            <a:off x="32004000" y="13873877"/>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Calibri" panose="020F0502020204030204" pitchFamily="34" charset="0"/>
              </a:rPr>
              <a:t>CONCLUSIONS</a:t>
            </a:r>
            <a:endParaRPr lang="en-US" sz="4000" b="1" dirty="0">
              <a:latin typeface="Calibri" panose="020F0502020204030204" pitchFamily="34" charset="0"/>
            </a:endParaRPr>
          </a:p>
        </p:txBody>
      </p:sp>
      <p:sp>
        <p:nvSpPr>
          <p:cNvPr id="2182" name="Text Box 134"/>
          <p:cNvSpPr txBox="1">
            <a:spLocks noChangeArrowheads="1"/>
          </p:cNvSpPr>
          <p:nvPr/>
        </p:nvSpPr>
        <p:spPr bwMode="auto">
          <a:xfrm>
            <a:off x="320040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Calibri" panose="020F0502020204030204" pitchFamily="34" charset="0"/>
                <a:cs typeface="Calibri" panose="020F0502020204030204" pitchFamily="34" charset="0"/>
              </a:rPr>
              <a:t>STANDARDS</a:t>
            </a:r>
            <a:r>
              <a:rPr lang="en-US" sz="4000" b="1" dirty="0">
                <a:latin typeface="Calibri" panose="020F0502020204030204" pitchFamily="34" charset="0"/>
                <a:ea typeface="Verdana" panose="020B0604030504040204" pitchFamily="34" charset="0"/>
                <a:cs typeface="Calibri" panose="020F0502020204030204" pitchFamily="34" charset="0"/>
              </a:rPr>
              <a:t> AND POLICIES</a:t>
            </a:r>
            <a:endParaRPr lang="en-US" sz="4000" b="1" dirty="0">
              <a:latin typeface="Calibri" panose="020F0502020204030204" pitchFamily="34" charset="0"/>
              <a:ea typeface="Verdana" panose="020B0604030504040204" pitchFamily="34" charset="0"/>
              <a:cs typeface="Calibri" panose="020F0502020204030204" pitchFamily="34" charset="0"/>
            </a:endParaRPr>
          </a:p>
        </p:txBody>
      </p:sp>
      <p:sp>
        <p:nvSpPr>
          <p:cNvPr id="2183" name="Text Box 135"/>
          <p:cNvSpPr txBox="1">
            <a:spLocks noChangeArrowheads="1"/>
          </p:cNvSpPr>
          <p:nvPr/>
        </p:nvSpPr>
        <p:spPr bwMode="auto">
          <a:xfrm>
            <a:off x="20116800" y="3657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Calibri" panose="020F0502020204030204" pitchFamily="34" charset="0"/>
              </a:rPr>
              <a:t>RESULTS</a:t>
            </a:r>
            <a:endParaRPr lang="en-US" sz="4000" b="1" dirty="0">
              <a:latin typeface="Calibri" panose="020F0502020204030204" pitchFamily="34" charset="0"/>
            </a:endParaRPr>
          </a:p>
        </p:txBody>
      </p:sp>
      <p:sp>
        <p:nvSpPr>
          <p:cNvPr id="2184" name="Text Box 136"/>
          <p:cNvSpPr txBox="1">
            <a:spLocks noChangeArrowheads="1"/>
          </p:cNvSpPr>
          <p:nvPr/>
        </p:nvSpPr>
        <p:spPr bwMode="auto">
          <a:xfrm>
            <a:off x="32004000" y="1756374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a:solidFill>
                  <a:schemeClr val="accent1">
                    <a:lumMod val="50000"/>
                  </a:schemeClr>
                </a:solidFill>
                <a:latin typeface="Calibri" panose="020F0502020204030204" pitchFamily="34" charset="0"/>
              </a:rPr>
              <a:t>ACKNOWLEDGEMENT</a:t>
            </a:r>
            <a:endParaRPr lang="en-US" sz="4000" b="1" dirty="0">
              <a:solidFill>
                <a:schemeClr val="accent1">
                  <a:lumMod val="50000"/>
                </a:schemeClr>
              </a:solidFill>
              <a:latin typeface="Calibri" panose="020F0502020204030204" pitchFamily="34" charset="0"/>
            </a:endParaRPr>
          </a:p>
        </p:txBody>
      </p:sp>
      <p:sp>
        <p:nvSpPr>
          <p:cNvPr id="2228" name="Text Box 180"/>
          <p:cNvSpPr txBox="1">
            <a:spLocks noChangeArrowheads="1"/>
          </p:cNvSpPr>
          <p:nvPr/>
        </p:nvSpPr>
        <p:spPr bwMode="auto">
          <a:xfrm>
            <a:off x="33304214" y="12842924"/>
            <a:ext cx="24161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algn="ctr"/>
            <a:r>
              <a:rPr lang="en-US" sz="2000" b="1" dirty="0">
                <a:solidFill>
                  <a:schemeClr val="accent1">
                    <a:lumMod val="50000"/>
                  </a:schemeClr>
                </a:solidFill>
                <a:latin typeface="Calibri" panose="020F0502020204030204" pitchFamily="34" charset="0"/>
              </a:rPr>
              <a:t>Figure 1.</a:t>
            </a:r>
            <a:r>
              <a:rPr lang="en-US" sz="2000" dirty="0">
                <a:solidFill>
                  <a:schemeClr val="accent1">
                    <a:lumMod val="50000"/>
                  </a:schemeClr>
                </a:solidFill>
                <a:latin typeface="Calibri" panose="020F0502020204030204" pitchFamily="34" charset="0"/>
              </a:rPr>
              <a:t> </a:t>
            </a:r>
            <a:r>
              <a:rPr lang="en-IN" altLang="en-US" sz="2000" dirty="0">
                <a:solidFill>
                  <a:schemeClr val="accent1">
                    <a:lumMod val="50000"/>
                  </a:schemeClr>
                </a:solidFill>
                <a:latin typeface="Calibri" panose="020F0502020204030204" pitchFamily="34" charset="0"/>
              </a:rPr>
              <a:t>search users</a:t>
            </a:r>
            <a:endParaRPr lang="en-IN" altLang="en-US" sz="2000" dirty="0">
              <a:solidFill>
                <a:schemeClr val="accent1">
                  <a:lumMod val="50000"/>
                </a:schemeClr>
              </a:solidFill>
              <a:latin typeface="Calibri" panose="020F0502020204030204" pitchFamily="34" charset="0"/>
            </a:endParaRPr>
          </a:p>
        </p:txBody>
      </p:sp>
      <p:sp>
        <p:nvSpPr>
          <p:cNvPr id="2229" name="Text Box 181"/>
          <p:cNvSpPr txBox="1">
            <a:spLocks noChangeArrowheads="1"/>
          </p:cNvSpPr>
          <p:nvPr/>
        </p:nvSpPr>
        <p:spPr bwMode="auto">
          <a:xfrm>
            <a:off x="39372867" y="12842924"/>
            <a:ext cx="204724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algn="ctr"/>
            <a:r>
              <a:rPr lang="en-US" sz="2000" b="1" dirty="0">
                <a:solidFill>
                  <a:schemeClr val="accent1">
                    <a:lumMod val="50000"/>
                  </a:schemeClr>
                </a:solidFill>
                <a:latin typeface="Calibri" panose="020F0502020204030204" pitchFamily="34" charset="0"/>
              </a:rPr>
              <a:t>Figure 2.</a:t>
            </a:r>
            <a:r>
              <a:rPr lang="en-US" sz="2000" dirty="0">
                <a:solidFill>
                  <a:schemeClr val="accent1">
                    <a:lumMod val="50000"/>
                  </a:schemeClr>
                </a:solidFill>
                <a:latin typeface="Calibri" panose="020F0502020204030204" pitchFamily="34" charset="0"/>
              </a:rPr>
              <a:t> </a:t>
            </a:r>
            <a:r>
              <a:rPr lang="en-IN" altLang="en-US" sz="2000" dirty="0">
                <a:solidFill>
                  <a:schemeClr val="accent1">
                    <a:lumMod val="50000"/>
                  </a:schemeClr>
                </a:solidFill>
                <a:latin typeface="Calibri" panose="020F0502020204030204" pitchFamily="34" charset="0"/>
              </a:rPr>
              <a:t>Chat box</a:t>
            </a:r>
            <a:endParaRPr lang="en-IN" altLang="en-US" sz="2000" dirty="0">
              <a:solidFill>
                <a:schemeClr val="accent1">
                  <a:lumMod val="50000"/>
                </a:schemeClr>
              </a:solidFill>
              <a:latin typeface="Calibri" panose="020F0502020204030204" pitchFamily="34" charset="0"/>
            </a:endParaRPr>
          </a:p>
        </p:txBody>
      </p:sp>
      <p:sp>
        <p:nvSpPr>
          <p:cNvPr id="2230" name="Text Box 182"/>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dirty="0">
                <a:solidFill>
                  <a:schemeClr val="bg1"/>
                </a:solidFill>
                <a:latin typeface="Calibri" panose="020F0502020204030204" pitchFamily="34" charset="0"/>
              </a:rPr>
              <a:t>ABSTRACT</a:t>
            </a:r>
            <a:endParaRPr lang="en-US" sz="4000" dirty="0">
              <a:solidFill>
                <a:schemeClr val="bg1"/>
              </a:solidFill>
              <a:latin typeface="Calibri" panose="020F0502020204030204" pitchFamily="34" charset="0"/>
            </a:endParaRPr>
          </a:p>
        </p:txBody>
      </p:sp>
      <p:sp>
        <p:nvSpPr>
          <p:cNvPr id="2231" name="Text Box 183"/>
          <p:cNvSpPr txBox="1">
            <a:spLocks noChangeArrowheads="1"/>
          </p:cNvSpPr>
          <p:nvPr/>
        </p:nvSpPr>
        <p:spPr bwMode="auto">
          <a:xfrm>
            <a:off x="388938" y="13243123"/>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dirty="0">
                <a:solidFill>
                  <a:schemeClr val="bg1"/>
                </a:solidFill>
                <a:latin typeface="Calibri" panose="020F0502020204030204" pitchFamily="34" charset="0"/>
              </a:rPr>
              <a:t>TEAM MEMBER DETAILS</a:t>
            </a:r>
            <a:endParaRPr lang="en-US" sz="4000" dirty="0">
              <a:solidFill>
                <a:schemeClr val="bg1"/>
              </a:solidFill>
              <a:latin typeface="Calibri" panose="020F0502020204030204" pitchFamily="34" charset="0"/>
            </a:endParaRPr>
          </a:p>
        </p:txBody>
      </p:sp>
      <p:sp>
        <p:nvSpPr>
          <p:cNvPr id="2241" name="Text Box 193"/>
          <p:cNvSpPr txBox="1">
            <a:spLocks noChangeArrowheads="1"/>
          </p:cNvSpPr>
          <p:nvPr/>
        </p:nvSpPr>
        <p:spPr bwMode="auto">
          <a:xfrm>
            <a:off x="685800" y="14401998"/>
            <a:ext cx="5943600" cy="7351395"/>
          </a:xfrm>
          <a:prstGeom prst="rect">
            <a:avLst/>
          </a:prstGeom>
          <a:solidFill>
            <a:schemeClr val="accent1">
              <a:lumMod val="75000"/>
            </a:schemeClr>
          </a:solidFill>
          <a:ln>
            <a:noFill/>
          </a:ln>
          <a:effectLst/>
        </p:spPr>
        <p:txBody>
          <a:bodyPr lIns="228600" tIns="228600" rIns="228600" bIns="228600">
            <a:spAutoFit/>
          </a:bodyPr>
          <a:lstStyle/>
          <a:p>
            <a:r>
              <a:rPr lang="en-US" sz="3200" dirty="0">
                <a:solidFill>
                  <a:schemeClr val="bg1"/>
                </a:solidFill>
                <a:latin typeface="Calibri" panose="020F0502020204030204" pitchFamily="34" charset="0"/>
              </a:rPr>
              <a:t>&lt;Student 1. </a:t>
            </a:r>
            <a:r>
              <a:rPr lang="en-IN" altLang="en-US" sz="3200" dirty="0">
                <a:solidFill>
                  <a:schemeClr val="bg1"/>
                </a:solidFill>
                <a:latin typeface="Calibri" panose="020F0502020204030204" pitchFamily="34" charset="0"/>
              </a:rPr>
              <a:t>12596</a:t>
            </a:r>
            <a:r>
              <a:rPr lang="en-US" sz="3200" dirty="0">
                <a:solidFill>
                  <a:schemeClr val="bg1"/>
                </a:solidFill>
                <a:latin typeface="Calibri" panose="020F0502020204030204" pitchFamily="34" charset="0"/>
              </a:rPr>
              <a:t>/</a:t>
            </a:r>
            <a:r>
              <a:rPr lang="en-IN" altLang="en-US" sz="3200" dirty="0">
                <a:solidFill>
                  <a:schemeClr val="bg1"/>
                </a:solidFill>
                <a:latin typeface="Calibri" panose="020F0502020204030204" pitchFamily="34" charset="0"/>
              </a:rPr>
              <a:t>Manojh Kumar S</a:t>
            </a:r>
            <a:r>
              <a:rPr lang="en-US" sz="3200" dirty="0">
                <a:solidFill>
                  <a:schemeClr val="bg1"/>
                </a:solidFill>
                <a:latin typeface="Calibri" panose="020F0502020204030204" pitchFamily="34" charset="0"/>
              </a:rPr>
              <a:t>&gt;</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&lt;Student 2 .</a:t>
            </a:r>
            <a:r>
              <a:rPr lang="en-US" sz="3200" dirty="0" err="1">
                <a:solidFill>
                  <a:schemeClr val="bg1"/>
                </a:solidFill>
                <a:latin typeface="Calibri" panose="020F0502020204030204" pitchFamily="34" charset="0"/>
              </a:rPr>
              <a:t>vtu</a:t>
            </a:r>
            <a:r>
              <a:rPr lang="en-US" sz="3200" dirty="0">
                <a:solidFill>
                  <a:schemeClr val="bg1"/>
                </a:solidFill>
                <a:latin typeface="Calibri" panose="020F0502020204030204" pitchFamily="34" charset="0"/>
              </a:rPr>
              <a:t> </a:t>
            </a:r>
            <a:r>
              <a:rPr lang="en-IN" altLang="en-US" sz="3200" dirty="0">
                <a:solidFill>
                  <a:schemeClr val="bg1"/>
                </a:solidFill>
                <a:latin typeface="Calibri" panose="020F0502020204030204" pitchFamily="34" charset="0"/>
              </a:rPr>
              <a:t>11514</a:t>
            </a:r>
            <a:r>
              <a:rPr lang="en-US" sz="3200" dirty="0">
                <a:solidFill>
                  <a:schemeClr val="bg1"/>
                </a:solidFill>
                <a:latin typeface="Calibri" panose="020F0502020204030204" pitchFamily="34" charset="0"/>
              </a:rPr>
              <a:t>/</a:t>
            </a:r>
            <a:r>
              <a:rPr lang="en-IN" altLang="en-US" sz="3200" dirty="0">
                <a:solidFill>
                  <a:schemeClr val="bg1"/>
                </a:solidFill>
                <a:latin typeface="Calibri" panose="020F0502020204030204" pitchFamily="34" charset="0"/>
              </a:rPr>
              <a:t>Shalini E</a:t>
            </a:r>
            <a:r>
              <a:rPr lang="en-US" sz="3200" dirty="0">
                <a:solidFill>
                  <a:schemeClr val="bg1"/>
                </a:solidFill>
                <a:latin typeface="Calibri" panose="020F0502020204030204" pitchFamily="34" charset="0"/>
              </a:rPr>
              <a:t>&gt;</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&lt;Student 3 .</a:t>
            </a:r>
            <a:r>
              <a:rPr lang="en-US" sz="3200" dirty="0" err="1">
                <a:solidFill>
                  <a:schemeClr val="bg1"/>
                </a:solidFill>
                <a:latin typeface="Calibri" panose="020F0502020204030204" pitchFamily="34" charset="0"/>
              </a:rPr>
              <a:t>vtu</a:t>
            </a:r>
            <a:r>
              <a:rPr lang="en-IN" altLang="en-US" sz="3200" dirty="0" err="1">
                <a:solidFill>
                  <a:schemeClr val="bg1"/>
                </a:solidFill>
                <a:latin typeface="Calibri" panose="020F0502020204030204" pitchFamily="34" charset="0"/>
              </a:rPr>
              <a:t> 13669</a:t>
            </a:r>
            <a:r>
              <a:rPr lang="en-US" sz="3200" dirty="0">
                <a:solidFill>
                  <a:schemeClr val="bg1"/>
                </a:solidFill>
                <a:latin typeface="Calibri" panose="020F0502020204030204" pitchFamily="34" charset="0"/>
              </a:rPr>
              <a:t>/</a:t>
            </a:r>
            <a:r>
              <a:rPr lang="en-IN" altLang="en-US" sz="3200" dirty="0">
                <a:solidFill>
                  <a:schemeClr val="bg1"/>
                </a:solidFill>
                <a:latin typeface="Calibri" panose="020F0502020204030204" pitchFamily="34" charset="0"/>
              </a:rPr>
              <a:t>Harini Nesapriya M</a:t>
            </a:r>
            <a:r>
              <a:rPr lang="en-US" sz="3200" dirty="0">
                <a:solidFill>
                  <a:schemeClr val="bg1"/>
                </a:solidFill>
                <a:latin typeface="Calibri" panose="020F0502020204030204" pitchFamily="34" charset="0"/>
              </a:rPr>
              <a:t>&gt;</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&lt;Student 1. </a:t>
            </a:r>
            <a:r>
              <a:rPr lang="en-IN" altLang="en-US" sz="3200" dirty="0">
                <a:solidFill>
                  <a:schemeClr val="bg1"/>
                </a:solidFill>
                <a:latin typeface="Calibri" panose="020F0502020204030204" pitchFamily="34" charset="0"/>
              </a:rPr>
              <a:t>8825894732</a:t>
            </a:r>
            <a:r>
              <a:rPr lang="en-US" sz="3200" dirty="0">
                <a:solidFill>
                  <a:schemeClr val="bg1"/>
                </a:solidFill>
                <a:latin typeface="Calibri" panose="020F0502020204030204" pitchFamily="34" charset="0"/>
              </a:rPr>
              <a:t>&gt;</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&lt;Student 2. 82703 81967&gt;</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&lt;Student 3. 93440 86928&gt;</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&lt;Student 1. </a:t>
            </a:r>
            <a:r>
              <a:rPr lang="en-IN" altLang="en-US" sz="3200" dirty="0">
                <a:solidFill>
                  <a:schemeClr val="bg1"/>
                </a:solidFill>
                <a:latin typeface="Calibri" panose="020F0502020204030204" pitchFamily="34" charset="0"/>
              </a:rPr>
              <a:t>vtu12596@veltech.edu.in</a:t>
            </a:r>
            <a:r>
              <a:rPr lang="en-US" sz="3200" dirty="0">
                <a:solidFill>
                  <a:schemeClr val="bg1"/>
                </a:solidFill>
                <a:latin typeface="Calibri" panose="020F0502020204030204" pitchFamily="34" charset="0"/>
              </a:rPr>
              <a:t>&gt;</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&lt;Student 2. </a:t>
            </a:r>
            <a:r>
              <a:rPr lang="en-IN" altLang="en-US" sz="3200" dirty="0">
                <a:solidFill>
                  <a:schemeClr val="bg1"/>
                </a:solidFill>
                <a:latin typeface="Calibri" panose="020F0502020204030204" pitchFamily="34" charset="0"/>
              </a:rPr>
              <a:t>vtu11514@veltech.edu.in</a:t>
            </a:r>
            <a:r>
              <a:rPr lang="en-US" sz="3200" dirty="0">
                <a:solidFill>
                  <a:schemeClr val="bg1"/>
                </a:solidFill>
                <a:latin typeface="Calibri" panose="020F0502020204030204" pitchFamily="34" charset="0"/>
              </a:rPr>
              <a:t>&gt;</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&lt;Student 3. </a:t>
            </a:r>
            <a:r>
              <a:rPr lang="en-IN" altLang="en-US" sz="3200" dirty="0">
                <a:solidFill>
                  <a:schemeClr val="bg1"/>
                </a:solidFill>
                <a:latin typeface="Calibri" panose="020F0502020204030204" pitchFamily="34" charset="0"/>
              </a:rPr>
              <a:t>vtu13669@veltech.edu.in</a:t>
            </a:r>
            <a:r>
              <a:rPr lang="en-US" sz="3200" dirty="0">
                <a:solidFill>
                  <a:schemeClr val="bg1"/>
                </a:solidFill>
                <a:latin typeface="Calibri" panose="020F0502020204030204" pitchFamily="34" charset="0"/>
              </a:rPr>
              <a:t>&gt;</a:t>
            </a:r>
            <a:endParaRPr lang="en-US" sz="3200" dirty="0">
              <a:solidFill>
                <a:schemeClr val="bg1"/>
              </a:solidFill>
              <a:latin typeface="Calibri" panose="020F0502020204030204" pitchFamily="34" charset="0"/>
            </a:endParaRPr>
          </a:p>
        </p:txBody>
      </p:sp>
      <p:sp>
        <p:nvSpPr>
          <p:cNvPr id="2242" name="Text Box 194"/>
          <p:cNvSpPr txBox="1">
            <a:spLocks noChangeArrowheads="1"/>
          </p:cNvSpPr>
          <p:nvPr/>
        </p:nvSpPr>
        <p:spPr bwMode="auto">
          <a:xfrm>
            <a:off x="685800" y="4570413"/>
            <a:ext cx="5943600" cy="7351395"/>
          </a:xfrm>
          <a:prstGeom prst="rect">
            <a:avLst/>
          </a:prstGeom>
          <a:solidFill>
            <a:schemeClr val="accent1">
              <a:lumMod val="75000"/>
            </a:schemeClr>
          </a:solidFill>
          <a:ln>
            <a:noFill/>
          </a:ln>
          <a:effectLst/>
        </p:spPr>
        <p:txBody>
          <a:bodyPr lIns="228600" tIns="228600" rIns="228600" bIns="228600">
            <a:spAutoFit/>
          </a:bodyPr>
          <a:lstStyle/>
          <a:p>
            <a:pPr marL="0" indent="0" algn="just">
              <a:buNone/>
            </a:pPr>
            <a:r>
              <a:rPr lang="en-US" sz="3200">
                <a:solidFill>
                  <a:schemeClr val="bg1"/>
                </a:solidFill>
                <a:latin typeface="Times New Roman" panose="02020603050405020304" pitchFamily="18" charset="0"/>
                <a:cs typeface="Times New Roman" panose="02020603050405020304" pitchFamily="18" charset="0"/>
                <a:sym typeface="+mn-ea"/>
              </a:rPr>
              <a:t>Online group discussion forum application has been around for several years.It is a web application where </a:t>
            </a:r>
            <a:r>
              <a:rPr lang="en-IN" altLang="en-US" sz="3200">
                <a:solidFill>
                  <a:schemeClr val="bg1"/>
                </a:solidFill>
                <a:latin typeface="Times New Roman" panose="02020603050405020304" pitchFamily="18" charset="0"/>
                <a:cs typeface="Times New Roman" panose="02020603050405020304" pitchFamily="18" charset="0"/>
                <a:sym typeface="+mn-ea"/>
              </a:rPr>
              <a:t> students </a:t>
            </a:r>
            <a:r>
              <a:rPr lang="en-US" altLang="en-IN" sz="3200">
                <a:solidFill>
                  <a:schemeClr val="bg1"/>
                </a:solidFill>
                <a:latin typeface="Times New Roman" panose="02020603050405020304" pitchFamily="18" charset="0"/>
                <a:cs typeface="Times New Roman" panose="02020603050405020304" pitchFamily="18" charset="0"/>
                <a:sym typeface="+mn-ea"/>
              </a:rPr>
              <a:t>can</a:t>
            </a:r>
            <a:r>
              <a:rPr lang="en-IN" altLang="en-US" sz="3200">
                <a:solidFill>
                  <a:schemeClr val="bg1"/>
                </a:solidFill>
                <a:latin typeface="Times New Roman" panose="02020603050405020304" pitchFamily="18" charset="0"/>
                <a:cs typeface="Times New Roman" panose="02020603050405020304" pitchFamily="18" charset="0"/>
                <a:sym typeface="+mn-ea"/>
              </a:rPr>
              <a:t> post their doubts and they can also clarify their doubts by other users</a:t>
            </a:r>
            <a:r>
              <a:rPr lang="en-US" altLang="en-IN" sz="3200">
                <a:solidFill>
                  <a:schemeClr val="bg1"/>
                </a:solidFill>
                <a:latin typeface="Times New Roman" panose="02020603050405020304" pitchFamily="18" charset="0"/>
                <a:cs typeface="Times New Roman" panose="02020603050405020304" pitchFamily="18" charset="0"/>
                <a:sym typeface="+mn-ea"/>
              </a:rPr>
              <a:t> </a:t>
            </a:r>
            <a:r>
              <a:rPr lang="en-IN" altLang="en-US" sz="3200">
                <a:solidFill>
                  <a:schemeClr val="bg1"/>
                </a:solidFill>
                <a:latin typeface="Times New Roman" panose="02020603050405020304" pitchFamily="18" charset="0"/>
                <a:cs typeface="Times New Roman" panose="02020603050405020304" pitchFamily="18" charset="0"/>
                <a:sym typeface="+mn-ea"/>
              </a:rPr>
              <a:t>and also user can view the previous discussion taken place on that day.It is difficult to note down all the problems manually</a:t>
            </a:r>
            <a:r>
              <a:rPr lang="en-US" altLang="en-IN" sz="3200">
                <a:solidFill>
                  <a:schemeClr val="bg1"/>
                </a:solidFill>
                <a:latin typeface="Times New Roman" panose="02020603050405020304" pitchFamily="18" charset="0"/>
                <a:cs typeface="Times New Roman" panose="02020603050405020304" pitchFamily="18" charset="0"/>
                <a:sym typeface="+mn-ea"/>
              </a:rPr>
              <a:t> so by using online discussion forum application they can clarify their doubts easily and faster</a:t>
            </a:r>
            <a:r>
              <a:rPr lang="en-IN" altLang="en-US" sz="3200">
                <a:solidFill>
                  <a:schemeClr val="bg1"/>
                </a:solidFill>
                <a:latin typeface="Times New Roman" panose="02020603050405020304" pitchFamily="18" charset="0"/>
                <a:cs typeface="Times New Roman" panose="02020603050405020304" pitchFamily="18" charset="0"/>
                <a:sym typeface="+mn-ea"/>
              </a:rPr>
              <a:t>.</a:t>
            </a:r>
            <a:endParaRPr lang="en-IN" altLang="en-US" sz="3200" dirty="0">
              <a:solidFill>
                <a:schemeClr val="bg1"/>
              </a:solidFill>
              <a:latin typeface="Times New Roman" panose="02020603050405020304" pitchFamily="18" charset="0"/>
              <a:cs typeface="Times New Roman" panose="02020603050405020304" pitchFamily="18" charset="0"/>
              <a:sym typeface="+mn-ea"/>
            </a:endParaRPr>
          </a:p>
        </p:txBody>
      </p:sp>
      <p:sp>
        <p:nvSpPr>
          <p:cNvPr id="2243" name="Text Box 195"/>
          <p:cNvSpPr txBox="1">
            <a:spLocks noChangeArrowheads="1"/>
          </p:cNvSpPr>
          <p:nvPr/>
        </p:nvSpPr>
        <p:spPr bwMode="auto">
          <a:xfrm>
            <a:off x="20116800" y="4570413"/>
            <a:ext cx="10969625" cy="4058920"/>
          </a:xfrm>
          <a:prstGeom prst="rect">
            <a:avLst/>
          </a:prstGeom>
          <a:solidFill>
            <a:schemeClr val="bg1"/>
          </a:solidFill>
          <a:ln>
            <a:noFill/>
          </a:ln>
          <a:effectLst/>
        </p:spPr>
        <p:txBody>
          <a:bodyPr lIns="182880" tIns="182880" rIns="182880" bIns="182880">
            <a:spAutoFit/>
          </a:bodyPr>
          <a:lstStyle/>
          <a:p>
            <a:pPr eaLnBrk="1" hangingPunct="1"/>
            <a:r>
              <a:rPr lang="en-US" dirty="0">
                <a:latin typeface="Calibri" panose="020F0502020204030204" pitchFamily="34" charset="0"/>
              </a:rPr>
              <a:t>Online discussion forums can yield a variety of results, both positive and negative. On the positive side, forums can facilitate knowledge sharing, networking, and community building among users. They can also foster critical thinking and help users develop their communication and writing skills. Additionally, forums can serve as valuable sources of feedback and insights for businesses and organizations, allowing them to better understand their customers and improve their products or services. On the negative side, forums can also be breeding grounds for misinformation, harassment, and toxic behavior. Therefore, it is important for forum applications to implement effective moderation tools and policies to maintain a healthy and productive discussion environment.</a:t>
            </a:r>
            <a:endParaRPr lang="en-US" dirty="0">
              <a:latin typeface="Calibri" panose="020F0502020204030204" pitchFamily="34" charset="0"/>
            </a:endParaRPr>
          </a:p>
        </p:txBody>
      </p:sp>
      <p:sp>
        <p:nvSpPr>
          <p:cNvPr id="2244" name="Text Box 196"/>
          <p:cNvSpPr txBox="1">
            <a:spLocks noChangeArrowheads="1"/>
          </p:cNvSpPr>
          <p:nvPr/>
        </p:nvSpPr>
        <p:spPr bwMode="auto">
          <a:xfrm>
            <a:off x="32004000" y="4570413"/>
            <a:ext cx="10969625" cy="4520565"/>
          </a:xfrm>
          <a:prstGeom prst="rect">
            <a:avLst/>
          </a:prstGeom>
          <a:solidFill>
            <a:schemeClr val="bg1"/>
          </a:solidFill>
          <a:ln>
            <a:noFill/>
          </a:ln>
          <a:effectLst/>
        </p:spPr>
        <p:txBody>
          <a:bodyPr wrap="square" lIns="182880" tIns="182880" rIns="182880" bIns="182880">
            <a:spAutoFit/>
          </a:bodyPr>
          <a:lstStyle/>
          <a:p>
            <a:pPr algn="just" eaLnBrk="1" hangingPunct="1"/>
            <a:r>
              <a:rPr lang="en-US" sz="1800" dirty="0">
                <a:latin typeface="Times New Roman" panose="02020603050405020304" pitchFamily="18" charset="0"/>
                <a:cs typeface="Times New Roman" panose="02020603050405020304" pitchFamily="18" charset="0"/>
              </a:rPr>
              <a:t>Visual Studio Code</a:t>
            </a:r>
            <a:endParaRPr lang="en-US" sz="1800" dirty="0">
              <a:latin typeface="Times New Roman" panose="02020603050405020304" pitchFamily="18" charset="0"/>
              <a:cs typeface="Times New Roman" panose="02020603050405020304" pitchFamily="18" charset="0"/>
            </a:endParaRPr>
          </a:p>
          <a:p>
            <a:pPr algn="just" eaLnBrk="1" hangingPunct="1"/>
            <a:r>
              <a:rPr lang="en-US" sz="1800" dirty="0">
                <a:latin typeface="Times New Roman" panose="02020603050405020304" pitchFamily="18" charset="0"/>
                <a:cs typeface="Times New Roman" panose="02020603050405020304" pitchFamily="18" charset="0"/>
              </a:rPr>
              <a:t>Visual Studio code,also commonly referred to as VS Code,is a source-code editor made by Microsoft for Windows,Linux and macOS.Features include support for debugging, syntax highlighting, intelligent code completion, snippets, code refactoring and embedded git. Users can change the theme,keyboard shortcuts,preferences and install extensions that add additional functionality.</a:t>
            </a:r>
            <a:endParaRPr lang="en-US" sz="1800" dirty="0">
              <a:latin typeface="Times New Roman" panose="02020603050405020304" pitchFamily="18" charset="0"/>
              <a:cs typeface="Times New Roman" panose="02020603050405020304" pitchFamily="18" charset="0"/>
            </a:endParaRPr>
          </a:p>
          <a:p>
            <a:pPr algn="just" eaLnBrk="1" hangingPunct="1"/>
            <a:r>
              <a:rPr lang="en-US" sz="1800" dirty="0">
                <a:latin typeface="Times New Roman" panose="02020603050405020304" pitchFamily="18" charset="0"/>
                <a:cs typeface="Times New Roman" panose="02020603050405020304" pitchFamily="18" charset="0"/>
              </a:rPr>
              <a:t>Standard Used: ISO/IEC 6429</a:t>
            </a:r>
            <a:endParaRPr lang="en-US" sz="1800" dirty="0">
              <a:latin typeface="Times New Roman" panose="02020603050405020304" pitchFamily="18" charset="0"/>
              <a:cs typeface="Times New Roman" panose="02020603050405020304" pitchFamily="18" charset="0"/>
            </a:endParaRPr>
          </a:p>
          <a:p>
            <a:pPr algn="just" eaLnBrk="1" hangingPunct="1"/>
            <a:r>
              <a:rPr lang="en-US" sz="1800" dirty="0">
                <a:latin typeface="Times New Roman" panose="02020603050405020304" pitchFamily="18" charset="0"/>
                <a:cs typeface="Times New Roman" panose="02020603050405020304" pitchFamily="18" charset="0"/>
              </a:rPr>
              <a:t>XAMPP</a:t>
            </a:r>
            <a:endParaRPr lang="en-US" sz="1800" dirty="0">
              <a:latin typeface="Times New Roman" panose="02020603050405020304" pitchFamily="18" charset="0"/>
              <a:cs typeface="Times New Roman" panose="02020603050405020304" pitchFamily="18" charset="0"/>
            </a:endParaRPr>
          </a:p>
          <a:p>
            <a:pPr algn="just" eaLnBrk="1" hangingPunct="1"/>
            <a:r>
              <a:rPr lang="en-US" sz="1800" dirty="0">
                <a:latin typeface="Times New Roman" panose="02020603050405020304" pitchFamily="18" charset="0"/>
                <a:cs typeface="Times New Roman" panose="02020603050405020304" pitchFamily="18" charset="0"/>
              </a:rPr>
              <a:t>XAMPP is an open-source web server solution that provides an easy-to-use platform for developers to create and test web applications locally. XAMPP has its own set of standards and policies that ensure the security and stability of the platform. These policies include regular updates to keep the platform up-to-date with the latest security patches and software versions, a strict access control system to limit access to sensitive data and resources, and a comprehensive backup system to protect against data loss. Additionally, XAMPP has a strong commitment to user privacy and data protection, and provides detailed documentation and support to ensure that developers can use the platform safely and effectively.</a:t>
            </a:r>
            <a:endParaRPr lang="en-US" sz="1800" dirty="0">
              <a:latin typeface="Times New Roman" panose="02020603050405020304" pitchFamily="18" charset="0"/>
              <a:cs typeface="Times New Roman" panose="02020603050405020304" pitchFamily="18" charset="0"/>
            </a:endParaRPr>
          </a:p>
          <a:p>
            <a:pPr algn="just" eaLnBrk="1" hangingPunct="1"/>
            <a:r>
              <a:rPr lang="en-US" sz="1800" dirty="0">
                <a:latin typeface="Times New Roman" panose="02020603050405020304" pitchFamily="18" charset="0"/>
                <a:cs typeface="Times New Roman" panose="02020603050405020304" pitchFamily="18" charset="0"/>
              </a:rPr>
              <a:t>Standard Used: ISO/IEC 12207</a:t>
            </a:r>
            <a:endParaRPr lang="en-US" sz="1800" dirty="0">
              <a:latin typeface="Times New Roman" panose="02020603050405020304" pitchFamily="18" charset="0"/>
              <a:cs typeface="Times New Roman" panose="02020603050405020304" pitchFamily="18" charset="0"/>
            </a:endParaRPr>
          </a:p>
        </p:txBody>
      </p:sp>
      <p:sp>
        <p:nvSpPr>
          <p:cNvPr id="2245" name="Text Box 197"/>
          <p:cNvSpPr txBox="1">
            <a:spLocks noChangeArrowheads="1"/>
          </p:cNvSpPr>
          <p:nvPr/>
        </p:nvSpPr>
        <p:spPr bwMode="auto">
          <a:xfrm>
            <a:off x="8229600" y="15338822"/>
            <a:ext cx="10969625" cy="6275070"/>
          </a:xfrm>
          <a:prstGeom prst="rect">
            <a:avLst/>
          </a:prstGeom>
          <a:solidFill>
            <a:schemeClr val="bg1"/>
          </a:solidFill>
          <a:ln>
            <a:noFill/>
          </a:ln>
          <a:effectLst/>
        </p:spPr>
        <p:txBody>
          <a:bodyPr lIns="182880" tIns="182880" rIns="182880" bIns="182880">
            <a:spAutoFit/>
          </a:bodyPr>
          <a:lstStyle/>
          <a:p>
            <a:pPr algn="just" eaLnBrk="1" hangingPunct="1"/>
            <a:r>
              <a:rPr lang="en-US" sz="3200" dirty="0">
                <a:latin typeface="Times New Roman" panose="02020603050405020304" pitchFamily="18" charset="0"/>
                <a:cs typeface="Times New Roman" panose="02020603050405020304" pitchFamily="18" charset="0"/>
              </a:rPr>
              <a:t>Forum applications typically employ a variety of methodologies to enable users to engage in online discussions. These methodologies include user authentication and authorization, thread creation and management, comment and reply mechanisms, moderation tools, and search functionality. In addition, forum applications may also implement features such as user profiles, private messaging, notifications, and gamification elements to enhance user engagement and retention. Overall, the methodologies employed by forum applications aim to provide users with a seamless and enjoyable experience while facilitating meaningful discussions and fostering community building</a:t>
            </a:r>
            <a:endParaRPr lang="en-US" sz="3200" dirty="0">
              <a:latin typeface="Times New Roman" panose="02020603050405020304" pitchFamily="18" charset="0"/>
              <a:cs typeface="Times New Roman" panose="02020603050405020304" pitchFamily="18" charset="0"/>
            </a:endParaRPr>
          </a:p>
        </p:txBody>
      </p:sp>
      <p:sp>
        <p:nvSpPr>
          <p:cNvPr id="2246" name="Text Box 198"/>
          <p:cNvSpPr txBox="1">
            <a:spLocks noChangeArrowheads="1"/>
          </p:cNvSpPr>
          <p:nvPr/>
        </p:nvSpPr>
        <p:spPr bwMode="auto">
          <a:xfrm>
            <a:off x="32004000" y="14788277"/>
            <a:ext cx="10969625" cy="2950845"/>
          </a:xfrm>
          <a:prstGeom prst="rect">
            <a:avLst/>
          </a:prstGeom>
          <a:solidFill>
            <a:schemeClr val="bg1"/>
          </a:solidFill>
          <a:ln>
            <a:noFill/>
          </a:ln>
          <a:effectLst/>
        </p:spPr>
        <p:txBody>
          <a:bodyPr lIns="182880" tIns="182880" rIns="182880" bIns="182880">
            <a:spAutoFit/>
          </a:bodyPr>
          <a:lstStyle/>
          <a:p>
            <a:pPr algn="just"/>
            <a:r>
              <a:rPr sz="2800">
                <a:latin typeface="Times New Roman" panose="02020603050405020304" pitchFamily="18" charset="0"/>
                <a:cs typeface="Times New Roman" panose="02020603050405020304" pitchFamily="18" charset="0"/>
                <a:sym typeface="+mn-ea"/>
              </a:rPr>
              <a:t>The</a:t>
            </a:r>
            <a:r>
              <a:rPr lang="en-US" sz="2800">
                <a:latin typeface="Times New Roman" panose="02020603050405020304" pitchFamily="18" charset="0"/>
                <a:cs typeface="Times New Roman" panose="02020603050405020304" pitchFamily="18" charset="0"/>
                <a:sym typeface="+mn-ea"/>
              </a:rPr>
              <a:t> Web based</a:t>
            </a:r>
            <a:r>
              <a:rPr sz="2800">
                <a:latin typeface="Times New Roman" panose="02020603050405020304" pitchFamily="18" charset="0"/>
                <a:cs typeface="Times New Roman" panose="02020603050405020304" pitchFamily="18" charset="0"/>
                <a:sym typeface="+mn-ea"/>
              </a:rPr>
              <a:t> </a:t>
            </a:r>
            <a:r>
              <a:rPr lang="en-US" sz="2800">
                <a:latin typeface="Times New Roman" panose="02020603050405020304" pitchFamily="18" charset="0"/>
                <a:cs typeface="Times New Roman" panose="02020603050405020304" pitchFamily="18" charset="0"/>
                <a:sym typeface="+mn-ea"/>
              </a:rPr>
              <a:t>online disscusion</a:t>
            </a:r>
            <a:r>
              <a:rPr sz="2800">
                <a:latin typeface="Times New Roman" panose="02020603050405020304" pitchFamily="18" charset="0"/>
                <a:cs typeface="Times New Roman" panose="02020603050405020304" pitchFamily="18" charset="0"/>
                <a:sym typeface="+mn-ea"/>
              </a:rPr>
              <a:t> forum</a:t>
            </a:r>
            <a:r>
              <a:rPr lang="en-US" sz="2800">
                <a:latin typeface="Times New Roman" panose="02020603050405020304" pitchFamily="18" charset="0"/>
                <a:cs typeface="Times New Roman" panose="02020603050405020304" pitchFamily="18" charset="0"/>
                <a:sym typeface="+mn-ea"/>
              </a:rPr>
              <a:t> application</a:t>
            </a:r>
            <a:r>
              <a:rPr sz="2800">
                <a:latin typeface="Times New Roman" panose="02020603050405020304" pitchFamily="18" charset="0"/>
                <a:cs typeface="Times New Roman" panose="02020603050405020304" pitchFamily="18" charset="0"/>
                <a:sym typeface="+mn-ea"/>
              </a:rPr>
              <a:t> is </a:t>
            </a:r>
            <a:r>
              <a:rPr lang="en-US" sz="2800">
                <a:latin typeface="Times New Roman" panose="02020603050405020304" pitchFamily="18" charset="0"/>
                <a:cs typeface="Times New Roman" panose="02020603050405020304" pitchFamily="18" charset="0"/>
                <a:sym typeface="+mn-ea"/>
              </a:rPr>
              <a:t>used to</a:t>
            </a:r>
            <a:r>
              <a:rPr sz="2800">
                <a:latin typeface="Times New Roman" panose="02020603050405020304" pitchFamily="18" charset="0"/>
                <a:cs typeface="Times New Roman" panose="02020603050405020304" pitchFamily="18" charset="0"/>
                <a:sym typeface="+mn-ea"/>
              </a:rPr>
              <a:t> serve as a channel through which the students can </a:t>
            </a:r>
            <a:r>
              <a:rPr lang="en-US" sz="2800">
                <a:latin typeface="Times New Roman" panose="02020603050405020304" pitchFamily="18" charset="0"/>
                <a:cs typeface="Times New Roman" panose="02020603050405020304" pitchFamily="18" charset="0"/>
                <a:sym typeface="+mn-ea"/>
              </a:rPr>
              <a:t>share</a:t>
            </a:r>
            <a:r>
              <a:rPr sz="2800">
                <a:latin typeface="Times New Roman" panose="02020603050405020304" pitchFamily="18" charset="0"/>
                <a:cs typeface="Times New Roman" panose="02020603050405020304" pitchFamily="18" charset="0"/>
                <a:sym typeface="+mn-ea"/>
              </a:rPr>
              <a:t> their opinions and</a:t>
            </a:r>
            <a:r>
              <a:rPr lang="en-US" sz="2800">
                <a:latin typeface="Times New Roman" panose="02020603050405020304" pitchFamily="18" charset="0"/>
                <a:cs typeface="Times New Roman" panose="02020603050405020304" pitchFamily="18" charset="0"/>
                <a:sym typeface="+mn-ea"/>
              </a:rPr>
              <a:t> can also clarify their doubts by viewing the previous conversation based on the topic</a:t>
            </a:r>
            <a:r>
              <a:rPr sz="2800">
                <a:latin typeface="Times New Roman" panose="02020603050405020304" pitchFamily="18" charset="0"/>
                <a:cs typeface="Times New Roman" panose="02020603050405020304" pitchFamily="18" charset="0"/>
                <a:sym typeface="+mn-ea"/>
              </a:rPr>
              <a:t>. The forum </a:t>
            </a:r>
            <a:r>
              <a:rPr lang="en-US" sz="2800">
                <a:latin typeface="Times New Roman" panose="02020603050405020304" pitchFamily="18" charset="0"/>
                <a:cs typeface="Times New Roman" panose="02020603050405020304" pitchFamily="18" charset="0"/>
                <a:sym typeface="+mn-ea"/>
              </a:rPr>
              <a:t>application also</a:t>
            </a:r>
            <a:r>
              <a:rPr sz="2800">
                <a:latin typeface="Times New Roman" panose="02020603050405020304" pitchFamily="18" charset="0"/>
                <a:cs typeface="Times New Roman" panose="02020603050405020304" pitchFamily="18" charset="0"/>
                <a:sym typeface="+mn-ea"/>
              </a:rPr>
              <a:t> ensures the participation of the students in various activities and events to create a healthy environment.</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
        <p:nvSpPr>
          <p:cNvPr id="2247" name="Text Box 199"/>
          <p:cNvSpPr txBox="1">
            <a:spLocks noChangeArrowheads="1"/>
          </p:cNvSpPr>
          <p:nvPr/>
        </p:nvSpPr>
        <p:spPr bwMode="auto">
          <a:xfrm>
            <a:off x="8229600" y="4570413"/>
            <a:ext cx="10969625" cy="7013575"/>
          </a:xfrm>
          <a:prstGeom prst="rect">
            <a:avLst/>
          </a:prstGeom>
          <a:solidFill>
            <a:schemeClr val="bg1"/>
          </a:solidFill>
          <a:ln>
            <a:noFill/>
          </a:ln>
          <a:effectLst/>
        </p:spPr>
        <p:txBody>
          <a:bodyPr lIns="182880" tIns="182880" rIns="182880" bIns="182880">
            <a:spAutoFit/>
          </a:bodyPr>
          <a:lstStyle/>
          <a:p>
            <a:pPr algn="just"/>
            <a:r>
              <a:rPr lang="en-IN" altLang="en-US" sz="3600">
                <a:latin typeface="Times New Roman" panose="02020603050405020304" pitchFamily="18" charset="0"/>
                <a:cs typeface="Times New Roman" panose="02020603050405020304" pitchFamily="18" charset="0"/>
                <a:sym typeface="+mn-ea"/>
              </a:rPr>
              <a:t>The project named “</a:t>
            </a:r>
            <a:r>
              <a:rPr lang="en-IN" sz="3600" b="1" dirty="0">
                <a:latin typeface="Times New Roman" panose="02020603050405020304" pitchFamily="18" charset="0"/>
                <a:cs typeface="Times New Roman" panose="02020603050405020304" pitchFamily="18" charset="0"/>
                <a:sym typeface="+mn-ea"/>
              </a:rPr>
              <a:t>WEB-BASED ONLINE DISCUSSION FORUM APPLICATION</a:t>
            </a:r>
            <a:r>
              <a:rPr lang="en-IN" altLang="en-US" sz="3600">
                <a:latin typeface="Times New Roman" panose="02020603050405020304" pitchFamily="18" charset="0"/>
                <a:cs typeface="Times New Roman" panose="02020603050405020304" pitchFamily="18" charset="0"/>
                <a:sym typeface="+mn-ea"/>
              </a:rPr>
              <a:t>” by creating account in this application the students can share their ideas and they can also make decission on various topics. Its technically a discussion form where users(students) can clear their doubts by posting questions and also they can learn other topics by reading live conversation or by reading the previous conversations. Eventhough there are many forum applications are aldready there like brainly, quara etc. Each applications has their own demerits for students to use. So,we creating the application which will make more comfortable for the students to use. </a:t>
            </a:r>
            <a:endParaRPr lang="en-IN" altLang="en-US" sz="3600" dirty="0">
              <a:solidFill>
                <a:schemeClr val="tx1"/>
              </a:solidFill>
              <a:latin typeface="Times New Roman" panose="02020603050405020304" pitchFamily="18" charset="0"/>
              <a:cs typeface="Times New Roman" panose="02020603050405020304" pitchFamily="18" charset="0"/>
              <a:sym typeface="+mn-ea"/>
            </a:endParaRPr>
          </a:p>
        </p:txBody>
      </p:sp>
      <p:sp>
        <p:nvSpPr>
          <p:cNvPr id="2248" name="Text Box 200"/>
          <p:cNvSpPr txBox="1">
            <a:spLocks noChangeArrowheads="1"/>
          </p:cNvSpPr>
          <p:nvPr/>
        </p:nvSpPr>
        <p:spPr bwMode="auto">
          <a:xfrm>
            <a:off x="32004000" y="18478143"/>
            <a:ext cx="10969625" cy="2442845"/>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panose="020B0604020202020204" pitchFamily="34" charset="0"/>
              </a:defRPr>
            </a:lvl1pPr>
            <a:lvl2pPr marL="914400" indent="-342900">
              <a:defRPr>
                <a:solidFill>
                  <a:schemeClr val="tx1"/>
                </a:solidFill>
                <a:latin typeface="Arial" panose="020B0604020202020204" pitchFamily="34" charset="0"/>
              </a:defRPr>
            </a:lvl2pPr>
            <a:lvl3pPr marL="1371600" indent="-342900">
              <a:defRPr>
                <a:solidFill>
                  <a:schemeClr val="tx1"/>
                </a:solidFill>
                <a:latin typeface="Arial" panose="020B0604020202020204" pitchFamily="34" charset="0"/>
              </a:defRPr>
            </a:lvl3pPr>
            <a:lvl4pPr marL="1828800" indent="-342900">
              <a:defRPr>
                <a:solidFill>
                  <a:schemeClr val="tx1"/>
                </a:solidFill>
                <a:latin typeface="Arial" panose="020B0604020202020204" pitchFamily="34" charset="0"/>
              </a:defRPr>
            </a:lvl4pPr>
            <a:lvl5pPr marL="2286000" indent="-342900">
              <a:defRPr>
                <a:solidFill>
                  <a:schemeClr val="tx1"/>
                </a:solidFill>
                <a:latin typeface="Arial" panose="020B0604020202020204" pitchFamily="34" charset="0"/>
              </a:defRPr>
            </a:lvl5pPr>
            <a:lvl6pPr marL="2743200" indent="-342900" fontAlgn="base">
              <a:spcBef>
                <a:spcPct val="0"/>
              </a:spcBef>
              <a:spcAft>
                <a:spcPct val="0"/>
              </a:spcAft>
              <a:defRPr>
                <a:solidFill>
                  <a:schemeClr val="tx1"/>
                </a:solidFill>
                <a:latin typeface="Arial" panose="020B0604020202020204" pitchFamily="34" charset="0"/>
              </a:defRPr>
            </a:lvl6pPr>
            <a:lvl7pPr marL="3200400" indent="-342900" fontAlgn="base">
              <a:spcBef>
                <a:spcPct val="0"/>
              </a:spcBef>
              <a:spcAft>
                <a:spcPct val="0"/>
              </a:spcAft>
              <a:defRPr>
                <a:solidFill>
                  <a:schemeClr val="tx1"/>
                </a:solidFill>
                <a:latin typeface="Arial" panose="020B0604020202020204" pitchFamily="34" charset="0"/>
              </a:defRPr>
            </a:lvl7pPr>
            <a:lvl8pPr marL="3657600" indent="-342900" fontAlgn="base">
              <a:spcBef>
                <a:spcPct val="0"/>
              </a:spcBef>
              <a:spcAft>
                <a:spcPct val="0"/>
              </a:spcAft>
              <a:defRPr>
                <a:solidFill>
                  <a:schemeClr val="tx1"/>
                </a:solidFill>
                <a:latin typeface="Arial" panose="020B0604020202020204" pitchFamily="34" charset="0"/>
              </a:defRPr>
            </a:lvl8pPr>
            <a:lvl9pPr marL="4114800" indent="-342900" fontAlgn="base">
              <a:spcBef>
                <a:spcPct val="0"/>
              </a:spcBef>
              <a:spcAft>
                <a:spcPct val="0"/>
              </a:spcAft>
              <a:defRPr>
                <a:solidFill>
                  <a:schemeClr val="tx1"/>
                </a:solidFill>
                <a:latin typeface="Arial" panose="020B0604020202020204" pitchFamily="34" charset="0"/>
              </a:defRPr>
            </a:lvl9pPr>
          </a:lstStyle>
          <a:p>
            <a:pPr>
              <a:spcAft>
                <a:spcPct val="50000"/>
              </a:spcAft>
              <a:buFontTx/>
              <a:buAutoNum type="arabicPeriod"/>
            </a:pPr>
            <a:r>
              <a:rPr lang="en-US" sz="3200" dirty="0">
                <a:latin typeface="Calibri" panose="020F0502020204030204" pitchFamily="34" charset="0"/>
              </a:rPr>
              <a:t>Project Supervisor Name/Designation</a:t>
            </a:r>
            <a:r>
              <a:rPr lang="en-IN" altLang="en-US" sz="3200" dirty="0">
                <a:latin typeface="Calibri" panose="020F0502020204030204" pitchFamily="34" charset="0"/>
              </a:rPr>
              <a:t>: </a:t>
            </a:r>
            <a:r>
              <a:rPr lang="en-IN" altLang="en-US" sz="3200">
                <a:latin typeface="Times New Roman" panose="02020603050405020304" pitchFamily="18" charset="0"/>
                <a:cs typeface="Times New Roman" panose="02020603050405020304" pitchFamily="18" charset="0"/>
                <a:sym typeface="+mn-ea"/>
              </a:rPr>
              <a:t>Dr.Angeline Lydia</a:t>
            </a:r>
            <a:endParaRPr lang="en-US" sz="3200" dirty="0">
              <a:latin typeface="Calibri" panose="020F0502020204030204" pitchFamily="34" charset="0"/>
            </a:endParaRPr>
          </a:p>
          <a:p>
            <a:pPr>
              <a:spcAft>
                <a:spcPct val="50000"/>
              </a:spcAft>
              <a:buFontTx/>
              <a:buAutoNum type="arabicPeriod"/>
            </a:pPr>
            <a:r>
              <a:rPr lang="en-US" sz="3200" dirty="0">
                <a:latin typeface="Calibri" panose="020F0502020204030204" pitchFamily="34" charset="0"/>
              </a:rPr>
              <a:t>Project supervisor Contact No</a:t>
            </a:r>
            <a:r>
              <a:rPr lang="en-IN" altLang="en-US" sz="3200" dirty="0">
                <a:latin typeface="Calibri" panose="020F0502020204030204" pitchFamily="34" charset="0"/>
              </a:rPr>
              <a:t>: +91 75400 98415</a:t>
            </a:r>
            <a:endParaRPr lang="en-IN" altLang="en-US" sz="3200" dirty="0">
              <a:latin typeface="Calibri" panose="020F0502020204030204" pitchFamily="34" charset="0"/>
            </a:endParaRPr>
          </a:p>
          <a:p>
            <a:pPr>
              <a:spcAft>
                <a:spcPct val="50000"/>
              </a:spcAft>
              <a:buFontTx/>
              <a:buAutoNum type="arabicPeriod"/>
            </a:pPr>
            <a:r>
              <a:rPr lang="en-US" sz="3200" dirty="0">
                <a:latin typeface="Calibri" panose="020F0502020204030204" pitchFamily="34" charset="0"/>
              </a:rPr>
              <a:t>Project supervisor Mail ID</a:t>
            </a:r>
            <a:r>
              <a:rPr lang="en-IN" altLang="en-US" sz="3200" dirty="0">
                <a:latin typeface="Calibri" panose="020F0502020204030204" pitchFamily="34" charset="0"/>
              </a:rPr>
              <a:t>: </a:t>
            </a:r>
            <a:r>
              <a:rPr lang="en-IN" altLang="en-US" sz="2800" dirty="0">
                <a:latin typeface="Times New Roman" panose="02020603050405020304" pitchFamily="18" charset="0"/>
                <a:cs typeface="Times New Roman" panose="02020603050405020304" pitchFamily="18" charset="0"/>
              </a:rPr>
              <a:t>drangenilelydia@veltech.edu.in</a:t>
            </a:r>
            <a:endParaRPr lang="en-IN" altLang="en-US" sz="2800" dirty="0">
              <a:latin typeface="Times New Roman" panose="02020603050405020304" pitchFamily="18" charset="0"/>
              <a:cs typeface="Times New Roman" panose="02020603050405020304" pitchFamily="18" charset="0"/>
            </a:endParaRPr>
          </a:p>
        </p:txBody>
      </p:sp>
      <p:sp>
        <p:nvSpPr>
          <p:cNvPr id="66" name="Text Box 240"/>
          <p:cNvSpPr txBox="1">
            <a:spLocks noChangeArrowheads="1"/>
          </p:cNvSpPr>
          <p:nvPr/>
        </p:nvSpPr>
        <p:spPr bwMode="auto">
          <a:xfrm>
            <a:off x="20116800" y="20997663"/>
            <a:ext cx="2279650" cy="389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sz="2000" b="1" dirty="0">
                <a:solidFill>
                  <a:schemeClr val="accent1">
                    <a:lumMod val="50000"/>
                  </a:schemeClr>
                </a:solidFill>
                <a:latin typeface="Calibri" panose="020F0502020204030204" pitchFamily="34" charset="0"/>
              </a:rPr>
              <a:t>Chart 1.</a:t>
            </a:r>
            <a:r>
              <a:rPr lang="en-US" sz="2000" dirty="0">
                <a:solidFill>
                  <a:schemeClr val="accent1">
                    <a:lumMod val="50000"/>
                  </a:schemeClr>
                </a:solidFill>
                <a:latin typeface="Calibri" panose="020F0502020204030204" pitchFamily="34" charset="0"/>
              </a:rPr>
              <a:t> </a:t>
            </a:r>
            <a:r>
              <a:rPr lang="en-IN" altLang="en-US" sz="2000" dirty="0">
                <a:solidFill>
                  <a:schemeClr val="accent1">
                    <a:lumMod val="50000"/>
                  </a:schemeClr>
                </a:solidFill>
                <a:latin typeface="Calibri" panose="020F0502020204030204" pitchFamily="34" charset="0"/>
              </a:rPr>
              <a:t>Forum page</a:t>
            </a:r>
            <a:endParaRPr lang="en-IN" altLang="en-US" sz="2000" dirty="0">
              <a:solidFill>
                <a:schemeClr val="accent1">
                  <a:lumMod val="50000"/>
                </a:schemeClr>
              </a:solidFill>
              <a:latin typeface="Calibri" panose="020F0502020204030204" pitchFamily="34" charset="0"/>
            </a:endParaRPr>
          </a:p>
        </p:txBody>
      </p:sp>
      <p:sp>
        <p:nvSpPr>
          <p:cNvPr id="67" name="Text Box 241"/>
          <p:cNvSpPr txBox="1">
            <a:spLocks noChangeArrowheads="1"/>
          </p:cNvSpPr>
          <p:nvPr/>
        </p:nvSpPr>
        <p:spPr bwMode="auto">
          <a:xfrm>
            <a:off x="20116800" y="9982200"/>
            <a:ext cx="3772535" cy="389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sz="2000" b="1" dirty="0">
                <a:solidFill>
                  <a:schemeClr val="accent1">
                    <a:lumMod val="50000"/>
                  </a:schemeClr>
                </a:solidFill>
                <a:latin typeface="Calibri" panose="020F0502020204030204" pitchFamily="34" charset="0"/>
              </a:rPr>
              <a:t>Table 1.</a:t>
            </a:r>
            <a:r>
              <a:rPr lang="en-US" sz="2000" dirty="0">
                <a:solidFill>
                  <a:schemeClr val="accent1">
                    <a:lumMod val="50000"/>
                  </a:schemeClr>
                </a:solidFill>
                <a:latin typeface="Calibri" panose="020F0502020204030204" pitchFamily="34" charset="0"/>
              </a:rPr>
              <a:t> </a:t>
            </a:r>
            <a:r>
              <a:rPr lang="en-IN" altLang="en-US" sz="2000" dirty="0">
                <a:solidFill>
                  <a:schemeClr val="accent1">
                    <a:lumMod val="50000"/>
                  </a:schemeClr>
                </a:solidFill>
                <a:latin typeface="Calibri" panose="020F0502020204030204" pitchFamily="34" charset="0"/>
              </a:rPr>
              <a:t>forum disscusion database</a:t>
            </a:r>
            <a:endParaRPr lang="en-IN" altLang="en-US" sz="2000" dirty="0">
              <a:solidFill>
                <a:schemeClr val="accent1">
                  <a:lumMod val="50000"/>
                </a:schemeClr>
              </a:solidFill>
              <a:latin typeface="Calibri" panose="020F0502020204030204" pitchFamily="34" charset="0"/>
            </a:endParaRPr>
          </a:p>
        </p:txBody>
      </p:sp>
      <p:pic>
        <p:nvPicPr>
          <p:cNvPr id="30" name="image1.jpe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17638" y="698463"/>
            <a:ext cx="3886200" cy="1769052"/>
          </a:xfrm>
          <a:prstGeom prst="rect">
            <a:avLst/>
          </a:prstGeom>
        </p:spPr>
      </p:pic>
      <p:pic>
        <p:nvPicPr>
          <p:cNvPr id="8" name="Content Placeholder 7" descr="feae3700-9a2e-478e-8515-745d6a881430"/>
          <p:cNvPicPr>
            <a:picLocks noChangeAspect="1"/>
          </p:cNvPicPr>
          <p:nvPr/>
        </p:nvPicPr>
        <p:blipFill>
          <a:blip r:embed="rId2"/>
          <a:stretch>
            <a:fillRect/>
          </a:stretch>
        </p:blipFill>
        <p:spPr>
          <a:xfrm>
            <a:off x="20040600" y="15314930"/>
            <a:ext cx="11175365" cy="5606415"/>
          </a:xfrm>
          <a:prstGeom prst="rect">
            <a:avLst/>
          </a:prstGeom>
        </p:spPr>
      </p:pic>
      <p:pic>
        <p:nvPicPr>
          <p:cNvPr id="18" name="Content Placeholder 17" descr="9803d00b-b4fb-4fb4-8464-44bcc2ad87f2"/>
          <p:cNvPicPr>
            <a:picLocks noChangeAspect="1"/>
          </p:cNvPicPr>
          <p:nvPr/>
        </p:nvPicPr>
        <p:blipFill>
          <a:blip r:embed="rId3"/>
          <a:stretch>
            <a:fillRect/>
          </a:stretch>
        </p:blipFill>
        <p:spPr>
          <a:xfrm>
            <a:off x="20040600" y="10490200"/>
            <a:ext cx="11035030" cy="4418330"/>
          </a:xfrm>
          <a:prstGeom prst="rect">
            <a:avLst/>
          </a:prstGeom>
        </p:spPr>
      </p:pic>
      <p:pic>
        <p:nvPicPr>
          <p:cNvPr id="3" name="Content Placeholder 7" descr="f6e54f48-1cd0-4857-8de5-f95209f937d7"/>
          <p:cNvPicPr>
            <a:picLocks noChangeAspect="1"/>
          </p:cNvPicPr>
          <p:nvPr/>
        </p:nvPicPr>
        <p:blipFill>
          <a:blip r:embed="rId4"/>
          <a:stretch>
            <a:fillRect/>
          </a:stretch>
        </p:blipFill>
        <p:spPr>
          <a:xfrm>
            <a:off x="31927800" y="9361170"/>
            <a:ext cx="5156200" cy="3373120"/>
          </a:xfrm>
          <a:prstGeom prst="rect">
            <a:avLst/>
          </a:prstGeom>
        </p:spPr>
      </p:pic>
      <p:pic>
        <p:nvPicPr>
          <p:cNvPr id="10" name="Content Placeholder 9" descr="4c69c4be-4c27-4d08-97ad-24ff92927e9d"/>
          <p:cNvPicPr>
            <a:picLocks noChangeAspect="1"/>
          </p:cNvPicPr>
          <p:nvPr/>
        </p:nvPicPr>
        <p:blipFill>
          <a:blip r:embed="rId5"/>
          <a:stretch>
            <a:fillRect/>
          </a:stretch>
        </p:blipFill>
        <p:spPr>
          <a:xfrm>
            <a:off x="37871400" y="9296400"/>
            <a:ext cx="5032375" cy="331660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389755"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389755"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4886</Words>
  <Application>WPS Presentation</Application>
  <PresentationFormat>Custom</PresentationFormat>
  <Paragraphs>63</Paragraphs>
  <Slides>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vt:i4>
      </vt:variant>
    </vt:vector>
  </HeadingPairs>
  <TitlesOfParts>
    <vt:vector size="13" baseType="lpstr">
      <vt:lpstr>Arial</vt:lpstr>
      <vt:lpstr>SimSun</vt:lpstr>
      <vt:lpstr>Wingdings</vt:lpstr>
      <vt:lpstr>Calibri</vt:lpstr>
      <vt:lpstr>Times New Roman</vt:lpstr>
      <vt:lpstr>Verdana</vt:lpstr>
      <vt:lpstr>Times New Roman</vt:lpstr>
      <vt:lpstr>Microsoft YaHei</vt:lpstr>
      <vt:lpstr>Arial Unicode MS</vt:lpstr>
      <vt:lpstr>Bahnschrift Light SemiCondensed</vt:lpstr>
      <vt:lpstr>Palatino Linotype</vt:lpstr>
      <vt:lpstr>Default Design</vt:lpstr>
      <vt:lpstr>PowerPoint 演示文稿</vt:lpstr>
    </vt:vector>
  </TitlesOfParts>
  <Company>Genigraphics 800.790.4001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DELL</cp:lastModifiedBy>
  <cp:revision>53</cp:revision>
  <dcterms:created xsi:type="dcterms:W3CDTF">2008-05-03T03:01:00Z</dcterms:created>
  <dcterms:modified xsi:type="dcterms:W3CDTF">2023-03-25T05:08:53Z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C52E269E16AD46ACBD6CD05AA5807AC0</vt:lpwstr>
  </property>
  <property fmtid="{D5CDD505-2E9C-101B-9397-08002B2CF9AE}" pid="3" name="KSOProductBuildVer">
    <vt:lpwstr>1033-11.2.0.11516</vt:lpwstr>
  </property>
</Properties>
</file>