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8"/>
  </p:handoutMasterIdLst>
  <p:sldIdLst>
    <p:sldId id="257" r:id="rId3"/>
    <p:sldId id="267" r:id="rId5"/>
    <p:sldId id="260" r:id="rId6"/>
    <p:sldId id="269" r:id="rId7"/>
    <p:sldId id="271" r:id="rId8"/>
    <p:sldId id="285" r:id="rId9"/>
    <p:sldId id="283" r:id="rId10"/>
    <p:sldId id="276" r:id="rId11"/>
    <p:sldId id="277" r:id="rId12"/>
    <p:sldId id="281" r:id="rId13"/>
    <p:sldId id="302" r:id="rId14"/>
    <p:sldId id="282" r:id="rId15"/>
    <p:sldId id="303" r:id="rId16"/>
    <p:sldId id="304" r:id="rId17"/>
    <p:sldId id="280" r:id="rId18"/>
    <p:sldId id="275" r:id="rId19"/>
    <p:sldId id="274" r:id="rId20"/>
    <p:sldId id="273" r:id="rId21"/>
    <p:sldId id="272" r:id="rId22"/>
    <p:sldId id="287" r:id="rId23"/>
    <p:sldId id="288" r:id="rId24"/>
    <p:sldId id="278" r:id="rId25"/>
    <p:sldId id="284" r:id="rId26"/>
    <p:sldId id="286"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18"/>
        <p:guide pos="2948"/>
      </p:guideLst>
    </p:cSldViewPr>
  </p:slideViewPr>
  <p:notesTextViewPr>
    <p:cViewPr>
      <p:scale>
        <a:sx n="1" d="1"/>
        <a:sy n="1" d="1"/>
      </p:scale>
      <p:origin x="0" y="0"/>
    </p:cViewPr>
  </p:notesTextViewPr>
  <p:notesViewPr>
    <p:cSldViewPr>
      <p:cViewPr varScale="1">
        <p:scale>
          <a:sx n="66" d="100"/>
          <a:sy n="66" d="100"/>
        </p:scale>
        <p:origin x="3134" y="8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REVIEW-I</a:t>
            </a:r>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D86515-8EBA-400E-A96D-2F8A6C60D655}" type="datetimeFigureOut">
              <a:rPr lang="en-IN" smtClean="0"/>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a:t>BATCH NO:                   PRESENTED DATE:</a:t>
            </a: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4878CF-8FC7-4370-B28D-5CC1922D65AA}" type="slidenum">
              <a:rPr lang="en-IN" smtClean="0"/>
            </a:fld>
            <a:endParaRPr lang="en-IN"/>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REVIEW-I</a:t>
            </a: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32EFEE-7E95-432F-B5F7-1629128B8B50}"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a:t>BATCH NO:                   PRESENTED DATE:</a:t>
            </a: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769F63-365D-4A0A-B033-A46EF4671CBB}" type="slidenum">
              <a:rPr lang="en-IN" smtClean="0"/>
            </a:fld>
            <a:endParaRPr lang="en-IN"/>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fld>
            <a:endParaRPr lang="en-IN"/>
          </a:p>
        </p:txBody>
      </p:sp>
      <p:sp>
        <p:nvSpPr>
          <p:cNvPr id="5" name="Footer Placeholder 4"/>
          <p:cNvSpPr>
            <a:spLocks noGrp="1"/>
          </p:cNvSpPr>
          <p:nvPr>
            <p:ph type="ftr" sz="quarter" idx="11"/>
          </p:nvPr>
        </p:nvSpPr>
        <p:spPr/>
        <p:txBody>
          <a:bodyPr/>
          <a:lstStyle/>
          <a:p>
            <a:r>
              <a:rPr lang="en-IN"/>
              <a:t>BATCH NO:                   PRESENTED DATE:</a:t>
            </a:r>
            <a:endParaRPr lang="en-IN"/>
          </a:p>
        </p:txBody>
      </p:sp>
      <p:sp>
        <p:nvSpPr>
          <p:cNvPr id="6" name="Header Placeholder 5"/>
          <p:cNvSpPr>
            <a:spLocks noGrp="1"/>
          </p:cNvSpPr>
          <p:nvPr>
            <p:ph type="hdr" sz="quarter" idx="12"/>
          </p:nvPr>
        </p:nvSpPr>
        <p:spPr/>
        <p:txBody>
          <a:bodyPr/>
          <a:lstStyle/>
          <a:p>
            <a:r>
              <a:rPr lang="en-IN"/>
              <a:t>REVIEW-I</a:t>
            </a:r>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70D537-EDE2-49AE-810C-8B0B3D1F84AB}" type="datetime1">
              <a:rPr lang="en-IN" smtClean="0"/>
            </a:fld>
            <a:endParaRPr lang="en-IN"/>
          </a:p>
        </p:txBody>
      </p:sp>
      <p:sp>
        <p:nvSpPr>
          <p:cNvPr id="5" name="Footer Placeholder 4"/>
          <p:cNvSpPr>
            <a:spLocks noGrp="1"/>
          </p:cNvSpPr>
          <p:nvPr>
            <p:ph type="ftr" sz="quarter" idx="11"/>
          </p:nvPr>
        </p:nvSpPr>
        <p:spPr>
          <a:xfrm>
            <a:off x="812805" y="6272785"/>
            <a:ext cx="4745736" cy="365125"/>
          </a:xfrm>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FA00FD27-8DB0-4CB2-BD37-BEA95C6A1008}"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63BA35F-3FF9-4172-8315-9A07D29B3C60}" type="datetime1">
              <a:rPr lang="en-IN" smtClean="0"/>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endParaRPr lang="en-IN"/>
          </a:p>
        </p:txBody>
      </p:sp>
      <p:sp>
        <p:nvSpPr>
          <p:cNvPr id="9" name="Slide Number Placeholder 8"/>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CA4DB02-0D07-4586-887F-03783EBD29DC}" type="datetime1">
              <a:rPr lang="en-IN" smtClean="0"/>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endParaRPr lang="en-IN"/>
          </a:p>
        </p:txBody>
      </p:sp>
      <p:sp>
        <p:nvSpPr>
          <p:cNvPr id="9" name="Slide Number Placeholder 8"/>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9B7F2CF-3883-4F4C-B632-6E38E4E094B5}" type="datetime1">
              <a:rPr lang="en-IN" smtClean="0"/>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endParaRPr lang="en-IN"/>
          </a:p>
        </p:txBody>
      </p:sp>
      <p:sp>
        <p:nvSpPr>
          <p:cNvPr id="9" name="Slide Number Placeholder 8"/>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B1066AE2-AF1D-4677-96D7-EBAA6AE25E23}" type="datetime1">
              <a:rPr lang="en-IN" smtClean="0"/>
            </a:fld>
            <a:endParaRPr lang="en-IN"/>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r>
              <a:rPr lang="en-IN"/>
              <a:t>BATCH NO:        DEPARTMENT OF COMPUTER SCIENCE &amp; ENGINEERING</a:t>
            </a:r>
            <a:endParaRPr lang="en-IN"/>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FA00FD27-8DB0-4CB2-BD37-BEA95C6A1008}"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01B02B2-2503-42D5-8933-DD97C0BEA5D0}" type="datetime1">
              <a:rPr lang="en-IN" smtClean="0"/>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endParaRPr lang="en-IN"/>
          </a:p>
        </p:txBody>
      </p:sp>
      <p:sp>
        <p:nvSpPr>
          <p:cNvPr id="7" name="Slide Number Placeholder 6"/>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5CB3616-465C-495D-9A00-056676821BE6}" type="datetime1">
              <a:rPr lang="en-IN" smtClean="0"/>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endParaRPr lang="en-IN"/>
          </a:p>
        </p:txBody>
      </p:sp>
      <p:sp>
        <p:nvSpPr>
          <p:cNvPr id="9" name="Slide Number Placeholder 8"/>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55F0F884-C838-417E-99C1-DE1F0E45D1A5}" type="datetime1">
              <a:rPr lang="en-IN" smtClean="0"/>
            </a:fld>
            <a:endParaRPr lang="en-IN"/>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r>
              <a:rPr lang="en-IN"/>
              <a:t>BATCH NO: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429E6-F48A-43E5-A67A-B601591398FA}" type="datetime1">
              <a:rPr lang="en-IN" smtClean="0"/>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endParaRPr lang="en-IN"/>
          </a:p>
        </p:txBody>
      </p:sp>
      <p:sp>
        <p:nvSpPr>
          <p:cNvPr id="4" name="Slide Number Placeholder 3"/>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073DCE43-7549-4D6F-B1F3-E92C10B6BCCC}" type="datetime1">
              <a:rPr lang="en-IN" smtClean="0"/>
            </a:fld>
            <a:endParaRPr lang="en-IN"/>
          </a:p>
        </p:txBody>
      </p:sp>
      <p:sp>
        <p:nvSpPr>
          <p:cNvPr id="10" name="Footer Placeholder 9"/>
          <p:cNvSpPr>
            <a:spLocks noGrp="1"/>
          </p:cNvSpPr>
          <p:nvPr>
            <p:ph type="ftr" sz="quarter" idx="11"/>
          </p:nvPr>
        </p:nvSpPr>
        <p:spPr/>
        <p:txBody>
          <a:bodyPr/>
          <a:lstStyle/>
          <a:p>
            <a:r>
              <a:rPr lang="en-IN"/>
              <a:t>BATCH NO:        DEPARTMENT OF COMPUTER SCIENCE &amp; ENGINEERING</a:t>
            </a:r>
            <a:endParaRPr lang="en-IN"/>
          </a:p>
        </p:txBody>
      </p:sp>
      <p:sp>
        <p:nvSpPr>
          <p:cNvPr id="11" name="Slide Number Placeholder 10"/>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F4BACCD4-F58A-4D26-959D-A6D58818C3CA}" type="datetime1">
              <a:rPr lang="en-IN" smtClean="0"/>
            </a:fld>
            <a:endParaRPr lang="en-IN"/>
          </a:p>
        </p:txBody>
      </p:sp>
      <p:sp>
        <p:nvSpPr>
          <p:cNvPr id="10" name="Slide Number Placeholder 9"/>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6.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9BEDCF45-E68F-436B-B297-193DBD8C6844}" type="datetime1">
              <a:rPr lang="en-IN" smtClean="0"/>
            </a:fld>
            <a:endParaRPr lang="en-IN"/>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en-IN"/>
              <a:t>BATCH NO:        DEPARTMENT OF COMPUTER SCIENCE &amp; ENGINEERING</a:t>
            </a:r>
            <a:endParaRPr lang="en-IN"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r>
              <a:rPr lang="en-IN"/>
              <a:t>BATCH-NO:</a:t>
            </a:r>
            <a:endParaRPr lang="en-IN" dirty="0"/>
          </a:p>
        </p:txBody>
      </p:sp>
      <p:pic>
        <p:nvPicPr>
          <p:cNvPr id="10" name="Picture 9"/>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308304" y="468078"/>
            <a:ext cx="1119658" cy="111965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jpeg"/><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jpeg"/><Relationship Id="rId1"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jpeg"/><Relationship Id="rId1" Type="http://schemas.openxmlformats.org/officeDocument/2006/relationships/image" Target="../media/image16.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1">
            <a:extLst>
              <a:ext uri="{28A0092B-C50C-407E-A947-70E740481C1C}">
                <a14:useLocalDpi xmlns:a14="http://schemas.microsoft.com/office/drawing/2010/main" val="0"/>
              </a:ext>
            </a:extLst>
          </a:blip>
          <a:srcRect/>
          <a:stretch>
            <a:fillRect/>
          </a:stretch>
        </p:blipFill>
        <p:spPr bwMode="auto">
          <a:xfrm>
            <a:off x="2915816" y="839440"/>
            <a:ext cx="3096344" cy="710214"/>
          </a:xfrm>
          <a:prstGeom prst="rect">
            <a:avLst/>
          </a:prstGeom>
          <a:noFill/>
          <a:ln>
            <a:noFill/>
          </a:ln>
        </p:spPr>
      </p:pic>
      <p:sp>
        <p:nvSpPr>
          <p:cNvPr id="4" name="Rectangle 3"/>
          <p:cNvSpPr/>
          <p:nvPr/>
        </p:nvSpPr>
        <p:spPr>
          <a:xfrm>
            <a:off x="755576" y="1700808"/>
            <a:ext cx="7848872" cy="1876425"/>
          </a:xfrm>
          <a:prstGeom prst="rect">
            <a:avLst/>
          </a:prstGeom>
        </p:spPr>
        <p:txBody>
          <a:bodyPr wrap="square">
            <a:spAutoFit/>
          </a:bodyPr>
          <a:lstStyle/>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DEPARTMENT OF COMPUTER SCIENCE &amp; ENGINEERING</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SCHOOL OF COMPUTING</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lvl="0" algn="ctr" eaLnBrk="1" latinLnBrk="1" hangingPunct="1"/>
            <a:r>
              <a:rPr lang="en-US" altLang="en-US" sz="1600" b="1" dirty="0">
                <a:latin typeface="Times New Roman" panose="02020603050405020304" pitchFamily="18" charset="0"/>
                <a:ea typeface="Verdana" panose="020B0604030504040204" pitchFamily="34" charset="0"/>
              </a:rPr>
              <a:t>1156CS701- MAJOR PROJECT </a:t>
            </a:r>
            <a:endParaRPr lang="en-US" altLang="en-US" sz="1600" b="1" dirty="0">
              <a:latin typeface="Times New Roman" panose="02020603050405020304" pitchFamily="18" charset="0"/>
              <a:ea typeface="Verdana" panose="020B0604030504040204" pitchFamily="34" charset="0"/>
            </a:endParaRPr>
          </a:p>
          <a:p>
            <a:pPr algn="ctr" rtl="0">
              <a:spcBef>
                <a:spcPts val="0"/>
              </a:spcBef>
              <a:spcAft>
                <a:spcPts val="0"/>
              </a:spcAft>
            </a:pPr>
            <a:r>
              <a:rPr lang="en-IN" sz="1800" b="1" i="0" u="none" strike="noStrike" dirty="0">
                <a:solidFill>
                  <a:srgbClr val="000000"/>
                </a:solidFill>
                <a:effectLst/>
                <a:latin typeface="Times New Roman" panose="02020603050405020304" pitchFamily="18" charset="0"/>
              </a:rPr>
              <a:t>INTERNSHIP THROUGH </a:t>
            </a:r>
            <a:r>
              <a:rPr lang="en-IN" b="1" dirty="0">
                <a:solidFill>
                  <a:srgbClr val="000000"/>
                </a:solidFill>
                <a:latin typeface="Times New Roman" panose="02020603050405020304" pitchFamily="18" charset="0"/>
              </a:rPr>
              <a:t>DIND</a:t>
            </a:r>
            <a:endParaRPr lang="en-IN" sz="1600" b="0" dirty="0">
              <a:effectLst/>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WINTER SEMESTER(22-23) </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REVIEW - I</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algn="ctr"/>
            <a:endParaRPr lang="en-IN" dirty="0"/>
          </a:p>
        </p:txBody>
      </p:sp>
      <p:sp>
        <p:nvSpPr>
          <p:cNvPr id="7" name="Rectangle 6"/>
          <p:cNvSpPr/>
          <p:nvPr/>
        </p:nvSpPr>
        <p:spPr>
          <a:xfrm>
            <a:off x="557808" y="3362801"/>
            <a:ext cx="7848872" cy="706755"/>
          </a:xfrm>
          <a:prstGeom prst="rect">
            <a:avLst/>
          </a:prstGeom>
        </p:spPr>
        <p:txBody>
          <a:bodyPr wrap="square">
            <a:spAutoFit/>
          </a:bodyPr>
          <a:lstStyle/>
          <a:p>
            <a:pPr algn="ctr">
              <a:lnSpc>
                <a:spcPct val="100000"/>
              </a:lnSpc>
              <a:spcBef>
                <a:spcPts val="45"/>
              </a:spcBef>
            </a:pPr>
            <a:r>
              <a:rPr sz="2000" b="1" dirty="0">
                <a:latin typeface="Times New Roman" panose="02020603050405020304"/>
                <a:cs typeface="Times New Roman" panose="02020603050405020304"/>
                <a:sym typeface="+mn-ea"/>
              </a:rPr>
              <a:t>“</a:t>
            </a:r>
            <a:r>
              <a:rPr lang="en-IN" sz="2000" b="1" dirty="0">
                <a:latin typeface="Times New Roman" panose="02020603050405020304"/>
                <a:cs typeface="Times New Roman" panose="02020603050405020304"/>
                <a:sym typeface="+mn-ea"/>
              </a:rPr>
              <a:t>WEB-BASED ONLINE DISCUSSION FORUM </a:t>
            </a:r>
            <a:r>
              <a:rPr lang="en-US" altLang="en-IN" sz="2000" b="1" dirty="0">
                <a:latin typeface="Times New Roman" panose="02020603050405020304"/>
                <a:cs typeface="Times New Roman" panose="02020603050405020304"/>
                <a:sym typeface="+mn-ea"/>
              </a:rPr>
              <a:t>                     </a:t>
            </a:r>
            <a:r>
              <a:rPr lang="en-IN" sz="2000" b="1" dirty="0">
                <a:latin typeface="Times New Roman" panose="02020603050405020304"/>
                <a:cs typeface="Times New Roman" panose="02020603050405020304"/>
                <a:sym typeface="+mn-ea"/>
              </a:rPr>
              <a:t>APPLICATION</a:t>
            </a:r>
            <a:r>
              <a:rPr sz="2000" b="1" spc="-5" dirty="0">
                <a:latin typeface="Times New Roman" panose="02020603050405020304"/>
                <a:cs typeface="Times New Roman" panose="02020603050405020304"/>
                <a:sym typeface="+mn-ea"/>
              </a:rPr>
              <a:t>”</a:t>
            </a:r>
            <a:endParaRPr lang="en-IN" sz="2000" dirty="0"/>
          </a:p>
        </p:txBody>
      </p:sp>
      <p:sp>
        <p:nvSpPr>
          <p:cNvPr id="8" name="Rectangle 7"/>
          <p:cNvSpPr/>
          <p:nvPr/>
        </p:nvSpPr>
        <p:spPr>
          <a:xfrm>
            <a:off x="3707904" y="4869160"/>
            <a:ext cx="5220072" cy="1715770"/>
          </a:xfrm>
          <a:prstGeom prst="rect">
            <a:avLst/>
          </a:prstGeom>
        </p:spPr>
        <p:txBody>
          <a:bodyPr wrap="square">
            <a:spAutoFit/>
          </a:bodyPr>
          <a:lstStyle/>
          <a:p>
            <a:pPr algn="just"/>
            <a:r>
              <a:rPr lang="en-IN" sz="1400" b="1" dirty="0">
                <a:latin typeface="Times New Roman" panose="02020603050405020304" pitchFamily="18" charset="0"/>
                <a:cs typeface="Times New Roman" panose="02020603050405020304" pitchFamily="18" charset="0"/>
              </a:rPr>
              <a:t>PRESENTED BY</a:t>
            </a:r>
            <a:endParaRPr lang="en-IN" sz="1400" b="1" dirty="0">
              <a:latin typeface="Times New Roman" panose="02020603050405020304" pitchFamily="18" charset="0"/>
              <a:cs typeface="Times New Roman" panose="02020603050405020304" pitchFamily="18" charset="0"/>
            </a:endParaRPr>
          </a:p>
          <a:p>
            <a:pPr algn="just"/>
            <a:endParaRPr lang="en-IN" sz="1400" b="1" dirty="0">
              <a:latin typeface="Times New Roman" panose="02020603050405020304" pitchFamily="18" charset="0"/>
              <a:cs typeface="Times New Roman" panose="02020603050405020304" pitchFamily="18" charset="0"/>
            </a:endParaRPr>
          </a:p>
          <a:p>
            <a:pPr marL="190500" indent="-177800">
              <a:lnSpc>
                <a:spcPct val="100000"/>
              </a:lnSpc>
              <a:spcBef>
                <a:spcPts val="370"/>
              </a:spcBef>
              <a:buAutoNum type="arabicPeriod"/>
              <a:tabLst>
                <a:tab pos="190500" algn="l"/>
              </a:tabLst>
            </a:pPr>
            <a:r>
              <a:rPr lang="en-IN" sz="1400" b="1" spc="-5" dirty="0">
                <a:latin typeface="Times New Roman" panose="02020603050405020304"/>
                <a:cs typeface="Times New Roman" panose="02020603050405020304"/>
                <a:sym typeface="+mn-ea"/>
              </a:rPr>
              <a:t>S.MANOJH KUMAR</a:t>
            </a:r>
            <a:r>
              <a:rPr sz="1400" b="1" spc="-5" dirty="0">
                <a:latin typeface="Times New Roman" panose="02020603050405020304"/>
                <a:cs typeface="Times New Roman" panose="02020603050405020304"/>
                <a:sym typeface="+mn-ea"/>
              </a:rPr>
              <a:t> </a:t>
            </a:r>
            <a:r>
              <a:rPr sz="1400" b="1" dirty="0">
                <a:latin typeface="Times New Roman" panose="02020603050405020304"/>
                <a:cs typeface="Times New Roman" panose="02020603050405020304"/>
                <a:sym typeface="+mn-ea"/>
              </a:rPr>
              <a:t>(VTU</a:t>
            </a:r>
            <a:r>
              <a:rPr lang="en-IN" sz="1400" b="1" dirty="0">
                <a:latin typeface="Times New Roman" panose="02020603050405020304"/>
                <a:cs typeface="Times New Roman" panose="02020603050405020304"/>
                <a:sym typeface="+mn-ea"/>
              </a:rPr>
              <a:t>12596</a:t>
            </a:r>
            <a:r>
              <a:rPr sz="1400" b="1" spc="-114" dirty="0">
                <a:latin typeface="Times New Roman" panose="02020603050405020304"/>
                <a:cs typeface="Times New Roman" panose="02020603050405020304"/>
                <a:sym typeface="+mn-ea"/>
              </a:rPr>
              <a:t> </a:t>
            </a:r>
            <a:r>
              <a:rPr sz="1400" b="1" spc="-5" dirty="0">
                <a:latin typeface="Times New Roman" panose="02020603050405020304"/>
                <a:cs typeface="Times New Roman" panose="02020603050405020304"/>
                <a:sym typeface="+mn-ea"/>
              </a:rPr>
              <a:t>)(</a:t>
            </a:r>
            <a:r>
              <a:rPr lang="en-IN" sz="1400" b="1" spc="-5" dirty="0">
                <a:latin typeface="Times New Roman" panose="02020603050405020304"/>
                <a:cs typeface="Times New Roman" panose="02020603050405020304"/>
                <a:sym typeface="+mn-ea"/>
              </a:rPr>
              <a:t>19UECS0586</a:t>
            </a:r>
            <a:r>
              <a:rPr sz="1400" b="1" spc="-5" dirty="0">
                <a:latin typeface="Times New Roman" panose="02020603050405020304"/>
                <a:cs typeface="Times New Roman" panose="02020603050405020304"/>
                <a:sym typeface="+mn-ea"/>
              </a:rPr>
              <a:t>)</a:t>
            </a:r>
            <a:endParaRPr sz="1400">
              <a:latin typeface="Times New Roman" panose="02020603050405020304"/>
              <a:cs typeface="Times New Roman" panose="02020603050405020304"/>
            </a:endParaRPr>
          </a:p>
          <a:p>
            <a:pPr marL="190500" indent="-177800">
              <a:lnSpc>
                <a:spcPct val="100000"/>
              </a:lnSpc>
              <a:spcBef>
                <a:spcPts val="270"/>
              </a:spcBef>
              <a:buAutoNum type="arabicPeriod"/>
              <a:tabLst>
                <a:tab pos="190500" algn="l"/>
              </a:tabLst>
            </a:pPr>
            <a:r>
              <a:rPr lang="en-IN" sz="1400" b="1" spc="-5" dirty="0">
                <a:latin typeface="Times New Roman" panose="02020603050405020304"/>
                <a:cs typeface="Times New Roman" panose="02020603050405020304"/>
                <a:sym typeface="+mn-ea"/>
              </a:rPr>
              <a:t>E.SHALINI</a:t>
            </a:r>
            <a:r>
              <a:rPr sz="1400" b="1" spc="-5" dirty="0">
                <a:latin typeface="Times New Roman" panose="02020603050405020304"/>
                <a:cs typeface="Times New Roman" panose="02020603050405020304"/>
                <a:sym typeface="+mn-ea"/>
              </a:rPr>
              <a:t> </a:t>
            </a:r>
            <a:r>
              <a:rPr sz="1400" b="1" dirty="0">
                <a:latin typeface="Times New Roman" panose="02020603050405020304"/>
                <a:cs typeface="Times New Roman" panose="02020603050405020304"/>
                <a:sym typeface="+mn-ea"/>
              </a:rPr>
              <a:t>(VTU</a:t>
            </a:r>
            <a:r>
              <a:rPr lang="en-IN" sz="1400" b="1" dirty="0">
                <a:latin typeface="Times New Roman" panose="02020603050405020304"/>
                <a:cs typeface="Times New Roman" panose="02020603050405020304"/>
                <a:sym typeface="+mn-ea"/>
              </a:rPr>
              <a:t>11514</a:t>
            </a:r>
            <a:r>
              <a:rPr sz="1400" b="1" spc="-5" dirty="0">
                <a:latin typeface="Times New Roman" panose="02020603050405020304"/>
                <a:cs typeface="Times New Roman" panose="02020603050405020304"/>
                <a:sym typeface="+mn-ea"/>
              </a:rPr>
              <a:t>)(</a:t>
            </a:r>
            <a:r>
              <a:rPr lang="en-IN" sz="1400" b="1" spc="-5" dirty="0">
                <a:latin typeface="Times New Roman" panose="02020603050405020304"/>
                <a:cs typeface="Times New Roman" panose="02020603050405020304"/>
                <a:sym typeface="+mn-ea"/>
              </a:rPr>
              <a:t>19UECS0901)</a:t>
            </a:r>
            <a:endParaRPr sz="1400">
              <a:latin typeface="Times New Roman" panose="02020603050405020304"/>
              <a:cs typeface="Times New Roman" panose="02020603050405020304"/>
            </a:endParaRPr>
          </a:p>
          <a:p>
            <a:pPr marL="190500" indent="-177800">
              <a:lnSpc>
                <a:spcPct val="100000"/>
              </a:lnSpc>
              <a:spcBef>
                <a:spcPts val="270"/>
              </a:spcBef>
              <a:buAutoNum type="arabicPeriod"/>
              <a:tabLst>
                <a:tab pos="190500" algn="l"/>
              </a:tabLst>
            </a:pPr>
            <a:r>
              <a:rPr lang="en-IN" sz="1400" b="1" spc="-5" dirty="0">
                <a:latin typeface="Times New Roman" panose="02020603050405020304"/>
                <a:cs typeface="Times New Roman" panose="02020603050405020304"/>
                <a:sym typeface="+mn-ea"/>
              </a:rPr>
              <a:t>M.HARINI NESAPRIYA</a:t>
            </a:r>
            <a:r>
              <a:rPr sz="1400" b="1" spc="-5" dirty="0">
                <a:latin typeface="Times New Roman" panose="02020603050405020304"/>
                <a:cs typeface="Times New Roman" panose="02020603050405020304"/>
                <a:sym typeface="+mn-ea"/>
              </a:rPr>
              <a:t> </a:t>
            </a:r>
            <a:r>
              <a:rPr sz="1400" b="1" dirty="0">
                <a:latin typeface="Times New Roman" panose="02020603050405020304"/>
                <a:cs typeface="Times New Roman" panose="02020603050405020304"/>
                <a:sym typeface="+mn-ea"/>
              </a:rPr>
              <a:t>(VTU</a:t>
            </a:r>
            <a:r>
              <a:rPr lang="en-IN" sz="1400" b="1" dirty="0">
                <a:latin typeface="Times New Roman" panose="02020603050405020304"/>
                <a:cs typeface="Times New Roman" panose="02020603050405020304"/>
                <a:sym typeface="+mn-ea"/>
              </a:rPr>
              <a:t>13669</a:t>
            </a:r>
            <a:r>
              <a:rPr sz="1400" b="1" spc="-5" dirty="0">
                <a:latin typeface="Times New Roman" panose="02020603050405020304"/>
                <a:cs typeface="Times New Roman" panose="02020603050405020304"/>
                <a:sym typeface="+mn-ea"/>
              </a:rPr>
              <a:t>)(</a:t>
            </a:r>
            <a:r>
              <a:rPr lang="en-IN" sz="1400" b="1" spc="-5" dirty="0">
                <a:latin typeface="Times New Roman" panose="02020603050405020304"/>
                <a:cs typeface="Times New Roman" panose="02020603050405020304"/>
                <a:sym typeface="+mn-ea"/>
              </a:rPr>
              <a:t>19UECS0365</a:t>
            </a:r>
            <a:r>
              <a:rPr sz="1400" b="1" spc="-5" dirty="0">
                <a:latin typeface="Times New Roman" panose="02020603050405020304"/>
                <a:cs typeface="Times New Roman" panose="02020603050405020304"/>
                <a:sym typeface="+mn-ea"/>
              </a:rPr>
              <a:t>)</a:t>
            </a:r>
            <a:endParaRPr sz="1400">
              <a:latin typeface="Times New Roman" panose="02020603050405020304"/>
              <a:cs typeface="Times New Roman" panose="02020603050405020304"/>
            </a:endParaRPr>
          </a:p>
          <a:p>
            <a:pPr algn="just"/>
            <a:endParaRPr lang="en-IN" sz="1400" b="1" dirty="0">
              <a:latin typeface="Times New Roman" panose="02020603050405020304" pitchFamily="18" charset="0"/>
              <a:cs typeface="Times New Roman" panose="02020603050405020304" pitchFamily="18" charset="0"/>
            </a:endParaRPr>
          </a:p>
          <a:p>
            <a:pPr algn="just"/>
            <a:endParaRPr lang="en-IN" sz="1400" b="1" dirty="0">
              <a:latin typeface="Times New Roman" panose="02020603050405020304" pitchFamily="18" charset="0"/>
              <a:cs typeface="Times New Roman" panose="02020603050405020304" pitchFamily="18" charset="0"/>
            </a:endParaRPr>
          </a:p>
        </p:txBody>
      </p:sp>
      <p:sp>
        <p:nvSpPr>
          <p:cNvPr id="9" name="Rectangle 8"/>
          <p:cNvSpPr/>
          <p:nvPr/>
        </p:nvSpPr>
        <p:spPr>
          <a:xfrm>
            <a:off x="216024" y="4831998"/>
            <a:ext cx="3185592" cy="953135"/>
          </a:xfrm>
          <a:prstGeom prst="rect">
            <a:avLst/>
          </a:prstGeom>
        </p:spPr>
        <p:txBody>
          <a:bodyPr wrap="square">
            <a:spAutoFit/>
          </a:bodyPr>
          <a:lstStyle/>
          <a:p>
            <a:r>
              <a:rPr lang="en-IN" sz="1400" b="1" dirty="0">
                <a:latin typeface="Times New Roman" panose="02020603050405020304" pitchFamily="18" charset="0"/>
                <a:cs typeface="Times New Roman" panose="02020603050405020304" pitchFamily="18" charset="0"/>
              </a:rPr>
              <a:t>SUPERVISED BY</a:t>
            </a:r>
            <a:endParaRPr lang="en-IN" sz="1400" b="1" dirty="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a:p>
            <a:r>
              <a:rPr lang="en-IN" altLang="en-US" sz="1400" b="1">
                <a:latin typeface="Times New Roman" panose="02020603050405020304" pitchFamily="18" charset="0"/>
                <a:cs typeface="Times New Roman" panose="02020603050405020304" pitchFamily="18" charset="0"/>
                <a:sym typeface="+mn-ea"/>
              </a:rPr>
              <a:t>Dr.Angeline Lydia</a:t>
            </a:r>
            <a:endParaRPr lang="en-IN" altLang="en-US" sz="1400" b="1">
              <a:latin typeface="Times New Roman" panose="02020603050405020304" pitchFamily="18" charset="0"/>
              <a:cs typeface="Times New Roman" panose="02020603050405020304" pitchFamily="18" charset="0"/>
            </a:endParaRPr>
          </a:p>
          <a:p>
            <a:r>
              <a:rPr lang="en-US" altLang="en-IN" sz="1400" b="1" dirty="0">
                <a:latin typeface="Times New Roman" panose="02020603050405020304" pitchFamily="18" charset="0"/>
                <a:cs typeface="Times New Roman" panose="02020603050405020304" pitchFamily="18" charset="0"/>
              </a:rPr>
              <a:t>Associate Professor</a:t>
            </a:r>
            <a:endParaRPr lang="en-US" altLang="en-IN" sz="1400" b="1"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BDE25BC2-97E0-42D5-B1EE-307C8651BB35}" type="datetime1">
              <a:rPr lang="en-IN" smtClean="0"/>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endParaRPr lang="en-IN"/>
          </a:p>
        </p:txBody>
      </p:sp>
      <p:sp>
        <p:nvSpPr>
          <p:cNvPr id="10" name="Slide Number Placeholder 9"/>
          <p:cNvSpPr>
            <a:spLocks noGrp="1"/>
          </p:cNvSpPr>
          <p:nvPr>
            <p:ph type="sldNum" sz="quarter" idx="12"/>
          </p:nvPr>
        </p:nvSpPr>
        <p:spPr>
          <a:xfrm>
            <a:off x="349111" y="6356351"/>
            <a:ext cx="8166239" cy="365125"/>
          </a:xfrm>
        </p:spPr>
        <p:txBody>
          <a:bodyPr/>
          <a:lstStyle/>
          <a:p>
            <a:endParaRPr lang="en-US" altLang="en-IN" dirty="0" smtClean="0"/>
          </a:p>
        </p:txBody>
      </p:sp>
      <p:sp>
        <p:nvSpPr>
          <p:cNvPr id="6" name="Text Box 5"/>
          <p:cNvSpPr txBox="1"/>
          <p:nvPr/>
        </p:nvSpPr>
        <p:spPr>
          <a:xfrm>
            <a:off x="1331595" y="6332855"/>
            <a:ext cx="360045" cy="245110"/>
          </a:xfrm>
          <a:prstGeom prst="rect">
            <a:avLst/>
          </a:prstGeom>
          <a:noFill/>
        </p:spPr>
        <p:txBody>
          <a:bodyPr wrap="square" rtlCol="0">
            <a:spAutoFit/>
          </a:bodyPr>
          <a:p>
            <a:r>
              <a:rPr lang="en-US" sz="1000"/>
              <a:t>75</a:t>
            </a:r>
            <a:endParaRPr lang="en-US"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3260" y="849630"/>
            <a:ext cx="7940040" cy="5332730"/>
          </a:xfrm>
        </p:spPr>
        <p:txBody>
          <a:bodyPr/>
          <a:lstStyle/>
          <a:p>
            <a:pPr marL="0" indent="0">
              <a:buNone/>
            </a:pPr>
            <a:r>
              <a:rPr lang="en-US" dirty="0">
                <a:latin typeface="Times New Roman" panose="02020603050405020304" pitchFamily="18" charset="0"/>
                <a:cs typeface="Times New Roman" panose="02020603050405020304" pitchFamily="18" charset="0"/>
              </a:rPr>
              <a:t>Step 2:</a:t>
            </a:r>
            <a:r>
              <a:rPr lang="en-US" sz="2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Connecting the Back-end with php</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PhpMyAdmin has been used as primary database to store the users information.</a:t>
            </a:r>
            <a:endParaRPr lang="en-US" sz="1600"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45458280-6FAB-4376-A7F5-CAFB4D5938C4}" type="datetime1">
              <a:rPr lang="en-IN" smtClean="0"/>
            </a:fld>
            <a:endParaRPr lang="en-IN"/>
          </a:p>
        </p:txBody>
      </p:sp>
      <p:sp>
        <p:nvSpPr>
          <p:cNvPr id="4" name="Footer Placeholder 3"/>
          <p:cNvSpPr>
            <a:spLocks noGrp="1"/>
          </p:cNvSpPr>
          <p:nvPr>
            <p:ph type="ftr" sz="quarter" idx="11"/>
          </p:nvPr>
        </p:nvSpPr>
        <p:spPr/>
        <p:txBody>
          <a:bodyPr/>
          <a:lstStyle/>
          <a:p>
            <a:r>
              <a:rPr lang="en-IN"/>
              <a:t>BATCH NO: </a:t>
            </a:r>
            <a:r>
              <a:rPr lang="en-US" altLang="en-IN"/>
              <a:t>75</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pic>
        <p:nvPicPr>
          <p:cNvPr id="6" name="Content Placeholder 5"/>
          <p:cNvPicPr>
            <a:picLocks noChangeAspect="1"/>
          </p:cNvPicPr>
          <p:nvPr>
            <p:ph sz="half" idx="2"/>
          </p:nvPr>
        </p:nvPicPr>
        <p:blipFill>
          <a:blip r:embed="rId1"/>
          <a:stretch>
            <a:fillRect/>
          </a:stretch>
        </p:blipFill>
        <p:spPr>
          <a:xfrm>
            <a:off x="971550" y="2421255"/>
            <a:ext cx="6445250" cy="33502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Date Placeholder 4"/>
          <p:cNvSpPr>
            <a:spLocks noGrp="1"/>
          </p:cNvSpPr>
          <p:nvPr>
            <p:ph type="dt" sz="half" idx="10"/>
          </p:nvPr>
        </p:nvSpPr>
        <p:spPr/>
        <p:txBody>
          <a:bodyPr/>
          <a:p>
            <a:fld id="{D01B02B2-2503-42D5-8933-DD97C0BEA5D0}" type="datetime1">
              <a:rPr lang="en-IN" smtClean="0"/>
            </a:fld>
            <a:endParaRPr lang="en-IN"/>
          </a:p>
        </p:txBody>
      </p:sp>
      <p:sp>
        <p:nvSpPr>
          <p:cNvPr id="6" name="Footer Placeholder 5"/>
          <p:cNvSpPr>
            <a:spLocks noGrp="1"/>
          </p:cNvSpPr>
          <p:nvPr>
            <p:ph type="ftr" sz="quarter" idx="11"/>
          </p:nvPr>
        </p:nvSpPr>
        <p:spPr/>
        <p:txBody>
          <a:bodyPr/>
          <a:p>
            <a:r>
              <a:rPr lang="en-IN"/>
              <a:t>BATCH NO: </a:t>
            </a:r>
            <a:r>
              <a:rPr lang="en-US" altLang="en-IN"/>
              <a:t>75</a:t>
            </a:r>
            <a:r>
              <a:rPr lang="en-IN"/>
              <a:t>       DEPARTMENT OF COMPUTER SCIENCE &amp; ENGINEERING</a:t>
            </a:r>
            <a:endParaRPr lang="en-IN"/>
          </a:p>
        </p:txBody>
      </p:sp>
      <p:sp>
        <p:nvSpPr>
          <p:cNvPr id="7" name="Slide Number Placeholder 6"/>
          <p:cNvSpPr>
            <a:spLocks noGrp="1"/>
          </p:cNvSpPr>
          <p:nvPr>
            <p:ph type="sldNum" sz="quarter" idx="12"/>
          </p:nvPr>
        </p:nvSpPr>
        <p:spPr/>
        <p:txBody>
          <a:bodyPr/>
          <a:p>
            <a:fld id="{FA00FD27-8DB0-4CB2-BD37-BEA95C6A1008}" type="slidenum">
              <a:rPr lang="en-IN" smtClean="0"/>
            </a:fld>
            <a:endParaRPr lang="en-IN"/>
          </a:p>
        </p:txBody>
      </p:sp>
      <p:pic>
        <p:nvPicPr>
          <p:cNvPr id="16" name="Content Placeholder 15" descr="2a405ba7-d4ff-4af2-8ae2-7eacb835d28f"/>
          <p:cNvPicPr>
            <a:picLocks noChangeAspect="1"/>
          </p:cNvPicPr>
          <p:nvPr>
            <p:ph sz="half" idx="1"/>
          </p:nvPr>
        </p:nvPicPr>
        <p:blipFill>
          <a:blip r:embed="rId1"/>
          <a:stretch>
            <a:fillRect/>
          </a:stretch>
        </p:blipFill>
        <p:spPr>
          <a:xfrm>
            <a:off x="539750" y="1083310"/>
            <a:ext cx="4695825" cy="2374265"/>
          </a:xfrm>
          <a:prstGeom prst="rect">
            <a:avLst/>
          </a:prstGeom>
        </p:spPr>
      </p:pic>
      <p:pic>
        <p:nvPicPr>
          <p:cNvPr id="18" name="Content Placeholder 17" descr="9803d00b-b4fb-4fb4-8464-44bcc2ad87f2"/>
          <p:cNvPicPr>
            <a:picLocks noChangeAspect="1"/>
          </p:cNvPicPr>
          <p:nvPr>
            <p:ph sz="half" idx="2"/>
          </p:nvPr>
        </p:nvPicPr>
        <p:blipFill>
          <a:blip r:embed="rId2"/>
          <a:stretch>
            <a:fillRect/>
          </a:stretch>
        </p:blipFill>
        <p:spPr>
          <a:xfrm>
            <a:off x="3779520" y="3573145"/>
            <a:ext cx="4667885" cy="2583815"/>
          </a:xfrm>
          <a:prstGeom prst="rect">
            <a:avLst/>
          </a:prstGeom>
        </p:spPr>
      </p:pic>
      <p:sp>
        <p:nvSpPr>
          <p:cNvPr id="20" name="Text Box 19"/>
          <p:cNvSpPr txBox="1"/>
          <p:nvPr/>
        </p:nvSpPr>
        <p:spPr>
          <a:xfrm>
            <a:off x="611505" y="476885"/>
            <a:ext cx="5072380" cy="337185"/>
          </a:xfrm>
          <a:prstGeom prst="rect">
            <a:avLst/>
          </a:prstGeom>
          <a:noFill/>
        </p:spPr>
        <p:txBody>
          <a:bodyPr wrap="none" rtlCol="0">
            <a:spAutoFit/>
          </a:bodyPr>
          <a:p>
            <a:r>
              <a:rPr lang="en-US" sz="1600">
                <a:latin typeface="Times New Roman" panose="02020603050405020304" pitchFamily="18" charset="0"/>
                <a:cs typeface="Times New Roman" panose="02020603050405020304" pitchFamily="18" charset="0"/>
              </a:rPr>
              <a:t>Step:3 Users data has been stored in phpMyAdmin database</a:t>
            </a: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449580"/>
            <a:ext cx="8018780" cy="5722620"/>
          </a:xfrm>
        </p:spPr>
        <p:txBody>
          <a:bodyPr/>
          <a:lstStyle/>
          <a:p>
            <a:pPr marL="0" indent="0">
              <a:buNone/>
            </a:pPr>
            <a:r>
              <a:rPr lang="en-US" dirty="0">
                <a:latin typeface="Times New Roman" panose="02020603050405020304" pitchFamily="18" charset="0"/>
                <a:ea typeface="MingLiU-ExtB" panose="02020500000000000000" pitchFamily="18" charset="-120"/>
                <a:cs typeface="Times New Roman" panose="02020603050405020304" pitchFamily="18" charset="0"/>
              </a:rPr>
              <a:t>Step 4: Output</a:t>
            </a:r>
            <a:endParaRPr lang="en-US" dirty="0">
              <a:latin typeface="Times New Roman" panose="02020603050405020304" pitchFamily="18" charset="0"/>
              <a:ea typeface="MingLiU-ExtB" panose="02020500000000000000" pitchFamily="18" charset="-120"/>
              <a:cs typeface="Times New Roman" panose="02020603050405020304" pitchFamily="18" charset="0"/>
            </a:endParaRPr>
          </a:p>
          <a:p>
            <a:pPr marL="0" indent="0">
              <a:buNone/>
            </a:pPr>
            <a:endParaRPr lang="en-US" dirty="0">
              <a:latin typeface="Times New Roman" panose="02020603050405020304" pitchFamily="18" charset="0"/>
              <a:ea typeface="MingLiU-ExtB" panose="02020500000000000000" pitchFamily="18" charset="-120"/>
              <a:cs typeface="Times New Roman" panose="02020603050405020304" pitchFamily="18" charset="0"/>
            </a:endParaRPr>
          </a:p>
        </p:txBody>
      </p:sp>
      <p:sp>
        <p:nvSpPr>
          <p:cNvPr id="2" name="Date Placeholder 1"/>
          <p:cNvSpPr>
            <a:spLocks noGrp="1"/>
          </p:cNvSpPr>
          <p:nvPr>
            <p:ph type="dt" sz="half" idx="10"/>
          </p:nvPr>
        </p:nvSpPr>
        <p:spPr/>
        <p:txBody>
          <a:bodyPr/>
          <a:lstStyle/>
          <a:p>
            <a:fld id="{3DFA64C2-3100-4457-8742-75526715C368}" type="datetime1">
              <a:rPr lang="en-IN" smtClean="0"/>
            </a:fld>
            <a:endParaRPr lang="en-IN"/>
          </a:p>
        </p:txBody>
      </p:sp>
      <p:sp>
        <p:nvSpPr>
          <p:cNvPr id="4" name="Footer Placeholder 3"/>
          <p:cNvSpPr>
            <a:spLocks noGrp="1"/>
          </p:cNvSpPr>
          <p:nvPr>
            <p:ph type="ftr" sz="quarter" idx="11"/>
          </p:nvPr>
        </p:nvSpPr>
        <p:spPr/>
        <p:txBody>
          <a:bodyPr/>
          <a:lstStyle/>
          <a:p>
            <a:r>
              <a:rPr lang="en-IN"/>
              <a:t>BATCH NO:  </a:t>
            </a:r>
            <a:r>
              <a:rPr lang="en-US" altLang="en-IN"/>
              <a:t>75</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pic>
        <p:nvPicPr>
          <p:cNvPr id="6" name="Content Placeholder 5" descr="b23d27c8-e0f7-49fe-8355-6e6a7c73206d"/>
          <p:cNvPicPr>
            <a:picLocks noChangeAspect="1"/>
          </p:cNvPicPr>
          <p:nvPr>
            <p:ph sz="half" idx="2"/>
          </p:nvPr>
        </p:nvPicPr>
        <p:blipFill>
          <a:blip r:embed="rId1"/>
          <a:stretch>
            <a:fillRect/>
          </a:stretch>
        </p:blipFill>
        <p:spPr>
          <a:xfrm>
            <a:off x="4211955" y="3625850"/>
            <a:ext cx="4055110" cy="2497455"/>
          </a:xfrm>
          <a:prstGeom prst="rect">
            <a:avLst/>
          </a:prstGeom>
        </p:spPr>
      </p:pic>
      <p:pic>
        <p:nvPicPr>
          <p:cNvPr id="8" name="Picture 7" descr="cb934749-f3a3-4c2c-a07c-383b845741a7"/>
          <p:cNvPicPr>
            <a:picLocks noChangeAspect="1"/>
          </p:cNvPicPr>
          <p:nvPr/>
        </p:nvPicPr>
        <p:blipFill>
          <a:blip r:embed="rId2"/>
          <a:stretch>
            <a:fillRect/>
          </a:stretch>
        </p:blipFill>
        <p:spPr>
          <a:xfrm>
            <a:off x="899795" y="981075"/>
            <a:ext cx="3958590" cy="2566670"/>
          </a:xfrm>
          <a:prstGeom prst="rect">
            <a:avLst/>
          </a:prstGeom>
        </p:spPr>
      </p:pic>
      <p:sp>
        <p:nvSpPr>
          <p:cNvPr id="9" name="Text Box 8"/>
          <p:cNvSpPr txBox="1"/>
          <p:nvPr/>
        </p:nvSpPr>
        <p:spPr>
          <a:xfrm>
            <a:off x="2411730" y="3625850"/>
            <a:ext cx="1769110" cy="306705"/>
          </a:xfrm>
          <a:prstGeom prst="rect">
            <a:avLst/>
          </a:prstGeom>
          <a:noFill/>
        </p:spPr>
        <p:txBody>
          <a:bodyPr wrap="square" rtlCol="0">
            <a:spAutoFit/>
          </a:bodyPr>
          <a:p>
            <a:r>
              <a:rPr lang="en-US" sz="1400" b="1">
                <a:latin typeface="Times New Roman" panose="02020603050405020304" pitchFamily="18" charset="0"/>
                <a:cs typeface="Times New Roman" panose="02020603050405020304" pitchFamily="18" charset="0"/>
              </a:rPr>
              <a:t>login page</a:t>
            </a:r>
            <a:endParaRPr lang="en-US" sz="1400" b="1">
              <a:latin typeface="Times New Roman" panose="02020603050405020304" pitchFamily="18" charset="0"/>
              <a:cs typeface="Times New Roman" panose="02020603050405020304" pitchFamily="18" charset="0"/>
            </a:endParaRPr>
          </a:p>
        </p:txBody>
      </p:sp>
      <p:sp>
        <p:nvSpPr>
          <p:cNvPr id="10" name="Text Box 9"/>
          <p:cNvSpPr txBox="1"/>
          <p:nvPr/>
        </p:nvSpPr>
        <p:spPr>
          <a:xfrm>
            <a:off x="6012180" y="6177280"/>
            <a:ext cx="1612265" cy="275590"/>
          </a:xfrm>
          <a:prstGeom prst="rect">
            <a:avLst/>
          </a:prstGeom>
          <a:noFill/>
        </p:spPr>
        <p:txBody>
          <a:bodyPr wrap="square" rtlCol="0">
            <a:spAutoFit/>
          </a:bodyPr>
          <a:p>
            <a:r>
              <a:rPr lang="en-US" sz="1200" b="1">
                <a:latin typeface="Times New Roman" panose="02020603050405020304" pitchFamily="18" charset="0"/>
                <a:cs typeface="Times New Roman" panose="02020603050405020304" pitchFamily="18" charset="0"/>
              </a:rPr>
              <a:t>signup page</a:t>
            </a:r>
            <a:endParaRPr lang="en-US" sz="12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Date Placeholder 4"/>
          <p:cNvSpPr>
            <a:spLocks noGrp="1"/>
          </p:cNvSpPr>
          <p:nvPr>
            <p:ph type="dt" sz="half" idx="10"/>
          </p:nvPr>
        </p:nvSpPr>
        <p:spPr/>
        <p:txBody>
          <a:bodyPr/>
          <a:p>
            <a:fld id="{D01B02B2-2503-42D5-8933-DD97C0BEA5D0}" type="datetime1">
              <a:rPr lang="en-IN" smtClean="0"/>
            </a:fld>
            <a:endParaRPr lang="en-IN"/>
          </a:p>
        </p:txBody>
      </p:sp>
      <p:sp>
        <p:nvSpPr>
          <p:cNvPr id="6" name="Footer Placeholder 5"/>
          <p:cNvSpPr>
            <a:spLocks noGrp="1"/>
          </p:cNvSpPr>
          <p:nvPr>
            <p:ph type="ftr" sz="quarter" idx="11"/>
          </p:nvPr>
        </p:nvSpPr>
        <p:spPr/>
        <p:txBody>
          <a:bodyPr/>
          <a:p>
            <a:r>
              <a:rPr lang="en-IN"/>
              <a:t>BATCH NO:   </a:t>
            </a:r>
            <a:r>
              <a:rPr lang="en-US" altLang="en-IN"/>
              <a:t>75</a:t>
            </a:r>
            <a:r>
              <a:rPr lang="en-IN"/>
              <a:t>     DEPARTMENT OF COMPUTER SCIENCE &amp; ENGINEERING</a:t>
            </a:r>
            <a:endParaRPr lang="en-IN"/>
          </a:p>
        </p:txBody>
      </p:sp>
      <p:sp>
        <p:nvSpPr>
          <p:cNvPr id="7" name="Slide Number Placeholder 6"/>
          <p:cNvSpPr>
            <a:spLocks noGrp="1"/>
          </p:cNvSpPr>
          <p:nvPr>
            <p:ph type="sldNum" sz="quarter" idx="12"/>
          </p:nvPr>
        </p:nvSpPr>
        <p:spPr/>
        <p:txBody>
          <a:bodyPr/>
          <a:p>
            <a:fld id="{FA00FD27-8DB0-4CB2-BD37-BEA95C6A1008}" type="slidenum">
              <a:rPr lang="en-IN" smtClean="0"/>
            </a:fld>
            <a:endParaRPr lang="en-IN"/>
          </a:p>
        </p:txBody>
      </p:sp>
      <p:pic>
        <p:nvPicPr>
          <p:cNvPr id="8" name="Content Placeholder 7" descr="feae3700-9a2e-478e-8515-745d6a881430"/>
          <p:cNvPicPr>
            <a:picLocks noChangeAspect="1"/>
          </p:cNvPicPr>
          <p:nvPr>
            <p:ph sz="half" idx="1"/>
          </p:nvPr>
        </p:nvPicPr>
        <p:blipFill>
          <a:blip r:embed="rId1"/>
          <a:stretch>
            <a:fillRect/>
          </a:stretch>
        </p:blipFill>
        <p:spPr>
          <a:xfrm>
            <a:off x="828040" y="549275"/>
            <a:ext cx="4165600" cy="2343150"/>
          </a:xfrm>
          <a:prstGeom prst="rect">
            <a:avLst/>
          </a:prstGeom>
        </p:spPr>
      </p:pic>
      <p:pic>
        <p:nvPicPr>
          <p:cNvPr id="10" name="Content Placeholder 9" descr="4c69c4be-4c27-4d08-97ad-24ff92927e9d"/>
          <p:cNvPicPr>
            <a:picLocks noChangeAspect="1"/>
          </p:cNvPicPr>
          <p:nvPr>
            <p:ph sz="half" idx="2"/>
          </p:nvPr>
        </p:nvPicPr>
        <p:blipFill>
          <a:blip r:embed="rId2"/>
          <a:stretch>
            <a:fillRect/>
          </a:stretch>
        </p:blipFill>
        <p:spPr>
          <a:xfrm>
            <a:off x="3851910" y="3069590"/>
            <a:ext cx="4316730" cy="2463165"/>
          </a:xfrm>
          <a:prstGeom prst="rect">
            <a:avLst/>
          </a:prstGeom>
        </p:spPr>
      </p:pic>
      <p:sp>
        <p:nvSpPr>
          <p:cNvPr id="12" name="Text Box 11"/>
          <p:cNvSpPr txBox="1"/>
          <p:nvPr/>
        </p:nvSpPr>
        <p:spPr>
          <a:xfrm>
            <a:off x="2411730" y="2997200"/>
            <a:ext cx="915670" cy="275590"/>
          </a:xfrm>
          <a:prstGeom prst="rect">
            <a:avLst/>
          </a:prstGeom>
          <a:noFill/>
        </p:spPr>
        <p:txBody>
          <a:bodyPr wrap="none" rtlCol="0">
            <a:spAutoFit/>
          </a:bodyPr>
          <a:p>
            <a:r>
              <a:rPr lang="en-US" sz="1200" b="1">
                <a:latin typeface="Times New Roman" panose="02020603050405020304" pitchFamily="18" charset="0"/>
                <a:cs typeface="Times New Roman" panose="02020603050405020304" pitchFamily="18" charset="0"/>
              </a:rPr>
              <a:t>Home page</a:t>
            </a:r>
            <a:endParaRPr lang="en-US" sz="1200" b="1">
              <a:latin typeface="Times New Roman" panose="02020603050405020304" pitchFamily="18" charset="0"/>
              <a:cs typeface="Times New Roman" panose="02020603050405020304" pitchFamily="18" charset="0"/>
            </a:endParaRPr>
          </a:p>
        </p:txBody>
      </p:sp>
      <p:sp>
        <p:nvSpPr>
          <p:cNvPr id="13" name="Text Box 12"/>
          <p:cNvSpPr txBox="1"/>
          <p:nvPr/>
        </p:nvSpPr>
        <p:spPr>
          <a:xfrm>
            <a:off x="5431790" y="5661660"/>
            <a:ext cx="1144270" cy="275590"/>
          </a:xfrm>
          <a:prstGeom prst="rect">
            <a:avLst/>
          </a:prstGeom>
          <a:noFill/>
        </p:spPr>
        <p:txBody>
          <a:bodyPr wrap="none" rtlCol="0">
            <a:spAutoFit/>
          </a:bodyPr>
          <a:p>
            <a:r>
              <a:rPr lang="en-US" sz="1200" b="1">
                <a:latin typeface="Times New Roman" panose="02020603050405020304" pitchFamily="18" charset="0"/>
                <a:cs typeface="Times New Roman" panose="02020603050405020304" pitchFamily="18" charset="0"/>
              </a:rPr>
              <a:t>available users</a:t>
            </a:r>
            <a:endParaRPr lang="en-US" sz="12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Date Placeholder 4"/>
          <p:cNvSpPr>
            <a:spLocks noGrp="1"/>
          </p:cNvSpPr>
          <p:nvPr>
            <p:ph type="dt" sz="half" idx="10"/>
          </p:nvPr>
        </p:nvSpPr>
        <p:spPr/>
        <p:txBody>
          <a:bodyPr/>
          <a:p>
            <a:fld id="{D01B02B2-2503-42D5-8933-DD97C0BEA5D0}" type="datetime1">
              <a:rPr lang="en-IN" smtClean="0"/>
            </a:fld>
            <a:endParaRPr lang="en-IN"/>
          </a:p>
        </p:txBody>
      </p:sp>
      <p:sp>
        <p:nvSpPr>
          <p:cNvPr id="6" name="Footer Placeholder 5"/>
          <p:cNvSpPr>
            <a:spLocks noGrp="1"/>
          </p:cNvSpPr>
          <p:nvPr>
            <p:ph type="ftr" sz="quarter" idx="11"/>
          </p:nvPr>
        </p:nvSpPr>
        <p:spPr/>
        <p:txBody>
          <a:bodyPr/>
          <a:p>
            <a:r>
              <a:rPr lang="en-IN"/>
              <a:t>BATCH NO:   </a:t>
            </a:r>
            <a:r>
              <a:rPr lang="en-US" altLang="en-IN"/>
              <a:t>75</a:t>
            </a:r>
            <a:r>
              <a:rPr lang="en-IN"/>
              <a:t>     DEPARTMENT OF COMPUTER SCIENCE &amp; ENGINEERING</a:t>
            </a:r>
            <a:endParaRPr lang="en-IN"/>
          </a:p>
        </p:txBody>
      </p:sp>
      <p:sp>
        <p:nvSpPr>
          <p:cNvPr id="7" name="Slide Number Placeholder 6"/>
          <p:cNvSpPr>
            <a:spLocks noGrp="1"/>
          </p:cNvSpPr>
          <p:nvPr>
            <p:ph type="sldNum" sz="quarter" idx="12"/>
          </p:nvPr>
        </p:nvSpPr>
        <p:spPr/>
        <p:txBody>
          <a:bodyPr/>
          <a:p>
            <a:fld id="{FA00FD27-8DB0-4CB2-BD37-BEA95C6A1008}" type="slidenum">
              <a:rPr lang="en-IN" smtClean="0"/>
            </a:fld>
            <a:endParaRPr lang="en-IN"/>
          </a:p>
        </p:txBody>
      </p:sp>
      <p:pic>
        <p:nvPicPr>
          <p:cNvPr id="8" name="Content Placeholder 7" descr="f6e54f48-1cd0-4857-8de5-f95209f937d7"/>
          <p:cNvPicPr>
            <a:picLocks noChangeAspect="1"/>
          </p:cNvPicPr>
          <p:nvPr>
            <p:ph idx="1"/>
          </p:nvPr>
        </p:nvPicPr>
        <p:blipFill>
          <a:blip r:embed="rId1"/>
          <a:stretch>
            <a:fillRect/>
          </a:stretch>
        </p:blipFill>
        <p:spPr>
          <a:xfrm>
            <a:off x="2124075" y="1701165"/>
            <a:ext cx="4785995" cy="2692400"/>
          </a:xfrm>
          <a:prstGeom prst="rect">
            <a:avLst/>
          </a:prstGeom>
        </p:spPr>
      </p:pic>
      <p:sp>
        <p:nvSpPr>
          <p:cNvPr id="10" name="Text Box 9"/>
          <p:cNvSpPr txBox="1"/>
          <p:nvPr/>
        </p:nvSpPr>
        <p:spPr>
          <a:xfrm>
            <a:off x="4140200" y="4581525"/>
            <a:ext cx="763905" cy="275590"/>
          </a:xfrm>
          <a:prstGeom prst="rect">
            <a:avLst/>
          </a:prstGeom>
          <a:noFill/>
        </p:spPr>
        <p:txBody>
          <a:bodyPr wrap="none" rtlCol="0">
            <a:spAutoFit/>
          </a:bodyPr>
          <a:p>
            <a:r>
              <a:rPr lang="en-US" sz="1200">
                <a:latin typeface="Times New Roman" panose="02020603050405020304" pitchFamily="18" charset="0"/>
                <a:cs typeface="Times New Roman" panose="02020603050405020304" pitchFamily="18" charset="0"/>
              </a:rPr>
              <a:t>chat page</a:t>
            </a:r>
            <a:endParaRPr 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IMPLEMENTATION</a:t>
            </a:r>
            <a:endParaRPr lang="en-IN"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2121535"/>
            <a:ext cx="6530340" cy="4050665"/>
          </a:xfrm>
        </p:spPr>
        <p:txBody>
          <a:bodyPr>
            <a:normAutofit/>
          </a:bodyPr>
          <a:lstStyle/>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sym typeface="+mn-ea"/>
              </a:rPr>
              <a:t>ARCHITECTURE DIAGRAM</a:t>
            </a:r>
            <a:endParaRPr lang="en-US" sz="1800" dirty="0">
              <a:latin typeface="Times New Roman" panose="02020603050405020304" pitchFamily="18" charset="0"/>
              <a:cs typeface="Times New Roman" panose="02020603050405020304" pitchFamily="18" charset="0"/>
              <a:sym typeface="+mn-ea"/>
            </a:endParaRP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sym typeface="+mn-ea"/>
              </a:rPr>
              <a:t>DATA FLOW DIAGRAM</a:t>
            </a:r>
            <a:endParaRPr lang="en-US" sz="1800" dirty="0">
              <a:latin typeface="Times New Roman" panose="02020603050405020304" pitchFamily="18" charset="0"/>
              <a:cs typeface="Times New Roman" panose="02020603050405020304" pitchFamily="18" charset="0"/>
              <a:sym typeface="+mn-ea"/>
            </a:endParaRP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sym typeface="+mn-ea"/>
              </a:rPr>
              <a:t>ER DIAGRAM</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6C6BF4AC-4E26-4D1F-9003-921A18503A76}" type="datetime1">
              <a:rPr lang="en-IN" smtClean="0"/>
            </a:fld>
            <a:endParaRPr lang="en-IN"/>
          </a:p>
        </p:txBody>
      </p:sp>
      <p:sp>
        <p:nvSpPr>
          <p:cNvPr id="4" name="Footer Placeholder 3"/>
          <p:cNvSpPr>
            <a:spLocks noGrp="1"/>
          </p:cNvSpPr>
          <p:nvPr>
            <p:ph type="ftr" sz="quarter" idx="11"/>
          </p:nvPr>
        </p:nvSpPr>
        <p:spPr/>
        <p:txBody>
          <a:bodyPr/>
          <a:lstStyle/>
          <a:p>
            <a:r>
              <a:rPr lang="en-IN"/>
              <a:t>BATCH NO:   </a:t>
            </a:r>
            <a:r>
              <a:rPr lang="en-US" altLang="en-IN"/>
              <a:t>75</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05" y="10922"/>
            <a:ext cx="7772400" cy="1609344"/>
          </a:xfrm>
        </p:spPr>
        <p:txBody>
          <a:bodyPr>
            <a:normAutofit/>
          </a:bodyPr>
          <a:lstStyle/>
          <a:p>
            <a:r>
              <a:rPr lang="en-US" sz="2000" b="1" dirty="0">
                <a:latin typeface="Times New Roman" panose="02020603050405020304" pitchFamily="18" charset="0"/>
                <a:cs typeface="Times New Roman" panose="02020603050405020304" pitchFamily="18" charset="0"/>
              </a:rPr>
              <a:t>ARCHITECTURE DIAGRAM</a:t>
            </a:r>
            <a:endParaRPr lang="en-US" sz="2000" b="1"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B8D055EC-92E0-4521-8D38-203B5CE64B47}" type="datetime1">
              <a:rPr lang="en-IN" smtClean="0"/>
            </a:fld>
            <a:endParaRPr lang="en-IN"/>
          </a:p>
        </p:txBody>
      </p:sp>
      <p:sp>
        <p:nvSpPr>
          <p:cNvPr id="4" name="Footer Placeholder 3"/>
          <p:cNvSpPr>
            <a:spLocks noGrp="1"/>
          </p:cNvSpPr>
          <p:nvPr>
            <p:ph type="ftr" sz="quarter" idx="11"/>
          </p:nvPr>
        </p:nvSpPr>
        <p:spPr/>
        <p:txBody>
          <a:bodyPr/>
          <a:lstStyle/>
          <a:p>
            <a:r>
              <a:rPr lang="en-IN"/>
              <a:t>BATCH NO:   </a:t>
            </a:r>
            <a:r>
              <a:rPr lang="en-US" altLang="en-IN"/>
              <a:t>75</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graphicFrame>
        <p:nvGraphicFramePr>
          <p:cNvPr id="29" name="Table 28"/>
          <p:cNvGraphicFramePr/>
          <p:nvPr/>
        </p:nvGraphicFramePr>
        <p:xfrm>
          <a:off x="1979930" y="1233805"/>
          <a:ext cx="4378960" cy="381000"/>
        </p:xfrm>
        <a:graphic>
          <a:graphicData uri="http://schemas.openxmlformats.org/drawingml/2006/table">
            <a:tbl>
              <a:tblPr firstRow="1" bandRow="1">
                <a:tableStyleId>{5C22544A-7EE6-4342-B048-85BDC9FD1C3A}</a:tableStyleId>
              </a:tblPr>
              <a:tblGrid>
                <a:gridCol w="4378960"/>
              </a:tblGrid>
              <a:tr h="381000">
                <a:tc>
                  <a:txBody>
                    <a:bodyPr/>
                    <a:p>
                      <a:pPr>
                        <a:buNone/>
                      </a:pPr>
                      <a:r>
                        <a:rPr lang="en-US">
                          <a:solidFill>
                            <a:schemeClr val="tx1"/>
                          </a:solidFill>
                        </a:rPr>
                        <a:t>              </a:t>
                      </a:r>
                      <a:r>
                        <a:rPr lang="en-US" sz="1400" b="0">
                          <a:solidFill>
                            <a:schemeClr val="tx1"/>
                          </a:solidFill>
                          <a:latin typeface="Times New Roman" panose="02020603050405020304" pitchFamily="18" charset="0"/>
                          <a:cs typeface="Times New Roman" panose="02020603050405020304" pitchFamily="18" charset="0"/>
                        </a:rPr>
                        <a:t>User BFF</a:t>
                      </a:r>
                      <a:endParaRPr lang="en-US" sz="1400" b="0">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graphicFrame>
        <p:nvGraphicFramePr>
          <p:cNvPr id="31" name="Table 30"/>
          <p:cNvGraphicFramePr/>
          <p:nvPr/>
        </p:nvGraphicFramePr>
        <p:xfrm>
          <a:off x="1983740" y="1635760"/>
          <a:ext cx="4375150" cy="511810"/>
        </p:xfrm>
        <a:graphic>
          <a:graphicData uri="http://schemas.openxmlformats.org/drawingml/2006/table">
            <a:tbl>
              <a:tblPr firstRow="1" bandRow="1">
                <a:tableStyleId>{5C22544A-7EE6-4342-B048-85BDC9FD1C3A}</a:tableStyleId>
              </a:tblPr>
              <a:tblGrid>
                <a:gridCol w="1548765"/>
                <a:gridCol w="1623060"/>
                <a:gridCol w="1203325"/>
              </a:tblGrid>
              <a:tr h="511810">
                <a:tc>
                  <a:txBody>
                    <a:bodyPr/>
                    <a:p>
                      <a:pPr>
                        <a:buNone/>
                      </a:pPr>
                      <a:r>
                        <a:rPr lang="en-US" sz="1400" b="0">
                          <a:solidFill>
                            <a:schemeClr val="tx1"/>
                          </a:solidFill>
                          <a:latin typeface="Times New Roman" panose="02020603050405020304" pitchFamily="18" charset="0"/>
                          <a:cs typeface="Times New Roman" panose="02020603050405020304" pitchFamily="18" charset="0"/>
                        </a:rPr>
                        <a:t>            Login</a:t>
                      </a:r>
                      <a:endParaRPr lang="en-US" sz="1400" b="0">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sz="1400" b="0">
                          <a:solidFill>
                            <a:schemeClr val="tx1"/>
                          </a:solidFill>
                          <a:latin typeface="Times New Roman" panose="02020603050405020304" pitchFamily="18" charset="0"/>
                          <a:cs typeface="Times New Roman" panose="02020603050405020304" pitchFamily="18" charset="0"/>
                        </a:rPr>
                        <a:t>Group       Discussion</a:t>
                      </a:r>
                      <a:endParaRPr lang="en-US" sz="1400" b="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r>
                        <a:rPr lang="en-US" sz="1400" b="0">
                          <a:solidFill>
                            <a:schemeClr val="tx1"/>
                          </a:solidFill>
                          <a:latin typeface="Times New Roman" panose="02020603050405020304" pitchFamily="18" charset="0"/>
                          <a:cs typeface="Times New Roman" panose="02020603050405020304" pitchFamily="18" charset="0"/>
                        </a:rPr>
                        <a:t>  Chat Box</a:t>
                      </a:r>
                      <a:endParaRPr lang="en-US" sz="1400" b="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graphicFrame>
        <p:nvGraphicFramePr>
          <p:cNvPr id="33" name="Table 32"/>
          <p:cNvGraphicFramePr/>
          <p:nvPr/>
        </p:nvGraphicFramePr>
        <p:xfrm>
          <a:off x="1928495" y="2709545"/>
          <a:ext cx="4477385" cy="381000"/>
        </p:xfrm>
        <a:graphic>
          <a:graphicData uri="http://schemas.openxmlformats.org/drawingml/2006/table">
            <a:tbl>
              <a:tblPr firstRow="1" bandRow="1">
                <a:tableStyleId>{5C22544A-7EE6-4342-B048-85BDC9FD1C3A}</a:tableStyleId>
              </a:tblPr>
              <a:tblGrid>
                <a:gridCol w="4477385"/>
              </a:tblGrid>
              <a:tr h="381000">
                <a:tc>
                  <a:txBody>
                    <a:bodyPr/>
                    <a:p>
                      <a:pPr>
                        <a:buNone/>
                      </a:pPr>
                      <a:r>
                        <a:rPr lang="en-US" sz="1600" b="1">
                          <a:solidFill>
                            <a:schemeClr val="tx1"/>
                          </a:solidFill>
                          <a:latin typeface="Times New Roman" panose="02020603050405020304" pitchFamily="18" charset="0"/>
                          <a:cs typeface="Times New Roman" panose="02020603050405020304" pitchFamily="18" charset="0"/>
                        </a:rPr>
                        <a:t>                             phpMyAdmin</a:t>
                      </a:r>
                      <a:endParaRPr lang="en-US" sz="1600"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cxnSp>
        <p:nvCxnSpPr>
          <p:cNvPr id="34" name="Straight Arrow Connector 33"/>
          <p:cNvCxnSpPr>
            <a:stCxn id="31" idx="2"/>
          </p:cNvCxnSpPr>
          <p:nvPr/>
        </p:nvCxnSpPr>
        <p:spPr>
          <a:xfrm flipH="1">
            <a:off x="4163060" y="2153920"/>
            <a:ext cx="8255" cy="53975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2771775" y="2152650"/>
            <a:ext cx="8255" cy="53975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37" name="Content Placeholder 36"/>
          <p:cNvGraphicFramePr/>
          <p:nvPr>
            <p:ph sz="half" idx="2"/>
          </p:nvPr>
        </p:nvGraphicFramePr>
        <p:xfrm>
          <a:off x="2342388" y="3547745"/>
          <a:ext cx="3657600" cy="427355"/>
        </p:xfrm>
        <a:graphic>
          <a:graphicData uri="http://schemas.openxmlformats.org/drawingml/2006/table">
            <a:tbl>
              <a:tblPr firstRow="1" bandRow="1">
                <a:tableStyleId>{5C22544A-7EE6-4342-B048-85BDC9FD1C3A}</a:tableStyleId>
              </a:tblPr>
              <a:tblGrid>
                <a:gridCol w="3657600"/>
              </a:tblGrid>
              <a:tr h="427355">
                <a:tc>
                  <a:txBody>
                    <a:bodyPr/>
                    <a:p>
                      <a:pPr>
                        <a:buNone/>
                      </a:pPr>
                      <a:r>
                        <a:rPr lang="en-US" sz="1600" b="1">
                          <a:solidFill>
                            <a:schemeClr val="tx1"/>
                          </a:solidFill>
                          <a:latin typeface="Times New Roman" panose="02020603050405020304" pitchFamily="18" charset="0"/>
                          <a:cs typeface="Times New Roman" panose="02020603050405020304" pitchFamily="18" charset="0"/>
                        </a:rPr>
                        <a:t>                    MariaDB Server</a:t>
                      </a:r>
                      <a:endParaRPr lang="en-US" sz="1600"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graphicFrame>
        <p:nvGraphicFramePr>
          <p:cNvPr id="38" name="Table 37"/>
          <p:cNvGraphicFramePr/>
          <p:nvPr/>
        </p:nvGraphicFramePr>
        <p:xfrm>
          <a:off x="1869440" y="4432300"/>
          <a:ext cx="4604385" cy="365760"/>
        </p:xfrm>
        <a:graphic>
          <a:graphicData uri="http://schemas.openxmlformats.org/drawingml/2006/table">
            <a:tbl>
              <a:tblPr firstRow="1" bandRow="1">
                <a:tableStyleId>{5C22544A-7EE6-4342-B048-85BDC9FD1C3A}</a:tableStyleId>
              </a:tblPr>
              <a:tblGrid>
                <a:gridCol w="4604385"/>
              </a:tblGrid>
              <a:tr h="311150">
                <a:tc>
                  <a:txBody>
                    <a:bodyPr/>
                    <a:p>
                      <a:pPr>
                        <a:buNone/>
                      </a:pPr>
                      <a:r>
                        <a:rPr lang="en-US" sz="1800">
                          <a:solidFill>
                            <a:schemeClr val="tx1"/>
                          </a:solidFill>
                          <a:latin typeface="Times New Roman" panose="02020603050405020304" pitchFamily="18" charset="0"/>
                          <a:cs typeface="Times New Roman" panose="02020603050405020304" pitchFamily="18" charset="0"/>
                          <a:sym typeface="+mn-ea"/>
                        </a:rPr>
                        <a:t>               phpMyAdmin(</a:t>
                      </a:r>
                      <a:r>
                        <a:rPr lang="en-US" sz="1800" b="0">
                          <a:solidFill>
                            <a:schemeClr val="tx1"/>
                          </a:solidFill>
                          <a:latin typeface="Times New Roman" panose="02020603050405020304" pitchFamily="18" charset="0"/>
                          <a:cs typeface="Times New Roman" panose="02020603050405020304" pitchFamily="18" charset="0"/>
                          <a:sym typeface="+mn-ea"/>
                        </a:rPr>
                        <a:t>For app database</a:t>
                      </a:r>
                      <a:r>
                        <a:rPr lang="en-US" sz="1800">
                          <a:solidFill>
                            <a:schemeClr val="tx1"/>
                          </a:solidFill>
                          <a:latin typeface="Times New Roman" panose="02020603050405020304" pitchFamily="18" charset="0"/>
                          <a:cs typeface="Times New Roman" panose="02020603050405020304" pitchFamily="18" charset="0"/>
                          <a:sym typeface="+mn-ea"/>
                        </a:rPr>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
        <p:nvSpPr>
          <p:cNvPr id="39" name="Flowchart: Magnetic Disk 38"/>
          <p:cNvSpPr/>
          <p:nvPr/>
        </p:nvSpPr>
        <p:spPr>
          <a:xfrm>
            <a:off x="3103245" y="5255260"/>
            <a:ext cx="2127885" cy="868680"/>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cxnSp>
        <p:nvCxnSpPr>
          <p:cNvPr id="40" name="Straight Arrow Connector 39"/>
          <p:cNvCxnSpPr>
            <a:stCxn id="33" idx="2"/>
            <a:endCxn id="37" idx="0"/>
          </p:cNvCxnSpPr>
          <p:nvPr/>
        </p:nvCxnSpPr>
        <p:spPr>
          <a:xfrm>
            <a:off x="4167505" y="3090545"/>
            <a:ext cx="3810" cy="457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7" idx="2"/>
            <a:endCxn id="38" idx="0"/>
          </p:cNvCxnSpPr>
          <p:nvPr/>
        </p:nvCxnSpPr>
        <p:spPr>
          <a:xfrm>
            <a:off x="4171315" y="3975100"/>
            <a:ext cx="635" cy="457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3708400" y="5661660"/>
            <a:ext cx="1044575" cy="3778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User collection</a:t>
            </a:r>
            <a:endParaRPr lang="en-US" sz="1200">
              <a:latin typeface="Times New Roman" panose="02020603050405020304" pitchFamily="18" charset="0"/>
              <a:cs typeface="Times New Roman" panose="02020603050405020304" pitchFamily="18" charset="0"/>
            </a:endParaRPr>
          </a:p>
        </p:txBody>
      </p:sp>
      <p:cxnSp>
        <p:nvCxnSpPr>
          <p:cNvPr id="46" name="Straight Arrow Connector 45"/>
          <p:cNvCxnSpPr>
            <a:stCxn id="38" idx="2"/>
            <a:endCxn id="39" idx="1"/>
          </p:cNvCxnSpPr>
          <p:nvPr/>
        </p:nvCxnSpPr>
        <p:spPr>
          <a:xfrm flipH="1">
            <a:off x="4167505" y="4798060"/>
            <a:ext cx="4445" cy="457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756910" y="2150745"/>
            <a:ext cx="39370" cy="558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476885"/>
            <a:ext cx="3315970" cy="964565"/>
          </a:xfrm>
        </p:spPr>
        <p:txBody>
          <a:bodyPr>
            <a:normAutofit/>
          </a:bodyPr>
          <a:lstStyle/>
          <a:p>
            <a:r>
              <a:rPr lang="en-US" sz="2000" b="1" dirty="0">
                <a:latin typeface="Times New Roman" panose="02020603050405020304" pitchFamily="18" charset="0"/>
                <a:cs typeface="Times New Roman" panose="02020603050405020304" pitchFamily="18" charset="0"/>
              </a:rPr>
              <a:t>DATA FLOW DIAGRAM</a:t>
            </a:r>
            <a:endParaRPr lang="en-US" sz="2000" b="1"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55E3AA76-41E4-444A-A1EB-FF3D494392FE}" type="datetime1">
              <a:rPr lang="en-IN" smtClean="0"/>
            </a:fld>
            <a:endParaRPr lang="en-IN"/>
          </a:p>
        </p:txBody>
      </p:sp>
      <p:sp>
        <p:nvSpPr>
          <p:cNvPr id="4" name="Footer Placeholder 3"/>
          <p:cNvSpPr>
            <a:spLocks noGrp="1"/>
          </p:cNvSpPr>
          <p:nvPr>
            <p:ph type="ftr" sz="quarter" idx="11"/>
          </p:nvPr>
        </p:nvSpPr>
        <p:spPr/>
        <p:txBody>
          <a:bodyPr/>
          <a:lstStyle/>
          <a:p>
            <a:r>
              <a:rPr lang="en-IN"/>
              <a:t>BATCH NO:   </a:t>
            </a:r>
            <a:r>
              <a:rPr lang="en-US" altLang="en-IN"/>
              <a:t>75</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Rectangles 5"/>
          <p:cNvSpPr/>
          <p:nvPr/>
        </p:nvSpPr>
        <p:spPr>
          <a:xfrm>
            <a:off x="685800" y="2016125"/>
            <a:ext cx="798195" cy="5734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400">
                <a:latin typeface="Times New Roman" panose="02020603050405020304" pitchFamily="18" charset="0"/>
                <a:cs typeface="Times New Roman" panose="02020603050405020304" pitchFamily="18" charset="0"/>
              </a:rPr>
              <a:t>Log in</a:t>
            </a:r>
            <a:endParaRPr lang="en-US" sz="1400">
              <a:latin typeface="Times New Roman" panose="02020603050405020304" pitchFamily="18" charset="0"/>
              <a:cs typeface="Times New Roman" panose="02020603050405020304" pitchFamily="18" charset="0"/>
            </a:endParaRPr>
          </a:p>
        </p:txBody>
      </p:sp>
      <p:sp>
        <p:nvSpPr>
          <p:cNvPr id="7" name="Rectangles 6"/>
          <p:cNvSpPr/>
          <p:nvPr/>
        </p:nvSpPr>
        <p:spPr>
          <a:xfrm>
            <a:off x="1907540" y="1722120"/>
            <a:ext cx="1007110" cy="116078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User clicks the login button to enter into the application</a:t>
            </a:r>
            <a:endParaRPr lang="en-US" sz="1200">
              <a:latin typeface="Times New Roman" panose="02020603050405020304" pitchFamily="18" charset="0"/>
              <a:cs typeface="Times New Roman" panose="02020603050405020304" pitchFamily="18" charset="0"/>
            </a:endParaRPr>
          </a:p>
        </p:txBody>
      </p:sp>
      <p:cxnSp>
        <p:nvCxnSpPr>
          <p:cNvPr id="8" name="Straight Arrow Connector 7"/>
          <p:cNvCxnSpPr>
            <a:stCxn id="6" idx="3"/>
            <a:endCxn id="7" idx="1"/>
          </p:cNvCxnSpPr>
          <p:nvPr/>
        </p:nvCxnSpPr>
        <p:spPr>
          <a:xfrm flipV="1">
            <a:off x="1483995" y="2302510"/>
            <a:ext cx="42354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s 8"/>
          <p:cNvSpPr/>
          <p:nvPr/>
        </p:nvSpPr>
        <p:spPr>
          <a:xfrm>
            <a:off x="3491865" y="1628775"/>
            <a:ext cx="922655" cy="13658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sz="1000">
              <a:latin typeface="Times New Roman" panose="02020603050405020304" pitchFamily="18" charset="0"/>
              <a:cs typeface="Times New Roman" panose="02020603050405020304" pitchFamily="18" charset="0"/>
            </a:endParaRPr>
          </a:p>
          <a:p>
            <a:pPr algn="ctr"/>
            <a:r>
              <a:rPr lang="en-US" sz="1000">
                <a:latin typeface="Times New Roman" panose="02020603050405020304" pitchFamily="18" charset="0"/>
                <a:cs typeface="Times New Roman" panose="02020603050405020304" pitchFamily="18" charset="0"/>
              </a:rPr>
              <a:t>User is forwarded to the main page of the application</a:t>
            </a:r>
            <a:endParaRPr lang="en-US" sz="1000">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3491865" y="1899920"/>
            <a:ext cx="932815" cy="17145"/>
          </a:xfrm>
          <a:prstGeom prst="line">
            <a:avLst/>
          </a:prstGeom>
        </p:spPr>
        <p:style>
          <a:lnRef idx="1">
            <a:schemeClr val="dk1"/>
          </a:lnRef>
          <a:fillRef idx="0">
            <a:schemeClr val="dk1"/>
          </a:fillRef>
          <a:effectRef idx="0">
            <a:schemeClr val="dk1"/>
          </a:effectRef>
          <a:fontRef idx="minor">
            <a:schemeClr val="tx1"/>
          </a:fontRef>
        </p:style>
      </p:cxnSp>
      <p:sp>
        <p:nvSpPr>
          <p:cNvPr id="11" name="Text Box 10"/>
          <p:cNvSpPr txBox="1"/>
          <p:nvPr/>
        </p:nvSpPr>
        <p:spPr>
          <a:xfrm>
            <a:off x="3636010" y="1628775"/>
            <a:ext cx="889000" cy="275590"/>
          </a:xfrm>
          <a:prstGeom prst="rect">
            <a:avLst/>
          </a:prstGeom>
          <a:noFill/>
        </p:spPr>
        <p:txBody>
          <a:bodyPr wrap="square" rtlCol="0">
            <a:spAutoFit/>
          </a:bodyPr>
          <a:p>
            <a:r>
              <a:rPr lang="en-US" sz="1200">
                <a:latin typeface="Times New Roman" panose="02020603050405020304" pitchFamily="18" charset="0"/>
                <a:cs typeface="Times New Roman" panose="02020603050405020304" pitchFamily="18" charset="0"/>
              </a:rPr>
              <a:t>process</a:t>
            </a:r>
            <a:endParaRPr lang="en-US" sz="1200">
              <a:latin typeface="Times New Roman" panose="02020603050405020304" pitchFamily="18" charset="0"/>
              <a:cs typeface="Times New Roman" panose="02020603050405020304" pitchFamily="18" charset="0"/>
            </a:endParaRPr>
          </a:p>
        </p:txBody>
      </p:sp>
      <p:cxnSp>
        <p:nvCxnSpPr>
          <p:cNvPr id="12" name="Straight Arrow Connector 11"/>
          <p:cNvCxnSpPr>
            <a:stCxn id="7" idx="3"/>
            <a:endCxn id="9" idx="1"/>
          </p:cNvCxnSpPr>
          <p:nvPr/>
        </p:nvCxnSpPr>
        <p:spPr>
          <a:xfrm>
            <a:off x="2914650" y="2302510"/>
            <a:ext cx="5772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Can 17"/>
          <p:cNvSpPr/>
          <p:nvPr/>
        </p:nvSpPr>
        <p:spPr>
          <a:xfrm>
            <a:off x="5724525" y="3213100"/>
            <a:ext cx="978535" cy="1245235"/>
          </a:xfrm>
          <a:prstGeom prst="can">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Application database</a:t>
            </a:r>
            <a:endParaRPr lang="en-US" sz="1200">
              <a:latin typeface="Times New Roman" panose="02020603050405020304" pitchFamily="18" charset="0"/>
              <a:cs typeface="Times New Roman" panose="02020603050405020304" pitchFamily="18" charset="0"/>
            </a:endParaRPr>
          </a:p>
        </p:txBody>
      </p:sp>
      <p:cxnSp>
        <p:nvCxnSpPr>
          <p:cNvPr id="27" name="Straight Arrow Connector 26"/>
          <p:cNvCxnSpPr>
            <a:stCxn id="9" idx="3"/>
            <a:endCxn id="18" idx="2"/>
          </p:cNvCxnSpPr>
          <p:nvPr/>
        </p:nvCxnSpPr>
        <p:spPr>
          <a:xfrm>
            <a:off x="4414520" y="2312035"/>
            <a:ext cx="1310005"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92090" y="2997200"/>
            <a:ext cx="1800225"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flipV="1">
            <a:off x="7092315" y="2997200"/>
            <a:ext cx="0" cy="187198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5299075" y="2997200"/>
            <a:ext cx="72390" cy="187198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5364480" y="4869180"/>
            <a:ext cx="1727835" cy="0"/>
          </a:xfrm>
          <a:prstGeom prst="line">
            <a:avLst/>
          </a:prstGeom>
        </p:spPr>
        <p:style>
          <a:lnRef idx="1">
            <a:schemeClr val="dk1"/>
          </a:lnRef>
          <a:fillRef idx="0">
            <a:schemeClr val="dk1"/>
          </a:fillRef>
          <a:effectRef idx="0">
            <a:schemeClr val="dk1"/>
          </a:effectRef>
          <a:fontRef idx="minor">
            <a:schemeClr val="tx1"/>
          </a:fontRef>
        </p:style>
      </p:cxnSp>
      <p:sp>
        <p:nvSpPr>
          <p:cNvPr id="33" name="Text Box 32"/>
          <p:cNvSpPr txBox="1"/>
          <p:nvPr/>
        </p:nvSpPr>
        <p:spPr>
          <a:xfrm>
            <a:off x="5515610" y="4512945"/>
            <a:ext cx="1432560" cy="275590"/>
          </a:xfrm>
          <a:prstGeom prst="rect">
            <a:avLst/>
          </a:prstGeom>
          <a:noFill/>
        </p:spPr>
        <p:txBody>
          <a:bodyPr wrap="square" rtlCol="0">
            <a:spAutoFit/>
          </a:bodyPr>
          <a:p>
            <a:r>
              <a:rPr lang="en-US" sz="1200">
                <a:latin typeface="Times New Roman" panose="02020603050405020304" pitchFamily="18" charset="0"/>
                <a:cs typeface="Times New Roman" panose="02020603050405020304" pitchFamily="18" charset="0"/>
              </a:rPr>
              <a:t>content moderation</a:t>
            </a:r>
            <a:endParaRPr lang="en-US" sz="1200">
              <a:latin typeface="Times New Roman" panose="02020603050405020304" pitchFamily="18" charset="0"/>
              <a:cs typeface="Times New Roman" panose="02020603050405020304" pitchFamily="18" charset="0"/>
            </a:endParaRPr>
          </a:p>
        </p:txBody>
      </p:sp>
      <p:sp>
        <p:nvSpPr>
          <p:cNvPr id="34" name="Rectangles 33"/>
          <p:cNvSpPr/>
          <p:nvPr/>
        </p:nvSpPr>
        <p:spPr>
          <a:xfrm>
            <a:off x="3060065" y="3397885"/>
            <a:ext cx="1633220" cy="11582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cxnSp>
        <p:nvCxnSpPr>
          <p:cNvPr id="36" name="Straight Arrow Connector 35"/>
          <p:cNvCxnSpPr>
            <a:stCxn id="18" idx="2"/>
            <a:endCxn id="34" idx="3"/>
          </p:cNvCxnSpPr>
          <p:nvPr/>
        </p:nvCxnSpPr>
        <p:spPr>
          <a:xfrm flipH="1">
            <a:off x="4693285" y="3836035"/>
            <a:ext cx="1031240" cy="140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s 36"/>
          <p:cNvSpPr/>
          <p:nvPr/>
        </p:nvSpPr>
        <p:spPr>
          <a:xfrm>
            <a:off x="755650" y="2924810"/>
            <a:ext cx="878840" cy="81724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User can post their queries </a:t>
            </a:r>
            <a:endParaRPr lang="en-US" sz="1200">
              <a:latin typeface="Times New Roman" panose="02020603050405020304" pitchFamily="18" charset="0"/>
              <a:cs typeface="Times New Roman" panose="02020603050405020304" pitchFamily="18" charset="0"/>
            </a:endParaRPr>
          </a:p>
        </p:txBody>
      </p:sp>
      <p:cxnSp>
        <p:nvCxnSpPr>
          <p:cNvPr id="38" name="Straight Arrow Connector 37"/>
          <p:cNvCxnSpPr>
            <a:stCxn id="34" idx="1"/>
            <a:endCxn id="37" idx="3"/>
          </p:cNvCxnSpPr>
          <p:nvPr/>
        </p:nvCxnSpPr>
        <p:spPr>
          <a:xfrm flipH="1" flipV="1">
            <a:off x="1634490" y="3333750"/>
            <a:ext cx="1425575" cy="643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s 38"/>
          <p:cNvSpPr/>
          <p:nvPr/>
        </p:nvSpPr>
        <p:spPr>
          <a:xfrm>
            <a:off x="755650" y="3950970"/>
            <a:ext cx="936625" cy="79248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User can solve the queries</a:t>
            </a:r>
            <a:endParaRPr lang="en-US" sz="1200">
              <a:latin typeface="Times New Roman" panose="02020603050405020304" pitchFamily="18" charset="0"/>
              <a:cs typeface="Times New Roman" panose="02020603050405020304" pitchFamily="18" charset="0"/>
            </a:endParaRPr>
          </a:p>
        </p:txBody>
      </p:sp>
      <p:cxnSp>
        <p:nvCxnSpPr>
          <p:cNvPr id="40" name="Straight Arrow Connector 39"/>
          <p:cNvCxnSpPr>
            <a:stCxn id="34" idx="1"/>
            <a:endCxn id="39" idx="3"/>
          </p:cNvCxnSpPr>
          <p:nvPr/>
        </p:nvCxnSpPr>
        <p:spPr>
          <a:xfrm flipH="1">
            <a:off x="1692275" y="3977005"/>
            <a:ext cx="1367790" cy="370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ounded Rectangular Callout 42"/>
          <p:cNvSpPr/>
          <p:nvPr/>
        </p:nvSpPr>
        <p:spPr>
          <a:xfrm>
            <a:off x="3204210" y="3717290"/>
            <a:ext cx="907415" cy="504190"/>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44" name="Rounded Rectangular Callout 43"/>
          <p:cNvSpPr/>
          <p:nvPr/>
        </p:nvSpPr>
        <p:spPr>
          <a:xfrm flipH="1">
            <a:off x="3491865" y="3561080"/>
            <a:ext cx="944880" cy="549275"/>
          </a:xfrm>
          <a:prstGeom prst="wedgeRoundRectCallou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n-US"/>
          </a:p>
        </p:txBody>
      </p:sp>
      <p:sp>
        <p:nvSpPr>
          <p:cNvPr id="47" name="Text Box 46"/>
          <p:cNvSpPr txBox="1"/>
          <p:nvPr/>
        </p:nvSpPr>
        <p:spPr>
          <a:xfrm>
            <a:off x="3295015" y="4580890"/>
            <a:ext cx="1571625" cy="275590"/>
          </a:xfrm>
          <a:prstGeom prst="rect">
            <a:avLst/>
          </a:prstGeom>
          <a:noFill/>
        </p:spPr>
        <p:txBody>
          <a:bodyPr wrap="square" rtlCol="0">
            <a:spAutoFit/>
          </a:bodyPr>
          <a:p>
            <a:r>
              <a:rPr lang="en-US" sz="1200">
                <a:solidFill>
                  <a:schemeClr val="tx1"/>
                </a:solidFill>
                <a:latin typeface="Times New Roman" panose="02020603050405020304" pitchFamily="18" charset="0"/>
                <a:cs typeface="Times New Roman" panose="02020603050405020304" pitchFamily="18" charset="0"/>
              </a:rPr>
              <a:t>Group discussion</a:t>
            </a:r>
            <a:endParaRPr lang="en-US" sz="1200">
              <a:solidFill>
                <a:schemeClr val="tx1"/>
              </a:solidFill>
              <a:latin typeface="Times New Roman" panose="02020603050405020304" pitchFamily="18" charset="0"/>
              <a:cs typeface="Times New Roman" panose="02020603050405020304" pitchFamily="18" charset="0"/>
            </a:endParaRPr>
          </a:p>
        </p:txBody>
      </p:sp>
      <p:sp>
        <p:nvSpPr>
          <p:cNvPr id="50" name="Rectangles 49"/>
          <p:cNvSpPr/>
          <p:nvPr/>
        </p:nvSpPr>
        <p:spPr>
          <a:xfrm>
            <a:off x="3273425" y="5071745"/>
            <a:ext cx="1183005" cy="8362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51" name="Oval Callout 50"/>
          <p:cNvSpPr/>
          <p:nvPr/>
        </p:nvSpPr>
        <p:spPr>
          <a:xfrm>
            <a:off x="3422650" y="5182870"/>
            <a:ext cx="908685" cy="462280"/>
          </a:xfrm>
          <a:prstGeom prst="wedgeEllipse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endParaRPr lang="en-US"/>
          </a:p>
        </p:txBody>
      </p:sp>
      <p:sp>
        <p:nvSpPr>
          <p:cNvPr id="52" name="Text Box 51"/>
          <p:cNvSpPr txBox="1"/>
          <p:nvPr/>
        </p:nvSpPr>
        <p:spPr>
          <a:xfrm>
            <a:off x="3435350" y="5949315"/>
            <a:ext cx="895985" cy="275590"/>
          </a:xfrm>
          <a:prstGeom prst="rect">
            <a:avLst/>
          </a:prstGeom>
          <a:noFill/>
        </p:spPr>
        <p:txBody>
          <a:bodyPr wrap="square" rtlCol="0">
            <a:spAutoFit/>
          </a:bodyPr>
          <a:p>
            <a:r>
              <a:rPr lang="en-US" sz="1200">
                <a:latin typeface="Times New Roman" panose="02020603050405020304" pitchFamily="18" charset="0"/>
                <a:cs typeface="Times New Roman" panose="02020603050405020304" pitchFamily="18" charset="0"/>
              </a:rPr>
              <a:t>Chat box</a:t>
            </a:r>
            <a:endParaRPr lang="en-US" sz="1200">
              <a:latin typeface="Times New Roman" panose="02020603050405020304" pitchFamily="18" charset="0"/>
              <a:cs typeface="Times New Roman" panose="02020603050405020304" pitchFamily="18" charset="0"/>
            </a:endParaRPr>
          </a:p>
        </p:txBody>
      </p:sp>
      <p:cxnSp>
        <p:nvCxnSpPr>
          <p:cNvPr id="53" name="Straight Arrow Connector 52"/>
          <p:cNvCxnSpPr>
            <a:stCxn id="18" idx="2"/>
            <a:endCxn id="50" idx="3"/>
          </p:cNvCxnSpPr>
          <p:nvPr/>
        </p:nvCxnSpPr>
        <p:spPr>
          <a:xfrm flipH="1">
            <a:off x="4456430" y="3836035"/>
            <a:ext cx="1268095" cy="1654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ctangles 53"/>
          <p:cNvSpPr/>
          <p:nvPr/>
        </p:nvSpPr>
        <p:spPr>
          <a:xfrm>
            <a:off x="827405" y="4998720"/>
            <a:ext cx="1224280" cy="108013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User can chat with other individual user to clarify their doubts</a:t>
            </a:r>
            <a:endParaRPr lang="en-US" sz="1200">
              <a:latin typeface="Times New Roman" panose="02020603050405020304" pitchFamily="18" charset="0"/>
              <a:cs typeface="Times New Roman" panose="02020603050405020304" pitchFamily="18" charset="0"/>
            </a:endParaRPr>
          </a:p>
        </p:txBody>
      </p:sp>
      <p:cxnSp>
        <p:nvCxnSpPr>
          <p:cNvPr id="55" name="Straight Arrow Connector 54"/>
          <p:cNvCxnSpPr>
            <a:stCxn id="50" idx="1"/>
            <a:endCxn id="54" idx="3"/>
          </p:cNvCxnSpPr>
          <p:nvPr/>
        </p:nvCxnSpPr>
        <p:spPr>
          <a:xfrm flipH="1">
            <a:off x="2051685" y="5490210"/>
            <a:ext cx="1221740" cy="488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836711"/>
          </a:xfrm>
        </p:spPr>
        <p:txBody>
          <a:bodyPr>
            <a:normAutofit/>
          </a:bodyPr>
          <a:lstStyle/>
          <a:p>
            <a:r>
              <a:rPr lang="en-US" sz="2400" b="1" dirty="0">
                <a:latin typeface="Times New Roman" panose="02020603050405020304" pitchFamily="18" charset="0"/>
                <a:cs typeface="Times New Roman" panose="02020603050405020304" pitchFamily="18" charset="0"/>
              </a:rPr>
              <a:t>ER- DIAGRAM</a:t>
            </a:r>
            <a:endParaRPr lang="en-US" sz="2400" b="1"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80BA5178-A27B-409B-9787-8D37FAD366B6}" type="datetime1">
              <a:rPr lang="en-IN" smtClean="0"/>
            </a:fld>
            <a:endParaRPr lang="en-IN"/>
          </a:p>
        </p:txBody>
      </p:sp>
      <p:sp>
        <p:nvSpPr>
          <p:cNvPr id="4" name="Footer Placeholder 3"/>
          <p:cNvSpPr>
            <a:spLocks noGrp="1"/>
          </p:cNvSpPr>
          <p:nvPr>
            <p:ph type="ftr" sz="quarter" idx="11"/>
          </p:nvPr>
        </p:nvSpPr>
        <p:spPr/>
        <p:txBody>
          <a:bodyPr/>
          <a:lstStyle/>
          <a:p>
            <a:r>
              <a:rPr lang="en-IN"/>
              <a:t>BATCH NO:   </a:t>
            </a:r>
            <a:r>
              <a:rPr lang="en-US" altLang="en-IN"/>
              <a:t>75</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Rectangles 5"/>
          <p:cNvSpPr/>
          <p:nvPr/>
        </p:nvSpPr>
        <p:spPr>
          <a:xfrm>
            <a:off x="3789680" y="1052830"/>
            <a:ext cx="834390" cy="50101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400">
                <a:latin typeface="Times New Roman" panose="02020603050405020304" pitchFamily="18" charset="0"/>
                <a:cs typeface="Times New Roman" panose="02020603050405020304" pitchFamily="18" charset="0"/>
              </a:rPr>
              <a:t>use</a:t>
            </a:r>
            <a:r>
              <a:rPr lang="en-US" sz="1200">
                <a:latin typeface="Times New Roman" panose="02020603050405020304" pitchFamily="18" charset="0"/>
                <a:cs typeface="Times New Roman" panose="02020603050405020304" pitchFamily="18" charset="0"/>
              </a:rPr>
              <a:t>r</a:t>
            </a:r>
            <a:endParaRPr lang="en-US" sz="1200">
              <a:latin typeface="Times New Roman" panose="02020603050405020304" pitchFamily="18" charset="0"/>
              <a:cs typeface="Times New Roman" panose="02020603050405020304" pitchFamily="18" charset="0"/>
            </a:endParaRPr>
          </a:p>
        </p:txBody>
      </p:sp>
      <p:sp>
        <p:nvSpPr>
          <p:cNvPr id="7" name="Oval 6"/>
          <p:cNvSpPr/>
          <p:nvPr/>
        </p:nvSpPr>
        <p:spPr>
          <a:xfrm>
            <a:off x="1908175" y="998220"/>
            <a:ext cx="1009015" cy="57658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Email address</a:t>
            </a:r>
            <a:endParaRPr lang="en-US" sz="1200">
              <a:latin typeface="Times New Roman" panose="02020603050405020304" pitchFamily="18" charset="0"/>
              <a:cs typeface="Times New Roman" panose="02020603050405020304" pitchFamily="18" charset="0"/>
            </a:endParaRPr>
          </a:p>
        </p:txBody>
      </p:sp>
      <p:sp>
        <p:nvSpPr>
          <p:cNvPr id="8" name="Oval 7"/>
          <p:cNvSpPr/>
          <p:nvPr/>
        </p:nvSpPr>
        <p:spPr>
          <a:xfrm>
            <a:off x="5415915" y="974090"/>
            <a:ext cx="1156335" cy="63246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Password</a:t>
            </a:r>
            <a:endParaRPr lang="en-US" sz="1200">
              <a:latin typeface="Times New Roman" panose="02020603050405020304" pitchFamily="18" charset="0"/>
              <a:cs typeface="Times New Roman" panose="02020603050405020304" pitchFamily="18" charset="0"/>
            </a:endParaRPr>
          </a:p>
        </p:txBody>
      </p:sp>
      <p:cxnSp>
        <p:nvCxnSpPr>
          <p:cNvPr id="9" name="Straight Arrow Connector 8"/>
          <p:cNvCxnSpPr>
            <a:stCxn id="6" idx="3"/>
            <a:endCxn id="8" idx="2"/>
          </p:cNvCxnSpPr>
          <p:nvPr/>
        </p:nvCxnSpPr>
        <p:spPr>
          <a:xfrm flipV="1">
            <a:off x="4624070" y="1290320"/>
            <a:ext cx="791845" cy="13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1"/>
            <a:endCxn id="7" idx="6"/>
          </p:cNvCxnSpPr>
          <p:nvPr/>
        </p:nvCxnSpPr>
        <p:spPr>
          <a:xfrm flipH="1" flipV="1">
            <a:off x="2917190" y="1286510"/>
            <a:ext cx="872490" cy="17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Flowchart: Decision 10"/>
          <p:cNvSpPr/>
          <p:nvPr/>
        </p:nvSpPr>
        <p:spPr>
          <a:xfrm>
            <a:off x="3604260" y="1757045"/>
            <a:ext cx="1223010" cy="815975"/>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Check</a:t>
            </a:r>
            <a:endParaRPr lang="en-US" sz="1200">
              <a:latin typeface="Times New Roman" panose="02020603050405020304" pitchFamily="18" charset="0"/>
              <a:cs typeface="Times New Roman" panose="02020603050405020304" pitchFamily="18" charset="0"/>
            </a:endParaRPr>
          </a:p>
        </p:txBody>
      </p:sp>
      <p:cxnSp>
        <p:nvCxnSpPr>
          <p:cNvPr id="12" name="Straight Arrow Connector 11"/>
          <p:cNvCxnSpPr>
            <a:stCxn id="6" idx="2"/>
            <a:endCxn id="11" idx="0"/>
          </p:cNvCxnSpPr>
          <p:nvPr/>
        </p:nvCxnSpPr>
        <p:spPr>
          <a:xfrm>
            <a:off x="4206875" y="1553845"/>
            <a:ext cx="8890" cy="203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s 12"/>
          <p:cNvSpPr/>
          <p:nvPr/>
        </p:nvSpPr>
        <p:spPr>
          <a:xfrm>
            <a:off x="5267960" y="2090420"/>
            <a:ext cx="808355" cy="4806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Sign up</a:t>
            </a:r>
            <a:endParaRPr lang="en-US" sz="1200">
              <a:latin typeface="Times New Roman" panose="02020603050405020304" pitchFamily="18" charset="0"/>
              <a:cs typeface="Times New Roman" panose="02020603050405020304" pitchFamily="18" charset="0"/>
            </a:endParaRPr>
          </a:p>
        </p:txBody>
      </p:sp>
      <p:cxnSp>
        <p:nvCxnSpPr>
          <p:cNvPr id="14" name="Straight Arrow Connector 13"/>
          <p:cNvCxnSpPr>
            <a:stCxn id="11" idx="3"/>
            <a:endCxn id="13" idx="1"/>
          </p:cNvCxnSpPr>
          <p:nvPr/>
        </p:nvCxnSpPr>
        <p:spPr>
          <a:xfrm>
            <a:off x="4827270" y="2165350"/>
            <a:ext cx="440690" cy="1657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s 14"/>
          <p:cNvSpPr/>
          <p:nvPr/>
        </p:nvSpPr>
        <p:spPr>
          <a:xfrm>
            <a:off x="6732270" y="1553845"/>
            <a:ext cx="799465" cy="420370"/>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User Name</a:t>
            </a:r>
            <a:endParaRPr lang="en-US" sz="1200">
              <a:latin typeface="Times New Roman" panose="02020603050405020304" pitchFamily="18" charset="0"/>
              <a:cs typeface="Times New Roman" panose="02020603050405020304" pitchFamily="18" charset="0"/>
            </a:endParaRPr>
          </a:p>
        </p:txBody>
      </p:sp>
      <p:sp>
        <p:nvSpPr>
          <p:cNvPr id="16" name="Rectangles 15"/>
          <p:cNvSpPr/>
          <p:nvPr/>
        </p:nvSpPr>
        <p:spPr>
          <a:xfrm>
            <a:off x="6732270" y="2214245"/>
            <a:ext cx="807720" cy="35687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Email</a:t>
            </a:r>
            <a:endParaRPr lang="en-US" sz="1200">
              <a:latin typeface="Times New Roman" panose="02020603050405020304" pitchFamily="18" charset="0"/>
              <a:cs typeface="Times New Roman" panose="02020603050405020304" pitchFamily="18" charset="0"/>
            </a:endParaRPr>
          </a:p>
        </p:txBody>
      </p:sp>
      <p:sp>
        <p:nvSpPr>
          <p:cNvPr id="17" name="Rectangles 16"/>
          <p:cNvSpPr/>
          <p:nvPr/>
        </p:nvSpPr>
        <p:spPr>
          <a:xfrm>
            <a:off x="6715760" y="2853055"/>
            <a:ext cx="797560" cy="3454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password</a:t>
            </a:r>
            <a:endParaRPr lang="en-US" sz="1200">
              <a:latin typeface="Times New Roman" panose="02020603050405020304" pitchFamily="18" charset="0"/>
              <a:cs typeface="Times New Roman" panose="02020603050405020304" pitchFamily="18" charset="0"/>
            </a:endParaRPr>
          </a:p>
        </p:txBody>
      </p:sp>
      <p:sp>
        <p:nvSpPr>
          <p:cNvPr id="18" name="Rectangles 17"/>
          <p:cNvSpPr/>
          <p:nvPr/>
        </p:nvSpPr>
        <p:spPr>
          <a:xfrm>
            <a:off x="6715760" y="3429000"/>
            <a:ext cx="808990" cy="3898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User image</a:t>
            </a:r>
            <a:endParaRPr lang="en-US" sz="1200">
              <a:latin typeface="Times New Roman" panose="02020603050405020304" pitchFamily="18" charset="0"/>
              <a:cs typeface="Times New Roman" panose="02020603050405020304" pitchFamily="18" charset="0"/>
            </a:endParaRPr>
          </a:p>
        </p:txBody>
      </p:sp>
      <p:cxnSp>
        <p:nvCxnSpPr>
          <p:cNvPr id="19" name="Straight Arrow Connector 18"/>
          <p:cNvCxnSpPr>
            <a:endCxn id="18" idx="1"/>
          </p:cNvCxnSpPr>
          <p:nvPr/>
        </p:nvCxnSpPr>
        <p:spPr>
          <a:xfrm>
            <a:off x="6084570" y="2349500"/>
            <a:ext cx="631190" cy="1274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3"/>
            <a:endCxn id="15" idx="1"/>
          </p:cNvCxnSpPr>
          <p:nvPr/>
        </p:nvCxnSpPr>
        <p:spPr>
          <a:xfrm flipV="1">
            <a:off x="6076315" y="1764030"/>
            <a:ext cx="655955" cy="5670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3"/>
            <a:endCxn id="16" idx="1"/>
          </p:cNvCxnSpPr>
          <p:nvPr/>
        </p:nvCxnSpPr>
        <p:spPr>
          <a:xfrm>
            <a:off x="6076315" y="2331085"/>
            <a:ext cx="655955" cy="61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3"/>
            <a:endCxn id="17" idx="1"/>
          </p:cNvCxnSpPr>
          <p:nvPr/>
        </p:nvCxnSpPr>
        <p:spPr>
          <a:xfrm>
            <a:off x="6076315" y="2331085"/>
            <a:ext cx="639445" cy="694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s 22"/>
          <p:cNvSpPr/>
          <p:nvPr/>
        </p:nvSpPr>
        <p:spPr>
          <a:xfrm>
            <a:off x="3789680" y="2822575"/>
            <a:ext cx="882650" cy="43053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Login</a:t>
            </a:r>
            <a:endParaRPr lang="en-US" sz="1200">
              <a:latin typeface="Times New Roman" panose="02020603050405020304" pitchFamily="18" charset="0"/>
              <a:cs typeface="Times New Roman" panose="02020603050405020304" pitchFamily="18" charset="0"/>
            </a:endParaRPr>
          </a:p>
        </p:txBody>
      </p:sp>
      <p:cxnSp>
        <p:nvCxnSpPr>
          <p:cNvPr id="24" name="Straight Arrow Connector 23"/>
          <p:cNvCxnSpPr>
            <a:stCxn id="11" idx="2"/>
            <a:endCxn id="23" idx="0"/>
          </p:cNvCxnSpPr>
          <p:nvPr/>
        </p:nvCxnSpPr>
        <p:spPr>
          <a:xfrm>
            <a:off x="4215765" y="2573020"/>
            <a:ext cx="15240" cy="2495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Flowchart: Decision 24"/>
          <p:cNvSpPr/>
          <p:nvPr/>
        </p:nvSpPr>
        <p:spPr>
          <a:xfrm>
            <a:off x="3564255" y="3429000"/>
            <a:ext cx="1220470" cy="81153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000">
                <a:latin typeface="Times New Roman" panose="02020603050405020304" pitchFamily="18" charset="0"/>
                <a:cs typeface="Times New Roman" panose="02020603050405020304" pitchFamily="18" charset="0"/>
              </a:rPr>
              <a:t>Success</a:t>
            </a:r>
            <a:endParaRPr lang="en-US" sz="1000">
              <a:latin typeface="Times New Roman" panose="02020603050405020304" pitchFamily="18" charset="0"/>
              <a:cs typeface="Times New Roman" panose="02020603050405020304" pitchFamily="18" charset="0"/>
            </a:endParaRPr>
          </a:p>
        </p:txBody>
      </p:sp>
      <p:cxnSp>
        <p:nvCxnSpPr>
          <p:cNvPr id="26" name="Straight Arrow Connector 25"/>
          <p:cNvCxnSpPr>
            <a:stCxn id="23" idx="2"/>
            <a:endCxn id="25" idx="0"/>
          </p:cNvCxnSpPr>
          <p:nvPr/>
        </p:nvCxnSpPr>
        <p:spPr>
          <a:xfrm flipH="1">
            <a:off x="4174490" y="3253105"/>
            <a:ext cx="56515" cy="1758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s 26"/>
          <p:cNvSpPr/>
          <p:nvPr/>
        </p:nvSpPr>
        <p:spPr>
          <a:xfrm>
            <a:off x="2339975" y="3599815"/>
            <a:ext cx="793115" cy="4699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Try again</a:t>
            </a:r>
            <a:endParaRPr lang="en-US" sz="1200">
              <a:latin typeface="Times New Roman" panose="02020603050405020304" pitchFamily="18" charset="0"/>
              <a:cs typeface="Times New Roman" panose="02020603050405020304" pitchFamily="18" charset="0"/>
            </a:endParaRPr>
          </a:p>
        </p:txBody>
      </p:sp>
      <p:cxnSp>
        <p:nvCxnSpPr>
          <p:cNvPr id="28" name="Straight Arrow Connector 27"/>
          <p:cNvCxnSpPr>
            <a:stCxn id="25" idx="1"/>
            <a:endCxn id="27" idx="3"/>
          </p:cNvCxnSpPr>
          <p:nvPr/>
        </p:nvCxnSpPr>
        <p:spPr>
          <a:xfrm flipH="1">
            <a:off x="3133090" y="3834765"/>
            <a:ext cx="4311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7" idx="0"/>
            <a:endCxn id="23" idx="1"/>
          </p:cNvCxnSpPr>
          <p:nvPr/>
        </p:nvCxnSpPr>
        <p:spPr>
          <a:xfrm rot="16200000">
            <a:off x="2982278" y="2792413"/>
            <a:ext cx="561975" cy="10528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s 33"/>
          <p:cNvSpPr/>
          <p:nvPr/>
        </p:nvSpPr>
        <p:spPr>
          <a:xfrm>
            <a:off x="3749040" y="4416425"/>
            <a:ext cx="851535" cy="3968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Main Page</a:t>
            </a:r>
            <a:endParaRPr lang="en-US" sz="1200">
              <a:latin typeface="Times New Roman" panose="02020603050405020304" pitchFamily="18" charset="0"/>
              <a:cs typeface="Times New Roman" panose="02020603050405020304" pitchFamily="18" charset="0"/>
            </a:endParaRPr>
          </a:p>
        </p:txBody>
      </p:sp>
      <p:sp>
        <p:nvSpPr>
          <p:cNvPr id="36" name="Rectangles 35"/>
          <p:cNvSpPr/>
          <p:nvPr/>
        </p:nvSpPr>
        <p:spPr>
          <a:xfrm>
            <a:off x="2771775" y="5013325"/>
            <a:ext cx="916940" cy="48768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Group discussion</a:t>
            </a:r>
            <a:endParaRPr lang="en-US" sz="1200">
              <a:latin typeface="Times New Roman" panose="02020603050405020304" pitchFamily="18" charset="0"/>
              <a:cs typeface="Times New Roman" panose="02020603050405020304" pitchFamily="18" charset="0"/>
            </a:endParaRPr>
          </a:p>
        </p:txBody>
      </p:sp>
      <p:sp>
        <p:nvSpPr>
          <p:cNvPr id="37" name="Rectangles 36"/>
          <p:cNvSpPr/>
          <p:nvPr/>
        </p:nvSpPr>
        <p:spPr>
          <a:xfrm>
            <a:off x="4600575" y="5022215"/>
            <a:ext cx="945515" cy="42862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400">
                <a:latin typeface="Times New Roman" panose="02020603050405020304" pitchFamily="18" charset="0"/>
                <a:cs typeface="Times New Roman" panose="02020603050405020304" pitchFamily="18" charset="0"/>
              </a:rPr>
              <a:t>Chat box</a:t>
            </a:r>
            <a:endParaRPr lang="en-US" sz="1400">
              <a:latin typeface="Times New Roman" panose="02020603050405020304" pitchFamily="18" charset="0"/>
              <a:cs typeface="Times New Roman" panose="02020603050405020304" pitchFamily="18" charset="0"/>
            </a:endParaRPr>
          </a:p>
        </p:txBody>
      </p:sp>
      <p:cxnSp>
        <p:nvCxnSpPr>
          <p:cNvPr id="38" name="Straight Arrow Connector 37"/>
          <p:cNvCxnSpPr>
            <a:stCxn id="25" idx="2"/>
            <a:endCxn id="34" idx="0"/>
          </p:cNvCxnSpPr>
          <p:nvPr/>
        </p:nvCxnSpPr>
        <p:spPr>
          <a:xfrm>
            <a:off x="4174490" y="4240530"/>
            <a:ext cx="635" cy="1758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2"/>
            <a:endCxn id="36" idx="3"/>
          </p:cNvCxnSpPr>
          <p:nvPr/>
        </p:nvCxnSpPr>
        <p:spPr>
          <a:xfrm flipH="1">
            <a:off x="3688715" y="4813300"/>
            <a:ext cx="486410" cy="443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4" idx="2"/>
            <a:endCxn id="37" idx="1"/>
          </p:cNvCxnSpPr>
          <p:nvPr/>
        </p:nvCxnSpPr>
        <p:spPr>
          <a:xfrm>
            <a:off x="4175125" y="4813300"/>
            <a:ext cx="425450" cy="423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1115695" y="4269105"/>
            <a:ext cx="1051560" cy="54673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Disscuss</a:t>
            </a:r>
            <a:endParaRPr lang="en-US" sz="1200">
              <a:latin typeface="Times New Roman" panose="02020603050405020304" pitchFamily="18" charset="0"/>
              <a:cs typeface="Times New Roman" panose="02020603050405020304" pitchFamily="18" charset="0"/>
            </a:endParaRPr>
          </a:p>
        </p:txBody>
      </p:sp>
      <p:sp>
        <p:nvSpPr>
          <p:cNvPr id="42" name="Oval 41"/>
          <p:cNvSpPr/>
          <p:nvPr/>
        </p:nvSpPr>
        <p:spPr>
          <a:xfrm>
            <a:off x="1128395" y="4936490"/>
            <a:ext cx="984250" cy="51498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Post</a:t>
            </a:r>
            <a:endParaRPr lang="en-US" sz="1200">
              <a:latin typeface="Times New Roman" panose="02020603050405020304" pitchFamily="18" charset="0"/>
              <a:cs typeface="Times New Roman" panose="02020603050405020304" pitchFamily="18" charset="0"/>
            </a:endParaRPr>
          </a:p>
        </p:txBody>
      </p:sp>
      <p:sp>
        <p:nvSpPr>
          <p:cNvPr id="43" name="Oval 42"/>
          <p:cNvSpPr/>
          <p:nvPr/>
        </p:nvSpPr>
        <p:spPr>
          <a:xfrm>
            <a:off x="1115695" y="5598160"/>
            <a:ext cx="1051560" cy="52705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Reply</a:t>
            </a:r>
            <a:endParaRPr lang="en-US" sz="1200">
              <a:latin typeface="Times New Roman" panose="02020603050405020304" pitchFamily="18" charset="0"/>
              <a:cs typeface="Times New Roman" panose="02020603050405020304" pitchFamily="18" charset="0"/>
            </a:endParaRPr>
          </a:p>
        </p:txBody>
      </p:sp>
      <p:cxnSp>
        <p:nvCxnSpPr>
          <p:cNvPr id="44" name="Straight Arrow Connector 43"/>
          <p:cNvCxnSpPr>
            <a:stCxn id="36" idx="1"/>
            <a:endCxn id="41" idx="6"/>
          </p:cNvCxnSpPr>
          <p:nvPr/>
        </p:nvCxnSpPr>
        <p:spPr>
          <a:xfrm flipH="1" flipV="1">
            <a:off x="2167255" y="4542790"/>
            <a:ext cx="604520" cy="714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6" idx="1"/>
            <a:endCxn id="43" idx="6"/>
          </p:cNvCxnSpPr>
          <p:nvPr/>
        </p:nvCxnSpPr>
        <p:spPr>
          <a:xfrm flipH="1">
            <a:off x="2167255" y="5257165"/>
            <a:ext cx="604520" cy="604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42" idx="6"/>
          </p:cNvCxnSpPr>
          <p:nvPr/>
        </p:nvCxnSpPr>
        <p:spPr>
          <a:xfrm flipH="1" flipV="1">
            <a:off x="2112645" y="5194300"/>
            <a:ext cx="659130" cy="34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6156325" y="4888865"/>
            <a:ext cx="1185545" cy="69532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Personal discussion</a:t>
            </a:r>
            <a:endParaRPr lang="en-US" sz="1200">
              <a:latin typeface="Times New Roman" panose="02020603050405020304" pitchFamily="18" charset="0"/>
              <a:cs typeface="Times New Roman" panose="02020603050405020304" pitchFamily="18" charset="0"/>
            </a:endParaRPr>
          </a:p>
        </p:txBody>
      </p:sp>
      <p:cxnSp>
        <p:nvCxnSpPr>
          <p:cNvPr id="48" name="Straight Arrow Connector 47"/>
          <p:cNvCxnSpPr>
            <a:stCxn id="37" idx="3"/>
            <a:endCxn id="47" idx="2"/>
          </p:cNvCxnSpPr>
          <p:nvPr/>
        </p:nvCxnSpPr>
        <p:spPr>
          <a:xfrm>
            <a:off x="5546090" y="5236845"/>
            <a:ext cx="6102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ctangles 48"/>
          <p:cNvSpPr/>
          <p:nvPr/>
        </p:nvSpPr>
        <p:spPr>
          <a:xfrm>
            <a:off x="3780155" y="5598160"/>
            <a:ext cx="748030" cy="4222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400">
                <a:latin typeface="Times New Roman" panose="02020603050405020304" pitchFamily="18" charset="0"/>
                <a:cs typeface="Times New Roman" panose="02020603050405020304" pitchFamily="18" charset="0"/>
              </a:rPr>
              <a:t>Log out</a:t>
            </a:r>
            <a:endParaRPr lang="en-US" sz="1400">
              <a:latin typeface="Times New Roman" panose="02020603050405020304" pitchFamily="18" charset="0"/>
              <a:cs typeface="Times New Roman" panose="02020603050405020304" pitchFamily="18" charset="0"/>
            </a:endParaRPr>
          </a:p>
        </p:txBody>
      </p:sp>
      <p:cxnSp>
        <p:nvCxnSpPr>
          <p:cNvPr id="52" name="Elbow Connector 51"/>
          <p:cNvCxnSpPr>
            <a:stCxn id="37" idx="2"/>
            <a:endCxn id="49" idx="3"/>
          </p:cNvCxnSpPr>
          <p:nvPr/>
        </p:nvCxnSpPr>
        <p:spPr>
          <a:xfrm rot="5400000">
            <a:off x="4621530" y="5356860"/>
            <a:ext cx="358775" cy="5454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36" idx="2"/>
            <a:endCxn id="49" idx="1"/>
          </p:cNvCxnSpPr>
          <p:nvPr/>
        </p:nvCxnSpPr>
        <p:spPr>
          <a:xfrm rot="5400000" flipV="1">
            <a:off x="3350895" y="5380355"/>
            <a:ext cx="308610" cy="54991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49" idx="2"/>
          </p:cNvCxnSpPr>
          <p:nvPr/>
        </p:nvCxnSpPr>
        <p:spPr>
          <a:xfrm rot="5400000" flipH="1" flipV="1">
            <a:off x="3535680" y="3687445"/>
            <a:ext cx="2950845" cy="1713865"/>
          </a:xfrm>
          <a:prstGeom prst="bentConnector3">
            <a:avLst>
              <a:gd name="adj1" fmla="val -8070"/>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23" idx="3"/>
          </p:cNvCxnSpPr>
          <p:nvPr/>
        </p:nvCxnSpPr>
        <p:spPr>
          <a:xfrm flipH="1" flipV="1">
            <a:off x="4672330" y="3037840"/>
            <a:ext cx="1195705" cy="31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77012"/>
            <a:ext cx="7772400" cy="1609344"/>
          </a:xfrm>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1505" y="1917065"/>
            <a:ext cx="6973570" cy="1990725"/>
          </a:xfrm>
        </p:spPr>
        <p:txBody>
          <a:bodyPr>
            <a:normAutofit/>
          </a:bodyPr>
          <a:lstStyle/>
          <a:p>
            <a:pPr algn="just">
              <a:buFont typeface="Wingdings" panose="05000000000000000000" charset="0"/>
              <a:buChar char="Ø"/>
            </a:pPr>
            <a:r>
              <a:rPr>
                <a:latin typeface="Times New Roman" panose="02020603050405020304" pitchFamily="18" charset="0"/>
                <a:cs typeface="Times New Roman" panose="02020603050405020304" pitchFamily="18" charset="0"/>
              </a:rPr>
              <a:t>The </a:t>
            </a:r>
            <a:r>
              <a:rPr lang="en-US">
                <a:latin typeface="Times New Roman" panose="02020603050405020304" pitchFamily="18" charset="0"/>
                <a:cs typeface="Times New Roman" panose="02020603050405020304" pitchFamily="18" charset="0"/>
              </a:rPr>
              <a:t>online disscusion</a:t>
            </a:r>
            <a:r>
              <a:rPr>
                <a:latin typeface="Times New Roman" panose="02020603050405020304" pitchFamily="18" charset="0"/>
                <a:cs typeface="Times New Roman" panose="02020603050405020304" pitchFamily="18" charset="0"/>
              </a:rPr>
              <a:t> forum</a:t>
            </a:r>
            <a:r>
              <a:rPr lang="en-US">
                <a:latin typeface="Times New Roman" panose="02020603050405020304" pitchFamily="18" charset="0"/>
                <a:cs typeface="Times New Roman" panose="02020603050405020304" pitchFamily="18" charset="0"/>
              </a:rPr>
              <a:t> application</a:t>
            </a:r>
            <a:r>
              <a:rPr>
                <a:latin typeface="Times New Roman" panose="02020603050405020304" pitchFamily="18" charset="0"/>
                <a:cs typeface="Times New Roman" panose="02020603050405020304" pitchFamily="18" charset="0"/>
              </a:rPr>
              <a:t> is to serve as a channel through which the students can voice their opinions and</a:t>
            </a:r>
            <a:r>
              <a:rPr lang="en-US">
                <a:latin typeface="Times New Roman" panose="02020603050405020304" pitchFamily="18" charset="0"/>
                <a:cs typeface="Times New Roman" panose="02020603050405020304" pitchFamily="18" charset="0"/>
              </a:rPr>
              <a:t> can also clarify their doubts by viewing the previous conversation based on the topic</a:t>
            </a:r>
            <a:r>
              <a:rPr>
                <a:latin typeface="Times New Roman" panose="02020603050405020304" pitchFamily="18" charset="0"/>
                <a:cs typeface="Times New Roman" panose="02020603050405020304" pitchFamily="18" charset="0"/>
              </a:rPr>
              <a:t>. The forum also ensures the participation of the students in various activities and events to create a healthy environment.</a:t>
            </a:r>
            <a:endParaRPr lang="en-US"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AF08D5C2-CE6C-4B97-8923-65CF7B1D307C}" type="datetime1">
              <a:rPr lang="en-IN" smtClean="0"/>
            </a:fld>
            <a:endParaRPr lang="en-IN"/>
          </a:p>
        </p:txBody>
      </p:sp>
      <p:sp>
        <p:nvSpPr>
          <p:cNvPr id="4" name="Footer Placeholder 3"/>
          <p:cNvSpPr>
            <a:spLocks noGrp="1"/>
          </p:cNvSpPr>
          <p:nvPr>
            <p:ph type="ftr" sz="quarter" idx="11"/>
          </p:nvPr>
        </p:nvSpPr>
        <p:spPr/>
        <p:txBody>
          <a:bodyPr/>
          <a:lstStyle/>
          <a:p>
            <a:r>
              <a:rPr lang="en-IN"/>
              <a:t>BATCH NO:   </a:t>
            </a:r>
            <a:r>
              <a:rPr lang="en-US" altLang="en-IN"/>
              <a:t>75</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D5206-148C-4A5A-B90D-45CD799BDAFA}"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3" name="Slide Number Placeholder 2"/>
          <p:cNvSpPr>
            <a:spLocks noGrp="1"/>
          </p:cNvSpPr>
          <p:nvPr>
            <p:ph type="sldNum" sz="quarter" idx="12"/>
          </p:nvPr>
        </p:nvSpPr>
        <p:spPr/>
        <p:txBody>
          <a:bodyPr/>
          <a:lstStyle/>
          <a:p>
            <a:fld id="{FA00FD27-8DB0-4CB2-BD37-BEA95C6A1008}" type="slidenum">
              <a:rPr lang="en-IN" smtClean="0"/>
            </a:fld>
            <a:endParaRPr lang="en-IN"/>
          </a:p>
        </p:txBody>
      </p:sp>
      <p:sp>
        <p:nvSpPr>
          <p:cNvPr id="4" name="Title 1"/>
          <p:cNvSpPr txBox="1"/>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anose="02020603050405020304" pitchFamily="18" charset="0"/>
                <a:cs typeface="Times New Roman" panose="02020603050405020304" pitchFamily="18" charset="0"/>
              </a:rPr>
              <a:t>AGENDA</a:t>
            </a:r>
            <a:endParaRPr lang="en-IN" b="1" dirty="0">
              <a:latin typeface="Times New Roman" panose="02020603050405020304" pitchFamily="18" charset="0"/>
              <a:cs typeface="Times New Roman" panose="02020603050405020304" pitchFamily="18" charset="0"/>
            </a:endParaRPr>
          </a:p>
        </p:txBody>
      </p:sp>
      <p:sp>
        <p:nvSpPr>
          <p:cNvPr id="6" name="Content Placeholder 2"/>
          <p:cNvSpPr txBox="1"/>
          <p:nvPr/>
        </p:nvSpPr>
        <p:spPr>
          <a:xfrm>
            <a:off x="457200" y="1340768"/>
            <a:ext cx="8229600" cy="4525963"/>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IN" sz="2400" dirty="0">
                <a:latin typeface="Times New Roman" panose="02020603050405020304" pitchFamily="18" charset="0"/>
                <a:cs typeface="Times New Roman" panose="02020603050405020304" pitchFamily="18" charset="0"/>
              </a:rPr>
              <a:t>ABSTRACT</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OBJECTIVE</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INTRODUCTION</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LITERATURE REVIEW</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DESIGN AND METHODOLOGIES</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IMPLEMENTATION</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OFFER LETTER SOFT COPY/SCANNED COPY</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INDUSTRY DETAILS </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REFERENCES</a:t>
            </a:r>
            <a:endParaRPr lang="en-IN" sz="24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7" name="Text Box 6"/>
          <p:cNvSpPr txBox="1"/>
          <p:nvPr/>
        </p:nvSpPr>
        <p:spPr>
          <a:xfrm>
            <a:off x="1331595" y="6332855"/>
            <a:ext cx="360045" cy="245110"/>
          </a:xfrm>
          <a:prstGeom prst="rect">
            <a:avLst/>
          </a:prstGeom>
          <a:noFill/>
        </p:spPr>
        <p:txBody>
          <a:bodyPr wrap="square" rtlCol="0">
            <a:spAutoFit/>
          </a:bodyPr>
          <a:p>
            <a:r>
              <a:rPr lang="en-US" sz="1000"/>
              <a:t>75</a:t>
            </a:r>
            <a:endParaRPr lang="en-US" sz="1000"/>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down)">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down)">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down)">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wipe(down)">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wipe(down)">
                                      <p:cBhvr>
                                        <p:cTn id="52" dur="500"/>
                                        <p:tgtEl>
                                          <p:spTgt spid="6">
                                            <p:txEl>
                                              <p:pRg st="9" end="9"/>
                                            </p:txEl>
                                          </p:spTgt>
                                        </p:tgtEl>
                                      </p:cBhvr>
                                    </p:animEffect>
                                  </p:childTnLst>
                                </p:cTn>
                              </p:par>
                            </p:childTnLst>
                          </p:cTn>
                        </p:par>
                      </p:childTnLst>
                    </p:cTn>
                  </p:par>
                </p:childTnLst>
              </p:cTn>
              <p:nextCondLst>
                <p:cond evt="onClick" delay="0">
                  <p:tgtEl>
                    <p:spTgt spid="3"/>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005" y="45212"/>
            <a:ext cx="7772400" cy="1609344"/>
          </a:xfrm>
        </p:spPr>
        <p:txBody>
          <a:bodyPr>
            <a:noAutofit/>
          </a:bodyPr>
          <a:lstStyle/>
          <a:p>
            <a:r>
              <a:rPr lang="en-IN" sz="2400" dirty="0">
                <a:latin typeface="Times New Roman" panose="02020603050405020304" pitchFamily="18" charset="0"/>
                <a:cs typeface="Times New Roman" panose="02020603050405020304" pitchFamily="18" charset="0"/>
              </a:rPr>
              <a:t>OFFER LETTER SOFT COPY/SCANNED COPY</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9B7F2CF-3883-4F4C-B632-6E38E4E094B5}" type="datetime1">
              <a:rPr lang="en-IN" smtClean="0"/>
            </a:fld>
            <a:endParaRPr lang="en-IN"/>
          </a:p>
        </p:txBody>
      </p:sp>
      <p:sp>
        <p:nvSpPr>
          <p:cNvPr id="5" name="Footer Placeholder 4"/>
          <p:cNvSpPr>
            <a:spLocks noGrp="1"/>
          </p:cNvSpPr>
          <p:nvPr>
            <p:ph type="ftr" sz="quarter" idx="11"/>
          </p:nvPr>
        </p:nvSpPr>
        <p:spPr/>
        <p:txBody>
          <a:bodyPr/>
          <a:lstStyle/>
          <a:p>
            <a:r>
              <a:rPr lang="en-IN"/>
              <a:t>BATCH NO:   </a:t>
            </a:r>
            <a:r>
              <a:rPr lang="en-US" altLang="en-IN"/>
              <a:t>75</a:t>
            </a:r>
            <a:r>
              <a:rPr lang="en-IN"/>
              <a:t>     DEPARTMENT OF COMPUTER SCIENCE &amp; ENGINEERING</a:t>
            </a:r>
            <a:endParaRPr lang="en-IN"/>
          </a:p>
        </p:txBody>
      </p:sp>
      <p:sp>
        <p:nvSpPr>
          <p:cNvPr id="6" name="Slide Number Placeholder 5"/>
          <p:cNvSpPr>
            <a:spLocks noGrp="1"/>
          </p:cNvSpPr>
          <p:nvPr>
            <p:ph type="sldNum" sz="quarter" idx="12"/>
          </p:nvPr>
        </p:nvSpPr>
        <p:spPr/>
        <p:txBody>
          <a:bodyPr/>
          <a:lstStyle/>
          <a:p>
            <a:fld id="{FA00FD27-8DB0-4CB2-BD37-BEA95C6A1008}" type="slidenum">
              <a:rPr lang="en-IN" smtClean="0"/>
            </a:fld>
            <a:endParaRPr lang="en-IN"/>
          </a:p>
        </p:txBody>
      </p:sp>
      <p:pic>
        <p:nvPicPr>
          <p:cNvPr id="8" name="Content Placeholder 7" descr="offerletter"/>
          <p:cNvPicPr>
            <a:picLocks noChangeAspect="1"/>
          </p:cNvPicPr>
          <p:nvPr>
            <p:ph idx="1"/>
          </p:nvPr>
        </p:nvPicPr>
        <p:blipFill>
          <a:blip r:embed="rId1"/>
          <a:stretch>
            <a:fillRect/>
          </a:stretch>
        </p:blipFill>
        <p:spPr>
          <a:xfrm>
            <a:off x="611505" y="909320"/>
            <a:ext cx="6640195" cy="52800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a:latin typeface="Times New Roman" panose="02020603050405020304" pitchFamily="18" charset="0"/>
                <a:cs typeface="Times New Roman" panose="02020603050405020304" pitchFamily="18" charset="0"/>
              </a:rPr>
              <a:t>INDUSTRY DETAILS </a:t>
            </a:r>
            <a:br>
              <a:rPr lang="en-IN" sz="4400"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lstStyle/>
          <a:p>
            <a:pPr algn="just"/>
            <a:r>
              <a:rPr lang="en-IN" sz="1800" b="1" dirty="0">
                <a:latin typeface="Times New Roman" panose="02020603050405020304" pitchFamily="18" charset="0"/>
                <a:cs typeface="Times New Roman" panose="02020603050405020304" pitchFamily="18" charset="0"/>
              </a:rPr>
              <a:t>Industry Guide Name :</a:t>
            </a:r>
            <a:r>
              <a:rPr lang="en-IN"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sym typeface="+mn-ea"/>
              </a:rPr>
              <a:t>Nandha Infotech</a:t>
            </a:r>
            <a:endParaRPr lang="en-IN" sz="1800"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Industry Mobile Number :</a:t>
            </a:r>
            <a:r>
              <a:rPr lang="en-IN" sz="1800" dirty="0">
                <a:latin typeface="Times New Roman" panose="02020603050405020304" pitchFamily="18" charset="0"/>
                <a:cs typeface="Times New Roman" panose="02020603050405020304" pitchFamily="18" charset="0"/>
              </a:rPr>
              <a:t> </a:t>
            </a:r>
            <a:r>
              <a:rPr lang="en-US" altLang="en-IN" sz="1800" dirty="0">
                <a:latin typeface="Times New Roman" panose="02020603050405020304" pitchFamily="18" charset="0"/>
                <a:cs typeface="Times New Roman" panose="02020603050405020304" pitchFamily="18" charset="0"/>
                <a:sym typeface="+mn-ea"/>
              </a:rPr>
              <a:t>9487184325</a:t>
            </a:r>
            <a:endParaRPr lang="en-IN" sz="1800"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Industry Guide Mail ID :</a:t>
            </a:r>
            <a:r>
              <a:rPr lang="en-IN" sz="1800" dirty="0">
                <a:latin typeface="Times New Roman" panose="02020603050405020304" pitchFamily="18" charset="0"/>
                <a:cs typeface="Times New Roman" panose="02020603050405020304" pitchFamily="18" charset="0"/>
              </a:rPr>
              <a:t> </a:t>
            </a:r>
            <a:r>
              <a:rPr lang="en-US" altLang="en-IN" sz="1800" dirty="0">
                <a:latin typeface="Times New Roman" panose="02020603050405020304" pitchFamily="18" charset="0"/>
                <a:cs typeface="Times New Roman" panose="02020603050405020304" pitchFamily="18" charset="0"/>
                <a:sym typeface="+mn-ea"/>
              </a:rPr>
              <a:t>shiju@nandhainfotech.com</a:t>
            </a:r>
            <a:endParaRPr lang="en-IN" sz="1800"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Industry Address : </a:t>
            </a:r>
            <a:r>
              <a:rPr lang="en-IN"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sym typeface="+mn-ea"/>
              </a:rPr>
              <a:t>89/99 NGN St, Siddhapudur, New Siddhapudur, Tamil Nadu 641044</a:t>
            </a:r>
            <a:endParaRPr lang="en-IN" sz="1800"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Time line/Duration given by Industry for completion of Project :</a:t>
            </a:r>
            <a:r>
              <a:rPr lang="en-IN" sz="1800" dirty="0">
                <a:latin typeface="Times New Roman" panose="02020603050405020304" pitchFamily="18" charset="0"/>
                <a:cs typeface="Times New Roman" panose="02020603050405020304" pitchFamily="18" charset="0"/>
              </a:rPr>
              <a:t> 4 Months(</a:t>
            </a:r>
            <a:r>
              <a:rPr lang="en-IN" sz="1800" dirty="0" err="1">
                <a:latin typeface="Times New Roman" panose="02020603050405020304" pitchFamily="18" charset="0"/>
                <a:cs typeface="Times New Roman" panose="02020603050405020304" pitchFamily="18" charset="0"/>
              </a:rPr>
              <a:t>Eg.</a:t>
            </a:r>
            <a:r>
              <a:rPr lang="en-IN" sz="1800" dirty="0">
                <a:latin typeface="Times New Roman" panose="02020603050405020304" pitchFamily="18" charset="0"/>
                <a:cs typeface="Times New Roman" panose="02020603050405020304" pitchFamily="18" charset="0"/>
              </a:rPr>
              <a:t> </a:t>
            </a:r>
            <a:r>
              <a:rPr lang="en-IN" sz="1800">
                <a:latin typeface="Times New Roman" panose="02020603050405020304" pitchFamily="18" charset="0"/>
                <a:cs typeface="Times New Roman" panose="02020603050405020304" pitchFamily="18" charset="0"/>
              </a:rPr>
              <a:t>Jan 23-Apr 23)</a:t>
            </a: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9B7F2CF-3883-4F4C-B632-6E38E4E094B5}" type="datetime1">
              <a:rPr lang="en-IN" smtClean="0"/>
            </a:fld>
            <a:endParaRPr lang="en-IN"/>
          </a:p>
        </p:txBody>
      </p:sp>
      <p:sp>
        <p:nvSpPr>
          <p:cNvPr id="5" name="Footer Placeholder 4"/>
          <p:cNvSpPr>
            <a:spLocks noGrp="1"/>
          </p:cNvSpPr>
          <p:nvPr>
            <p:ph type="ftr" sz="quarter" idx="11"/>
          </p:nvPr>
        </p:nvSpPr>
        <p:spPr/>
        <p:txBody>
          <a:bodyPr/>
          <a:lstStyle/>
          <a:p>
            <a:r>
              <a:rPr lang="en-IN"/>
              <a:t>BATCH NO:   </a:t>
            </a:r>
            <a:r>
              <a:rPr lang="en-US" altLang="en-IN"/>
              <a:t>75</a:t>
            </a:r>
            <a:r>
              <a:rPr lang="en-IN"/>
              <a:t>     DEPARTMENT OF COMPUTER SCIENCE &amp; ENGINEERING</a:t>
            </a:r>
            <a:endParaRPr lang="en-IN"/>
          </a:p>
        </p:txBody>
      </p:sp>
      <p:sp>
        <p:nvSpPr>
          <p:cNvPr id="6" name="Slide Number Placeholder 5"/>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895" y="692785"/>
            <a:ext cx="2386330" cy="762000"/>
          </a:xfrm>
        </p:spPr>
        <p:txBody>
          <a:bodyPr>
            <a:normAutofit/>
          </a:bodyPr>
          <a:lstStyle/>
          <a:p>
            <a:r>
              <a:rPr lang="en-IN" sz="2400" b="1" dirty="0">
                <a:latin typeface="Times New Roman" panose="02020603050405020304" pitchFamily="18" charset="0"/>
                <a:cs typeface="Times New Roman" panose="02020603050405020304" pitchFamily="18" charset="0"/>
              </a:rPr>
              <a:t>REFERENCES</a:t>
            </a:r>
            <a:endParaRPr lang="en-IN" sz="2400" dirty="0"/>
          </a:p>
        </p:txBody>
      </p:sp>
      <p:sp>
        <p:nvSpPr>
          <p:cNvPr id="3" name="Content Placeholder 2"/>
          <p:cNvSpPr>
            <a:spLocks noGrp="1"/>
          </p:cNvSpPr>
          <p:nvPr>
            <p:ph idx="1"/>
          </p:nvPr>
        </p:nvSpPr>
        <p:spPr>
          <a:xfrm>
            <a:off x="611505" y="1701165"/>
            <a:ext cx="7313295" cy="4740275"/>
          </a:xfrm>
        </p:spPr>
        <p:txBody>
          <a:bodyPr>
            <a:normAutofit fontScale="25000"/>
          </a:bodyPr>
          <a:lstStyle/>
          <a:p>
            <a:pPr algn="just">
              <a:buFont typeface="Wingdings" panose="05000000000000000000" pitchFamily="2" charset="2"/>
              <a:buChar char="Ø"/>
            </a:pPr>
            <a:r>
              <a:rPr lang="en-IN" sz="6400" dirty="0">
                <a:latin typeface="Times New Roman" panose="02020603050405020304" pitchFamily="18" charset="0"/>
                <a:cs typeface="Times New Roman" panose="02020603050405020304" pitchFamily="18" charset="0"/>
              </a:rPr>
              <a:t>Muhammad, S.K; Irfanullah, K; Siraj, -D; Hafiz ,M.I; Rafid,K and Rahimullah, J. (2015). The Impacts of ICT on the students’ Performance: A Review of Access to Information. Research on Humanities and Social Sciences, 5 (1): 85-94. </a:t>
            </a:r>
            <a:endParaRPr lang="en-IN" sz="6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6400" dirty="0">
                <a:latin typeface="Times New Roman" panose="02020603050405020304" pitchFamily="18" charset="0"/>
                <a:cs typeface="Times New Roman" panose="02020603050405020304" pitchFamily="18" charset="0"/>
              </a:rPr>
              <a:t>Salako, E. A; Solomon, A.A; and Muhammed, B. A. (2015).Perception of Students on Computer Utilization and Academic Performance in the North-Central Geopolitical Zone of Nigeria. I.J. Modern Education and Computer Science, 4: 53-60. </a:t>
            </a:r>
            <a:endParaRPr lang="en-IN" sz="6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6400" dirty="0">
                <a:latin typeface="Times New Roman" panose="02020603050405020304" pitchFamily="18" charset="0"/>
                <a:cs typeface="Times New Roman" panose="02020603050405020304" pitchFamily="18" charset="0"/>
              </a:rPr>
              <a:t>Mashael, N.A; Heba, M; Ayham, F, and Waleed, A. (2015). Web 2.0 in Education: the Impact of Discussion Board on Student Performance and Satisfaction. Turkish Online Journal of Educational Technology, 14 (2): 247-258. </a:t>
            </a:r>
            <a:endParaRPr lang="en-IN" sz="6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6400" dirty="0">
                <a:latin typeface="Times New Roman" panose="02020603050405020304" pitchFamily="18" charset="0"/>
                <a:cs typeface="Times New Roman" panose="02020603050405020304" pitchFamily="18" charset="0"/>
              </a:rPr>
              <a:t>Bechmann, J., &amp; Weber, P. (2016). Cognitive presence in collaborative learning: Assessing and improving critical thinking in online discussion forums. Interactive Technology and Smart Education, 13(1), 52-70.  </a:t>
            </a:r>
            <a:endParaRPr lang="en-IN" sz="6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6400" dirty="0">
                <a:latin typeface="Times New Roman" panose="02020603050405020304" pitchFamily="18" charset="0"/>
                <a:cs typeface="Times New Roman" panose="02020603050405020304" pitchFamily="18" charset="0"/>
                <a:sym typeface="+mn-ea"/>
              </a:rPr>
              <a:t>Awofeso, N., Hassan, M., &amp; Hamidi, S. (2016). Individual and collaborative technologymediated learning using question &amp; answer online discussion forums--perceptions of public health learners in Dubai, UAE. Open Learning, 31(1), 54-63. </a:t>
            </a:r>
            <a:endParaRPr lang="en-US" sz="6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64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55BBB77E-706F-4434-957B-D8355BF4ED0A}" type="datetime1">
              <a:rPr lang="en-IN" smtClean="0"/>
            </a:fld>
            <a:endParaRPr lang="en-IN"/>
          </a:p>
        </p:txBody>
      </p:sp>
      <p:sp>
        <p:nvSpPr>
          <p:cNvPr id="4" name="Footer Placeholder 3"/>
          <p:cNvSpPr>
            <a:spLocks noGrp="1"/>
          </p:cNvSpPr>
          <p:nvPr>
            <p:ph type="ftr" sz="quarter" idx="11"/>
          </p:nvPr>
        </p:nvSpPr>
        <p:spPr/>
        <p:txBody>
          <a:bodyPr/>
          <a:lstStyle/>
          <a:p>
            <a:r>
              <a:rPr lang="en-IN"/>
              <a:t>BATCH NO:   </a:t>
            </a:r>
            <a:r>
              <a:rPr lang="en-US" altLang="en-IN"/>
              <a:t>75</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750" y="1269365"/>
            <a:ext cx="7442200" cy="4752340"/>
          </a:xfrm>
        </p:spPr>
        <p:txBody>
          <a:bodyPr>
            <a:noAutofit/>
          </a:bodyPr>
          <a:lstStyle/>
          <a:p>
            <a:pPr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Stoerger, S., &amp; Krieger, D. (2016). Transforming a large-lecture course into an active, engaging, and collaborative learning environment. Education for Information, 32(1), 11-26. doi:10.3233/EFI-150967` </a:t>
            </a: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Southern New Hampshire University. (2017). Research guides: asynchronous discussion resource guide: providing feedback. Libguides.snhu.edu. Retrieved 10 October 2017, from http://libguides.snhu.edu/c.php?g=92441&amp;p=596049 </a:t>
            </a: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Zuheir, K; Hamid, N; and Kyungbin, K. (2017). Types of Interaction in Online Discussion Forums: A Case Study. Journal of Educational Issues,3 (1): 155-159. </a:t>
            </a: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Xiaoling, L. (2018). The Effectiveness of Online Discussion Forums and Recommendations for Chinese Higher Education. A Project Submitted in Partial Fulfillment of the Requirements for the Degree of Master of Education, Department of Curriculum and Instruction, University of Victoria. </a:t>
            </a: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Jeff, K (2019). 5 Online Discussion Tools Fuel Student Engagement. Retrieved from online via:www.Commonsense.org/education/articles/5-online-discussiontools-fuel-student-engagement. </a:t>
            </a:r>
            <a:endParaRPr lang="en-US" sz="16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747948F5-3D04-4C41-85E6-B1A4E0F730CC}" type="datetime1">
              <a:rPr lang="en-IN" smtClean="0"/>
            </a:fld>
            <a:endParaRPr lang="en-IN"/>
          </a:p>
        </p:txBody>
      </p:sp>
      <p:sp>
        <p:nvSpPr>
          <p:cNvPr id="3" name="Footer Placeholder 2"/>
          <p:cNvSpPr>
            <a:spLocks noGrp="1"/>
          </p:cNvSpPr>
          <p:nvPr>
            <p:ph type="ftr" sz="quarter" idx="11"/>
          </p:nvPr>
        </p:nvSpPr>
        <p:spPr/>
        <p:txBody>
          <a:bodyPr/>
          <a:lstStyle/>
          <a:p>
            <a:r>
              <a:rPr lang="en-IN"/>
              <a:t>BATCH NO:   </a:t>
            </a:r>
            <a:r>
              <a:rPr lang="en-US" altLang="en-IN"/>
              <a:t>75</a:t>
            </a:r>
            <a:r>
              <a:rPr lang="en-IN"/>
              <a:t>     DEPARTMENT OF COMPUTER SCIENCE &amp; ENGINEERING</a:t>
            </a:r>
            <a:endParaRPr lang="en-IN"/>
          </a:p>
        </p:txBody>
      </p:sp>
      <p:sp>
        <p:nvSpPr>
          <p:cNvPr id="4" name="Slide Number Placeholder 3"/>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3985" y="2565400"/>
            <a:ext cx="6049645" cy="1092835"/>
          </a:xfrm>
        </p:spPr>
        <p:txBody>
          <a:bodyPr>
            <a:normAutofit/>
          </a:bodyPr>
          <a:lstStyle/>
          <a:p>
            <a:pPr marL="0" indent="0" algn="ctr">
              <a:buNone/>
            </a:pPr>
            <a:r>
              <a:rPr lang="en-IN" sz="6000" dirty="0">
                <a:latin typeface="Times New Roman" panose="02020603050405020304" pitchFamily="18" charset="0"/>
                <a:cs typeface="Times New Roman" panose="02020603050405020304" pitchFamily="18" charset="0"/>
              </a:rPr>
              <a:t>THANK YOU</a:t>
            </a:r>
            <a:endParaRPr lang="en-IN" sz="6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9AA6929D-FBF1-49B9-B7EB-CAFAE318BF09}" type="datetime1">
              <a:rPr lang="en-IN" smtClean="0"/>
            </a:fld>
            <a:endParaRPr lang="en-IN"/>
          </a:p>
        </p:txBody>
      </p:sp>
      <p:sp>
        <p:nvSpPr>
          <p:cNvPr id="4" name="Footer Placeholder 3"/>
          <p:cNvSpPr>
            <a:spLocks noGrp="1"/>
          </p:cNvSpPr>
          <p:nvPr>
            <p:ph type="ftr" sz="quarter" idx="11"/>
          </p:nvPr>
        </p:nvSpPr>
        <p:spPr/>
        <p:txBody>
          <a:bodyPr/>
          <a:lstStyle/>
          <a:p>
            <a:r>
              <a:rPr lang="en-IN"/>
              <a:t>BATCH NO:   </a:t>
            </a:r>
            <a:r>
              <a:rPr lang="en-US" altLang="en-IN"/>
              <a:t>75</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060" y="477088"/>
            <a:ext cx="8229600" cy="1039091"/>
          </a:xfrm>
        </p:spPr>
        <p:txBody>
          <a:bodyPr>
            <a:normAutofit/>
          </a:bodyPr>
          <a:lstStyle/>
          <a:p>
            <a:r>
              <a:rPr lang="en-IN" sz="2000" b="1" dirty="0">
                <a:latin typeface="Times New Roman" panose="02020603050405020304" pitchFamily="18" charset="0"/>
                <a:cs typeface="Times New Roman" panose="02020603050405020304" pitchFamily="18" charset="0"/>
              </a:rPr>
              <a:t>ABSTRACT</a:t>
            </a:r>
            <a:endParaRPr lang="en-IN"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917065"/>
            <a:ext cx="6931025" cy="5159375"/>
          </a:xfrm>
        </p:spPr>
        <p:txBody>
          <a:bodyPr>
            <a:noAutofit/>
          </a:bodyPr>
          <a:lstStyle/>
          <a:p>
            <a:pPr marL="0" indent="0" algn="just">
              <a:buNone/>
            </a:pPr>
            <a:r>
              <a:rPr lang="en-US">
                <a:latin typeface="Times New Roman" panose="02020603050405020304" pitchFamily="18" charset="0"/>
                <a:cs typeface="Times New Roman" panose="02020603050405020304" pitchFamily="18" charset="0"/>
                <a:sym typeface="+mn-ea"/>
              </a:rPr>
              <a:t>Online group discussion forum application has been around for several years.It is a web application where </a:t>
            </a:r>
            <a:r>
              <a:rPr lang="en-IN" altLang="en-US">
                <a:latin typeface="Times New Roman" panose="02020603050405020304" pitchFamily="18" charset="0"/>
                <a:cs typeface="Times New Roman" panose="02020603050405020304" pitchFamily="18" charset="0"/>
                <a:sym typeface="+mn-ea"/>
              </a:rPr>
              <a:t> students </a:t>
            </a:r>
            <a:r>
              <a:rPr lang="en-US" altLang="en-IN">
                <a:latin typeface="Times New Roman" panose="02020603050405020304" pitchFamily="18" charset="0"/>
                <a:cs typeface="Times New Roman" panose="02020603050405020304" pitchFamily="18" charset="0"/>
                <a:sym typeface="+mn-ea"/>
              </a:rPr>
              <a:t>can</a:t>
            </a:r>
            <a:r>
              <a:rPr lang="en-IN" altLang="en-US">
                <a:latin typeface="Times New Roman" panose="02020603050405020304" pitchFamily="18" charset="0"/>
                <a:cs typeface="Times New Roman" panose="02020603050405020304" pitchFamily="18" charset="0"/>
                <a:sym typeface="+mn-ea"/>
              </a:rPr>
              <a:t> post their doubts and they can also clarify their doubts by other users</a:t>
            </a:r>
            <a:r>
              <a:rPr lang="en-US" altLang="en-IN">
                <a:latin typeface="Times New Roman" panose="02020603050405020304" pitchFamily="18" charset="0"/>
                <a:cs typeface="Times New Roman" panose="02020603050405020304" pitchFamily="18" charset="0"/>
                <a:sym typeface="+mn-ea"/>
              </a:rPr>
              <a:t> </a:t>
            </a:r>
            <a:r>
              <a:rPr lang="en-IN" altLang="en-US">
                <a:latin typeface="Times New Roman" panose="02020603050405020304" pitchFamily="18" charset="0"/>
                <a:cs typeface="Times New Roman" panose="02020603050405020304" pitchFamily="18" charset="0"/>
                <a:sym typeface="+mn-ea"/>
              </a:rPr>
              <a:t>and also user can view the previous discussion taken place on that day.It is difficult to note down all the problems manually</a:t>
            </a:r>
            <a:r>
              <a:rPr lang="en-US" altLang="en-IN">
                <a:latin typeface="Times New Roman" panose="02020603050405020304" pitchFamily="18" charset="0"/>
                <a:cs typeface="Times New Roman" panose="02020603050405020304" pitchFamily="18" charset="0"/>
                <a:sym typeface="+mn-ea"/>
              </a:rPr>
              <a:t> so by using online discussion forum application they can clarify their doubts easily and faster</a:t>
            </a:r>
            <a:r>
              <a:rPr lang="en-IN" altLang="en-US" sz="1600">
                <a:latin typeface="Times New Roman" panose="02020603050405020304" pitchFamily="18" charset="0"/>
                <a:cs typeface="Times New Roman" panose="02020603050405020304" pitchFamily="18" charset="0"/>
                <a:sym typeface="+mn-ea"/>
              </a:rPr>
              <a:t>.</a:t>
            </a:r>
            <a:endParaRPr lang="en-IN" altLang="en-US" sz="1600">
              <a:latin typeface="Times New Roman" panose="02020603050405020304" pitchFamily="18" charset="0"/>
              <a:cs typeface="Times New Roman" panose="02020603050405020304" pitchFamily="18" charset="0"/>
              <a:sym typeface="+mn-ea"/>
            </a:endParaRPr>
          </a:p>
          <a:p>
            <a:pPr marL="0" indent="0" algn="just">
              <a:buNone/>
            </a:pPr>
            <a:endParaRPr lang="en-IN" altLang="en-US" sz="1600" dirty="0">
              <a:latin typeface="Times New Roman" panose="02020603050405020304" pitchFamily="18" charset="0"/>
              <a:cs typeface="Times New Roman" panose="02020603050405020304" pitchFamily="18" charset="0"/>
              <a:sym typeface="+mn-ea"/>
            </a:endParaRPr>
          </a:p>
        </p:txBody>
      </p:sp>
      <p:sp>
        <p:nvSpPr>
          <p:cNvPr id="6" name="Date Placeholder 5"/>
          <p:cNvSpPr>
            <a:spLocks noGrp="1"/>
          </p:cNvSpPr>
          <p:nvPr>
            <p:ph type="dt" sz="half" idx="10"/>
          </p:nvPr>
        </p:nvSpPr>
        <p:spPr/>
        <p:txBody>
          <a:bodyPr/>
          <a:lstStyle/>
          <a:p>
            <a:fld id="{9BEE4593-0D8E-4444-A56B-222217CE2EFB}" type="datetime1">
              <a:rPr lang="en-IN" smtClean="0"/>
            </a:fld>
            <a:endParaRPr lang="en-IN"/>
          </a:p>
        </p:txBody>
      </p:sp>
      <p:sp>
        <p:nvSpPr>
          <p:cNvPr id="4" name="Footer Placeholder 3"/>
          <p:cNvSpPr>
            <a:spLocks noGrp="1"/>
          </p:cNvSpPr>
          <p:nvPr>
            <p:ph type="ftr" sz="quarter" idx="11"/>
          </p:nvPr>
        </p:nvSpPr>
        <p:spPr/>
        <p:txBody>
          <a:bodyPr/>
          <a:lstStyle/>
          <a:p>
            <a:r>
              <a:rPr lang="en-IN"/>
              <a:t>BATCH NO:  </a:t>
            </a:r>
            <a:r>
              <a:rPr lang="en-US" altLang="en-IN"/>
              <a:t>75</a:t>
            </a:r>
            <a:r>
              <a:rPr lang="en-IN"/>
              <a:t>    DEPARTMENT OF COMPUTER SCIENCE &amp; ENGINEERING</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005" y="189357"/>
            <a:ext cx="7772400" cy="1609344"/>
          </a:xfrm>
        </p:spPr>
        <p:txBody>
          <a:bodyPr/>
          <a:lstStyle/>
          <a:p>
            <a:r>
              <a:rPr lang="en-IN" sz="2000" b="1" dirty="0">
                <a:latin typeface="Times New Roman" panose="02020603050405020304" pitchFamily="18" charset="0"/>
                <a:cs typeface="Times New Roman" panose="02020603050405020304" pitchFamily="18" charset="0"/>
              </a:rPr>
              <a:t>OBJECTIVES</a:t>
            </a:r>
            <a:r>
              <a:rPr lang="en-IN" sz="2000" dirty="0"/>
              <a:t> </a:t>
            </a:r>
            <a:endParaRPr lang="en-IN" sz="2000" dirty="0"/>
          </a:p>
        </p:txBody>
      </p:sp>
      <p:sp>
        <p:nvSpPr>
          <p:cNvPr id="3" name="Content Placeholder 2"/>
          <p:cNvSpPr>
            <a:spLocks noGrp="1"/>
          </p:cNvSpPr>
          <p:nvPr>
            <p:ph idx="1"/>
          </p:nvPr>
        </p:nvSpPr>
        <p:spPr>
          <a:xfrm>
            <a:off x="611505" y="1845310"/>
            <a:ext cx="6828790" cy="4050665"/>
          </a:xfrm>
        </p:spPr>
        <p:txBody>
          <a:bodyPr>
            <a:normAutofit lnSpcReduction="10000"/>
          </a:bodyPr>
          <a:lstStyle/>
          <a:p>
            <a:pPr marL="0" indent="0">
              <a:buNone/>
            </a:pPr>
            <a:r>
              <a:rPr lang="en-IN" sz="1800" b="1" dirty="0">
                <a:latin typeface="Times New Roman" panose="02020603050405020304" pitchFamily="18" charset="0"/>
                <a:cs typeface="Times New Roman" panose="02020603050405020304" pitchFamily="18" charset="0"/>
              </a:rPr>
              <a:t>Aim of the Project:</a:t>
            </a:r>
            <a:endParaRPr lang="en-IN" sz="1800" b="1" dirty="0">
              <a:latin typeface="Times New Roman" panose="02020603050405020304" pitchFamily="18" charset="0"/>
              <a:cs typeface="Times New Roman" panose="02020603050405020304" pitchFamily="18" charset="0"/>
            </a:endParaRPr>
          </a:p>
          <a:p>
            <a:pPr marL="0" indent="0" algn="just">
              <a:buNone/>
            </a:pPr>
            <a:r>
              <a:rPr lang="en-IN" sz="2400" b="1" dirty="0">
                <a:latin typeface="Times New Roman" panose="02020603050405020304" pitchFamily="18" charset="0"/>
                <a:cs typeface="Times New Roman" panose="02020603050405020304" pitchFamily="18" charset="0"/>
              </a:rPr>
              <a:t> </a:t>
            </a:r>
            <a:r>
              <a:rPr lang="en-US" altLang="en-IN" sz="2400" b="1" dirty="0">
                <a:latin typeface="Times New Roman" panose="02020603050405020304" pitchFamily="18" charset="0"/>
                <a:cs typeface="Times New Roman" panose="02020603050405020304" pitchFamily="18" charset="0"/>
              </a:rPr>
              <a:t>            </a:t>
            </a:r>
            <a:r>
              <a:rPr lang="en-US" altLang="en-IN" sz="1800" dirty="0">
                <a:latin typeface="Times New Roman" panose="02020603050405020304" pitchFamily="18" charset="0"/>
                <a:cs typeface="Times New Roman" panose="02020603050405020304" pitchFamily="18" charset="0"/>
              </a:rPr>
              <a:t>To design an web based online disscusion forum application which helps the students to clear their their doubts.</a:t>
            </a:r>
            <a:endParaRPr lang="en-US" altLang="en-IN" sz="1600"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Scope of the Project:</a:t>
            </a:r>
            <a:endParaRPr lang="en-US" sz="18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              </a:t>
            </a:r>
            <a:r>
              <a:rPr lang="en-IN" altLang="en-US" sz="1800">
                <a:latin typeface="Times New Roman" panose="02020603050405020304" pitchFamily="18" charset="0"/>
                <a:cs typeface="Times New Roman" panose="02020603050405020304" pitchFamily="18" charset="0"/>
                <a:sym typeface="+mn-ea"/>
              </a:rPr>
              <a:t>The scope of the project is to create an online forum web application </a:t>
            </a:r>
            <a:r>
              <a:rPr lang="en-US" sz="1800">
                <a:latin typeface="Times New Roman" panose="02020603050405020304" pitchFamily="18" charset="0"/>
                <a:cs typeface="Times New Roman" panose="02020603050405020304" pitchFamily="18" charset="0"/>
                <a:sym typeface="+mn-ea"/>
              </a:rPr>
              <a:t>where people can hold </a:t>
            </a:r>
            <a:r>
              <a:rPr lang="en-IN" altLang="en-US" sz="1800">
                <a:latin typeface="Times New Roman" panose="02020603050405020304" pitchFamily="18" charset="0"/>
                <a:cs typeface="Times New Roman" panose="02020603050405020304" pitchFamily="18" charset="0"/>
                <a:sym typeface="+mn-ea"/>
              </a:rPr>
              <a:t>their </a:t>
            </a:r>
            <a:r>
              <a:rPr lang="en-US" sz="1800">
                <a:latin typeface="Times New Roman" panose="02020603050405020304" pitchFamily="18" charset="0"/>
                <a:cs typeface="Times New Roman" panose="02020603050405020304" pitchFamily="18" charset="0"/>
                <a:sym typeface="+mn-ea"/>
              </a:rPr>
              <a:t>conversations in the form of posted messages. They differ from chat rooms in that messages are often longer than one line of text, and are at least temporarily archived.</a:t>
            </a:r>
            <a:r>
              <a:rPr lang="en-IN" altLang="en-US" sz="1800">
                <a:latin typeface="Times New Roman" panose="02020603050405020304" pitchFamily="18" charset="0"/>
                <a:cs typeface="Times New Roman" panose="02020603050405020304" pitchFamily="18" charset="0"/>
                <a:sym typeface="+mn-ea"/>
              </a:rPr>
              <a:t> </a:t>
            </a:r>
            <a:r>
              <a:rPr lang="en-US" sz="1800">
                <a:latin typeface="Times New Roman" panose="02020603050405020304" pitchFamily="18" charset="0"/>
                <a:cs typeface="Times New Roman" panose="02020603050405020304" pitchFamily="18" charset="0"/>
                <a:sym typeface="+mn-ea"/>
              </a:rPr>
              <a:t>Also, depending on the access level of a user, a posted message might need to be approved by a moderator before it becomes publicly visible.</a:t>
            </a:r>
            <a:endParaRPr lang="en-US" sz="1600">
              <a:latin typeface="Times New Roman" panose="02020603050405020304" pitchFamily="18" charset="0"/>
              <a:cs typeface="Times New Roman" panose="02020603050405020304" pitchFamily="18" charset="0"/>
              <a:sym typeface="+mn-ea"/>
            </a:endParaRP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1CBBD127-996A-4642-9EFF-AA98AF31AED5}" type="datetime1">
              <a:rPr lang="en-IN" smtClean="0"/>
            </a:fld>
            <a:endParaRPr lang="en-IN"/>
          </a:p>
        </p:txBody>
      </p:sp>
      <p:sp>
        <p:nvSpPr>
          <p:cNvPr id="4" name="Footer Placeholder 3"/>
          <p:cNvSpPr>
            <a:spLocks noGrp="1"/>
          </p:cNvSpPr>
          <p:nvPr>
            <p:ph type="ftr" sz="quarter" idx="11"/>
          </p:nvPr>
        </p:nvSpPr>
        <p:spPr/>
        <p:txBody>
          <a:bodyPr/>
          <a:lstStyle/>
          <a:p>
            <a:r>
              <a:rPr lang="en-IN"/>
              <a:t>BATCH NO: </a:t>
            </a:r>
            <a:r>
              <a:rPr lang="en-US" altLang="en-IN"/>
              <a:t>75</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92772"/>
            <a:ext cx="8229600" cy="1080120"/>
          </a:xfrm>
        </p:spPr>
        <p:txBody>
          <a:bodyPr>
            <a:normAutofit/>
          </a:bodyPr>
          <a:lstStyle/>
          <a:p>
            <a:r>
              <a:rPr lang="en-US" sz="2000" b="1" dirty="0">
                <a:latin typeface="Times New Roman" panose="02020603050405020304" pitchFamily="18" charset="0"/>
                <a:cs typeface="Times New Roman" panose="02020603050405020304" pitchFamily="18" charset="0"/>
              </a:rPr>
              <a:t>INTRODUCTION</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2121535"/>
            <a:ext cx="6925310" cy="4050665"/>
          </a:xfrm>
        </p:spPr>
        <p:txBody>
          <a:bodyPr>
            <a:normAutofit/>
          </a:bodyPr>
          <a:lstStyle/>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It’s a project named “Web-Based Online Discussion Forum Application” is the place where persons after creating their account can share their ideas and make discussions on various topics. It’s a technical discussion form, where users will able to enter questions and get answers on various technical and other topics. For example, the topic can be related to PHP, Java, general knowledge, English, maths etc. Each type of questions will be under particular forum. Registered users will be allowed to enter questions, provide answers to the questions, get personal messages to their notification area, make reply to other existing posts etc.</a:t>
            </a:r>
            <a:endParaRPr lang="en-US" sz="18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9D9CC52F-1A39-45FF-BF4F-DC6B8923C628}" type="datetime1">
              <a:rPr lang="en-IN" smtClean="0"/>
            </a:fld>
            <a:endParaRPr lang="en-IN"/>
          </a:p>
        </p:txBody>
      </p:sp>
      <p:sp>
        <p:nvSpPr>
          <p:cNvPr id="4" name="Footer Placeholder 3"/>
          <p:cNvSpPr>
            <a:spLocks noGrp="1"/>
          </p:cNvSpPr>
          <p:nvPr>
            <p:ph type="ftr" sz="quarter" idx="11"/>
          </p:nvPr>
        </p:nvSpPr>
        <p:spPr/>
        <p:txBody>
          <a:bodyPr/>
          <a:lstStyle/>
          <a:p>
            <a:r>
              <a:rPr lang="en-IN"/>
              <a:t>BATCH NO: </a:t>
            </a:r>
            <a:r>
              <a:rPr lang="en-US" altLang="en-IN"/>
              <a:t>75</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32656"/>
            <a:ext cx="8229600" cy="1368152"/>
          </a:xfrm>
        </p:spPr>
        <p:txBody>
          <a:bodyPr>
            <a:normAutofit/>
          </a:bodyPr>
          <a:lstStyle/>
          <a:p>
            <a:r>
              <a:rPr lang="en-IN" sz="2400" b="1" dirty="0">
                <a:latin typeface="Times New Roman" panose="02020603050405020304" pitchFamily="18" charset="0"/>
                <a:cs typeface="Times New Roman" panose="02020603050405020304" pitchFamily="18" charset="0"/>
              </a:rPr>
              <a:t>LITERATURE REVIEW</a:t>
            </a:r>
            <a:endParaRPr lang="en-US" sz="2400" b="1" dirty="0"/>
          </a:p>
        </p:txBody>
      </p:sp>
      <p:sp>
        <p:nvSpPr>
          <p:cNvPr id="2" name="Content Placeholder 1"/>
          <p:cNvSpPr>
            <a:spLocks noGrp="1"/>
          </p:cNvSpPr>
          <p:nvPr>
            <p:ph idx="1"/>
          </p:nvPr>
        </p:nvSpPr>
        <p:spPr>
          <a:xfrm>
            <a:off x="395605" y="1485265"/>
            <a:ext cx="8229600" cy="4592955"/>
          </a:xfrm>
        </p:spPr>
        <p:txBody>
          <a:bodyPr>
            <a:normAutofit/>
          </a:bodyPr>
          <a:lstStyle/>
          <a:p>
            <a:pPr marL="0" indent="0" algn="just">
              <a:buFont typeface="Wingdings" panose="05000000000000000000" pitchFamily="2" charset="2"/>
              <a:buNone/>
            </a:pPr>
            <a:r>
              <a:rPr lang="en-IN" sz="1600" dirty="0">
                <a:latin typeface="Times New Roman" panose="02020603050405020304" pitchFamily="18" charset="0"/>
                <a:cs typeface="Times New Roman" panose="02020603050405020304" pitchFamily="18" charset="0"/>
                <a:sym typeface="+mn-ea"/>
              </a:rPr>
              <a:t> </a:t>
            </a:r>
            <a:endParaRPr lang="en-IN"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sym typeface="+mn-ea"/>
              </a:rPr>
              <a:t>Southern New Hampshire University. (2017). Research guides: asynchronous discussion resource guide: providing feedback. Libguides.snhu.edu. Retrieved 10 October 2017, from http://libguides.snhu.edu/c.php?g=92441&amp;p=596049 </a:t>
            </a: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sym typeface="+mn-ea"/>
              </a:rPr>
              <a:t>Bechmann, J., &amp; Weber, P. (2016). Cognitive presence in collaborative learning: Assessing and improving critical thinking in online discussion forums. Interactive Technology and Smart Education, 13(1), 52-70.</a:t>
            </a:r>
            <a:endParaRPr lang="en-IN" sz="1600" dirty="0">
              <a:latin typeface="Times New Roman" panose="02020603050405020304" pitchFamily="18" charset="0"/>
              <a:cs typeface="Times New Roman" panose="02020603050405020304" pitchFamily="18" charset="0"/>
              <a:sym typeface="+mn-ea"/>
            </a:endParaRPr>
          </a:p>
          <a:p>
            <a:pPr algn="just">
              <a:buFont typeface="Arial" panose="020B0604020202020204" pitchFamily="34" charset="0"/>
              <a:buChar char="•"/>
            </a:pPr>
            <a:r>
              <a:rPr lang="en-US" sz="16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Research found that asynchronous online discussion forums are better to  synchronous face-to-face  discussions  as  they  encourage  critical thinking and knowledge co-construction because of the ability to reect (Afy, 2019; Beckmann &amp; Weber, 2016; Klisc, 2015). For example, Goh (2019) analysed knowledge building in online discussion threads among 18 students and a facilitator for three weeks. Using Atlas.ti, a qualitative software for data organization, more than 200 discussion threads were analysed and concluded that ODF encouraged reection in  problem-solving  situations  within  a  collaborative  environment. She  found  that learners  were  able  to connect  to  real  life problems and create questions that were related to real life situations when they used ODF in their learning (Goh, 2019).</a:t>
            </a:r>
            <a:endParaRPr lang="en-US" sz="16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6895D223-330B-46C2-80AA-364D74E53CFC}" type="datetime1">
              <a:rPr lang="en-IN" smtClean="0"/>
            </a:fld>
            <a:endParaRPr lang="en-IN"/>
          </a:p>
        </p:txBody>
      </p:sp>
      <p:sp>
        <p:nvSpPr>
          <p:cNvPr id="3" name="Footer Placeholder 2"/>
          <p:cNvSpPr>
            <a:spLocks noGrp="1"/>
          </p:cNvSpPr>
          <p:nvPr>
            <p:ph type="ftr" sz="quarter" idx="11"/>
          </p:nvPr>
        </p:nvSpPr>
        <p:spPr/>
        <p:txBody>
          <a:bodyPr/>
          <a:lstStyle/>
          <a:p>
            <a:r>
              <a:rPr lang="en-IN"/>
              <a:t>BATCH NO:</a:t>
            </a:r>
            <a:r>
              <a:rPr lang="en-US" altLang="en-IN"/>
              <a:t>75</a:t>
            </a:r>
            <a:r>
              <a:rPr lang="en-IN"/>
              <a:t>        DEPARTMENT OF COMPUTER SCIENCE &amp; ENGINEERING</a:t>
            </a:r>
            <a:endParaRPr lang="en-IN"/>
          </a:p>
        </p:txBody>
      </p:sp>
      <p:sp>
        <p:nvSpPr>
          <p:cNvPr id="4" name="Slide Number Placeholder 3"/>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61112"/>
            <a:ext cx="7772400" cy="1609344"/>
          </a:xfrm>
        </p:spPr>
        <p:txBody>
          <a:bodyPr>
            <a:normAutofit/>
          </a:bodyPr>
          <a:lstStyle/>
          <a:p>
            <a:r>
              <a:rPr lang="en-IN" sz="2400" b="1" dirty="0">
                <a:latin typeface="Times New Roman" panose="02020603050405020304" pitchFamily="18" charset="0"/>
                <a:cs typeface="Times New Roman" panose="02020603050405020304" pitchFamily="18" charset="0"/>
              </a:rPr>
              <a:t>LITERATURE REVIEW</a:t>
            </a:r>
            <a:endParaRPr lang="en-US" sz="2400" dirty="0"/>
          </a:p>
        </p:txBody>
      </p:sp>
      <p:sp>
        <p:nvSpPr>
          <p:cNvPr id="3" name="Content Placeholder 2"/>
          <p:cNvSpPr>
            <a:spLocks noGrp="1"/>
          </p:cNvSpPr>
          <p:nvPr>
            <p:ph idx="1"/>
          </p:nvPr>
        </p:nvSpPr>
        <p:spPr>
          <a:xfrm>
            <a:off x="675005" y="1772793"/>
            <a:ext cx="7772400" cy="4050792"/>
          </a:xfrm>
        </p:spPr>
        <p:txBody>
          <a:bodyPr>
            <a:noAutofit/>
          </a:bodyPr>
          <a:lstStyle/>
          <a:p>
            <a:pPr algn="just">
              <a:buFont typeface="Wingdings" panose="05000000000000000000" charset="0"/>
              <a:buChar char="Ø"/>
            </a:pPr>
            <a:r>
              <a:rPr lang="en-US" sz="1600" dirty="0">
                <a:latin typeface="Times New Roman" panose="02020603050405020304" pitchFamily="18" charset="0"/>
                <a:cs typeface="Times New Roman" panose="02020603050405020304" pitchFamily="18" charset="0"/>
                <a:sym typeface="+mn-ea"/>
              </a:rPr>
              <a:t>Xiaoling, L. (2018). The Effectiveness of Online Discussion Forums and Recommendations for Chinese Higher Education. A Project Submitted in Partial Fulfillment of the Requirements for the Degree of Master of Education, Department of Curriculum and Instruction, University of Victoria.</a:t>
            </a:r>
            <a:endParaRPr lang="en-US" sz="1600" dirty="0">
              <a:latin typeface="Times New Roman" panose="02020603050405020304" pitchFamily="18" charset="0"/>
              <a:cs typeface="Times New Roman" panose="02020603050405020304" pitchFamily="18" charset="0"/>
              <a:sym typeface="+mn-ea"/>
            </a:endParaRPr>
          </a:p>
          <a:p>
            <a:pPr algn="just">
              <a:buFont typeface="Wingdings" panose="05000000000000000000" charset="0"/>
              <a:buChar char="Ø"/>
            </a:pPr>
            <a:r>
              <a:rPr lang="en-US" sz="1600" dirty="0">
                <a:latin typeface="Times New Roman" panose="02020603050405020304" pitchFamily="18" charset="0"/>
                <a:cs typeface="Times New Roman" panose="02020603050405020304" pitchFamily="18" charset="0"/>
                <a:sym typeface="+mn-ea"/>
              </a:rPr>
              <a:t>Zuheir, K; Hamid, N; and Kyungbin, K. (2017). Types of Interaction in Online Discussion Forums: A Case Study. Journal of Educational Issues,3 (1): 155-159. </a:t>
            </a:r>
            <a:endParaRPr lang="en-US" sz="1600" dirty="0">
              <a:latin typeface="Times New Roman" panose="02020603050405020304" pitchFamily="18" charset="0"/>
              <a:cs typeface="Times New Roman" panose="02020603050405020304" pitchFamily="18" charset="0"/>
              <a:sym typeface="+mn-ea"/>
            </a:endParaRPr>
          </a:p>
          <a:p>
            <a:pPr algn="just">
              <a:buClr>
                <a:srgbClr val="000000"/>
              </a:buCl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Online discussion forums play an important role in tertiary education and many researchers have studied the effectiveness of these forums. However, there are few studies explicitly concluding that online discussion forums are actually effective in promoting students’ academic or non-academic learning. What exists in the literature are a series of claims about online learning, therefore, a critical examination of these claims of the effectiveness of online learning forums is necessary. Part of existing literature claims that students will gain knowledge when using online discussion forums. Evidence for this claim can be found through their relatively higher grades or students’ self-evaluation after using online discussion forums. Some published literature claims that online discussion forum encourage the development of students’ analytic thinking through students’ high level of participation in these forums.</a:t>
            </a:r>
            <a:endParaRPr lang="en-US" sz="16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DA80EFFF-DDFB-4015-AA6A-41E3B2B29866}" type="datetime1">
              <a:rPr lang="en-IN" smtClean="0"/>
            </a:fld>
            <a:endParaRPr lang="en-IN"/>
          </a:p>
        </p:txBody>
      </p:sp>
      <p:sp>
        <p:nvSpPr>
          <p:cNvPr id="4" name="Footer Placeholder 3"/>
          <p:cNvSpPr>
            <a:spLocks noGrp="1"/>
          </p:cNvSpPr>
          <p:nvPr>
            <p:ph type="ftr" sz="quarter" idx="11"/>
          </p:nvPr>
        </p:nvSpPr>
        <p:spPr/>
        <p:txBody>
          <a:bodyPr/>
          <a:lstStyle/>
          <a:p>
            <a:r>
              <a:rPr lang="en-IN"/>
              <a:t>BATCH NO:  </a:t>
            </a:r>
            <a:r>
              <a:rPr lang="en-US" altLang="en-IN"/>
              <a:t>75</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DESIGN AND METHOLOGIES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1: Creating Front-End for the forum application</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2: B</a:t>
            </a:r>
            <a:r>
              <a:rPr lang="en-US" sz="2400" dirty="0">
                <a:latin typeface="Times New Roman" panose="02020603050405020304" pitchFamily="18" charset="0"/>
                <a:cs typeface="Times New Roman" panose="02020603050405020304" pitchFamily="18" charset="0"/>
                <a:sym typeface="+mn-ea"/>
              </a:rPr>
              <a:t>ack-End for the forum application</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1C97E6A9-E6AF-4136-81B9-D9D4593781CD}" type="datetime1">
              <a:rPr lang="en-IN" smtClean="0"/>
            </a:fld>
            <a:endParaRPr lang="en-IN"/>
          </a:p>
        </p:txBody>
      </p:sp>
      <p:sp>
        <p:nvSpPr>
          <p:cNvPr id="4" name="Footer Placeholder 3"/>
          <p:cNvSpPr>
            <a:spLocks noGrp="1"/>
          </p:cNvSpPr>
          <p:nvPr>
            <p:ph type="ftr" sz="quarter" idx="11"/>
          </p:nvPr>
        </p:nvSpPr>
        <p:spPr/>
        <p:txBody>
          <a:bodyPr/>
          <a:lstStyle/>
          <a:p>
            <a:r>
              <a:rPr lang="en-IN"/>
              <a:t>BATCH NO:  </a:t>
            </a:r>
            <a:r>
              <a:rPr lang="en-US" altLang="en-IN"/>
              <a:t>75</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5" y="-98933"/>
            <a:ext cx="7772400" cy="1609344"/>
          </a:xfrm>
        </p:spPr>
        <p:txBody>
          <a:bodyPr>
            <a:normAutofit/>
          </a:bodyPr>
          <a:lstStyle/>
          <a:p>
            <a:r>
              <a:rPr lang="en-US" sz="2400" b="1" dirty="0">
                <a:latin typeface="Times New Roman" panose="02020603050405020304" pitchFamily="18" charset="0"/>
                <a:cs typeface="Times New Roman" panose="02020603050405020304" pitchFamily="18" charset="0"/>
              </a:rPr>
              <a:t>MODULE:1</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683895" y="1196975"/>
            <a:ext cx="7660005" cy="4521200"/>
          </a:xfrm>
        </p:spPr>
        <p:txBody>
          <a:bodyPr>
            <a:normAutofit/>
          </a:bodyPr>
          <a:lstStyle/>
          <a:p>
            <a:pPr>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Step:1 Creating Front-End for the forum application</a:t>
            </a:r>
            <a:endParaRPr lang="en-US" dirty="0">
              <a:latin typeface="Times New Roman" panose="02020603050405020304" pitchFamily="18" charset="0"/>
              <a:cs typeface="Times New Roman" panose="02020603050405020304" pitchFamily="18" charset="0"/>
            </a:endParaRPr>
          </a:p>
          <a:p>
            <a:endParaRPr lang="en-IN" dirty="0"/>
          </a:p>
        </p:txBody>
      </p:sp>
      <p:sp>
        <p:nvSpPr>
          <p:cNvPr id="6" name="Date Placeholder 5"/>
          <p:cNvSpPr>
            <a:spLocks noGrp="1"/>
          </p:cNvSpPr>
          <p:nvPr>
            <p:ph type="dt" sz="half" idx="10"/>
          </p:nvPr>
        </p:nvSpPr>
        <p:spPr>
          <a:xfrm>
            <a:off x="6012053" y="6272150"/>
            <a:ext cx="2455164" cy="365125"/>
          </a:xfrm>
        </p:spPr>
        <p:txBody>
          <a:bodyPr/>
          <a:lstStyle/>
          <a:p>
            <a:fld id="{B0BB0584-8292-43A0-945E-D5FA59BFE0E9}" type="datetime1">
              <a:rPr lang="en-IN" smtClean="0"/>
            </a:fld>
            <a:endParaRPr lang="en-IN"/>
          </a:p>
        </p:txBody>
      </p:sp>
      <p:sp>
        <p:nvSpPr>
          <p:cNvPr id="4" name="Footer Placeholder 3"/>
          <p:cNvSpPr>
            <a:spLocks noGrp="1"/>
          </p:cNvSpPr>
          <p:nvPr>
            <p:ph type="ftr" sz="quarter" idx="11"/>
          </p:nvPr>
        </p:nvSpPr>
        <p:spPr/>
        <p:txBody>
          <a:bodyPr/>
          <a:lstStyle/>
          <a:p>
            <a:r>
              <a:rPr lang="en-IN"/>
              <a:t>BATCH NO:  </a:t>
            </a:r>
            <a:r>
              <a:rPr lang="en-US" altLang="en-IN"/>
              <a:t>75</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pic>
        <p:nvPicPr>
          <p:cNvPr id="9" name="Content Placeholder 8" descr="Screenshot (39)"/>
          <p:cNvPicPr>
            <a:picLocks noChangeAspect="1"/>
          </p:cNvPicPr>
          <p:nvPr>
            <p:ph sz="half" idx="2"/>
          </p:nvPr>
        </p:nvPicPr>
        <p:blipFill>
          <a:blip r:embed="rId1"/>
          <a:stretch>
            <a:fillRect/>
          </a:stretch>
        </p:blipFill>
        <p:spPr>
          <a:xfrm>
            <a:off x="683895" y="1957705"/>
            <a:ext cx="3679825" cy="3437890"/>
          </a:xfrm>
          <a:prstGeom prst="rect">
            <a:avLst/>
          </a:prstGeom>
        </p:spPr>
      </p:pic>
      <p:sp>
        <p:nvSpPr>
          <p:cNvPr id="12" name="Text Box 11"/>
          <p:cNvSpPr txBox="1"/>
          <p:nvPr/>
        </p:nvSpPr>
        <p:spPr>
          <a:xfrm>
            <a:off x="1908175" y="5661660"/>
            <a:ext cx="1576070" cy="306705"/>
          </a:xfrm>
          <a:prstGeom prst="rect">
            <a:avLst/>
          </a:prstGeom>
          <a:noFill/>
        </p:spPr>
        <p:txBody>
          <a:bodyPr wrap="square" rtlCol="0">
            <a:spAutoFit/>
          </a:bodyPr>
          <a:p>
            <a:r>
              <a:rPr lang="en-US" sz="1400" b="1">
                <a:latin typeface="Times New Roman" panose="02020603050405020304" pitchFamily="18" charset="0"/>
                <a:cs typeface="Times New Roman" panose="02020603050405020304" pitchFamily="18" charset="0"/>
              </a:rPr>
              <a:t>Signup.html</a:t>
            </a:r>
            <a:endParaRPr lang="en-US" sz="1400" b="1">
              <a:latin typeface="Times New Roman" panose="02020603050405020304" pitchFamily="18" charset="0"/>
              <a:cs typeface="Times New Roman" panose="02020603050405020304" pitchFamily="18" charset="0"/>
            </a:endParaRPr>
          </a:p>
        </p:txBody>
      </p:sp>
      <p:sp>
        <p:nvSpPr>
          <p:cNvPr id="13" name="Text Box 12"/>
          <p:cNvSpPr txBox="1"/>
          <p:nvPr/>
        </p:nvSpPr>
        <p:spPr>
          <a:xfrm>
            <a:off x="6156325" y="5589270"/>
            <a:ext cx="1453515" cy="306705"/>
          </a:xfrm>
          <a:prstGeom prst="rect">
            <a:avLst/>
          </a:prstGeom>
          <a:noFill/>
        </p:spPr>
        <p:txBody>
          <a:bodyPr wrap="square" rtlCol="0">
            <a:spAutoFit/>
          </a:bodyPr>
          <a:p>
            <a:r>
              <a:rPr lang="en-US" sz="1400" b="1">
                <a:latin typeface="Times New Roman" panose="02020603050405020304" pitchFamily="18" charset="0"/>
                <a:cs typeface="Times New Roman" panose="02020603050405020304" pitchFamily="18" charset="0"/>
              </a:rPr>
              <a:t>Style.css</a:t>
            </a:r>
            <a:endParaRPr lang="en-US" sz="1400" b="1">
              <a:latin typeface="Times New Roman" panose="02020603050405020304" pitchFamily="18" charset="0"/>
              <a:cs typeface="Times New Roman" panose="02020603050405020304" pitchFamily="18" charset="0"/>
            </a:endParaRPr>
          </a:p>
        </p:txBody>
      </p:sp>
      <p:pic>
        <p:nvPicPr>
          <p:cNvPr id="14" name="Picture 13" descr="Screenshot (45)"/>
          <p:cNvPicPr>
            <a:picLocks noChangeAspect="1"/>
          </p:cNvPicPr>
          <p:nvPr/>
        </p:nvPicPr>
        <p:blipFill>
          <a:blip r:embed="rId2"/>
          <a:stretch>
            <a:fillRect/>
          </a:stretch>
        </p:blipFill>
        <p:spPr>
          <a:xfrm>
            <a:off x="4644390" y="1917065"/>
            <a:ext cx="3877945" cy="340423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10509</Words>
  <Application>WPS Presentation</Application>
  <PresentationFormat>On-screen Show (4:3)</PresentationFormat>
  <Paragraphs>380</Paragraphs>
  <Slides>24</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SimSun</vt:lpstr>
      <vt:lpstr>Wingdings</vt:lpstr>
      <vt:lpstr>Times New Roman</vt:lpstr>
      <vt:lpstr>Verdana</vt:lpstr>
      <vt:lpstr>Times New Roman</vt:lpstr>
      <vt:lpstr>Wingdings</vt:lpstr>
      <vt:lpstr>Rockwell</vt:lpstr>
      <vt:lpstr>Microsoft YaHei</vt:lpstr>
      <vt:lpstr>Arial Unicode MS</vt:lpstr>
      <vt:lpstr>Rockwell Condensed</vt:lpstr>
      <vt:lpstr>Calibri</vt:lpstr>
      <vt:lpstr>MingLiU-ExtB</vt:lpstr>
      <vt:lpstr>Wood Type</vt:lpstr>
      <vt:lpstr>PowerPoint 演示文稿</vt:lpstr>
      <vt:lpstr>PowerPoint 演示文稿</vt:lpstr>
      <vt:lpstr>ABSTRACT</vt:lpstr>
      <vt:lpstr>OBJECTIVES </vt:lpstr>
      <vt:lpstr>INTRODUCTION</vt:lpstr>
      <vt:lpstr>LITERATURE REVIEW</vt:lpstr>
      <vt:lpstr>LITERATURE REVIEW</vt:lpstr>
      <vt:lpstr>DESIGN AND METHOLOGIES</vt:lpstr>
      <vt:lpstr>MODULE:1</vt:lpstr>
      <vt:lpstr>PowerPoint 演示文稿</vt:lpstr>
      <vt:lpstr>PowerPoint 演示文稿</vt:lpstr>
      <vt:lpstr>PowerPoint 演示文稿</vt:lpstr>
      <vt:lpstr>PowerPoint 演示文稿</vt:lpstr>
      <vt:lpstr>PowerPoint 演示文稿</vt:lpstr>
      <vt:lpstr>IMPLEMENTATION</vt:lpstr>
      <vt:lpstr>ARCHITECTURE DIAGRAM</vt:lpstr>
      <vt:lpstr>DATA FLOW DIAGRAM</vt:lpstr>
      <vt:lpstr>ER- DIAGRAM</vt:lpstr>
      <vt:lpstr>CONCLUSION</vt:lpstr>
      <vt:lpstr>OFFER LETTER SOFT COPY/SCANNED COPY </vt:lpstr>
      <vt:lpstr>INDUSTRY DETAILS  </vt:lpstr>
      <vt:lpstr>REFERENCES</vt:lpstr>
      <vt:lpstr>PowerPoint 演示文稿</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DELL</cp:lastModifiedBy>
  <cp:revision>91</cp:revision>
  <dcterms:created xsi:type="dcterms:W3CDTF">2019-08-05T06:49:00Z</dcterms:created>
  <dcterms:modified xsi:type="dcterms:W3CDTF">2023-04-07T14:18:54Z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3A9A0A79708C4E8D91099E9F845738E2</vt:lpwstr>
  </property>
  <property fmtid="{D5CDD505-2E9C-101B-9397-08002B2CF9AE}" pid="3" name="KSOProductBuildVer">
    <vt:lpwstr>1033-11.2.0.11516</vt:lpwstr>
  </property>
</Properties>
</file>