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1" r:id="rId5"/>
    <p:sldId id="258" r:id="rId6"/>
    <p:sldId id="259" r:id="rId7"/>
    <p:sldId id="260" r:id="rId8"/>
    <p:sldId id="261" r:id="rId9"/>
    <p:sldId id="262" r:id="rId10"/>
    <p:sldId id="285" r:id="rId11"/>
    <p:sldId id="263" r:id="rId12"/>
    <p:sldId id="303" r:id="rId13"/>
    <p:sldId id="304" r:id="rId14"/>
    <p:sldId id="305" r:id="rId15"/>
    <p:sldId id="264" r:id="rId16"/>
    <p:sldId id="287" r:id="rId17"/>
    <p:sldId id="288" r:id="rId18"/>
    <p:sldId id="289" r:id="rId19"/>
    <p:sldId id="322" r:id="rId20"/>
    <p:sldId id="323" r:id="rId21"/>
    <p:sldId id="268" r:id="rId22"/>
    <p:sldId id="336" r:id="rId23"/>
    <p:sldId id="338" r:id="rId24"/>
    <p:sldId id="337" r:id="rId25"/>
    <p:sldId id="267" r:id="rId26"/>
    <p:sldId id="298" r:id="rId27"/>
    <p:sldId id="299" r:id="rId28"/>
    <p:sldId id="300" r:id="rId29"/>
    <p:sldId id="301" r:id="rId30"/>
    <p:sldId id="302" r:id="rId31"/>
    <p:sldId id="265" r:id="rId32"/>
    <p:sldId id="269" r:id="rId33"/>
    <p:sldId id="270" r:id="rId34"/>
    <p:sldId id="266"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fld>
            <a:endParaRPr lang="en-IN"/>
          </a:p>
        </p:txBody>
      </p:sp>
      <p:sp>
        <p:nvSpPr>
          <p:cNvPr id="5" name="Footer Placeholder 4"/>
          <p:cNvSpPr>
            <a:spLocks noGrp="1"/>
          </p:cNvSpPr>
          <p:nvPr>
            <p:ph type="ftr" sz="quarter" idx="11"/>
          </p:nvPr>
        </p:nvSpPr>
        <p:spPr/>
        <p:txBody>
          <a:bodyPr/>
          <a:lstStyle/>
          <a:p>
            <a:r>
              <a:rPr lang="en-IN"/>
              <a:t>BATCH NO:                   PRESENTED DATE:</a:t>
            </a:r>
            <a:endParaRPr lang="en-IN"/>
          </a:p>
        </p:txBody>
      </p:sp>
      <p:sp>
        <p:nvSpPr>
          <p:cNvPr id="6" name="Header Placeholder 5"/>
          <p:cNvSpPr>
            <a:spLocks noGrp="1"/>
          </p:cNvSpPr>
          <p:nvPr>
            <p:ph type="hdr" sz="quarter" idx="12"/>
          </p:nvPr>
        </p:nvSpPr>
        <p:spPr/>
        <p:txBody>
          <a:bodyPr/>
          <a:lstStyle/>
          <a:p>
            <a:r>
              <a:rPr lang="en-IN"/>
              <a:t>REVIEW-I</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A00805-E3D1-44AE-9F79-6E27E8D11E6B}"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42E248-904C-4342-9ACC-45977B3E8097}"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4663E3-F8C6-4E1A-880E-12A9EC39D0A4}"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fld>
            <a:endParaRPr lang="en-IN"/>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1">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2091690"/>
          </a:xfrm>
          <a:prstGeom prst="rect">
            <a:avLst/>
          </a:prstGeom>
        </p:spPr>
        <p:txBody>
          <a:bodyPr wrap="square">
            <a:spAutoFit/>
          </a:bodyPr>
          <a:lstStyle/>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1156CS701- MAJOR PROJECT</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WINTER SEMESTER 22-23</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INTERNSHIP THROUGH DIND</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Nandha Infotech</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REVIEW - II</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899592" y="3593634"/>
            <a:ext cx="7848872" cy="706755"/>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a:t>
            </a:r>
            <a:r>
              <a:rPr lang="en-IN" sz="2000" b="1" dirty="0">
                <a:latin typeface="Times New Roman" panose="02020603050405020304"/>
                <a:cs typeface="Times New Roman" panose="02020603050405020304"/>
                <a:sym typeface="+mn-ea"/>
              </a:rPr>
              <a:t>WEB-BASED ONLINE DISCUSSION FORUM </a:t>
            </a:r>
            <a:r>
              <a:rPr lang="en-US" altLang="en-IN" sz="2000" b="1" dirty="0">
                <a:latin typeface="Times New Roman" panose="02020603050405020304"/>
                <a:cs typeface="Times New Roman" panose="02020603050405020304"/>
                <a:sym typeface="+mn-ea"/>
              </a:rPr>
              <a:t>                     </a:t>
            </a:r>
            <a:r>
              <a:rPr lang="en-IN" sz="2000" b="1" dirty="0">
                <a:latin typeface="Times New Roman" panose="02020603050405020304"/>
                <a:cs typeface="Times New Roman" panose="02020603050405020304"/>
                <a:sym typeface="+mn-ea"/>
              </a:rPr>
              <a:t>APPLICATION</a:t>
            </a:r>
            <a:r>
              <a:rPr lang="en-IN" sz="2000" b="1" dirty="0">
                <a:latin typeface="Times New Roman" panose="02020603050405020304" pitchFamily="18" charset="0"/>
                <a:cs typeface="Times New Roman" panose="02020603050405020304" pitchFamily="18" charset="0"/>
              </a:rPr>
              <a:t>”</a:t>
            </a:r>
            <a:endParaRPr lang="en-IN" sz="2000" dirty="0"/>
          </a:p>
        </p:txBody>
      </p:sp>
      <p:sp>
        <p:nvSpPr>
          <p:cNvPr id="8" name="Rectangle 7"/>
          <p:cNvSpPr/>
          <p:nvPr/>
        </p:nvSpPr>
        <p:spPr>
          <a:xfrm>
            <a:off x="4573270" y="4869180"/>
            <a:ext cx="5001260" cy="128524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PRESENTED BY</a:t>
            </a:r>
            <a:endParaRPr lang="en-IN" sz="1400" b="1" dirty="0">
              <a:latin typeface="Times New Roman" panose="02020603050405020304" pitchFamily="18" charset="0"/>
              <a:cs typeface="Times New Roman" panose="02020603050405020304" pitchFamily="18" charset="0"/>
            </a:endParaRPr>
          </a:p>
          <a:p>
            <a:pPr algn="ctr"/>
            <a:endParaRPr lang="en-IN" sz="1400" b="1" dirty="0">
              <a:latin typeface="Times New Roman" panose="02020603050405020304" pitchFamily="18" charset="0"/>
              <a:cs typeface="Times New Roman" panose="02020603050405020304" pitchFamily="18" charset="0"/>
            </a:endParaRPr>
          </a:p>
          <a:p>
            <a:pPr marL="190500" indent="-177800">
              <a:lnSpc>
                <a:spcPct val="100000"/>
              </a:lnSpc>
              <a:spcBef>
                <a:spcPts val="370"/>
              </a:spcBef>
              <a:buAutoNum type="arabicPeriod"/>
              <a:tabLst>
                <a:tab pos="190500" algn="l"/>
              </a:tabLst>
            </a:pPr>
            <a:r>
              <a:rPr lang="en-IN" sz="1400" b="1" spc="-5" dirty="0">
                <a:latin typeface="Times New Roman" panose="02020603050405020304"/>
                <a:cs typeface="Times New Roman" panose="02020603050405020304"/>
                <a:sym typeface="+mn-ea"/>
              </a:rPr>
              <a:t>S.MANOJH KUMAR</a:t>
            </a:r>
            <a:r>
              <a:rPr sz="1400" b="1" spc="-5" dirty="0">
                <a:latin typeface="Times New Roman" panose="02020603050405020304"/>
                <a:cs typeface="Times New Roman" panose="02020603050405020304"/>
                <a:sym typeface="+mn-ea"/>
              </a:rPr>
              <a:t> </a:t>
            </a:r>
            <a:r>
              <a:rPr sz="1400" b="1" dirty="0">
                <a:latin typeface="Times New Roman" panose="02020603050405020304"/>
                <a:cs typeface="Times New Roman" panose="02020603050405020304"/>
                <a:sym typeface="+mn-ea"/>
              </a:rPr>
              <a:t>(VTU</a:t>
            </a:r>
            <a:r>
              <a:rPr lang="en-IN" sz="1400" b="1" dirty="0">
                <a:latin typeface="Times New Roman" panose="02020603050405020304"/>
                <a:cs typeface="Times New Roman" panose="02020603050405020304"/>
                <a:sym typeface="+mn-ea"/>
              </a:rPr>
              <a:t>12596</a:t>
            </a:r>
            <a:r>
              <a:rPr sz="1400" b="1" spc="-114" dirty="0">
                <a:latin typeface="Times New Roman" panose="02020603050405020304"/>
                <a:cs typeface="Times New Roman" panose="02020603050405020304"/>
                <a:sym typeface="+mn-ea"/>
              </a:rPr>
              <a:t> </a:t>
            </a:r>
            <a:r>
              <a:rPr sz="1400" b="1" spc="-5" dirty="0">
                <a:latin typeface="Times New Roman" panose="02020603050405020304"/>
                <a:cs typeface="Times New Roman" panose="02020603050405020304"/>
                <a:sym typeface="+mn-ea"/>
              </a:rPr>
              <a:t>)(</a:t>
            </a:r>
            <a:r>
              <a:rPr lang="en-IN" sz="1400" b="1" spc="-5" dirty="0">
                <a:latin typeface="Times New Roman" panose="02020603050405020304"/>
                <a:cs typeface="Times New Roman" panose="02020603050405020304"/>
                <a:sym typeface="+mn-ea"/>
              </a:rPr>
              <a:t>19UECS0586</a:t>
            </a:r>
            <a:r>
              <a:rPr sz="1400" b="1" spc="-5" dirty="0">
                <a:latin typeface="Times New Roman" panose="02020603050405020304"/>
                <a:cs typeface="Times New Roman" panose="02020603050405020304"/>
                <a:sym typeface="+mn-ea"/>
              </a:rPr>
              <a:t>)</a:t>
            </a:r>
            <a:endParaRPr sz="1400">
              <a:latin typeface="Times New Roman" panose="02020603050405020304"/>
              <a:cs typeface="Times New Roman" panose="02020603050405020304"/>
            </a:endParaRPr>
          </a:p>
          <a:p>
            <a:pPr marL="190500" indent="-177800">
              <a:lnSpc>
                <a:spcPct val="100000"/>
              </a:lnSpc>
              <a:spcBef>
                <a:spcPts val="270"/>
              </a:spcBef>
              <a:buAutoNum type="arabicPeriod"/>
              <a:tabLst>
                <a:tab pos="190500" algn="l"/>
              </a:tabLst>
            </a:pPr>
            <a:r>
              <a:rPr lang="en-IN" sz="1400" b="1" spc="-5" dirty="0">
                <a:latin typeface="Times New Roman" panose="02020603050405020304"/>
                <a:cs typeface="Times New Roman" panose="02020603050405020304"/>
                <a:sym typeface="+mn-ea"/>
              </a:rPr>
              <a:t>E.SHALINI</a:t>
            </a:r>
            <a:r>
              <a:rPr sz="1400" b="1" spc="-5" dirty="0">
                <a:latin typeface="Times New Roman" panose="02020603050405020304"/>
                <a:cs typeface="Times New Roman" panose="02020603050405020304"/>
                <a:sym typeface="+mn-ea"/>
              </a:rPr>
              <a:t> </a:t>
            </a:r>
            <a:r>
              <a:rPr sz="1400" b="1" dirty="0">
                <a:latin typeface="Times New Roman" panose="02020603050405020304"/>
                <a:cs typeface="Times New Roman" panose="02020603050405020304"/>
                <a:sym typeface="+mn-ea"/>
              </a:rPr>
              <a:t>(VTU</a:t>
            </a:r>
            <a:r>
              <a:rPr lang="en-IN" sz="1400" b="1" dirty="0">
                <a:latin typeface="Times New Roman" panose="02020603050405020304"/>
                <a:cs typeface="Times New Roman" panose="02020603050405020304"/>
                <a:sym typeface="+mn-ea"/>
              </a:rPr>
              <a:t>11514</a:t>
            </a:r>
            <a:r>
              <a:rPr sz="1400" b="1" spc="-5" dirty="0">
                <a:latin typeface="Times New Roman" panose="02020603050405020304"/>
                <a:cs typeface="Times New Roman" panose="02020603050405020304"/>
                <a:sym typeface="+mn-ea"/>
              </a:rPr>
              <a:t>)(</a:t>
            </a:r>
            <a:r>
              <a:rPr lang="en-IN" sz="1400" b="1" spc="-5" dirty="0">
                <a:latin typeface="Times New Roman" panose="02020603050405020304"/>
                <a:cs typeface="Times New Roman" panose="02020603050405020304"/>
                <a:sym typeface="+mn-ea"/>
              </a:rPr>
              <a:t>19UECS0901)</a:t>
            </a:r>
            <a:endParaRPr sz="1400">
              <a:latin typeface="Times New Roman" panose="02020603050405020304"/>
              <a:cs typeface="Times New Roman" panose="02020603050405020304"/>
            </a:endParaRPr>
          </a:p>
          <a:p>
            <a:pPr marL="190500" indent="-177800">
              <a:lnSpc>
                <a:spcPct val="100000"/>
              </a:lnSpc>
              <a:spcBef>
                <a:spcPts val="270"/>
              </a:spcBef>
              <a:buAutoNum type="arabicPeriod"/>
              <a:tabLst>
                <a:tab pos="190500" algn="l"/>
              </a:tabLst>
            </a:pPr>
            <a:r>
              <a:rPr lang="en-IN" sz="1400" b="1" spc="-5" dirty="0">
                <a:latin typeface="Times New Roman" panose="02020603050405020304"/>
                <a:cs typeface="Times New Roman" panose="02020603050405020304"/>
                <a:sym typeface="+mn-ea"/>
              </a:rPr>
              <a:t>M.HARINI NESAPRIYA</a:t>
            </a:r>
            <a:r>
              <a:rPr sz="1400" b="1" spc="-5" dirty="0">
                <a:latin typeface="Times New Roman" panose="02020603050405020304"/>
                <a:cs typeface="Times New Roman" panose="02020603050405020304"/>
                <a:sym typeface="+mn-ea"/>
              </a:rPr>
              <a:t> </a:t>
            </a:r>
            <a:r>
              <a:rPr sz="1400" b="1" dirty="0">
                <a:latin typeface="Times New Roman" panose="02020603050405020304"/>
                <a:cs typeface="Times New Roman" panose="02020603050405020304"/>
                <a:sym typeface="+mn-ea"/>
              </a:rPr>
              <a:t>(VTU</a:t>
            </a:r>
            <a:r>
              <a:rPr lang="en-IN" sz="1400" b="1" dirty="0">
                <a:latin typeface="Times New Roman" panose="02020603050405020304"/>
                <a:cs typeface="Times New Roman" panose="02020603050405020304"/>
                <a:sym typeface="+mn-ea"/>
              </a:rPr>
              <a:t>13669</a:t>
            </a:r>
            <a:r>
              <a:rPr sz="1400" b="1" spc="-5" dirty="0">
                <a:latin typeface="Times New Roman" panose="02020603050405020304"/>
                <a:cs typeface="Times New Roman" panose="02020603050405020304"/>
                <a:sym typeface="+mn-ea"/>
              </a:rPr>
              <a:t>)(</a:t>
            </a:r>
            <a:r>
              <a:rPr lang="en-IN" sz="1400" b="1" spc="-5" dirty="0">
                <a:latin typeface="Times New Roman" panose="02020603050405020304"/>
                <a:cs typeface="Times New Roman" panose="02020603050405020304"/>
                <a:sym typeface="+mn-ea"/>
              </a:rPr>
              <a:t>19UECS0365</a:t>
            </a:r>
            <a:r>
              <a:rPr sz="1400" b="1" spc="-5" dirty="0">
                <a:latin typeface="Times New Roman" panose="02020603050405020304"/>
                <a:cs typeface="Times New Roman" panose="02020603050405020304"/>
                <a:sym typeface="+mn-ea"/>
              </a:rPr>
              <a:t>)</a:t>
            </a:r>
            <a:endParaRPr lang="en-IN" sz="1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557808" y="4831998"/>
            <a:ext cx="2843808" cy="953135"/>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SUPERVISED BY</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IN" altLang="en-US" sz="1400" b="1">
                <a:latin typeface="Times New Roman" panose="02020603050405020304" pitchFamily="18" charset="0"/>
                <a:cs typeface="Times New Roman" panose="02020603050405020304" pitchFamily="18" charset="0"/>
                <a:sym typeface="+mn-ea"/>
              </a:rPr>
              <a:t>Dr.Angeline Lydia</a:t>
            </a:r>
            <a:endParaRPr lang="en-IN" altLang="en-US" sz="1400" b="1">
              <a:latin typeface="Times New Roman" panose="02020603050405020304" pitchFamily="18" charset="0"/>
              <a:cs typeface="Times New Roman" panose="02020603050405020304" pitchFamily="18" charset="0"/>
              <a:sym typeface="+mn-ea"/>
            </a:endParaRPr>
          </a:p>
          <a:p>
            <a:r>
              <a:rPr lang="en-US" altLang="en-IN" sz="1400" b="1" dirty="0">
                <a:latin typeface="Times New Roman" panose="02020603050405020304" pitchFamily="18" charset="0"/>
                <a:cs typeface="Times New Roman" panose="02020603050405020304" pitchFamily="18" charset="0"/>
              </a:rPr>
              <a:t>Associate Professor</a:t>
            </a:r>
            <a:endParaRPr lang="en-US" altLang="en-IN" sz="1400" b="1"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A00FD27-8DB0-4CB2-BD37-BEA95C6A1008}" type="slidenum">
              <a:rPr lang="en-IN" smtClean="0"/>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a:t>
            </a:r>
            <a:r>
              <a:rPr lang="en-US" altLang="en-IN" dirty="0"/>
              <a:t>74</a:t>
            </a:r>
            <a:r>
              <a:rPr lang="en-IN" dirty="0"/>
              <a:t>     DEPARTMENT OF COMPUTER SCIENCE &amp; ENGINEERING</a:t>
            </a:r>
            <a:endParaRPr lang="en-IN" dirty="0"/>
          </a:p>
        </p:txBody>
      </p:sp>
      <p:sp>
        <p:nvSpPr>
          <p:cNvPr id="2" name="Date Placeholder 1"/>
          <p:cNvSpPr>
            <a:spLocks noGrp="1"/>
          </p:cNvSpPr>
          <p:nvPr>
            <p:ph type="dt" sz="half" idx="10"/>
          </p:nvPr>
        </p:nvSpPr>
        <p:spPr/>
        <p:txBody>
          <a:bodyPr/>
          <a:lstStyle/>
          <a:p>
            <a:fld id="{696BFAAE-BFBD-42D0-94D0-858912CAA7FB}" type="datetime1">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400" b="1" dirty="0">
                <a:latin typeface="Times New Roman" panose="02020603050405020304" pitchFamily="18" charset="0"/>
                <a:cs typeface="Times New Roman" panose="02020603050405020304" pitchFamily="18" charset="0"/>
                <a:sym typeface="+mn-ea"/>
              </a:rPr>
              <a:t>MODULE:1</a:t>
            </a:r>
            <a:endParaRPr lang="en-US" altLang="en-US" sz="2400" b="1"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
        <p:nvSpPr>
          <p:cNvPr id="7" name="Text Box 6"/>
          <p:cNvSpPr txBox="1"/>
          <p:nvPr/>
        </p:nvSpPr>
        <p:spPr>
          <a:xfrm>
            <a:off x="611505" y="1196975"/>
            <a:ext cx="6742430" cy="922020"/>
          </a:xfrm>
          <a:prstGeom prst="rect">
            <a:avLst/>
          </a:prstGeom>
          <a:noFill/>
        </p:spPr>
        <p:txBody>
          <a:bodyPr wrap="square" rtlCol="0">
            <a:spAutoFit/>
          </a:bodyPr>
          <a:p>
            <a:pPr marL="285750" indent="-285750">
              <a:buClr>
                <a:srgbClr val="C0504D"/>
              </a:buClr>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Creating Front-End for the forum application</a:t>
            </a:r>
            <a:r>
              <a:rPr lang="en-IN" altLang="en-US" dirty="0">
                <a:latin typeface="Times New Roman" panose="02020603050405020304" pitchFamily="18" charset="0"/>
                <a:cs typeface="Times New Roman" panose="02020603050405020304" pitchFamily="18" charset="0"/>
                <a:sym typeface="+mn-ea"/>
              </a:rPr>
              <a:t> using HTML and CSS</a:t>
            </a:r>
            <a:endParaRPr lang="en-US" dirty="0">
              <a:latin typeface="Times New Roman" panose="02020603050405020304" pitchFamily="18" charset="0"/>
              <a:cs typeface="Times New Roman" panose="02020603050405020304" pitchFamily="18" charset="0"/>
            </a:endParaRPr>
          </a:p>
          <a:p>
            <a:pPr marL="285750" indent="-285750">
              <a:buClr>
                <a:srgbClr val="C0504D"/>
              </a:buClr>
              <a:buFont typeface="Wingdings" panose="05000000000000000000" charset="0"/>
              <a:buChar char="Ø"/>
            </a:pPr>
            <a:endParaRPr lang="en-IN" dirty="0"/>
          </a:p>
          <a:p>
            <a:pPr marL="285750" indent="-285750">
              <a:buClr>
                <a:srgbClr val="C0504D"/>
              </a:buClr>
              <a:buFont typeface="Wingdings" panose="05000000000000000000" charset="0"/>
              <a:buChar char="Ø"/>
            </a:pPr>
            <a:endParaRPr lang="en-US"/>
          </a:p>
        </p:txBody>
      </p:sp>
      <p:pic>
        <p:nvPicPr>
          <p:cNvPr id="9" name="Content Placeholder 8" descr="Screenshot (39)"/>
          <p:cNvPicPr>
            <a:picLocks noChangeAspect="1"/>
          </p:cNvPicPr>
          <p:nvPr>
            <p:ph sz="half" idx="1"/>
          </p:nvPr>
        </p:nvPicPr>
        <p:blipFill>
          <a:blip r:embed="rId1"/>
          <a:stretch>
            <a:fillRect/>
          </a:stretch>
        </p:blipFill>
        <p:spPr>
          <a:xfrm>
            <a:off x="457200" y="2072005"/>
            <a:ext cx="4038600" cy="3582035"/>
          </a:xfrm>
          <a:prstGeom prst="rect">
            <a:avLst/>
          </a:prstGeom>
        </p:spPr>
      </p:pic>
      <p:pic>
        <p:nvPicPr>
          <p:cNvPr id="14" name="Content Placeholder 13" descr="Screenshot (45)"/>
          <p:cNvPicPr>
            <a:picLocks noChangeAspect="1"/>
          </p:cNvPicPr>
          <p:nvPr>
            <p:ph sz="half" idx="2"/>
          </p:nvPr>
        </p:nvPicPr>
        <p:blipFill>
          <a:blip r:embed="rId2"/>
          <a:stretch>
            <a:fillRect/>
          </a:stretch>
        </p:blipFill>
        <p:spPr>
          <a:xfrm>
            <a:off x="4648200" y="2053590"/>
            <a:ext cx="4038600" cy="3576320"/>
          </a:xfrm>
          <a:prstGeom prst="rect">
            <a:avLst/>
          </a:prstGeom>
        </p:spPr>
      </p:pic>
      <p:sp>
        <p:nvSpPr>
          <p:cNvPr id="10" name="Text Box 9"/>
          <p:cNvSpPr txBox="1"/>
          <p:nvPr/>
        </p:nvSpPr>
        <p:spPr>
          <a:xfrm>
            <a:off x="4626610" y="5791200"/>
            <a:ext cx="4121785"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CSS</a:t>
            </a:r>
            <a:endParaRPr lang="en-IN" altLang="en-US" sz="1400" b="1">
              <a:latin typeface="Times New Roman" panose="02020603050405020304" pitchFamily="18" charset="0"/>
              <a:cs typeface="Times New Roman" panose="02020603050405020304" pitchFamily="18" charset="0"/>
            </a:endParaRPr>
          </a:p>
        </p:txBody>
      </p:sp>
      <p:sp>
        <p:nvSpPr>
          <p:cNvPr id="11" name="Text Box 10"/>
          <p:cNvSpPr txBox="1"/>
          <p:nvPr/>
        </p:nvSpPr>
        <p:spPr>
          <a:xfrm>
            <a:off x="434340" y="5781675"/>
            <a:ext cx="4065905"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HTML</a:t>
            </a:r>
            <a:endParaRPr lang="en-IN" altLang="en-US" sz="1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l"/>
            <a:r>
              <a:rPr lang="en-IN" sz="2400" b="1" dirty="0">
                <a:latin typeface="Times New Roman" panose="02020603050405020304" pitchFamily="18" charset="0"/>
                <a:cs typeface="Times New Roman" panose="02020603050405020304" pitchFamily="18" charset="0"/>
                <a:sym typeface="+mn-ea"/>
              </a:rPr>
              <a:t>MODULE 2</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fld id="{D8AA0376-BD03-4456-8456-9D2801477B8A}" type="datetime1">
              <a:rPr lang="en-IN" smtClean="0"/>
            </a:fld>
            <a:endParaRPr lang="en-IN"/>
          </a:p>
        </p:txBody>
      </p:sp>
      <p:sp>
        <p:nvSpPr>
          <p:cNvPr id="6" name="Footer Placeholder 5"/>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669AD40C-E5A7-4132-A31D-54A4D1BB6E89}" type="slidenum">
              <a:rPr lang="en-IN" smtClean="0"/>
            </a:fld>
            <a:endParaRPr lang="en-IN"/>
          </a:p>
        </p:txBody>
      </p:sp>
      <p:sp>
        <p:nvSpPr>
          <p:cNvPr id="9" name="Text Box 8"/>
          <p:cNvSpPr txBox="1"/>
          <p:nvPr/>
        </p:nvSpPr>
        <p:spPr>
          <a:xfrm>
            <a:off x="627380" y="1157605"/>
            <a:ext cx="6609080" cy="645160"/>
          </a:xfrm>
          <a:prstGeom prst="rect">
            <a:avLst/>
          </a:prstGeom>
          <a:noFill/>
        </p:spPr>
        <p:txBody>
          <a:bodyPr wrap="square" rtlCol="0">
            <a:spAutoFit/>
          </a:bodyPr>
          <a:p>
            <a:pPr marL="285750" indent="-285750">
              <a:buClr>
                <a:srgbClr val="C0504D"/>
              </a:buClr>
              <a:buFont typeface="Wingdings" panose="05000000000000000000" charset="0"/>
              <a:buChar char="Ø"/>
            </a:pPr>
            <a:r>
              <a:rPr lang="en-IN" altLang="en-US"/>
              <a:t>After completion of the front end application convert all HTML code to php for the database(phpmyadmin)</a:t>
            </a:r>
            <a:endParaRPr lang="en-IN" altLang="en-US"/>
          </a:p>
        </p:txBody>
      </p:sp>
      <p:pic>
        <p:nvPicPr>
          <p:cNvPr id="10" name="Content Placeholder 9" descr="Screenshot (54)"/>
          <p:cNvPicPr>
            <a:picLocks noChangeAspect="1"/>
          </p:cNvPicPr>
          <p:nvPr>
            <p:ph sz="half" idx="1"/>
          </p:nvPr>
        </p:nvPicPr>
        <p:blipFill>
          <a:blip r:embed="rId1"/>
          <a:stretch>
            <a:fillRect/>
          </a:stretch>
        </p:blipFill>
        <p:spPr>
          <a:xfrm>
            <a:off x="457200" y="2375535"/>
            <a:ext cx="4038600" cy="2623185"/>
          </a:xfrm>
          <a:prstGeom prst="rect">
            <a:avLst/>
          </a:prstGeom>
        </p:spPr>
      </p:pic>
      <p:pic>
        <p:nvPicPr>
          <p:cNvPr id="11" name="Content Placeholder 10" descr="Screenshot (55)"/>
          <p:cNvPicPr>
            <a:picLocks noChangeAspect="1"/>
          </p:cNvPicPr>
          <p:nvPr>
            <p:ph sz="half" idx="2"/>
          </p:nvPr>
        </p:nvPicPr>
        <p:blipFill>
          <a:blip r:embed="rId2"/>
          <a:stretch>
            <a:fillRect/>
          </a:stretch>
        </p:blipFill>
        <p:spPr>
          <a:xfrm>
            <a:off x="4648200" y="2392045"/>
            <a:ext cx="4038600" cy="2606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l"/>
            <a:r>
              <a:rPr lang="en-IN" sz="2400" b="1" dirty="0">
                <a:latin typeface="Times New Roman" panose="02020603050405020304" pitchFamily="18" charset="0"/>
                <a:cs typeface="Times New Roman" panose="02020603050405020304" pitchFamily="18" charset="0"/>
                <a:sym typeface="+mn-ea"/>
              </a:rPr>
              <a:t>MODULE 3</a:t>
            </a:r>
            <a:br>
              <a:rPr lang="en-IN" sz="2400" b="1" dirty="0">
                <a:latin typeface="Times New Roman" panose="02020603050405020304" pitchFamily="18" charset="0"/>
                <a:cs typeface="Times New Roman" panose="02020603050405020304" pitchFamily="18" charset="0"/>
                <a:sym typeface="+mn-ea"/>
              </a:rPr>
            </a:b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fld id="{D8AA0376-BD03-4456-8456-9D2801477B8A}" type="datetime1">
              <a:rPr lang="en-IN" smtClean="0"/>
            </a:fld>
            <a:endParaRPr lang="en-IN"/>
          </a:p>
        </p:txBody>
      </p:sp>
      <p:sp>
        <p:nvSpPr>
          <p:cNvPr id="6" name="Footer Placeholder 5"/>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669AD40C-E5A7-4132-A31D-54A4D1BB6E89}" type="slidenum">
              <a:rPr lang="en-IN" smtClean="0"/>
            </a:fld>
            <a:endParaRPr lang="en-IN"/>
          </a:p>
        </p:txBody>
      </p:sp>
      <p:sp>
        <p:nvSpPr>
          <p:cNvPr id="8" name="Text Box 7"/>
          <p:cNvSpPr txBox="1"/>
          <p:nvPr/>
        </p:nvSpPr>
        <p:spPr>
          <a:xfrm>
            <a:off x="627380" y="882015"/>
            <a:ext cx="6464935" cy="645160"/>
          </a:xfrm>
          <a:prstGeom prst="rect">
            <a:avLst/>
          </a:prstGeom>
          <a:noFill/>
        </p:spPr>
        <p:txBody>
          <a:bodyPr wrap="square" rtlCol="0">
            <a:spAutoFit/>
          </a:bodyPr>
          <a:p>
            <a:pPr marL="285750" indent="-285750">
              <a:buClr>
                <a:srgbClr val="C0504D"/>
              </a:buClr>
              <a:buFont typeface="Wingdings" panose="05000000000000000000" charset="0"/>
              <a:buChar char="Ø"/>
            </a:pPr>
            <a:r>
              <a:rPr lang="en-IN" altLang="en-US"/>
              <a:t>After connecting to the local host the users data has been stored in database</a:t>
            </a:r>
            <a:endParaRPr lang="en-IN" altLang="en-US"/>
          </a:p>
        </p:txBody>
      </p:sp>
      <p:pic>
        <p:nvPicPr>
          <p:cNvPr id="16" name="Content Placeholder 15" descr="2a405ba7-d4ff-4af2-8ae2-7eacb835d28f"/>
          <p:cNvPicPr>
            <a:picLocks noChangeAspect="1"/>
          </p:cNvPicPr>
          <p:nvPr>
            <p:ph sz="half" idx="1"/>
          </p:nvPr>
        </p:nvPicPr>
        <p:blipFill>
          <a:blip r:embed="rId1"/>
          <a:stretch>
            <a:fillRect/>
          </a:stretch>
        </p:blipFill>
        <p:spPr>
          <a:xfrm>
            <a:off x="755650" y="1629410"/>
            <a:ext cx="4074795" cy="2060575"/>
          </a:xfrm>
          <a:prstGeom prst="rect">
            <a:avLst/>
          </a:prstGeom>
        </p:spPr>
      </p:pic>
      <p:pic>
        <p:nvPicPr>
          <p:cNvPr id="18" name="Content Placeholder 17" descr="9803d00b-b4fb-4fb4-8464-44bcc2ad87f2"/>
          <p:cNvPicPr>
            <a:picLocks noChangeAspect="1"/>
          </p:cNvPicPr>
          <p:nvPr>
            <p:ph sz="half" idx="2"/>
          </p:nvPr>
        </p:nvPicPr>
        <p:blipFill>
          <a:blip r:embed="rId2"/>
          <a:stretch>
            <a:fillRect/>
          </a:stretch>
        </p:blipFill>
        <p:spPr>
          <a:xfrm>
            <a:off x="3780155" y="3861435"/>
            <a:ext cx="3985895" cy="2206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ARCHITECTURE DIAGRAM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DATA FLOW DIAGRAM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ER DIAGRAM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SEQUENCE DIAGRAM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COLLABORATION DIAGRAM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IMPLEMENTATION</a:t>
            </a:r>
            <a:endParaRPr lang="en-IN" dirty="0"/>
          </a:p>
        </p:txBody>
      </p:sp>
      <p:sp>
        <p:nvSpPr>
          <p:cNvPr id="2" name="Date Placeholder 1"/>
          <p:cNvSpPr>
            <a:spLocks noGrp="1"/>
          </p:cNvSpPr>
          <p:nvPr>
            <p:ph type="dt" sz="half" idx="10"/>
          </p:nvPr>
        </p:nvSpPr>
        <p:spPr/>
        <p:txBody>
          <a:bodyPr/>
          <a:lstStyle/>
          <a:p>
            <a:fld id="{2577F34C-136C-4A3D-9C13-1FA368727A49}" type="datetime1">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l"/>
            <a:r>
              <a:rPr lang="en-IN" sz="2400" b="1" dirty="0">
                <a:latin typeface="Times New Roman" panose="02020603050405020304" pitchFamily="18" charset="0"/>
                <a:cs typeface="Times New Roman" panose="02020603050405020304" pitchFamily="18" charset="0"/>
                <a:sym typeface="+mn-ea"/>
              </a:rPr>
              <a:t>ARCHITECTURE DIAGRAM</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graphicFrame>
        <p:nvGraphicFramePr>
          <p:cNvPr id="29" name="Table 28"/>
          <p:cNvGraphicFramePr/>
          <p:nvPr/>
        </p:nvGraphicFramePr>
        <p:xfrm>
          <a:off x="1979930" y="1233805"/>
          <a:ext cx="4378960" cy="381000"/>
        </p:xfrm>
        <a:graphic>
          <a:graphicData uri="http://schemas.openxmlformats.org/drawingml/2006/table">
            <a:tbl>
              <a:tblPr firstRow="1" bandRow="1">
                <a:tableStyleId>{5C22544A-7EE6-4342-B048-85BDC9FD1C3A}</a:tableStyleId>
              </a:tblPr>
              <a:tblGrid>
                <a:gridCol w="4378960"/>
              </a:tblGrid>
              <a:tr h="381000">
                <a:tc>
                  <a:txBody>
                    <a:bodyPr/>
                    <a:p>
                      <a:pPr>
                        <a:buNone/>
                      </a:pPr>
                      <a:r>
                        <a:rPr lang="en-US">
                          <a:solidFill>
                            <a:schemeClr val="tx1"/>
                          </a:solidFill>
                        </a:rPr>
                        <a:t>              </a:t>
                      </a:r>
                      <a:r>
                        <a:rPr lang="en-US" sz="1400" b="0">
                          <a:solidFill>
                            <a:schemeClr val="tx1"/>
                          </a:solidFill>
                          <a:latin typeface="Times New Roman" panose="02020603050405020304" pitchFamily="18" charset="0"/>
                          <a:cs typeface="Times New Roman" panose="02020603050405020304" pitchFamily="18" charset="0"/>
                        </a:rPr>
                        <a:t>User BFF</a:t>
                      </a:r>
                      <a:endParaRPr lang="en-US" sz="1400" b="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graphicFrame>
        <p:nvGraphicFramePr>
          <p:cNvPr id="31" name="Table 30"/>
          <p:cNvGraphicFramePr/>
          <p:nvPr/>
        </p:nvGraphicFramePr>
        <p:xfrm>
          <a:off x="1983740" y="1635760"/>
          <a:ext cx="4375150" cy="511810"/>
        </p:xfrm>
        <a:graphic>
          <a:graphicData uri="http://schemas.openxmlformats.org/drawingml/2006/table">
            <a:tbl>
              <a:tblPr firstRow="1" bandRow="1">
                <a:tableStyleId>{5C22544A-7EE6-4342-B048-85BDC9FD1C3A}</a:tableStyleId>
              </a:tblPr>
              <a:tblGrid>
                <a:gridCol w="1548765"/>
                <a:gridCol w="1623060"/>
                <a:gridCol w="1203325"/>
              </a:tblGrid>
              <a:tr h="511810">
                <a:tc>
                  <a:txBody>
                    <a:bodyPr/>
                    <a:p>
                      <a:pPr>
                        <a:buNone/>
                      </a:pPr>
                      <a:r>
                        <a:rPr lang="en-US" sz="1400" b="0">
                          <a:solidFill>
                            <a:schemeClr val="tx1"/>
                          </a:solidFill>
                          <a:latin typeface="Times New Roman" panose="02020603050405020304" pitchFamily="18" charset="0"/>
                          <a:cs typeface="Times New Roman" panose="02020603050405020304" pitchFamily="18" charset="0"/>
                        </a:rPr>
                        <a:t>            Login</a:t>
                      </a:r>
                      <a:endParaRPr lang="en-US" sz="1400" b="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400" b="0">
                          <a:solidFill>
                            <a:schemeClr val="tx1"/>
                          </a:solidFill>
                          <a:latin typeface="Times New Roman" panose="02020603050405020304" pitchFamily="18" charset="0"/>
                          <a:cs typeface="Times New Roman" panose="02020603050405020304" pitchFamily="18" charset="0"/>
                        </a:rPr>
                        <a:t>Group       Discussion</a:t>
                      </a:r>
                      <a:endParaRPr lang="en-US"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buNone/>
                      </a:pPr>
                      <a:r>
                        <a:rPr lang="en-US" sz="1400" b="0">
                          <a:solidFill>
                            <a:schemeClr val="tx1"/>
                          </a:solidFill>
                          <a:latin typeface="Times New Roman" panose="02020603050405020304" pitchFamily="18" charset="0"/>
                          <a:cs typeface="Times New Roman" panose="02020603050405020304" pitchFamily="18" charset="0"/>
                        </a:rPr>
                        <a:t>  Chat Box</a:t>
                      </a:r>
                      <a:endParaRPr lang="en-US"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graphicFrame>
        <p:nvGraphicFramePr>
          <p:cNvPr id="33" name="Table 32"/>
          <p:cNvGraphicFramePr/>
          <p:nvPr/>
        </p:nvGraphicFramePr>
        <p:xfrm>
          <a:off x="1928495" y="2709545"/>
          <a:ext cx="4477385" cy="381000"/>
        </p:xfrm>
        <a:graphic>
          <a:graphicData uri="http://schemas.openxmlformats.org/drawingml/2006/table">
            <a:tbl>
              <a:tblPr firstRow="1" bandRow="1">
                <a:tableStyleId>{5C22544A-7EE6-4342-B048-85BDC9FD1C3A}</a:tableStyleId>
              </a:tblPr>
              <a:tblGrid>
                <a:gridCol w="4477385"/>
              </a:tblGrid>
              <a:tr h="381000">
                <a:tc>
                  <a:txBody>
                    <a:bodyPr/>
                    <a:p>
                      <a:pPr>
                        <a:buNone/>
                      </a:pPr>
                      <a:r>
                        <a:rPr lang="en-US" sz="1600" b="1">
                          <a:solidFill>
                            <a:schemeClr val="tx1"/>
                          </a:solidFill>
                          <a:latin typeface="Times New Roman" panose="02020603050405020304" pitchFamily="18" charset="0"/>
                          <a:cs typeface="Times New Roman" panose="02020603050405020304" pitchFamily="18" charset="0"/>
                        </a:rPr>
                        <a:t>                             phpMyAdmin</a:t>
                      </a:r>
                      <a:endParaRPr lang="en-US" sz="1600"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cxnSp>
        <p:nvCxnSpPr>
          <p:cNvPr id="34" name="Straight Arrow Connector 33"/>
          <p:cNvCxnSpPr>
            <a:stCxn id="31" idx="2"/>
          </p:cNvCxnSpPr>
          <p:nvPr/>
        </p:nvCxnSpPr>
        <p:spPr>
          <a:xfrm flipH="1">
            <a:off x="4163060" y="2153920"/>
            <a:ext cx="8255" cy="5397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771775" y="2152650"/>
            <a:ext cx="8255" cy="5397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37" name="Content Placeholder 36"/>
          <p:cNvGraphicFramePr/>
          <p:nvPr>
            <p:ph sz="half" idx="2"/>
          </p:nvPr>
        </p:nvGraphicFramePr>
        <p:xfrm>
          <a:off x="2342388" y="3547745"/>
          <a:ext cx="3657600" cy="427355"/>
        </p:xfrm>
        <a:graphic>
          <a:graphicData uri="http://schemas.openxmlformats.org/drawingml/2006/table">
            <a:tbl>
              <a:tblPr firstRow="1" bandRow="1">
                <a:tableStyleId>{5C22544A-7EE6-4342-B048-85BDC9FD1C3A}</a:tableStyleId>
              </a:tblPr>
              <a:tblGrid>
                <a:gridCol w="3657600"/>
              </a:tblGrid>
              <a:tr h="427355">
                <a:tc>
                  <a:txBody>
                    <a:bodyPr/>
                    <a:p>
                      <a:pPr>
                        <a:buNone/>
                      </a:pPr>
                      <a:r>
                        <a:rPr lang="en-US" sz="1600" b="1">
                          <a:solidFill>
                            <a:schemeClr val="tx1"/>
                          </a:solidFill>
                          <a:latin typeface="Times New Roman" panose="02020603050405020304" pitchFamily="18" charset="0"/>
                          <a:cs typeface="Times New Roman" panose="02020603050405020304" pitchFamily="18" charset="0"/>
                        </a:rPr>
                        <a:t>                    MariaDB Server</a:t>
                      </a:r>
                      <a:endParaRPr lang="en-US" sz="1600"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graphicFrame>
        <p:nvGraphicFramePr>
          <p:cNvPr id="38" name="Table 37"/>
          <p:cNvGraphicFramePr/>
          <p:nvPr/>
        </p:nvGraphicFramePr>
        <p:xfrm>
          <a:off x="1869440" y="4413885"/>
          <a:ext cx="4604385" cy="384175"/>
        </p:xfrm>
        <a:graphic>
          <a:graphicData uri="http://schemas.openxmlformats.org/drawingml/2006/table">
            <a:tbl>
              <a:tblPr firstRow="1" bandRow="1">
                <a:tableStyleId>{5C22544A-7EE6-4342-B048-85BDC9FD1C3A}</a:tableStyleId>
              </a:tblPr>
              <a:tblGrid>
                <a:gridCol w="4604385"/>
              </a:tblGrid>
              <a:tr h="384175">
                <a:tc>
                  <a:txBody>
                    <a:bodyPr/>
                    <a:p>
                      <a:pPr>
                        <a:buNone/>
                      </a:pPr>
                      <a:r>
                        <a:rPr lang="en-US" sz="1800">
                          <a:solidFill>
                            <a:schemeClr val="tx1"/>
                          </a:solidFill>
                          <a:latin typeface="Times New Roman" panose="02020603050405020304" pitchFamily="18" charset="0"/>
                          <a:cs typeface="Times New Roman" panose="02020603050405020304" pitchFamily="18" charset="0"/>
                          <a:sym typeface="+mn-ea"/>
                        </a:rPr>
                        <a:t>               phpMyAdmin(</a:t>
                      </a:r>
                      <a:r>
                        <a:rPr lang="en-US" sz="1800" b="0">
                          <a:solidFill>
                            <a:schemeClr val="tx1"/>
                          </a:solidFill>
                          <a:latin typeface="Times New Roman" panose="02020603050405020304" pitchFamily="18" charset="0"/>
                          <a:cs typeface="Times New Roman" panose="02020603050405020304" pitchFamily="18" charset="0"/>
                          <a:sym typeface="+mn-ea"/>
                        </a:rPr>
                        <a:t>For app database</a:t>
                      </a:r>
                      <a:r>
                        <a:rPr lang="en-US" sz="1800">
                          <a:solidFill>
                            <a:schemeClr val="tx1"/>
                          </a:solidFill>
                          <a:latin typeface="Times New Roman" panose="02020603050405020304" pitchFamily="18" charset="0"/>
                          <a:cs typeface="Times New Roman" panose="02020603050405020304" pitchFamily="18" charset="0"/>
                          <a:sym typeface="+mn-ea"/>
                        </a:rPr>
                        <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39" name="Flowchart: Magnetic Disk 38"/>
          <p:cNvSpPr/>
          <p:nvPr/>
        </p:nvSpPr>
        <p:spPr>
          <a:xfrm>
            <a:off x="3103245" y="5255260"/>
            <a:ext cx="2127885" cy="86868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40" name="Straight Arrow Connector 39"/>
          <p:cNvCxnSpPr>
            <a:stCxn id="33" idx="2"/>
            <a:endCxn id="37" idx="0"/>
          </p:cNvCxnSpPr>
          <p:nvPr/>
        </p:nvCxnSpPr>
        <p:spPr>
          <a:xfrm>
            <a:off x="4167505" y="3090545"/>
            <a:ext cx="381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2"/>
            <a:endCxn id="38" idx="0"/>
          </p:cNvCxnSpPr>
          <p:nvPr/>
        </p:nvCxnSpPr>
        <p:spPr>
          <a:xfrm>
            <a:off x="4171315" y="3975100"/>
            <a:ext cx="635" cy="4387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708400" y="5661660"/>
            <a:ext cx="1044575" cy="3778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collection</a:t>
            </a:r>
            <a:endParaRPr lang="en-US" sz="1200">
              <a:latin typeface="Times New Roman" panose="02020603050405020304" pitchFamily="18" charset="0"/>
              <a:cs typeface="Times New Roman" panose="02020603050405020304" pitchFamily="18" charset="0"/>
            </a:endParaRPr>
          </a:p>
        </p:txBody>
      </p:sp>
      <p:cxnSp>
        <p:nvCxnSpPr>
          <p:cNvPr id="46" name="Straight Arrow Connector 45"/>
          <p:cNvCxnSpPr>
            <a:stCxn id="38" idx="2"/>
            <a:endCxn id="39" idx="1"/>
          </p:cNvCxnSpPr>
          <p:nvPr/>
        </p:nvCxnSpPr>
        <p:spPr>
          <a:xfrm flipH="1">
            <a:off x="4167505" y="4798060"/>
            <a:ext cx="4445"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756910" y="2150745"/>
            <a:ext cx="39370" cy="558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l"/>
            <a:r>
              <a:rPr lang="en-IN" sz="2400" b="1" dirty="0">
                <a:latin typeface="Times New Roman" panose="02020603050405020304" pitchFamily="18" charset="0"/>
                <a:cs typeface="Times New Roman" panose="02020603050405020304" pitchFamily="18" charset="0"/>
                <a:sym typeface="+mn-ea"/>
              </a:rPr>
              <a:t>DATA FLOW DIAGRAM</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
        <p:nvSpPr>
          <p:cNvPr id="7" name="Rectangles 6"/>
          <p:cNvSpPr/>
          <p:nvPr/>
        </p:nvSpPr>
        <p:spPr>
          <a:xfrm>
            <a:off x="685800" y="2016125"/>
            <a:ext cx="798195" cy="5734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a:latin typeface="Times New Roman" panose="02020603050405020304" pitchFamily="18" charset="0"/>
                <a:cs typeface="Times New Roman" panose="02020603050405020304" pitchFamily="18" charset="0"/>
              </a:rPr>
              <a:t>Log in</a:t>
            </a:r>
            <a:endParaRPr lang="en-US" sz="1400">
              <a:latin typeface="Times New Roman" panose="02020603050405020304" pitchFamily="18" charset="0"/>
              <a:cs typeface="Times New Roman" panose="02020603050405020304" pitchFamily="18" charset="0"/>
            </a:endParaRPr>
          </a:p>
        </p:txBody>
      </p:sp>
      <p:sp>
        <p:nvSpPr>
          <p:cNvPr id="8" name="Rectangles 7"/>
          <p:cNvSpPr/>
          <p:nvPr/>
        </p:nvSpPr>
        <p:spPr>
          <a:xfrm>
            <a:off x="1907540" y="1722120"/>
            <a:ext cx="1007110" cy="11607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clicks the login button to enter into the application</a:t>
            </a:r>
            <a:endParaRPr lang="en-US" sz="1200">
              <a:latin typeface="Times New Roman" panose="02020603050405020304" pitchFamily="18" charset="0"/>
              <a:cs typeface="Times New Roman" panose="02020603050405020304" pitchFamily="18" charset="0"/>
            </a:endParaRPr>
          </a:p>
        </p:txBody>
      </p:sp>
      <p:cxnSp>
        <p:nvCxnSpPr>
          <p:cNvPr id="9" name="Straight Arrow Connector 8"/>
          <p:cNvCxnSpPr>
            <a:stCxn id="7" idx="3"/>
            <a:endCxn id="8" idx="1"/>
          </p:cNvCxnSpPr>
          <p:nvPr/>
        </p:nvCxnSpPr>
        <p:spPr>
          <a:xfrm flipV="1">
            <a:off x="1483995" y="2302510"/>
            <a:ext cx="4235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p:cNvCxnSpPr>
          <p:nvPr/>
        </p:nvCxnSpPr>
        <p:spPr>
          <a:xfrm>
            <a:off x="2914650" y="2302510"/>
            <a:ext cx="5772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Can 17"/>
          <p:cNvSpPr/>
          <p:nvPr/>
        </p:nvSpPr>
        <p:spPr>
          <a:xfrm>
            <a:off x="5724525" y="3213100"/>
            <a:ext cx="978535" cy="1245235"/>
          </a:xfrm>
          <a:prstGeom prst="can">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Application database</a:t>
            </a:r>
            <a:endParaRPr lang="en-US" sz="1200">
              <a:latin typeface="Times New Roman" panose="02020603050405020304" pitchFamily="18" charset="0"/>
              <a:cs typeface="Times New Roman" panose="02020603050405020304" pitchFamily="18" charset="0"/>
            </a:endParaRPr>
          </a:p>
        </p:txBody>
      </p:sp>
      <p:cxnSp>
        <p:nvCxnSpPr>
          <p:cNvPr id="27" name="Straight Arrow Connector 26"/>
          <p:cNvCxnSpPr>
            <a:endCxn id="18" idx="2"/>
          </p:cNvCxnSpPr>
          <p:nvPr/>
        </p:nvCxnSpPr>
        <p:spPr>
          <a:xfrm>
            <a:off x="4414520" y="2312035"/>
            <a:ext cx="1310005"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2090" y="2997200"/>
            <a:ext cx="1800225"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7092315" y="2997200"/>
            <a:ext cx="0" cy="187198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299075" y="2997200"/>
            <a:ext cx="72390" cy="187198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364480" y="4869180"/>
            <a:ext cx="1727835" cy="0"/>
          </a:xfrm>
          <a:prstGeom prst="line">
            <a:avLst/>
          </a:prstGeom>
        </p:spPr>
        <p:style>
          <a:lnRef idx="1">
            <a:schemeClr val="dk1"/>
          </a:lnRef>
          <a:fillRef idx="0">
            <a:schemeClr val="dk1"/>
          </a:fillRef>
          <a:effectRef idx="0">
            <a:schemeClr val="dk1"/>
          </a:effectRef>
          <a:fontRef idx="minor">
            <a:schemeClr val="tx1"/>
          </a:fontRef>
        </p:style>
      </p:cxnSp>
      <p:sp>
        <p:nvSpPr>
          <p:cNvPr id="33" name="Text Box 32"/>
          <p:cNvSpPr txBox="1"/>
          <p:nvPr/>
        </p:nvSpPr>
        <p:spPr>
          <a:xfrm>
            <a:off x="5515610" y="4512945"/>
            <a:ext cx="1432560"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content moderation</a:t>
            </a:r>
            <a:endParaRPr lang="en-US" sz="1200">
              <a:latin typeface="Times New Roman" panose="02020603050405020304" pitchFamily="18" charset="0"/>
              <a:cs typeface="Times New Roman" panose="02020603050405020304" pitchFamily="18" charset="0"/>
            </a:endParaRPr>
          </a:p>
        </p:txBody>
      </p:sp>
      <p:sp>
        <p:nvSpPr>
          <p:cNvPr id="34" name="Rectangles 33"/>
          <p:cNvSpPr/>
          <p:nvPr/>
        </p:nvSpPr>
        <p:spPr>
          <a:xfrm>
            <a:off x="3060065" y="3397885"/>
            <a:ext cx="1633220" cy="11582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36" name="Straight Arrow Connector 35"/>
          <p:cNvCxnSpPr>
            <a:stCxn id="18" idx="2"/>
            <a:endCxn id="34" idx="3"/>
          </p:cNvCxnSpPr>
          <p:nvPr/>
        </p:nvCxnSpPr>
        <p:spPr>
          <a:xfrm flipH="1">
            <a:off x="4693285" y="3836035"/>
            <a:ext cx="1031240" cy="140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s 36"/>
          <p:cNvSpPr/>
          <p:nvPr/>
        </p:nvSpPr>
        <p:spPr>
          <a:xfrm>
            <a:off x="755650" y="2924810"/>
            <a:ext cx="878840" cy="8172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can post their queries </a:t>
            </a:r>
            <a:endParaRPr lang="en-US" sz="1200">
              <a:latin typeface="Times New Roman" panose="02020603050405020304" pitchFamily="18" charset="0"/>
              <a:cs typeface="Times New Roman" panose="02020603050405020304" pitchFamily="18" charset="0"/>
            </a:endParaRPr>
          </a:p>
        </p:txBody>
      </p:sp>
      <p:cxnSp>
        <p:nvCxnSpPr>
          <p:cNvPr id="38" name="Straight Arrow Connector 37"/>
          <p:cNvCxnSpPr>
            <a:stCxn id="34" idx="1"/>
            <a:endCxn id="37" idx="3"/>
          </p:cNvCxnSpPr>
          <p:nvPr/>
        </p:nvCxnSpPr>
        <p:spPr>
          <a:xfrm flipH="1" flipV="1">
            <a:off x="1634490" y="3333750"/>
            <a:ext cx="1425575" cy="643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s 38"/>
          <p:cNvSpPr/>
          <p:nvPr/>
        </p:nvSpPr>
        <p:spPr>
          <a:xfrm>
            <a:off x="755650" y="3950970"/>
            <a:ext cx="936625" cy="7924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can solve the queries</a:t>
            </a:r>
            <a:endParaRPr lang="en-US" sz="1200">
              <a:latin typeface="Times New Roman" panose="02020603050405020304" pitchFamily="18" charset="0"/>
              <a:cs typeface="Times New Roman" panose="02020603050405020304" pitchFamily="18" charset="0"/>
            </a:endParaRPr>
          </a:p>
        </p:txBody>
      </p:sp>
      <p:cxnSp>
        <p:nvCxnSpPr>
          <p:cNvPr id="40" name="Straight Arrow Connector 39"/>
          <p:cNvCxnSpPr>
            <a:stCxn id="34" idx="1"/>
            <a:endCxn id="39" idx="3"/>
          </p:cNvCxnSpPr>
          <p:nvPr/>
        </p:nvCxnSpPr>
        <p:spPr>
          <a:xfrm flipH="1">
            <a:off x="1692275" y="3977005"/>
            <a:ext cx="1367790" cy="370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ounded Rectangular Callout 42"/>
          <p:cNvSpPr/>
          <p:nvPr/>
        </p:nvSpPr>
        <p:spPr>
          <a:xfrm>
            <a:off x="3204210" y="3717290"/>
            <a:ext cx="907415" cy="50419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4" name="Rounded Rectangular Callout 43"/>
          <p:cNvSpPr/>
          <p:nvPr/>
        </p:nvSpPr>
        <p:spPr>
          <a:xfrm flipH="1">
            <a:off x="3491865" y="3561080"/>
            <a:ext cx="944880" cy="549275"/>
          </a:xfrm>
          <a:prstGeom prst="wedgeRoundRectCallout">
            <a:avLst/>
          </a:prstGeom>
        </p:spPr>
        <p:style>
          <a:lnRef idx="3">
            <a:schemeClr val="lt1"/>
          </a:lnRef>
          <a:fillRef idx="1">
            <a:schemeClr val="accent5"/>
          </a:fillRef>
          <a:effectRef idx="1">
            <a:schemeClr val="accent5"/>
          </a:effectRef>
          <a:fontRef idx="minor">
            <a:schemeClr val="lt1"/>
          </a:fontRef>
        </p:style>
        <p:txBody>
          <a:bodyPr rtlCol="0" anchor="ctr"/>
          <a:p>
            <a:pPr algn="ctr"/>
            <a:endParaRPr lang="en-US"/>
          </a:p>
        </p:txBody>
      </p:sp>
      <p:sp>
        <p:nvSpPr>
          <p:cNvPr id="47" name="Text Box 46"/>
          <p:cNvSpPr txBox="1"/>
          <p:nvPr/>
        </p:nvSpPr>
        <p:spPr>
          <a:xfrm>
            <a:off x="3295015" y="4580890"/>
            <a:ext cx="1571625" cy="275590"/>
          </a:xfrm>
          <a:prstGeom prst="rect">
            <a:avLst/>
          </a:prstGeom>
          <a:noFill/>
        </p:spPr>
        <p:txBody>
          <a:bodyPr wrap="square" rtlCol="0">
            <a:spAutoFit/>
          </a:bodyPr>
          <a:p>
            <a:r>
              <a:rPr lang="en-US" sz="1200">
                <a:solidFill>
                  <a:schemeClr val="tx1"/>
                </a:solidFill>
                <a:latin typeface="Times New Roman" panose="02020603050405020304" pitchFamily="18" charset="0"/>
                <a:cs typeface="Times New Roman" panose="02020603050405020304" pitchFamily="18" charset="0"/>
              </a:rPr>
              <a:t>Group discussion</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50" name="Rectangles 49"/>
          <p:cNvSpPr/>
          <p:nvPr/>
        </p:nvSpPr>
        <p:spPr>
          <a:xfrm>
            <a:off x="3273425" y="5071745"/>
            <a:ext cx="1183005" cy="8362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1" name="Oval Callout 50"/>
          <p:cNvSpPr/>
          <p:nvPr/>
        </p:nvSpPr>
        <p:spPr>
          <a:xfrm>
            <a:off x="3422650" y="5182870"/>
            <a:ext cx="908685" cy="462280"/>
          </a:xfrm>
          <a:prstGeom prst="wedgeEllipse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en-US"/>
          </a:p>
        </p:txBody>
      </p:sp>
      <p:cxnSp>
        <p:nvCxnSpPr>
          <p:cNvPr id="53" name="Straight Arrow Connector 52"/>
          <p:cNvCxnSpPr>
            <a:stCxn id="18" idx="2"/>
            <a:endCxn id="50" idx="3"/>
          </p:cNvCxnSpPr>
          <p:nvPr/>
        </p:nvCxnSpPr>
        <p:spPr>
          <a:xfrm flipH="1">
            <a:off x="4456430" y="3836035"/>
            <a:ext cx="1268095" cy="1654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s 53"/>
          <p:cNvSpPr/>
          <p:nvPr/>
        </p:nvSpPr>
        <p:spPr>
          <a:xfrm>
            <a:off x="827405" y="4998720"/>
            <a:ext cx="1224280" cy="10801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can chat with other individual user to clarify their doubts</a:t>
            </a:r>
            <a:endParaRPr lang="en-US" sz="1200">
              <a:latin typeface="Times New Roman" panose="02020603050405020304" pitchFamily="18" charset="0"/>
              <a:cs typeface="Times New Roman" panose="02020603050405020304" pitchFamily="18" charset="0"/>
            </a:endParaRPr>
          </a:p>
        </p:txBody>
      </p:sp>
      <p:cxnSp>
        <p:nvCxnSpPr>
          <p:cNvPr id="55" name="Straight Arrow Connector 54"/>
          <p:cNvCxnSpPr>
            <a:stCxn id="50" idx="1"/>
            <a:endCxn id="54" idx="3"/>
          </p:cNvCxnSpPr>
          <p:nvPr/>
        </p:nvCxnSpPr>
        <p:spPr>
          <a:xfrm flipH="1">
            <a:off x="2051685" y="5490210"/>
            <a:ext cx="1221740" cy="48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s 12"/>
          <p:cNvSpPr/>
          <p:nvPr/>
        </p:nvSpPr>
        <p:spPr>
          <a:xfrm>
            <a:off x="3491865" y="1628775"/>
            <a:ext cx="922655" cy="1365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sz="1000">
              <a:latin typeface="Times New Roman" panose="02020603050405020304" pitchFamily="18" charset="0"/>
              <a:cs typeface="Times New Roman" panose="02020603050405020304" pitchFamily="18" charset="0"/>
            </a:endParaRPr>
          </a:p>
          <a:p>
            <a:pPr algn="ctr"/>
            <a:r>
              <a:rPr lang="en-US" sz="1000">
                <a:latin typeface="Times New Roman" panose="02020603050405020304" pitchFamily="18" charset="0"/>
                <a:cs typeface="Times New Roman" panose="02020603050405020304" pitchFamily="18" charset="0"/>
              </a:rPr>
              <a:t>User is forwarded to the main page of the application</a:t>
            </a:r>
            <a:endParaRPr lang="en-US" sz="1000">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3491865" y="1899920"/>
            <a:ext cx="932815" cy="17145"/>
          </a:xfrm>
          <a:prstGeom prst="line">
            <a:avLst/>
          </a:prstGeom>
        </p:spPr>
        <p:style>
          <a:lnRef idx="1">
            <a:schemeClr val="dk1"/>
          </a:lnRef>
          <a:fillRef idx="0">
            <a:schemeClr val="dk1"/>
          </a:fillRef>
          <a:effectRef idx="0">
            <a:schemeClr val="dk1"/>
          </a:effectRef>
          <a:fontRef idx="minor">
            <a:schemeClr val="tx1"/>
          </a:fontRef>
        </p:style>
      </p:cxnSp>
      <p:sp>
        <p:nvSpPr>
          <p:cNvPr id="15" name="Text Box 14"/>
          <p:cNvSpPr txBox="1"/>
          <p:nvPr/>
        </p:nvSpPr>
        <p:spPr>
          <a:xfrm>
            <a:off x="3636010" y="1628775"/>
            <a:ext cx="889000"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process</a:t>
            </a:r>
            <a:endParaRPr lang="en-US" sz="1200">
              <a:latin typeface="Times New Roman" panose="02020603050405020304" pitchFamily="18" charset="0"/>
              <a:cs typeface="Times New Roman" panose="02020603050405020304" pitchFamily="18" charset="0"/>
            </a:endParaRPr>
          </a:p>
        </p:txBody>
      </p:sp>
      <p:sp>
        <p:nvSpPr>
          <p:cNvPr id="16" name="Text Box 15"/>
          <p:cNvSpPr txBox="1"/>
          <p:nvPr/>
        </p:nvSpPr>
        <p:spPr>
          <a:xfrm>
            <a:off x="3491865" y="5971540"/>
            <a:ext cx="1125855" cy="275590"/>
          </a:xfrm>
          <a:prstGeom prst="rect">
            <a:avLst/>
          </a:prstGeom>
          <a:noFill/>
        </p:spPr>
        <p:txBody>
          <a:bodyPr wrap="square" rtlCol="0">
            <a:spAutoFit/>
          </a:bodyPr>
          <a:p>
            <a:r>
              <a:rPr lang="en-IN" altLang="en-US" sz="1200">
                <a:latin typeface="Times New Roman" panose="02020603050405020304" pitchFamily="18" charset="0"/>
                <a:cs typeface="Times New Roman" panose="02020603050405020304" pitchFamily="18" charset="0"/>
              </a:rPr>
              <a:t>Chat box</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l"/>
            <a:r>
              <a:rPr lang="en-IN" sz="2400" b="1" dirty="0">
                <a:latin typeface="Times New Roman" panose="02020603050405020304" pitchFamily="18" charset="0"/>
                <a:cs typeface="Times New Roman" panose="02020603050405020304" pitchFamily="18" charset="0"/>
                <a:sym typeface="+mn-ea"/>
              </a:rPr>
              <a:t>ER DIAGRAM</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
        <p:nvSpPr>
          <p:cNvPr id="11" name="Flowchart: Decision 10"/>
          <p:cNvSpPr/>
          <p:nvPr/>
        </p:nvSpPr>
        <p:spPr>
          <a:xfrm>
            <a:off x="3604260" y="1757045"/>
            <a:ext cx="1223010" cy="81597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Check</a:t>
            </a:r>
            <a:endParaRPr lang="en-US" sz="1200">
              <a:latin typeface="Times New Roman" panose="02020603050405020304" pitchFamily="18" charset="0"/>
              <a:cs typeface="Times New Roman" panose="02020603050405020304" pitchFamily="18" charset="0"/>
            </a:endParaRPr>
          </a:p>
        </p:txBody>
      </p:sp>
      <p:cxnSp>
        <p:nvCxnSpPr>
          <p:cNvPr id="12" name="Straight Arrow Connector 11"/>
          <p:cNvCxnSpPr>
            <a:endCxn id="11" idx="0"/>
          </p:cNvCxnSpPr>
          <p:nvPr/>
        </p:nvCxnSpPr>
        <p:spPr>
          <a:xfrm>
            <a:off x="4206875" y="1553845"/>
            <a:ext cx="8890" cy="2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s 12"/>
          <p:cNvSpPr/>
          <p:nvPr/>
        </p:nvSpPr>
        <p:spPr>
          <a:xfrm>
            <a:off x="5267960" y="2090420"/>
            <a:ext cx="808355" cy="4806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Sign up</a:t>
            </a:r>
            <a:endParaRPr lang="en-US" sz="1200">
              <a:latin typeface="Times New Roman" panose="02020603050405020304" pitchFamily="18" charset="0"/>
              <a:cs typeface="Times New Roman" panose="02020603050405020304" pitchFamily="18" charset="0"/>
            </a:endParaRPr>
          </a:p>
        </p:txBody>
      </p:sp>
      <p:cxnSp>
        <p:nvCxnSpPr>
          <p:cNvPr id="14" name="Straight Arrow Connector 13"/>
          <p:cNvCxnSpPr>
            <a:stCxn id="11" idx="3"/>
            <a:endCxn id="13" idx="1"/>
          </p:cNvCxnSpPr>
          <p:nvPr/>
        </p:nvCxnSpPr>
        <p:spPr>
          <a:xfrm>
            <a:off x="4827270" y="2165350"/>
            <a:ext cx="440690" cy="165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s 14"/>
          <p:cNvSpPr/>
          <p:nvPr/>
        </p:nvSpPr>
        <p:spPr>
          <a:xfrm>
            <a:off x="6732270" y="1553845"/>
            <a:ext cx="799465" cy="42037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Name</a:t>
            </a:r>
            <a:endParaRPr lang="en-US" sz="1200">
              <a:latin typeface="Times New Roman" panose="02020603050405020304" pitchFamily="18" charset="0"/>
              <a:cs typeface="Times New Roman" panose="02020603050405020304" pitchFamily="18" charset="0"/>
            </a:endParaRPr>
          </a:p>
        </p:txBody>
      </p:sp>
      <p:sp>
        <p:nvSpPr>
          <p:cNvPr id="16" name="Rectangles 15"/>
          <p:cNvSpPr/>
          <p:nvPr/>
        </p:nvSpPr>
        <p:spPr>
          <a:xfrm>
            <a:off x="6732270" y="2214245"/>
            <a:ext cx="807720" cy="35687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Email</a:t>
            </a:r>
            <a:endParaRPr lang="en-US" sz="1200">
              <a:latin typeface="Times New Roman" panose="02020603050405020304" pitchFamily="18" charset="0"/>
              <a:cs typeface="Times New Roman" panose="02020603050405020304" pitchFamily="18" charset="0"/>
            </a:endParaRPr>
          </a:p>
        </p:txBody>
      </p:sp>
      <p:sp>
        <p:nvSpPr>
          <p:cNvPr id="17" name="Rectangles 16"/>
          <p:cNvSpPr/>
          <p:nvPr/>
        </p:nvSpPr>
        <p:spPr>
          <a:xfrm>
            <a:off x="6715760" y="2853055"/>
            <a:ext cx="797560" cy="34544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password</a:t>
            </a:r>
            <a:endParaRPr lang="en-US" sz="1200">
              <a:latin typeface="Times New Roman" panose="02020603050405020304" pitchFamily="18" charset="0"/>
              <a:cs typeface="Times New Roman" panose="02020603050405020304" pitchFamily="18" charset="0"/>
            </a:endParaRPr>
          </a:p>
        </p:txBody>
      </p:sp>
      <p:sp>
        <p:nvSpPr>
          <p:cNvPr id="18" name="Rectangles 17"/>
          <p:cNvSpPr/>
          <p:nvPr/>
        </p:nvSpPr>
        <p:spPr>
          <a:xfrm>
            <a:off x="6715760" y="3429000"/>
            <a:ext cx="808990" cy="389890"/>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User image</a:t>
            </a:r>
            <a:endParaRPr lang="en-US" sz="1200">
              <a:latin typeface="Times New Roman" panose="02020603050405020304" pitchFamily="18" charset="0"/>
              <a:cs typeface="Times New Roman" panose="02020603050405020304" pitchFamily="18" charset="0"/>
            </a:endParaRPr>
          </a:p>
        </p:txBody>
      </p:sp>
      <p:cxnSp>
        <p:nvCxnSpPr>
          <p:cNvPr id="19" name="Straight Arrow Connector 18"/>
          <p:cNvCxnSpPr>
            <a:endCxn id="18" idx="1"/>
          </p:cNvCxnSpPr>
          <p:nvPr/>
        </p:nvCxnSpPr>
        <p:spPr>
          <a:xfrm>
            <a:off x="6084570" y="2349500"/>
            <a:ext cx="631190" cy="127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5" idx="1"/>
          </p:cNvCxnSpPr>
          <p:nvPr/>
        </p:nvCxnSpPr>
        <p:spPr>
          <a:xfrm flipV="1">
            <a:off x="6076315" y="1764030"/>
            <a:ext cx="655955" cy="567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a:endCxn id="16" idx="1"/>
          </p:cNvCxnSpPr>
          <p:nvPr/>
        </p:nvCxnSpPr>
        <p:spPr>
          <a:xfrm>
            <a:off x="6076315" y="2331085"/>
            <a:ext cx="655955" cy="61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3"/>
            <a:endCxn id="17" idx="1"/>
          </p:cNvCxnSpPr>
          <p:nvPr/>
        </p:nvCxnSpPr>
        <p:spPr>
          <a:xfrm>
            <a:off x="6076315" y="2331085"/>
            <a:ext cx="639445" cy="694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s 22"/>
          <p:cNvSpPr/>
          <p:nvPr/>
        </p:nvSpPr>
        <p:spPr>
          <a:xfrm>
            <a:off x="3789680" y="2822575"/>
            <a:ext cx="882650" cy="4305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Login</a:t>
            </a:r>
            <a:endParaRPr lang="en-US" sz="1200">
              <a:latin typeface="Times New Roman" panose="02020603050405020304" pitchFamily="18" charset="0"/>
              <a:cs typeface="Times New Roman" panose="02020603050405020304" pitchFamily="18" charset="0"/>
            </a:endParaRPr>
          </a:p>
        </p:txBody>
      </p:sp>
      <p:cxnSp>
        <p:nvCxnSpPr>
          <p:cNvPr id="24" name="Straight Arrow Connector 23"/>
          <p:cNvCxnSpPr>
            <a:stCxn id="11" idx="2"/>
            <a:endCxn id="23" idx="0"/>
          </p:cNvCxnSpPr>
          <p:nvPr/>
        </p:nvCxnSpPr>
        <p:spPr>
          <a:xfrm>
            <a:off x="4215765" y="2573020"/>
            <a:ext cx="15240" cy="249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3564255" y="3429000"/>
            <a:ext cx="1220470" cy="81153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a:latin typeface="Times New Roman" panose="02020603050405020304" pitchFamily="18" charset="0"/>
                <a:cs typeface="Times New Roman" panose="02020603050405020304" pitchFamily="18" charset="0"/>
              </a:rPr>
              <a:t>Success</a:t>
            </a:r>
            <a:endParaRPr lang="en-US" sz="1000">
              <a:latin typeface="Times New Roman" panose="02020603050405020304" pitchFamily="18" charset="0"/>
              <a:cs typeface="Times New Roman" panose="02020603050405020304" pitchFamily="18" charset="0"/>
            </a:endParaRPr>
          </a:p>
        </p:txBody>
      </p:sp>
      <p:cxnSp>
        <p:nvCxnSpPr>
          <p:cNvPr id="26" name="Straight Arrow Connector 25"/>
          <p:cNvCxnSpPr>
            <a:stCxn id="23" idx="2"/>
            <a:endCxn id="25" idx="0"/>
          </p:cNvCxnSpPr>
          <p:nvPr/>
        </p:nvCxnSpPr>
        <p:spPr>
          <a:xfrm flipH="1">
            <a:off x="4174490" y="3253105"/>
            <a:ext cx="56515" cy="17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s 26"/>
          <p:cNvSpPr/>
          <p:nvPr/>
        </p:nvSpPr>
        <p:spPr>
          <a:xfrm>
            <a:off x="2339975" y="3599815"/>
            <a:ext cx="793115" cy="4699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Try again</a:t>
            </a:r>
            <a:endParaRPr lang="en-US" sz="1200">
              <a:latin typeface="Times New Roman" panose="02020603050405020304" pitchFamily="18" charset="0"/>
              <a:cs typeface="Times New Roman" panose="02020603050405020304" pitchFamily="18" charset="0"/>
            </a:endParaRPr>
          </a:p>
        </p:txBody>
      </p:sp>
      <p:cxnSp>
        <p:nvCxnSpPr>
          <p:cNvPr id="28" name="Straight Arrow Connector 27"/>
          <p:cNvCxnSpPr>
            <a:stCxn id="25" idx="1"/>
            <a:endCxn id="27" idx="3"/>
          </p:cNvCxnSpPr>
          <p:nvPr/>
        </p:nvCxnSpPr>
        <p:spPr>
          <a:xfrm flipH="1">
            <a:off x="3133090" y="3834765"/>
            <a:ext cx="431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0"/>
            <a:endCxn id="23" idx="1"/>
          </p:cNvCxnSpPr>
          <p:nvPr/>
        </p:nvCxnSpPr>
        <p:spPr>
          <a:xfrm rot="16200000">
            <a:off x="2982278" y="2792413"/>
            <a:ext cx="561975" cy="10528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s 33"/>
          <p:cNvSpPr/>
          <p:nvPr/>
        </p:nvSpPr>
        <p:spPr>
          <a:xfrm>
            <a:off x="3749040" y="4416425"/>
            <a:ext cx="851535" cy="396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Main Page</a:t>
            </a:r>
            <a:endParaRPr lang="en-US" sz="1200">
              <a:latin typeface="Times New Roman" panose="02020603050405020304" pitchFamily="18" charset="0"/>
              <a:cs typeface="Times New Roman" panose="02020603050405020304" pitchFamily="18" charset="0"/>
            </a:endParaRPr>
          </a:p>
        </p:txBody>
      </p:sp>
      <p:sp>
        <p:nvSpPr>
          <p:cNvPr id="36" name="Rectangles 35"/>
          <p:cNvSpPr/>
          <p:nvPr/>
        </p:nvSpPr>
        <p:spPr>
          <a:xfrm>
            <a:off x="2771775" y="5013325"/>
            <a:ext cx="916940" cy="4876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Group discussion</a:t>
            </a:r>
            <a:endParaRPr lang="en-US" sz="1200">
              <a:latin typeface="Times New Roman" panose="02020603050405020304" pitchFamily="18" charset="0"/>
              <a:cs typeface="Times New Roman" panose="02020603050405020304" pitchFamily="18" charset="0"/>
            </a:endParaRPr>
          </a:p>
        </p:txBody>
      </p:sp>
      <p:sp>
        <p:nvSpPr>
          <p:cNvPr id="37" name="Rectangles 36"/>
          <p:cNvSpPr/>
          <p:nvPr/>
        </p:nvSpPr>
        <p:spPr>
          <a:xfrm>
            <a:off x="4600575" y="5022215"/>
            <a:ext cx="945515" cy="42862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a:latin typeface="Times New Roman" panose="02020603050405020304" pitchFamily="18" charset="0"/>
                <a:cs typeface="Times New Roman" panose="02020603050405020304" pitchFamily="18" charset="0"/>
              </a:rPr>
              <a:t>Chat box</a:t>
            </a:r>
            <a:endParaRPr lang="en-US" sz="1400">
              <a:latin typeface="Times New Roman" panose="02020603050405020304" pitchFamily="18" charset="0"/>
              <a:cs typeface="Times New Roman" panose="02020603050405020304" pitchFamily="18" charset="0"/>
            </a:endParaRPr>
          </a:p>
        </p:txBody>
      </p:sp>
      <p:cxnSp>
        <p:nvCxnSpPr>
          <p:cNvPr id="38" name="Straight Arrow Connector 37"/>
          <p:cNvCxnSpPr>
            <a:stCxn id="25" idx="2"/>
            <a:endCxn id="34" idx="0"/>
          </p:cNvCxnSpPr>
          <p:nvPr/>
        </p:nvCxnSpPr>
        <p:spPr>
          <a:xfrm>
            <a:off x="4174490" y="4240530"/>
            <a:ext cx="635" cy="17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2"/>
            <a:endCxn id="36" idx="3"/>
          </p:cNvCxnSpPr>
          <p:nvPr/>
        </p:nvCxnSpPr>
        <p:spPr>
          <a:xfrm flipH="1">
            <a:off x="3688715" y="4813300"/>
            <a:ext cx="486410" cy="443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4" idx="2"/>
            <a:endCxn id="37" idx="1"/>
          </p:cNvCxnSpPr>
          <p:nvPr/>
        </p:nvCxnSpPr>
        <p:spPr>
          <a:xfrm>
            <a:off x="4175125" y="4813300"/>
            <a:ext cx="425450" cy="423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115695" y="4269105"/>
            <a:ext cx="1051560" cy="54673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Disscuss</a:t>
            </a:r>
            <a:endParaRPr lang="en-US" sz="1200">
              <a:latin typeface="Times New Roman" panose="02020603050405020304" pitchFamily="18" charset="0"/>
              <a:cs typeface="Times New Roman" panose="02020603050405020304" pitchFamily="18" charset="0"/>
            </a:endParaRPr>
          </a:p>
        </p:txBody>
      </p:sp>
      <p:sp>
        <p:nvSpPr>
          <p:cNvPr id="42" name="Oval 41"/>
          <p:cNvSpPr/>
          <p:nvPr/>
        </p:nvSpPr>
        <p:spPr>
          <a:xfrm>
            <a:off x="1128395" y="4936490"/>
            <a:ext cx="984250" cy="5149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Post</a:t>
            </a:r>
            <a:endParaRPr lang="en-US" sz="1200">
              <a:latin typeface="Times New Roman" panose="02020603050405020304" pitchFamily="18" charset="0"/>
              <a:cs typeface="Times New Roman" panose="02020603050405020304" pitchFamily="18" charset="0"/>
            </a:endParaRPr>
          </a:p>
        </p:txBody>
      </p:sp>
      <p:sp>
        <p:nvSpPr>
          <p:cNvPr id="43" name="Oval 42"/>
          <p:cNvSpPr/>
          <p:nvPr/>
        </p:nvSpPr>
        <p:spPr>
          <a:xfrm>
            <a:off x="1115695" y="5598160"/>
            <a:ext cx="1051560" cy="52705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Reply</a:t>
            </a:r>
            <a:endParaRPr lang="en-US" sz="1200">
              <a:latin typeface="Times New Roman" panose="02020603050405020304" pitchFamily="18" charset="0"/>
              <a:cs typeface="Times New Roman" panose="02020603050405020304" pitchFamily="18" charset="0"/>
            </a:endParaRPr>
          </a:p>
        </p:txBody>
      </p:sp>
      <p:cxnSp>
        <p:nvCxnSpPr>
          <p:cNvPr id="44" name="Straight Arrow Connector 43"/>
          <p:cNvCxnSpPr>
            <a:stCxn id="36" idx="1"/>
            <a:endCxn id="41" idx="6"/>
          </p:cNvCxnSpPr>
          <p:nvPr/>
        </p:nvCxnSpPr>
        <p:spPr>
          <a:xfrm flipH="1" flipV="1">
            <a:off x="2167255" y="4542790"/>
            <a:ext cx="604520"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6" idx="1"/>
            <a:endCxn id="43" idx="6"/>
          </p:cNvCxnSpPr>
          <p:nvPr/>
        </p:nvCxnSpPr>
        <p:spPr>
          <a:xfrm flipH="1">
            <a:off x="2167255" y="5257165"/>
            <a:ext cx="604520" cy="604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2" idx="6"/>
          </p:cNvCxnSpPr>
          <p:nvPr/>
        </p:nvCxnSpPr>
        <p:spPr>
          <a:xfrm flipH="1" flipV="1">
            <a:off x="2112645" y="5194300"/>
            <a:ext cx="659130"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156325" y="4888865"/>
            <a:ext cx="1185545" cy="69532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Personal discussion</a:t>
            </a:r>
            <a:endParaRPr lang="en-US" sz="1200">
              <a:latin typeface="Times New Roman" panose="02020603050405020304" pitchFamily="18" charset="0"/>
              <a:cs typeface="Times New Roman" panose="02020603050405020304" pitchFamily="18" charset="0"/>
            </a:endParaRPr>
          </a:p>
        </p:txBody>
      </p:sp>
      <p:cxnSp>
        <p:nvCxnSpPr>
          <p:cNvPr id="48" name="Straight Arrow Connector 47"/>
          <p:cNvCxnSpPr>
            <a:stCxn id="37" idx="3"/>
            <a:endCxn id="47" idx="2"/>
          </p:cNvCxnSpPr>
          <p:nvPr/>
        </p:nvCxnSpPr>
        <p:spPr>
          <a:xfrm>
            <a:off x="5546090" y="5236845"/>
            <a:ext cx="6102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s 48"/>
          <p:cNvSpPr/>
          <p:nvPr/>
        </p:nvSpPr>
        <p:spPr>
          <a:xfrm>
            <a:off x="3780155" y="5598160"/>
            <a:ext cx="748030" cy="4222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a:latin typeface="Times New Roman" panose="02020603050405020304" pitchFamily="18" charset="0"/>
                <a:cs typeface="Times New Roman" panose="02020603050405020304" pitchFamily="18" charset="0"/>
              </a:rPr>
              <a:t>Log out</a:t>
            </a:r>
            <a:endParaRPr lang="en-US" sz="1400">
              <a:latin typeface="Times New Roman" panose="02020603050405020304" pitchFamily="18" charset="0"/>
              <a:cs typeface="Times New Roman" panose="02020603050405020304" pitchFamily="18" charset="0"/>
            </a:endParaRPr>
          </a:p>
        </p:txBody>
      </p:sp>
      <p:cxnSp>
        <p:nvCxnSpPr>
          <p:cNvPr id="52" name="Elbow Connector 51"/>
          <p:cNvCxnSpPr>
            <a:stCxn id="37" idx="2"/>
            <a:endCxn id="49" idx="3"/>
          </p:cNvCxnSpPr>
          <p:nvPr/>
        </p:nvCxnSpPr>
        <p:spPr>
          <a:xfrm rot="5400000">
            <a:off x="4621530" y="5356860"/>
            <a:ext cx="358775" cy="5454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36" idx="2"/>
            <a:endCxn id="49" idx="1"/>
          </p:cNvCxnSpPr>
          <p:nvPr/>
        </p:nvCxnSpPr>
        <p:spPr>
          <a:xfrm rot="5400000" flipV="1">
            <a:off x="3350895" y="5380355"/>
            <a:ext cx="308610" cy="5499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9" idx="2"/>
          </p:cNvCxnSpPr>
          <p:nvPr/>
        </p:nvCxnSpPr>
        <p:spPr>
          <a:xfrm rot="5400000" flipH="1" flipV="1">
            <a:off x="3535680" y="3687445"/>
            <a:ext cx="2950845" cy="1713865"/>
          </a:xfrm>
          <a:prstGeom prst="bentConnector3">
            <a:avLst>
              <a:gd name="adj1" fmla="val -8070"/>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23" idx="3"/>
          </p:cNvCxnSpPr>
          <p:nvPr/>
        </p:nvCxnSpPr>
        <p:spPr>
          <a:xfrm flipH="1" flipV="1">
            <a:off x="4672330" y="3037840"/>
            <a:ext cx="1195705" cy="31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s 6"/>
          <p:cNvSpPr/>
          <p:nvPr/>
        </p:nvSpPr>
        <p:spPr>
          <a:xfrm>
            <a:off x="3789680" y="1052830"/>
            <a:ext cx="834390" cy="5010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a:latin typeface="Times New Roman" panose="02020603050405020304" pitchFamily="18" charset="0"/>
                <a:cs typeface="Times New Roman" panose="02020603050405020304" pitchFamily="18" charset="0"/>
              </a:rPr>
              <a:t>use</a:t>
            </a:r>
            <a:r>
              <a:rPr lang="en-US" sz="1200">
                <a:latin typeface="Times New Roman" panose="02020603050405020304" pitchFamily="18" charset="0"/>
                <a:cs typeface="Times New Roman" panose="02020603050405020304" pitchFamily="18" charset="0"/>
              </a:rPr>
              <a:t>r</a:t>
            </a:r>
            <a:endParaRPr lang="en-US" sz="1200">
              <a:latin typeface="Times New Roman" panose="02020603050405020304" pitchFamily="18" charset="0"/>
              <a:cs typeface="Times New Roman" panose="02020603050405020304" pitchFamily="18" charset="0"/>
            </a:endParaRPr>
          </a:p>
        </p:txBody>
      </p:sp>
      <p:sp>
        <p:nvSpPr>
          <p:cNvPr id="8" name="Oval 7"/>
          <p:cNvSpPr/>
          <p:nvPr/>
        </p:nvSpPr>
        <p:spPr>
          <a:xfrm>
            <a:off x="1908175" y="998220"/>
            <a:ext cx="1009015" cy="5765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Email address</a:t>
            </a:r>
            <a:endParaRPr lang="en-US" sz="1200">
              <a:latin typeface="Times New Roman" panose="02020603050405020304" pitchFamily="18" charset="0"/>
              <a:cs typeface="Times New Roman" panose="02020603050405020304" pitchFamily="18" charset="0"/>
            </a:endParaRPr>
          </a:p>
        </p:txBody>
      </p:sp>
      <p:sp>
        <p:nvSpPr>
          <p:cNvPr id="29" name="Oval 28"/>
          <p:cNvSpPr/>
          <p:nvPr/>
        </p:nvSpPr>
        <p:spPr>
          <a:xfrm>
            <a:off x="5415915" y="974090"/>
            <a:ext cx="1156335" cy="63246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latin typeface="Times New Roman" panose="02020603050405020304" pitchFamily="18" charset="0"/>
                <a:cs typeface="Times New Roman" panose="02020603050405020304" pitchFamily="18" charset="0"/>
              </a:rPr>
              <a:t>Password</a:t>
            </a:r>
            <a:endParaRPr lang="en-US" sz="1200">
              <a:latin typeface="Times New Roman" panose="02020603050405020304" pitchFamily="18" charset="0"/>
              <a:cs typeface="Times New Roman" panose="02020603050405020304" pitchFamily="18" charset="0"/>
            </a:endParaRPr>
          </a:p>
        </p:txBody>
      </p:sp>
      <p:cxnSp>
        <p:nvCxnSpPr>
          <p:cNvPr id="30" name="Straight Arrow Connector 29"/>
          <p:cNvCxnSpPr>
            <a:stCxn id="7" idx="3"/>
            <a:endCxn id="29" idx="2"/>
          </p:cNvCxnSpPr>
          <p:nvPr/>
        </p:nvCxnSpPr>
        <p:spPr>
          <a:xfrm flipV="1">
            <a:off x="4624070" y="1290320"/>
            <a:ext cx="791845"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1"/>
            <a:endCxn id="8" idx="6"/>
          </p:cNvCxnSpPr>
          <p:nvPr/>
        </p:nvCxnSpPr>
        <p:spPr>
          <a:xfrm flipH="1" flipV="1">
            <a:off x="2917190" y="1286510"/>
            <a:ext cx="872490" cy="1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l"/>
            <a:r>
              <a:rPr lang="en-IN" sz="2400" b="1" dirty="0">
                <a:latin typeface="Times New Roman" panose="02020603050405020304" pitchFamily="18" charset="0"/>
                <a:cs typeface="Times New Roman" panose="02020603050405020304" pitchFamily="18" charset="0"/>
                <a:sym typeface="+mn-ea"/>
              </a:rPr>
              <a:t>SEQUENCE DIAGRAM</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
        <p:nvSpPr>
          <p:cNvPr id="7" name="Rectangles 6"/>
          <p:cNvSpPr/>
          <p:nvPr/>
        </p:nvSpPr>
        <p:spPr>
          <a:xfrm>
            <a:off x="539750" y="1772920"/>
            <a:ext cx="288290" cy="4248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Text Box 15"/>
          <p:cNvSpPr txBox="1"/>
          <p:nvPr/>
        </p:nvSpPr>
        <p:spPr>
          <a:xfrm>
            <a:off x="388620" y="1424305"/>
            <a:ext cx="655320" cy="275590"/>
          </a:xfrm>
          <a:prstGeom prst="rect">
            <a:avLst/>
          </a:prstGeom>
          <a:noFill/>
        </p:spPr>
        <p:txBody>
          <a:bodyPr wrap="square" rtlCol="0">
            <a:spAutoFit/>
          </a:bodyPr>
          <a:p>
            <a:r>
              <a:rPr lang="en-US" sz="1200" b="1">
                <a:latin typeface="Times New Roman" panose="02020603050405020304" pitchFamily="18" charset="0"/>
                <a:cs typeface="Times New Roman" panose="02020603050405020304" pitchFamily="18" charset="0"/>
              </a:rPr>
              <a:t>Admin</a:t>
            </a:r>
            <a:endParaRPr lang="en-US" sz="1200" b="1">
              <a:latin typeface="Times New Roman" panose="02020603050405020304" pitchFamily="18" charset="0"/>
              <a:cs typeface="Times New Roman" panose="02020603050405020304" pitchFamily="18" charset="0"/>
            </a:endParaRPr>
          </a:p>
        </p:txBody>
      </p:sp>
      <p:sp>
        <p:nvSpPr>
          <p:cNvPr id="17" name="Rectangles 16"/>
          <p:cNvSpPr/>
          <p:nvPr/>
        </p:nvSpPr>
        <p:spPr>
          <a:xfrm>
            <a:off x="1403985" y="1341120"/>
            <a:ext cx="935990" cy="28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b="1">
                <a:latin typeface="Times New Roman" panose="02020603050405020304" pitchFamily="18" charset="0"/>
                <a:cs typeface="Times New Roman" panose="02020603050405020304" pitchFamily="18" charset="0"/>
              </a:rPr>
              <a:t>Login Success</a:t>
            </a:r>
            <a:endParaRPr lang="en-US" sz="1000" b="1">
              <a:latin typeface="Times New Roman" panose="02020603050405020304" pitchFamily="18" charset="0"/>
              <a:cs typeface="Times New Roman" panose="02020603050405020304" pitchFamily="18" charset="0"/>
            </a:endParaRPr>
          </a:p>
        </p:txBody>
      </p:sp>
      <p:cxnSp>
        <p:nvCxnSpPr>
          <p:cNvPr id="18" name="Straight Connector 17"/>
          <p:cNvCxnSpPr>
            <a:stCxn id="17" idx="2"/>
          </p:cNvCxnSpPr>
          <p:nvPr/>
        </p:nvCxnSpPr>
        <p:spPr>
          <a:xfrm flipH="1">
            <a:off x="1835785" y="1629410"/>
            <a:ext cx="36195" cy="4319905"/>
          </a:xfrm>
          <a:prstGeom prst="line">
            <a:avLst/>
          </a:prstGeom>
          <a:ln>
            <a:solidFill>
              <a:schemeClr val="tx1">
                <a:lumMod val="95000"/>
                <a:lumOff val="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9" name="Rectangles 18"/>
          <p:cNvSpPr/>
          <p:nvPr/>
        </p:nvSpPr>
        <p:spPr>
          <a:xfrm>
            <a:off x="1764030" y="2061210"/>
            <a:ext cx="2159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0" name="Straight Arrow Connector 19"/>
          <p:cNvCxnSpPr/>
          <p:nvPr/>
        </p:nvCxnSpPr>
        <p:spPr>
          <a:xfrm flipV="1">
            <a:off x="838835" y="2061210"/>
            <a:ext cx="925195" cy="24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 Box 20"/>
          <p:cNvSpPr txBox="1"/>
          <p:nvPr/>
        </p:nvSpPr>
        <p:spPr>
          <a:xfrm>
            <a:off x="802005" y="2154555"/>
            <a:ext cx="998220" cy="245110"/>
          </a:xfrm>
          <a:prstGeom prst="rect">
            <a:avLst/>
          </a:prstGeom>
          <a:noFill/>
        </p:spPr>
        <p:txBody>
          <a:bodyPr wrap="square" rtlCol="0">
            <a:spAutoFit/>
          </a:bodyPr>
          <a:p>
            <a:r>
              <a:rPr lang="en-US" sz="1000" b="1">
                <a:latin typeface="Times New Roman" panose="02020603050405020304" pitchFamily="18" charset="0"/>
                <a:cs typeface="Times New Roman" panose="02020603050405020304" pitchFamily="18" charset="0"/>
              </a:rPr>
              <a:t>Login to page</a:t>
            </a:r>
            <a:endParaRPr lang="en-US" sz="1000" b="1">
              <a:latin typeface="Times New Roman" panose="02020603050405020304" pitchFamily="18" charset="0"/>
              <a:cs typeface="Times New Roman" panose="02020603050405020304" pitchFamily="18" charset="0"/>
            </a:endParaRPr>
          </a:p>
        </p:txBody>
      </p:sp>
      <p:sp>
        <p:nvSpPr>
          <p:cNvPr id="22" name="Rectangles 21"/>
          <p:cNvSpPr/>
          <p:nvPr/>
        </p:nvSpPr>
        <p:spPr>
          <a:xfrm>
            <a:off x="2771775" y="1341120"/>
            <a:ext cx="936625" cy="28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b="1">
                <a:latin typeface="Times New Roman" panose="02020603050405020304" pitchFamily="18" charset="0"/>
                <a:cs typeface="Times New Roman" panose="02020603050405020304" pitchFamily="18" charset="0"/>
              </a:rPr>
              <a:t>Forum managment</a:t>
            </a:r>
            <a:endParaRPr lang="en-US" sz="1000" b="1">
              <a:latin typeface="Times New Roman" panose="02020603050405020304" pitchFamily="18" charset="0"/>
              <a:cs typeface="Times New Roman" panose="02020603050405020304" pitchFamily="18" charset="0"/>
            </a:endParaRPr>
          </a:p>
        </p:txBody>
      </p:sp>
      <p:cxnSp>
        <p:nvCxnSpPr>
          <p:cNvPr id="23" name="Straight Connector 22"/>
          <p:cNvCxnSpPr>
            <a:stCxn id="22" idx="2"/>
          </p:cNvCxnSpPr>
          <p:nvPr/>
        </p:nvCxnSpPr>
        <p:spPr>
          <a:xfrm>
            <a:off x="3240405" y="1629410"/>
            <a:ext cx="35560" cy="431990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4" name="Rectangles 23"/>
          <p:cNvSpPr/>
          <p:nvPr/>
        </p:nvSpPr>
        <p:spPr>
          <a:xfrm>
            <a:off x="3131820" y="2637155"/>
            <a:ext cx="216535" cy="575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25" name="Straight Arrow Connector 24"/>
          <p:cNvCxnSpPr/>
          <p:nvPr/>
        </p:nvCxnSpPr>
        <p:spPr>
          <a:xfrm>
            <a:off x="1835785" y="2853055"/>
            <a:ext cx="12960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1908175" y="2925445"/>
            <a:ext cx="1145540" cy="245110"/>
          </a:xfrm>
          <a:prstGeom prst="rect">
            <a:avLst/>
          </a:prstGeom>
          <a:noFill/>
        </p:spPr>
        <p:txBody>
          <a:bodyPr wrap="square" rtlCol="0">
            <a:spAutoFit/>
          </a:bodyPr>
          <a:p>
            <a:r>
              <a:rPr lang="en-US" sz="1000" b="1">
                <a:latin typeface="Times New Roman" panose="02020603050405020304" pitchFamily="18" charset="0"/>
                <a:cs typeface="Times New Roman" panose="02020603050405020304" pitchFamily="18" charset="0"/>
              </a:rPr>
              <a:t>Manage forum</a:t>
            </a:r>
            <a:endParaRPr lang="en-US" sz="1000" b="1">
              <a:latin typeface="Times New Roman" panose="02020603050405020304" pitchFamily="18" charset="0"/>
              <a:cs typeface="Times New Roman" panose="02020603050405020304" pitchFamily="18" charset="0"/>
            </a:endParaRPr>
          </a:p>
        </p:txBody>
      </p:sp>
      <p:cxnSp>
        <p:nvCxnSpPr>
          <p:cNvPr id="29" name="Elbow Connector 28"/>
          <p:cNvCxnSpPr>
            <a:stCxn id="24" idx="3"/>
          </p:cNvCxnSpPr>
          <p:nvPr/>
        </p:nvCxnSpPr>
        <p:spPr>
          <a:xfrm>
            <a:off x="3348355" y="2925445"/>
            <a:ext cx="215900" cy="5759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275965" y="3501390"/>
            <a:ext cx="283845" cy="361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30"/>
          <p:cNvSpPr txBox="1"/>
          <p:nvPr/>
        </p:nvSpPr>
        <p:spPr>
          <a:xfrm>
            <a:off x="3559810" y="2997200"/>
            <a:ext cx="765810" cy="337185"/>
          </a:xfrm>
          <a:prstGeom prst="rect">
            <a:avLst/>
          </a:prstGeom>
          <a:noFill/>
        </p:spPr>
        <p:txBody>
          <a:bodyPr wrap="square" rtlCol="0">
            <a:spAutoFit/>
          </a:bodyPr>
          <a:p>
            <a:r>
              <a:rPr lang="en-US" sz="800" b="1">
                <a:latin typeface="Times New Roman" panose="02020603050405020304" pitchFamily="18" charset="0"/>
                <a:cs typeface="Times New Roman" panose="02020603050405020304" pitchFamily="18" charset="0"/>
              </a:rPr>
              <a:t>Save/update forum</a:t>
            </a:r>
            <a:endParaRPr lang="en-US" sz="800" b="1">
              <a:latin typeface="Times New Roman" panose="02020603050405020304" pitchFamily="18" charset="0"/>
              <a:cs typeface="Times New Roman" panose="02020603050405020304" pitchFamily="18" charset="0"/>
            </a:endParaRPr>
          </a:p>
        </p:txBody>
      </p:sp>
      <p:sp>
        <p:nvSpPr>
          <p:cNvPr id="32" name="Rectangles 31"/>
          <p:cNvSpPr/>
          <p:nvPr/>
        </p:nvSpPr>
        <p:spPr>
          <a:xfrm>
            <a:off x="4284345" y="1341120"/>
            <a:ext cx="935990" cy="28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900" b="1">
                <a:latin typeface="Times New Roman" panose="02020603050405020304" pitchFamily="18" charset="0"/>
                <a:cs typeface="Times New Roman" panose="02020603050405020304" pitchFamily="18" charset="0"/>
              </a:rPr>
              <a:t>Registration management</a:t>
            </a:r>
            <a:endParaRPr lang="en-US" sz="900" b="1">
              <a:latin typeface="Times New Roman" panose="02020603050405020304" pitchFamily="18" charset="0"/>
              <a:cs typeface="Times New Roman" panose="02020603050405020304" pitchFamily="18" charset="0"/>
            </a:endParaRPr>
          </a:p>
        </p:txBody>
      </p:sp>
      <p:cxnSp>
        <p:nvCxnSpPr>
          <p:cNvPr id="33" name="Straight Connector 32"/>
          <p:cNvCxnSpPr>
            <a:stCxn id="32" idx="2"/>
          </p:cNvCxnSpPr>
          <p:nvPr/>
        </p:nvCxnSpPr>
        <p:spPr>
          <a:xfrm flipH="1">
            <a:off x="4716145" y="1629410"/>
            <a:ext cx="36195" cy="431990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4787900" y="1917065"/>
            <a:ext cx="215900" cy="5759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787900" y="2481580"/>
            <a:ext cx="215265" cy="11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4932045" y="1917065"/>
            <a:ext cx="829945" cy="368300"/>
          </a:xfrm>
          <a:prstGeom prst="rect">
            <a:avLst/>
          </a:prstGeom>
          <a:noFill/>
        </p:spPr>
        <p:txBody>
          <a:bodyPr wrap="square" rtlCol="0">
            <a:spAutoFit/>
          </a:bodyPr>
          <a:p>
            <a:r>
              <a:rPr lang="en-US" sz="900" b="1">
                <a:latin typeface="Times New Roman" panose="02020603050405020304" pitchFamily="18" charset="0"/>
                <a:cs typeface="Times New Roman" panose="02020603050405020304" pitchFamily="18" charset="0"/>
              </a:rPr>
              <a:t>Add/Edit registration</a:t>
            </a:r>
            <a:endParaRPr lang="en-US" sz="900" b="1">
              <a:latin typeface="Times New Roman" panose="02020603050405020304" pitchFamily="18" charset="0"/>
              <a:cs typeface="Times New Roman" panose="02020603050405020304" pitchFamily="18" charset="0"/>
            </a:endParaRPr>
          </a:p>
        </p:txBody>
      </p:sp>
      <p:cxnSp>
        <p:nvCxnSpPr>
          <p:cNvPr id="39" name="Elbow Connector 38"/>
          <p:cNvCxnSpPr/>
          <p:nvPr/>
        </p:nvCxnSpPr>
        <p:spPr>
          <a:xfrm>
            <a:off x="4752340" y="2784475"/>
            <a:ext cx="215900" cy="5759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52340" y="3362325"/>
            <a:ext cx="215265" cy="11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0"/>
          <p:cNvSpPr txBox="1"/>
          <p:nvPr/>
        </p:nvSpPr>
        <p:spPr>
          <a:xfrm>
            <a:off x="4932045" y="2941320"/>
            <a:ext cx="783590" cy="368300"/>
          </a:xfrm>
          <a:prstGeom prst="rect">
            <a:avLst/>
          </a:prstGeom>
          <a:noFill/>
        </p:spPr>
        <p:txBody>
          <a:bodyPr wrap="square" rtlCol="0">
            <a:spAutoFit/>
          </a:bodyPr>
          <a:p>
            <a:r>
              <a:rPr lang="en-US" sz="900" b="1">
                <a:latin typeface="Times New Roman" panose="02020603050405020304" pitchFamily="18" charset="0"/>
                <a:cs typeface="Times New Roman" panose="02020603050405020304" pitchFamily="18" charset="0"/>
              </a:rPr>
              <a:t>List/Delete registration</a:t>
            </a:r>
            <a:endParaRPr lang="en-US" sz="900" b="1">
              <a:latin typeface="Times New Roman" panose="02020603050405020304" pitchFamily="18" charset="0"/>
              <a:cs typeface="Times New Roman" panose="02020603050405020304" pitchFamily="18" charset="0"/>
            </a:endParaRPr>
          </a:p>
        </p:txBody>
      </p:sp>
      <p:sp>
        <p:nvSpPr>
          <p:cNvPr id="42" name="Rectangles 41"/>
          <p:cNvSpPr/>
          <p:nvPr/>
        </p:nvSpPr>
        <p:spPr>
          <a:xfrm>
            <a:off x="4572000" y="3717290"/>
            <a:ext cx="288290" cy="50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43" name="Straight Arrow Connector 42"/>
          <p:cNvCxnSpPr>
            <a:stCxn id="7" idx="3"/>
            <a:endCxn id="42" idx="1"/>
          </p:cNvCxnSpPr>
          <p:nvPr/>
        </p:nvCxnSpPr>
        <p:spPr>
          <a:xfrm>
            <a:off x="828040" y="3897630"/>
            <a:ext cx="3743960" cy="717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 Box 43"/>
          <p:cNvSpPr txBox="1"/>
          <p:nvPr/>
        </p:nvSpPr>
        <p:spPr>
          <a:xfrm>
            <a:off x="896620" y="3933190"/>
            <a:ext cx="3606165" cy="245110"/>
          </a:xfrm>
          <a:prstGeom prst="rect">
            <a:avLst/>
          </a:prstGeom>
          <a:noFill/>
        </p:spPr>
        <p:txBody>
          <a:bodyPr wrap="square" rtlCol="0">
            <a:spAutoFit/>
          </a:bodyPr>
          <a:p>
            <a:pPr algn="ctr"/>
            <a:r>
              <a:rPr lang="en-US" sz="1000" b="1">
                <a:latin typeface="Times New Roman" panose="02020603050405020304" pitchFamily="18" charset="0"/>
                <a:cs typeface="Times New Roman" panose="02020603050405020304" pitchFamily="18" charset="0"/>
              </a:rPr>
              <a:t>Manage text area details</a:t>
            </a:r>
            <a:endParaRPr lang="en-US" sz="1000" b="1">
              <a:latin typeface="Times New Roman" panose="02020603050405020304" pitchFamily="18" charset="0"/>
              <a:cs typeface="Times New Roman" panose="02020603050405020304" pitchFamily="18" charset="0"/>
            </a:endParaRPr>
          </a:p>
        </p:txBody>
      </p:sp>
      <p:sp>
        <p:nvSpPr>
          <p:cNvPr id="46" name="Rectangles 45"/>
          <p:cNvSpPr/>
          <p:nvPr/>
        </p:nvSpPr>
        <p:spPr>
          <a:xfrm>
            <a:off x="5796280" y="1341120"/>
            <a:ext cx="935990" cy="28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b="1">
                <a:latin typeface="Times New Roman" panose="02020603050405020304" pitchFamily="18" charset="0"/>
                <a:cs typeface="Times New Roman" panose="02020603050405020304" pitchFamily="18" charset="0"/>
              </a:rPr>
              <a:t>Chat app management</a:t>
            </a:r>
            <a:endParaRPr lang="en-US" sz="1000" b="1">
              <a:latin typeface="Times New Roman" panose="02020603050405020304" pitchFamily="18" charset="0"/>
              <a:cs typeface="Times New Roman" panose="02020603050405020304" pitchFamily="18" charset="0"/>
            </a:endParaRPr>
          </a:p>
        </p:txBody>
      </p:sp>
      <p:cxnSp>
        <p:nvCxnSpPr>
          <p:cNvPr id="47" name="Straight Connector 46"/>
          <p:cNvCxnSpPr>
            <a:stCxn id="46" idx="2"/>
          </p:cNvCxnSpPr>
          <p:nvPr/>
        </p:nvCxnSpPr>
        <p:spPr>
          <a:xfrm flipH="1">
            <a:off x="6228080" y="1629410"/>
            <a:ext cx="36195" cy="424815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a:off x="6264275" y="1917065"/>
            <a:ext cx="215900" cy="5759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6264275" y="2493010"/>
            <a:ext cx="215265" cy="11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 Box 49"/>
          <p:cNvSpPr txBox="1"/>
          <p:nvPr/>
        </p:nvSpPr>
        <p:spPr>
          <a:xfrm>
            <a:off x="6372225" y="1974850"/>
            <a:ext cx="716280" cy="506730"/>
          </a:xfrm>
          <a:prstGeom prst="rect">
            <a:avLst/>
          </a:prstGeom>
          <a:noFill/>
        </p:spPr>
        <p:txBody>
          <a:bodyPr wrap="square" rtlCol="0">
            <a:spAutoFit/>
          </a:bodyPr>
          <a:p>
            <a:pPr algn="ctr"/>
            <a:r>
              <a:rPr lang="en-US" sz="900" b="1">
                <a:latin typeface="Times New Roman" panose="02020603050405020304" pitchFamily="18" charset="0"/>
                <a:cs typeface="Times New Roman" panose="02020603050405020304" pitchFamily="18" charset="0"/>
                <a:sym typeface="+mn-ea"/>
              </a:rPr>
              <a:t>Add/Edit chats</a:t>
            </a:r>
            <a:endParaRPr lang="en-US" sz="900" b="1">
              <a:latin typeface="Times New Roman" panose="02020603050405020304" pitchFamily="18" charset="0"/>
              <a:cs typeface="Times New Roman" panose="02020603050405020304" pitchFamily="18" charset="0"/>
            </a:endParaRPr>
          </a:p>
          <a:p>
            <a:pPr algn="ctr"/>
            <a:endParaRPr lang="en-US" sz="900" b="1">
              <a:latin typeface="Times New Roman" panose="02020603050405020304" pitchFamily="18" charset="0"/>
              <a:cs typeface="Times New Roman" panose="02020603050405020304" pitchFamily="18" charset="0"/>
            </a:endParaRPr>
          </a:p>
        </p:txBody>
      </p:sp>
      <p:sp>
        <p:nvSpPr>
          <p:cNvPr id="51" name="Rectangles 50"/>
          <p:cNvSpPr/>
          <p:nvPr/>
        </p:nvSpPr>
        <p:spPr>
          <a:xfrm>
            <a:off x="6084570" y="4293235"/>
            <a:ext cx="360045" cy="64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52" name="Straight Arrow Connector 51"/>
          <p:cNvCxnSpPr>
            <a:endCxn id="51" idx="1"/>
          </p:cNvCxnSpPr>
          <p:nvPr/>
        </p:nvCxnSpPr>
        <p:spPr>
          <a:xfrm flipV="1">
            <a:off x="1831975" y="4617720"/>
            <a:ext cx="4252595" cy="152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 Box 52"/>
          <p:cNvSpPr txBox="1"/>
          <p:nvPr/>
        </p:nvSpPr>
        <p:spPr>
          <a:xfrm>
            <a:off x="1907540" y="4653915"/>
            <a:ext cx="4035425" cy="275590"/>
          </a:xfrm>
          <a:prstGeom prst="rect">
            <a:avLst/>
          </a:prstGeom>
          <a:noFill/>
        </p:spPr>
        <p:txBody>
          <a:bodyPr wrap="square" rtlCol="0">
            <a:spAutoFit/>
          </a:bodyPr>
          <a:p>
            <a:pPr algn="ctr"/>
            <a:r>
              <a:rPr lang="en-US" sz="1200" b="1">
                <a:latin typeface="Times New Roman" panose="02020603050405020304" pitchFamily="18" charset="0"/>
                <a:cs typeface="Times New Roman" panose="02020603050405020304" pitchFamily="18" charset="0"/>
              </a:rPr>
              <a:t>Manage Chats</a:t>
            </a:r>
            <a:endParaRPr lang="en-US" sz="1200" b="1">
              <a:latin typeface="Times New Roman" panose="02020603050405020304" pitchFamily="18" charset="0"/>
              <a:cs typeface="Times New Roman" panose="02020603050405020304" pitchFamily="18" charset="0"/>
            </a:endParaRPr>
          </a:p>
        </p:txBody>
      </p:sp>
      <p:cxnSp>
        <p:nvCxnSpPr>
          <p:cNvPr id="54" name="Elbow Connector 53"/>
          <p:cNvCxnSpPr/>
          <p:nvPr/>
        </p:nvCxnSpPr>
        <p:spPr>
          <a:xfrm>
            <a:off x="3240405" y="1786890"/>
            <a:ext cx="215900" cy="5759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3240405" y="2351405"/>
            <a:ext cx="215265" cy="114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 Box 55"/>
          <p:cNvSpPr txBox="1"/>
          <p:nvPr/>
        </p:nvSpPr>
        <p:spPr>
          <a:xfrm>
            <a:off x="3420110" y="1932940"/>
            <a:ext cx="620395" cy="337185"/>
          </a:xfrm>
          <a:prstGeom prst="rect">
            <a:avLst/>
          </a:prstGeom>
          <a:noFill/>
        </p:spPr>
        <p:txBody>
          <a:bodyPr wrap="square" rtlCol="0">
            <a:spAutoFit/>
          </a:bodyPr>
          <a:p>
            <a:r>
              <a:rPr lang="en-US" sz="800" b="1">
                <a:latin typeface="Times New Roman" panose="02020603050405020304" pitchFamily="18" charset="0"/>
                <a:cs typeface="Times New Roman" panose="02020603050405020304" pitchFamily="18" charset="0"/>
              </a:rPr>
              <a:t>Add/Edit Forum</a:t>
            </a:r>
            <a:endParaRPr lang="en-US" sz="800" b="1">
              <a:latin typeface="Times New Roman" panose="02020603050405020304" pitchFamily="18" charset="0"/>
              <a:cs typeface="Times New Roman" panose="02020603050405020304" pitchFamily="18" charset="0"/>
            </a:endParaRPr>
          </a:p>
        </p:txBody>
      </p:sp>
      <p:cxnSp>
        <p:nvCxnSpPr>
          <p:cNvPr id="58" name="Elbow Connector 57"/>
          <p:cNvCxnSpPr/>
          <p:nvPr/>
        </p:nvCxnSpPr>
        <p:spPr>
          <a:xfrm>
            <a:off x="6444615" y="4617720"/>
            <a:ext cx="215900" cy="575945"/>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6228080" y="5193030"/>
            <a:ext cx="439420"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 Box 59"/>
          <p:cNvSpPr txBox="1"/>
          <p:nvPr/>
        </p:nvSpPr>
        <p:spPr>
          <a:xfrm>
            <a:off x="6588125" y="4721225"/>
            <a:ext cx="894080" cy="368300"/>
          </a:xfrm>
          <a:prstGeom prst="rect">
            <a:avLst/>
          </a:prstGeom>
          <a:noFill/>
        </p:spPr>
        <p:txBody>
          <a:bodyPr wrap="square" rtlCol="0">
            <a:spAutoFit/>
          </a:bodyPr>
          <a:p>
            <a:r>
              <a:rPr lang="en-US" sz="900" b="1">
                <a:latin typeface="Times New Roman" panose="02020603050405020304" pitchFamily="18" charset="0"/>
                <a:cs typeface="Times New Roman" panose="02020603050405020304" pitchFamily="18" charset="0"/>
                <a:sym typeface="+mn-ea"/>
              </a:rPr>
              <a:t>Save/update Chats</a:t>
            </a:r>
            <a:endParaRPr lang="en-US" sz="900"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l"/>
            <a:r>
              <a:rPr lang="en-IN" sz="2400" b="1" dirty="0">
                <a:latin typeface="Times New Roman" panose="02020603050405020304" pitchFamily="18" charset="0"/>
                <a:cs typeface="Times New Roman" panose="02020603050405020304" pitchFamily="18" charset="0"/>
                <a:sym typeface="+mn-ea"/>
              </a:rPr>
              <a:t>COLLABORATION DIAGRAM</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
        <p:nvSpPr>
          <p:cNvPr id="8" name="Oval 7"/>
          <p:cNvSpPr/>
          <p:nvPr/>
        </p:nvSpPr>
        <p:spPr>
          <a:xfrm>
            <a:off x="704215" y="2997835"/>
            <a:ext cx="253365" cy="2489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9" name="Straight Connector 8"/>
          <p:cNvCxnSpPr/>
          <p:nvPr/>
        </p:nvCxnSpPr>
        <p:spPr>
          <a:xfrm>
            <a:off x="833755" y="3265170"/>
            <a:ext cx="16510" cy="327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850265" y="3284855"/>
            <a:ext cx="158750" cy="895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715010" y="3314700"/>
            <a:ext cx="118745" cy="89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50265" y="3572510"/>
            <a:ext cx="158750" cy="144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66445" y="3573145"/>
            <a:ext cx="6731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307340" y="3774440"/>
            <a:ext cx="1046480" cy="245110"/>
          </a:xfrm>
          <a:prstGeom prst="rect">
            <a:avLst/>
          </a:prstGeom>
          <a:noFill/>
        </p:spPr>
        <p:txBody>
          <a:bodyPr wrap="square" rtlCol="0">
            <a:spAutoFit/>
          </a:bodyPr>
          <a:p>
            <a:r>
              <a:rPr lang="en-US" sz="1000" b="1">
                <a:latin typeface="Times New Roman" panose="02020603050405020304" pitchFamily="18" charset="0"/>
                <a:cs typeface="Times New Roman" panose="02020603050405020304" pitchFamily="18" charset="0"/>
              </a:rPr>
              <a:t>User(Student)</a:t>
            </a:r>
            <a:endParaRPr lang="en-US" sz="1000" b="1">
              <a:latin typeface="Times New Roman" panose="02020603050405020304" pitchFamily="18" charset="0"/>
              <a:cs typeface="Times New Roman" panose="02020603050405020304" pitchFamily="18" charset="0"/>
            </a:endParaRPr>
          </a:p>
        </p:txBody>
      </p:sp>
      <p:sp>
        <p:nvSpPr>
          <p:cNvPr id="16" name="Rectangles 15"/>
          <p:cNvSpPr/>
          <p:nvPr/>
        </p:nvSpPr>
        <p:spPr>
          <a:xfrm>
            <a:off x="2483485" y="1772920"/>
            <a:ext cx="936625" cy="360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latin typeface="Times New Roman" panose="02020603050405020304" pitchFamily="18" charset="0"/>
                <a:cs typeface="Times New Roman" panose="02020603050405020304" pitchFamily="18" charset="0"/>
              </a:rPr>
              <a:t>Home Page</a:t>
            </a:r>
            <a:endParaRPr lang="en-US" sz="1200" b="1">
              <a:latin typeface="Times New Roman" panose="02020603050405020304" pitchFamily="18" charset="0"/>
              <a:cs typeface="Times New Roman" panose="02020603050405020304" pitchFamily="18" charset="0"/>
            </a:endParaRPr>
          </a:p>
        </p:txBody>
      </p:sp>
      <p:sp>
        <p:nvSpPr>
          <p:cNvPr id="19" name="Rectangles 18"/>
          <p:cNvSpPr/>
          <p:nvPr/>
        </p:nvSpPr>
        <p:spPr>
          <a:xfrm>
            <a:off x="5076190" y="1772920"/>
            <a:ext cx="865505" cy="360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latin typeface="Times New Roman" panose="02020603050405020304" pitchFamily="18" charset="0"/>
                <a:cs typeface="Times New Roman" panose="02020603050405020304" pitchFamily="18" charset="0"/>
              </a:rPr>
              <a:t>Forum</a:t>
            </a:r>
            <a:endParaRPr lang="en-US" sz="1200" b="1">
              <a:latin typeface="Times New Roman" panose="02020603050405020304" pitchFamily="18" charset="0"/>
              <a:cs typeface="Times New Roman" panose="02020603050405020304" pitchFamily="18" charset="0"/>
            </a:endParaRPr>
          </a:p>
        </p:txBody>
      </p:sp>
      <p:sp>
        <p:nvSpPr>
          <p:cNvPr id="21" name="Rectangles 20"/>
          <p:cNvSpPr/>
          <p:nvPr/>
        </p:nvSpPr>
        <p:spPr>
          <a:xfrm>
            <a:off x="351155" y="5300980"/>
            <a:ext cx="935990" cy="43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t>Log out</a:t>
            </a:r>
            <a:endParaRPr lang="en-US" sz="1600"/>
          </a:p>
        </p:txBody>
      </p:sp>
      <p:cxnSp>
        <p:nvCxnSpPr>
          <p:cNvPr id="23" name="Straight Connector 22"/>
          <p:cNvCxnSpPr/>
          <p:nvPr/>
        </p:nvCxnSpPr>
        <p:spPr>
          <a:xfrm>
            <a:off x="827405" y="4077335"/>
            <a:ext cx="6350" cy="12236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s 23"/>
          <p:cNvSpPr/>
          <p:nvPr/>
        </p:nvSpPr>
        <p:spPr>
          <a:xfrm>
            <a:off x="4932045" y="3644900"/>
            <a:ext cx="1137920" cy="470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000" b="1">
                <a:latin typeface="Times New Roman" panose="02020603050405020304" pitchFamily="18" charset="0"/>
                <a:cs typeface="Times New Roman" panose="02020603050405020304" pitchFamily="18" charset="0"/>
              </a:rPr>
              <a:t>Posting/Solving queries</a:t>
            </a:r>
            <a:endParaRPr lang="en-US" sz="1000" b="1">
              <a:latin typeface="Times New Roman" panose="02020603050405020304" pitchFamily="18" charset="0"/>
              <a:cs typeface="Times New Roman" panose="02020603050405020304" pitchFamily="18" charset="0"/>
            </a:endParaRPr>
          </a:p>
        </p:txBody>
      </p:sp>
      <p:cxnSp>
        <p:nvCxnSpPr>
          <p:cNvPr id="28" name="Elbow Connector 27"/>
          <p:cNvCxnSpPr>
            <a:stCxn id="8" idx="0"/>
            <a:endCxn id="16" idx="1"/>
          </p:cNvCxnSpPr>
          <p:nvPr/>
        </p:nvCxnSpPr>
        <p:spPr>
          <a:xfrm rot="16200000">
            <a:off x="1134745" y="1649095"/>
            <a:ext cx="1044575" cy="165227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3"/>
            <a:endCxn id="19" idx="1"/>
          </p:cNvCxnSpPr>
          <p:nvPr/>
        </p:nvCxnSpPr>
        <p:spPr>
          <a:xfrm>
            <a:off x="3420110" y="1953260"/>
            <a:ext cx="1656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2"/>
            <a:endCxn id="24" idx="0"/>
          </p:cNvCxnSpPr>
          <p:nvPr/>
        </p:nvCxnSpPr>
        <p:spPr>
          <a:xfrm flipH="1">
            <a:off x="5501005" y="2133600"/>
            <a:ext cx="8255" cy="151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5" idx="3"/>
          </p:cNvCxnSpPr>
          <p:nvPr/>
        </p:nvCxnSpPr>
        <p:spPr>
          <a:xfrm flipH="1">
            <a:off x="1353820" y="3880485"/>
            <a:ext cx="3578225" cy="165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4" idx="2"/>
            <a:endCxn id="21" idx="3"/>
          </p:cNvCxnSpPr>
          <p:nvPr/>
        </p:nvCxnSpPr>
        <p:spPr>
          <a:xfrm rot="5400000">
            <a:off x="2693035" y="2709545"/>
            <a:ext cx="1402080" cy="421386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s 32"/>
          <p:cNvSpPr/>
          <p:nvPr/>
        </p:nvSpPr>
        <p:spPr>
          <a:xfrm>
            <a:off x="6443980" y="1736725"/>
            <a:ext cx="992505"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t>Chat app</a:t>
            </a:r>
            <a:endParaRPr lang="en-US" sz="1200" b="1"/>
          </a:p>
        </p:txBody>
      </p:sp>
      <p:cxnSp>
        <p:nvCxnSpPr>
          <p:cNvPr id="34" name="Elbow Connector 33"/>
          <p:cNvCxnSpPr>
            <a:stCxn id="16" idx="0"/>
            <a:endCxn id="33" idx="0"/>
          </p:cNvCxnSpPr>
          <p:nvPr/>
        </p:nvCxnSpPr>
        <p:spPr>
          <a:xfrm rot="16200000">
            <a:off x="4927600" y="-239395"/>
            <a:ext cx="36195" cy="3988435"/>
          </a:xfrm>
          <a:prstGeom prst="bentConnector3">
            <a:avLst>
              <a:gd name="adj1" fmla="val 75789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3" idx="2"/>
            <a:endCxn id="24" idx="3"/>
          </p:cNvCxnSpPr>
          <p:nvPr/>
        </p:nvCxnSpPr>
        <p:spPr>
          <a:xfrm rot="5400000">
            <a:off x="5621020" y="2560320"/>
            <a:ext cx="1768475" cy="87058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 Box 35"/>
          <p:cNvSpPr txBox="1"/>
          <p:nvPr/>
        </p:nvSpPr>
        <p:spPr>
          <a:xfrm>
            <a:off x="833755" y="1620520"/>
            <a:ext cx="1578610" cy="275590"/>
          </a:xfrm>
          <a:prstGeom prst="rect">
            <a:avLst/>
          </a:prstGeom>
          <a:noFill/>
        </p:spPr>
        <p:txBody>
          <a:bodyPr wrap="square" rtlCol="0">
            <a:spAutoFit/>
          </a:bodyPr>
          <a:p>
            <a:pPr algn="ctr"/>
            <a:r>
              <a:rPr lang="en-US" sz="1200" b="1">
                <a:latin typeface="Times New Roman" panose="02020603050405020304" pitchFamily="18" charset="0"/>
                <a:cs typeface="Times New Roman" panose="02020603050405020304" pitchFamily="18" charset="0"/>
              </a:rPr>
              <a:t>Login()</a:t>
            </a:r>
            <a:endParaRPr lang="en-US" sz="1200" b="1">
              <a:latin typeface="Times New Roman" panose="02020603050405020304" pitchFamily="18" charset="0"/>
              <a:cs typeface="Times New Roman" panose="02020603050405020304" pitchFamily="18" charset="0"/>
            </a:endParaRPr>
          </a:p>
        </p:txBody>
      </p:sp>
      <p:sp>
        <p:nvSpPr>
          <p:cNvPr id="37" name="Text Box 36"/>
          <p:cNvSpPr txBox="1"/>
          <p:nvPr/>
        </p:nvSpPr>
        <p:spPr>
          <a:xfrm>
            <a:off x="1456690" y="3561080"/>
            <a:ext cx="3437890" cy="275590"/>
          </a:xfrm>
          <a:prstGeom prst="rect">
            <a:avLst/>
          </a:prstGeom>
          <a:noFill/>
        </p:spPr>
        <p:txBody>
          <a:bodyPr wrap="square" rtlCol="0">
            <a:spAutoFit/>
          </a:bodyPr>
          <a:p>
            <a:pPr algn="ctr"/>
            <a:r>
              <a:rPr lang="en-US" sz="1200" b="1">
                <a:latin typeface="Times New Roman" panose="02020603050405020304" pitchFamily="18" charset="0"/>
                <a:cs typeface="Times New Roman" panose="02020603050405020304" pitchFamily="18" charset="0"/>
              </a:rPr>
              <a:t>Display the conversion taken place</a:t>
            </a:r>
            <a:endParaRPr lang="en-US" sz="1200" b="1">
              <a:latin typeface="Times New Roman" panose="02020603050405020304" pitchFamily="18" charset="0"/>
              <a:cs typeface="Times New Roman" panose="02020603050405020304" pitchFamily="18" charset="0"/>
            </a:endParaRPr>
          </a:p>
        </p:txBody>
      </p:sp>
      <p:sp>
        <p:nvSpPr>
          <p:cNvPr id="38" name="Text Box 37"/>
          <p:cNvSpPr txBox="1"/>
          <p:nvPr/>
        </p:nvSpPr>
        <p:spPr>
          <a:xfrm>
            <a:off x="5638800" y="2270760"/>
            <a:ext cx="1021715" cy="460375"/>
          </a:xfrm>
          <a:prstGeom prst="rect">
            <a:avLst/>
          </a:prstGeom>
          <a:noFill/>
        </p:spPr>
        <p:txBody>
          <a:bodyPr wrap="square" rtlCol="0">
            <a:spAutoFit/>
          </a:bodyPr>
          <a:p>
            <a:pPr algn="ctr"/>
            <a:r>
              <a:rPr lang="en-US" sz="1200" b="1">
                <a:latin typeface="Times New Roman" panose="02020603050405020304" pitchFamily="18" charset="0"/>
                <a:cs typeface="Times New Roman" panose="02020603050405020304" pitchFamily="18" charset="0"/>
              </a:rPr>
              <a:t>Open conversation</a:t>
            </a:r>
            <a:endParaRPr lang="en-US" sz="1200" b="1">
              <a:latin typeface="Times New Roman" panose="02020603050405020304" pitchFamily="18" charset="0"/>
              <a:cs typeface="Times New Roman" panose="02020603050405020304" pitchFamily="18" charset="0"/>
            </a:endParaRPr>
          </a:p>
        </p:txBody>
      </p:sp>
      <p:sp>
        <p:nvSpPr>
          <p:cNvPr id="39" name="Text Box 38"/>
          <p:cNvSpPr txBox="1"/>
          <p:nvPr/>
        </p:nvSpPr>
        <p:spPr>
          <a:xfrm>
            <a:off x="6948170" y="2915920"/>
            <a:ext cx="1235075" cy="645160"/>
          </a:xfrm>
          <a:prstGeom prst="rect">
            <a:avLst/>
          </a:prstGeom>
          <a:noFill/>
        </p:spPr>
        <p:txBody>
          <a:bodyPr wrap="square" rtlCol="0">
            <a:spAutoFit/>
          </a:bodyPr>
          <a:p>
            <a:pPr algn="ctr"/>
            <a:r>
              <a:rPr lang="en-US" sz="1200" b="1">
                <a:latin typeface="Times New Roman" panose="02020603050405020304" pitchFamily="18" charset="0"/>
                <a:cs typeface="Times New Roman" panose="02020603050405020304" pitchFamily="18" charset="0"/>
                <a:sym typeface="+mn-ea"/>
              </a:rPr>
              <a:t>Personal conversation</a:t>
            </a:r>
            <a:endParaRPr lang="en-US" sz="1200" b="1">
              <a:latin typeface="Times New Roman" panose="02020603050405020304" pitchFamily="18" charset="0"/>
              <a:cs typeface="Times New Roman" panose="02020603050405020304" pitchFamily="18" charset="0"/>
            </a:endParaRPr>
          </a:p>
          <a:p>
            <a:pPr algn="ctr"/>
            <a:endParaRPr lang="en-US" sz="1200" b="1">
              <a:latin typeface="Times New Roman" panose="02020603050405020304" pitchFamily="18" charset="0"/>
              <a:cs typeface="Times New Roman" panose="02020603050405020304" pitchFamily="18" charset="0"/>
            </a:endParaRPr>
          </a:p>
        </p:txBody>
      </p:sp>
      <p:sp>
        <p:nvSpPr>
          <p:cNvPr id="41" name="Text Box 40"/>
          <p:cNvSpPr txBox="1"/>
          <p:nvPr/>
        </p:nvSpPr>
        <p:spPr>
          <a:xfrm>
            <a:off x="1320800" y="5603240"/>
            <a:ext cx="4187190" cy="275590"/>
          </a:xfrm>
          <a:prstGeom prst="rect">
            <a:avLst/>
          </a:prstGeom>
          <a:noFill/>
        </p:spPr>
        <p:txBody>
          <a:bodyPr wrap="square" rtlCol="0">
            <a:spAutoFit/>
          </a:bodyPr>
          <a:p>
            <a:pPr algn="ctr"/>
            <a:r>
              <a:rPr lang="en-US" sz="1200" b="1">
                <a:latin typeface="Times New Roman" panose="02020603050405020304" pitchFamily="18" charset="0"/>
                <a:cs typeface="Times New Roman" panose="02020603050405020304" pitchFamily="18" charset="0"/>
              </a:rPr>
              <a:t>Processed</a:t>
            </a:r>
            <a:endParaRPr lang="en-US" sz="1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UNIT TESTING</a:t>
            </a:r>
            <a:endParaRPr lang="en-IN"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INTEGRATION TESTING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FUNCTIONAL TESTING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WHITE BOX TESTING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BLACK BOX TESTING</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TESTING</a:t>
            </a:r>
            <a:endParaRPr lang="en-IN" dirty="0"/>
          </a:p>
        </p:txBody>
      </p:sp>
      <p:sp>
        <p:nvSpPr>
          <p:cNvPr id="2" name="Date Placeholder 1"/>
          <p:cNvSpPr>
            <a:spLocks noGrp="1"/>
          </p:cNvSpPr>
          <p:nvPr>
            <p:ph type="dt" sz="half" idx="10"/>
          </p:nvPr>
        </p:nvSpPr>
        <p:spPr/>
        <p:txBody>
          <a:bodyPr/>
          <a:lstStyle/>
          <a:p>
            <a:fld id="{6B8BD438-1D3A-4A13-B84D-B3C55FAEBECC}" type="datetime1">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3C9BD83-C5A0-4E36-8C00-12B73EF25A5D}"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fld>
            <a:endParaRPr lang="en-IN"/>
          </a:p>
        </p:txBody>
      </p:sp>
      <p:sp>
        <p:nvSpPr>
          <p:cNvPr id="6" name="TextBox 5"/>
          <p:cNvSpPr txBox="1"/>
          <p:nvPr/>
        </p:nvSpPr>
        <p:spPr>
          <a:xfrm>
            <a:off x="1403648" y="980728"/>
            <a:ext cx="5400600" cy="369332"/>
          </a:xfrm>
          <a:prstGeom prst="rect">
            <a:avLst/>
          </a:prstGeom>
          <a:noFill/>
        </p:spPr>
        <p:txBody>
          <a:bodyPr wrap="square" rtlCol="0">
            <a:spAutoFit/>
          </a:bodyPr>
          <a:lstStyle/>
          <a:p>
            <a:pPr algn="ctr"/>
            <a:r>
              <a:rPr lang="en-IN" b="1" dirty="0"/>
              <a:t>INDUSTRY DETAILS </a:t>
            </a:r>
            <a:endParaRPr lang="en-IN" b="1" dirty="0"/>
          </a:p>
        </p:txBody>
      </p:sp>
      <p:sp>
        <p:nvSpPr>
          <p:cNvPr id="8" name="TextBox 7"/>
          <p:cNvSpPr txBox="1"/>
          <p:nvPr/>
        </p:nvSpPr>
        <p:spPr>
          <a:xfrm>
            <a:off x="971600" y="2420888"/>
            <a:ext cx="7200800" cy="3076575"/>
          </a:xfrm>
          <a:prstGeom prst="rect">
            <a:avLst/>
          </a:prstGeom>
          <a:noFill/>
        </p:spPr>
        <p:txBody>
          <a:bodyPr wrap="square" rtlCol="0">
            <a:spAutoFit/>
          </a:bodyPr>
          <a:lstStyle/>
          <a:p>
            <a:pPr marL="342900" indent="-342900" algn="just">
              <a:buAutoNum type="arabicPeriod"/>
            </a:pPr>
            <a:r>
              <a:rPr lang="en-IN" b="1" dirty="0"/>
              <a:t>Industry Name/Institute Name:</a:t>
            </a:r>
            <a:r>
              <a:rPr lang="en-IN" dirty="0"/>
              <a:t> Nandha Infotech</a:t>
            </a:r>
            <a:endParaRPr lang="en-IN" dirty="0"/>
          </a:p>
          <a:p>
            <a:pPr marL="342900" indent="-342900" algn="just">
              <a:buAutoNum type="arabicPeriod"/>
            </a:pPr>
            <a:r>
              <a:rPr lang="en-IN" b="1" dirty="0"/>
              <a:t>Duration of Internship (From Date – To Date)</a:t>
            </a:r>
            <a:r>
              <a:rPr lang="en-US" altLang="en-IN" b="1" dirty="0"/>
              <a:t>:</a:t>
            </a:r>
            <a:r>
              <a:rPr lang="en-US" altLang="en-IN" dirty="0"/>
              <a:t> </a:t>
            </a:r>
            <a:r>
              <a:rPr lang="en-IN" dirty="0"/>
              <a:t>(Jan 11-Apr 23)</a:t>
            </a:r>
            <a:endParaRPr lang="en-IN" dirty="0"/>
          </a:p>
          <a:p>
            <a:pPr marL="342900" indent="-342900" algn="just">
              <a:buAutoNum type="arabicPeriod"/>
            </a:pPr>
            <a:r>
              <a:rPr lang="en-IN" b="1" dirty="0"/>
              <a:t>Duration of Internship in Months:</a:t>
            </a:r>
            <a:r>
              <a:rPr lang="en-IN" dirty="0"/>
              <a:t> 4months</a:t>
            </a:r>
            <a:endParaRPr lang="en-IN" dirty="0"/>
          </a:p>
          <a:p>
            <a:pPr marL="342900" indent="-342900" algn="just">
              <a:buAutoNum type="arabicPeriod"/>
            </a:pPr>
            <a:r>
              <a:rPr lang="en-IN" b="1" dirty="0"/>
              <a:t>Industry Guide Name</a:t>
            </a:r>
            <a:r>
              <a:rPr lang="en-US" altLang="en-IN" b="1" dirty="0"/>
              <a:t>:</a:t>
            </a:r>
            <a:r>
              <a:rPr lang="en-US" altLang="en-IN" dirty="0"/>
              <a:t>  R.D.Shiju</a:t>
            </a:r>
            <a:endParaRPr lang="en-US" altLang="en-IN" dirty="0"/>
          </a:p>
          <a:p>
            <a:pPr marL="342900" indent="-342900" algn="just">
              <a:buAutoNum type="arabicPeriod"/>
            </a:pPr>
            <a:r>
              <a:rPr lang="en-IN" b="1" dirty="0"/>
              <a:t>Industry Guide Mobile No</a:t>
            </a:r>
            <a:r>
              <a:rPr lang="en-US" altLang="en-IN" b="1" dirty="0"/>
              <a:t>:</a:t>
            </a:r>
            <a:r>
              <a:rPr lang="en-US" altLang="en-IN" dirty="0"/>
              <a:t>  9487184325</a:t>
            </a:r>
            <a:endParaRPr lang="en-US" altLang="en-IN" dirty="0"/>
          </a:p>
          <a:p>
            <a:pPr marL="342900" indent="-342900" algn="just">
              <a:buAutoNum type="arabicPeriod"/>
            </a:pPr>
            <a:r>
              <a:rPr lang="en-IN" b="1" dirty="0"/>
              <a:t>Industry Guide Mail ID</a:t>
            </a:r>
            <a:r>
              <a:rPr lang="en-US" altLang="en-IN" b="1" dirty="0"/>
              <a:t>:</a:t>
            </a:r>
            <a:r>
              <a:rPr lang="en-US" altLang="en-IN" dirty="0"/>
              <a:t> shiju@nandhainfotech.com</a:t>
            </a:r>
            <a:endParaRPr lang="en-US" altLang="en-IN" dirty="0"/>
          </a:p>
          <a:p>
            <a:pPr marL="342900" indent="-342900" algn="just">
              <a:buAutoNum type="arabicPeriod"/>
            </a:pPr>
            <a:r>
              <a:rPr lang="en-IN" b="1" dirty="0"/>
              <a:t>Industry Address:</a:t>
            </a:r>
            <a:r>
              <a:rPr lang="en-IN" dirty="0"/>
              <a:t> 89/99 NGN St, Siddhapudur, New Siddhapudur, Tamil Nadu 641044</a:t>
            </a:r>
            <a:endParaRPr lang="en-IN" dirty="0"/>
          </a:p>
          <a:p>
            <a:pPr marL="342900" indent="-342900" algn="just">
              <a:buAutoNum type="arabicPeriod"/>
            </a:pPr>
            <a:r>
              <a:rPr lang="en-IN" b="1" dirty="0"/>
              <a:t>Project Completion Status as of now(Completed/In-Progress):</a:t>
            </a:r>
            <a:endParaRPr lang="en-IN" b="1" dirty="0"/>
          </a:p>
          <a:p>
            <a:pPr indent="0" algn="just">
              <a:buNone/>
            </a:pPr>
            <a:r>
              <a:rPr lang="en-US" altLang="en-IN" dirty="0"/>
              <a:t>       </a:t>
            </a:r>
            <a:r>
              <a:rPr lang="en-IN" dirty="0"/>
              <a:t> </a:t>
            </a:r>
            <a:r>
              <a:rPr lang="en-IN" sz="1600" dirty="0">
                <a:sym typeface="+mn-ea"/>
              </a:rPr>
              <a:t>In-Progress</a:t>
            </a:r>
            <a:endParaRPr lang="en-IN" sz="1400" dirty="0">
              <a:latin typeface="Times New Roman" panose="02020603050405020304" pitchFamily="18" charset="0"/>
              <a:cs typeface="Times New Roman" panose="02020603050405020304" pitchFamily="18" charset="0"/>
            </a:endParaRPr>
          </a:p>
          <a:p>
            <a:pPr marL="342900" indent="-342900" algn="just">
              <a:buAutoNum type="arabicPeriod"/>
            </a:pP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074420"/>
            <a:ext cx="8270875" cy="5052060"/>
          </a:xfrm>
        </p:spPr>
        <p:txBody>
          <a:bodyPr/>
          <a:p>
            <a:r>
              <a:rPr lang="en-US" sz="2400" b="1">
                <a:latin typeface="Times New Roman" panose="02020603050405020304" pitchFamily="18" charset="0"/>
                <a:cs typeface="Times New Roman" panose="02020603050405020304" pitchFamily="18" charset="0"/>
              </a:rPr>
              <a:t>UNIT TESTING</a:t>
            </a:r>
            <a:endParaRPr lang="en-US" sz="2400" b="1">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It is a method of testing a software by taking small testable pieces of code called units. Unit testing can be done to verify if every part of the code is working as intended. Unit testing also ensures that the code still works properly after making changs thereby ensuring code stability.</a:t>
            </a:r>
            <a:endParaRPr lang="en-US" sz="2000">
              <a:latin typeface="Times New Roman" panose="02020603050405020304" pitchFamily="18" charset="0"/>
              <a:cs typeface="Times New Roman" panose="02020603050405020304" pitchFamily="18" charset="0"/>
            </a:endParaRPr>
          </a:p>
          <a:p>
            <a:pPr marL="0" indent="0" algn="just">
              <a:buNone/>
            </a:pPr>
            <a:endParaRPr lang="en-US" sz="20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INTEGRATION TESTING</a:t>
            </a:r>
            <a:endParaRPr lang="en-US" sz="2400" b="1">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It is done to check for irregularities present between the interactions between the components of the software.The goal is to take the components from the unit tested modules and use them to create a program structure. It occurs when a set of components is combined to achieve a result.</a:t>
            </a:r>
            <a:endParaRPr lang="en-US" sz="20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
        <p:nvSpPr>
          <p:cNvPr id="7" name="Text Box 6"/>
          <p:cNvSpPr txBox="1"/>
          <p:nvPr/>
        </p:nvSpPr>
        <p:spPr>
          <a:xfrm>
            <a:off x="539750" y="384175"/>
            <a:ext cx="6835775" cy="46037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TESTING</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072515"/>
            <a:ext cx="8229600" cy="5053965"/>
          </a:xfrm>
        </p:spPr>
        <p:txBody>
          <a:bodyPr/>
          <a:p>
            <a:r>
              <a:rPr lang="en-US" sz="2400" b="1">
                <a:latin typeface="Times New Roman" panose="02020603050405020304" pitchFamily="18" charset="0"/>
                <a:cs typeface="Times New Roman" panose="02020603050405020304" pitchFamily="18" charset="0"/>
              </a:rPr>
              <a:t>FUNCTIONAL TESTING</a:t>
            </a:r>
            <a:endParaRPr lang="en-US" sz="2400" b="1">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Every time a new module is added to the default program, the structure of the program is altered. This sort of testing ensures that the entire component is working properly even after it has been added to the entire application.</a:t>
            </a:r>
            <a:endParaRPr lang="en-US" sz="2000">
              <a:latin typeface="Times New Roman" panose="02020603050405020304" pitchFamily="18" charset="0"/>
              <a:cs typeface="Times New Roman" panose="02020603050405020304" pitchFamily="18" charset="0"/>
            </a:endParaRPr>
          </a:p>
          <a:p>
            <a:pPr marL="0" indent="0" algn="just">
              <a:buNone/>
            </a:pPr>
            <a:endParaRPr lang="en-US" sz="20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WHITE BOX TESTING</a:t>
            </a:r>
            <a:endParaRPr lang="en-US" sz="2400" b="1">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It is a software testing technique that involves testing the internal structure and working of a software application. The tester has access to the source code and uses his knowledge to design the test cases that can verify the correctness of the software.</a:t>
            </a:r>
            <a:endParaRPr lang="en-US" sz="20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629410"/>
            <a:ext cx="8229600" cy="4998085"/>
          </a:xfrm>
        </p:spPr>
        <p:txBody>
          <a:bodyPr/>
          <a:p>
            <a:r>
              <a:rPr lang="en-US" sz="2400" b="1">
                <a:latin typeface="Times New Roman" panose="02020603050405020304" pitchFamily="18" charset="0"/>
                <a:cs typeface="Times New Roman" panose="02020603050405020304" pitchFamily="18" charset="0"/>
              </a:rPr>
              <a:t>BLACK BOX TETING</a:t>
            </a:r>
            <a:endParaRPr lang="en-US" sz="2400" b="1">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It is a software testing method in which the functionalities of software applications are tested without having knowledge of internal code structure, implementation details and internal paths.</a:t>
            </a: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755700" y="909339"/>
            <a:ext cx="5544616" cy="369332"/>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SCREENSHOTS</a:t>
            </a:r>
            <a:endParaRPr lang="en-IN" dirty="0"/>
          </a:p>
        </p:txBody>
      </p:sp>
      <p:sp>
        <p:nvSpPr>
          <p:cNvPr id="4" name="Title 1"/>
          <p:cNvSpPr txBox="1"/>
          <p:nvPr/>
        </p:nvSpPr>
        <p:spPr>
          <a:xfrm>
            <a:off x="457200" y="358140"/>
            <a:ext cx="8229600" cy="40703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INPUT</a:t>
            </a:r>
            <a:endParaRPr lang="en-IN" dirty="0"/>
          </a:p>
        </p:txBody>
      </p:sp>
      <p:sp>
        <p:nvSpPr>
          <p:cNvPr id="5" name="Date Placeholder 4"/>
          <p:cNvSpPr>
            <a:spLocks noGrp="1"/>
          </p:cNvSpPr>
          <p:nvPr>
            <p:ph type="dt" sz="half" idx="10"/>
          </p:nvPr>
        </p:nvSpPr>
        <p:spPr/>
        <p:txBody>
          <a:bodyPr/>
          <a:lstStyle/>
          <a:p>
            <a:fld id="{6286AE29-924F-4C57-A4A1-9F11EA454B38}" type="datetime1">
              <a:rPr lang="en-IN" smtClean="0"/>
            </a:fld>
            <a:endParaRPr lang="en-IN"/>
          </a:p>
        </p:txBody>
      </p:sp>
      <p:sp>
        <p:nvSpPr>
          <p:cNvPr id="6" name="Footer Placeholder 5"/>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pic>
        <p:nvPicPr>
          <p:cNvPr id="8" name="Picture 7" descr="Screenshot (54)"/>
          <p:cNvPicPr>
            <a:picLocks noChangeAspect="1"/>
          </p:cNvPicPr>
          <p:nvPr/>
        </p:nvPicPr>
        <p:blipFill>
          <a:blip r:embed="rId1"/>
          <a:stretch>
            <a:fillRect/>
          </a:stretch>
        </p:blipFill>
        <p:spPr>
          <a:xfrm>
            <a:off x="683895" y="1629410"/>
            <a:ext cx="3472815" cy="2194560"/>
          </a:xfrm>
          <a:prstGeom prst="rect">
            <a:avLst/>
          </a:prstGeom>
        </p:spPr>
      </p:pic>
      <p:pic>
        <p:nvPicPr>
          <p:cNvPr id="9" name="Picture 8" descr="Screenshot (55)"/>
          <p:cNvPicPr>
            <a:picLocks noChangeAspect="1"/>
          </p:cNvPicPr>
          <p:nvPr/>
        </p:nvPicPr>
        <p:blipFill>
          <a:blip r:embed="rId2"/>
          <a:stretch>
            <a:fillRect/>
          </a:stretch>
        </p:blipFill>
        <p:spPr>
          <a:xfrm>
            <a:off x="4577715" y="3141345"/>
            <a:ext cx="4020820" cy="2386330"/>
          </a:xfrm>
          <a:prstGeom prst="rect">
            <a:avLst/>
          </a:prstGeom>
        </p:spPr>
      </p:pic>
      <p:sp>
        <p:nvSpPr>
          <p:cNvPr id="10" name="Text Box 9"/>
          <p:cNvSpPr txBox="1"/>
          <p:nvPr/>
        </p:nvSpPr>
        <p:spPr>
          <a:xfrm>
            <a:off x="1475740" y="4005580"/>
            <a:ext cx="1731010"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index.php</a:t>
            </a:r>
            <a:endParaRPr lang="en-IN" altLang="en-US" sz="1400" b="1">
              <a:latin typeface="Times New Roman" panose="02020603050405020304" pitchFamily="18" charset="0"/>
              <a:cs typeface="Times New Roman" panose="02020603050405020304" pitchFamily="18" charset="0"/>
            </a:endParaRPr>
          </a:p>
        </p:txBody>
      </p:sp>
      <p:sp>
        <p:nvSpPr>
          <p:cNvPr id="11" name="Text Box 10"/>
          <p:cNvSpPr txBox="1"/>
          <p:nvPr/>
        </p:nvSpPr>
        <p:spPr>
          <a:xfrm>
            <a:off x="5895340" y="5717540"/>
            <a:ext cx="1629410"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login.php</a:t>
            </a:r>
            <a:endParaRPr lang="en-IN" altLang="en-US" sz="1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C699F7AA-1DC8-40E9-BC7E-AD5661FFF492}" type="datetime1">
              <a:rPr lang="en-IN" smtClean="0"/>
            </a:fld>
            <a:endParaRPr lang="en-IN"/>
          </a:p>
        </p:txBody>
      </p:sp>
      <p:sp>
        <p:nvSpPr>
          <p:cNvPr id="3" name="Footer Placeholder 2"/>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4" name="Slide Number Placeholder 3"/>
          <p:cNvSpPr>
            <a:spLocks noGrp="1"/>
          </p:cNvSpPr>
          <p:nvPr>
            <p:ph type="sldNum" sz="quarter" idx="12"/>
          </p:nvPr>
        </p:nvSpPr>
        <p:spPr/>
        <p:txBody>
          <a:bodyPr/>
          <a:p>
            <a:fld id="{669AD40C-E5A7-4132-A31D-54A4D1BB6E89}" type="slidenum">
              <a:rPr lang="en-IN" smtClean="0"/>
            </a:fld>
            <a:endParaRPr lang="en-IN"/>
          </a:p>
        </p:txBody>
      </p:sp>
      <p:pic>
        <p:nvPicPr>
          <p:cNvPr id="5" name="Picture 4" descr="Screenshot (56)"/>
          <p:cNvPicPr>
            <a:picLocks noChangeAspect="1"/>
          </p:cNvPicPr>
          <p:nvPr/>
        </p:nvPicPr>
        <p:blipFill>
          <a:blip r:embed="rId1"/>
          <a:stretch>
            <a:fillRect/>
          </a:stretch>
        </p:blipFill>
        <p:spPr>
          <a:xfrm>
            <a:off x="899795" y="621030"/>
            <a:ext cx="3949065" cy="2221865"/>
          </a:xfrm>
          <a:prstGeom prst="rect">
            <a:avLst/>
          </a:prstGeom>
        </p:spPr>
      </p:pic>
      <p:pic>
        <p:nvPicPr>
          <p:cNvPr id="6" name="Picture 5" descr="Screenshot (57)"/>
          <p:cNvPicPr>
            <a:picLocks noChangeAspect="1"/>
          </p:cNvPicPr>
          <p:nvPr/>
        </p:nvPicPr>
        <p:blipFill>
          <a:blip r:embed="rId2"/>
          <a:stretch>
            <a:fillRect/>
          </a:stretch>
        </p:blipFill>
        <p:spPr>
          <a:xfrm>
            <a:off x="4068445" y="3213100"/>
            <a:ext cx="4405630" cy="2478405"/>
          </a:xfrm>
          <a:prstGeom prst="rect">
            <a:avLst/>
          </a:prstGeom>
        </p:spPr>
      </p:pic>
      <p:sp>
        <p:nvSpPr>
          <p:cNvPr id="7" name="Text Box 6"/>
          <p:cNvSpPr txBox="1"/>
          <p:nvPr/>
        </p:nvSpPr>
        <p:spPr>
          <a:xfrm>
            <a:off x="2124075" y="3069590"/>
            <a:ext cx="1208405"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Chat.php</a:t>
            </a:r>
            <a:endParaRPr lang="en-IN" altLang="en-US" sz="1400" b="1">
              <a:latin typeface="Times New Roman" panose="02020603050405020304" pitchFamily="18" charset="0"/>
              <a:cs typeface="Times New Roman" panose="02020603050405020304" pitchFamily="18" charset="0"/>
            </a:endParaRPr>
          </a:p>
        </p:txBody>
      </p:sp>
      <p:sp>
        <p:nvSpPr>
          <p:cNvPr id="8" name="Text Box 7"/>
          <p:cNvSpPr txBox="1"/>
          <p:nvPr/>
        </p:nvSpPr>
        <p:spPr>
          <a:xfrm>
            <a:off x="5796280" y="5877560"/>
            <a:ext cx="1303020" cy="306705"/>
          </a:xfrm>
          <a:prstGeom prst="rect">
            <a:avLst/>
          </a:prstGeom>
          <a:noFill/>
        </p:spPr>
        <p:txBody>
          <a:bodyPr wrap="square" rtlCol="0">
            <a:spAutoFit/>
          </a:bodyPr>
          <a:p>
            <a:r>
              <a:rPr lang="en-IN" altLang="en-US" sz="1400" b="1">
                <a:latin typeface="Times New Roman" panose="02020603050405020304" pitchFamily="18" charset="0"/>
                <a:cs typeface="Times New Roman" panose="02020603050405020304" pitchFamily="18" charset="0"/>
              </a:rPr>
              <a:t>Users.php</a:t>
            </a:r>
            <a:endParaRPr lang="en-IN" altLang="en-US" sz="1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C699F7AA-1DC8-40E9-BC7E-AD5661FFF492}" type="datetime1">
              <a:rPr lang="en-IN" smtClean="0"/>
            </a:fld>
            <a:endParaRPr lang="en-IN"/>
          </a:p>
        </p:txBody>
      </p:sp>
      <p:sp>
        <p:nvSpPr>
          <p:cNvPr id="3" name="Footer Placeholder 2"/>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4" name="Slide Number Placeholder 3"/>
          <p:cNvSpPr>
            <a:spLocks noGrp="1"/>
          </p:cNvSpPr>
          <p:nvPr>
            <p:ph type="sldNum" sz="quarter" idx="12"/>
          </p:nvPr>
        </p:nvSpPr>
        <p:spPr/>
        <p:txBody>
          <a:bodyPr/>
          <a:p>
            <a:fld id="{669AD40C-E5A7-4132-A31D-54A4D1BB6E89}" type="slidenum">
              <a:rPr lang="en-IN" smtClean="0"/>
            </a:fld>
            <a:endParaRPr lang="en-IN"/>
          </a:p>
        </p:txBody>
      </p:sp>
      <p:pic>
        <p:nvPicPr>
          <p:cNvPr id="5" name="Picture 4" descr="Screenshot (58)"/>
          <p:cNvPicPr>
            <a:picLocks noChangeAspect="1"/>
          </p:cNvPicPr>
          <p:nvPr/>
        </p:nvPicPr>
        <p:blipFill>
          <a:blip r:embed="rId1"/>
          <a:stretch>
            <a:fillRect/>
          </a:stretch>
        </p:blipFill>
        <p:spPr>
          <a:xfrm>
            <a:off x="683895" y="621030"/>
            <a:ext cx="3699510" cy="2081530"/>
          </a:xfrm>
          <a:prstGeom prst="rect">
            <a:avLst/>
          </a:prstGeom>
        </p:spPr>
      </p:pic>
      <p:pic>
        <p:nvPicPr>
          <p:cNvPr id="6" name="Picture 5" descr="Screenshot (59)"/>
          <p:cNvPicPr>
            <a:picLocks noChangeAspect="1"/>
          </p:cNvPicPr>
          <p:nvPr/>
        </p:nvPicPr>
        <p:blipFill>
          <a:blip r:embed="rId2"/>
          <a:stretch>
            <a:fillRect/>
          </a:stretch>
        </p:blipFill>
        <p:spPr>
          <a:xfrm>
            <a:off x="4644390" y="1917065"/>
            <a:ext cx="4142740" cy="2330450"/>
          </a:xfrm>
          <a:prstGeom prst="rect">
            <a:avLst/>
          </a:prstGeom>
        </p:spPr>
      </p:pic>
      <p:pic>
        <p:nvPicPr>
          <p:cNvPr id="7" name="Picture 6" descr="Screenshot (60)"/>
          <p:cNvPicPr>
            <a:picLocks noChangeAspect="1"/>
          </p:cNvPicPr>
          <p:nvPr/>
        </p:nvPicPr>
        <p:blipFill>
          <a:blip r:embed="rId3"/>
          <a:stretch>
            <a:fillRect/>
          </a:stretch>
        </p:blipFill>
        <p:spPr>
          <a:xfrm>
            <a:off x="755650" y="3429000"/>
            <a:ext cx="3621405" cy="2037080"/>
          </a:xfrm>
          <a:prstGeom prst="rect">
            <a:avLst/>
          </a:prstGeom>
        </p:spPr>
      </p:pic>
      <p:sp>
        <p:nvSpPr>
          <p:cNvPr id="8" name="Text Box 7"/>
          <p:cNvSpPr txBox="1"/>
          <p:nvPr/>
        </p:nvSpPr>
        <p:spPr>
          <a:xfrm>
            <a:off x="1778000" y="2853055"/>
            <a:ext cx="1346200"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Signup.js</a:t>
            </a:r>
            <a:endParaRPr lang="en-IN" altLang="en-US" sz="1400" b="1">
              <a:latin typeface="Times New Roman" panose="02020603050405020304" pitchFamily="18" charset="0"/>
              <a:cs typeface="Times New Roman" panose="02020603050405020304" pitchFamily="18" charset="0"/>
            </a:endParaRPr>
          </a:p>
        </p:txBody>
      </p:sp>
      <p:sp>
        <p:nvSpPr>
          <p:cNvPr id="9" name="Text Box 8"/>
          <p:cNvSpPr txBox="1"/>
          <p:nvPr/>
        </p:nvSpPr>
        <p:spPr>
          <a:xfrm>
            <a:off x="6019800" y="4509135"/>
            <a:ext cx="1506855"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login.js</a:t>
            </a:r>
            <a:endParaRPr lang="en-IN" altLang="en-US" sz="1400" b="1">
              <a:latin typeface="Times New Roman" panose="02020603050405020304" pitchFamily="18" charset="0"/>
              <a:cs typeface="Times New Roman" panose="02020603050405020304" pitchFamily="18" charset="0"/>
            </a:endParaRPr>
          </a:p>
        </p:txBody>
      </p:sp>
      <p:sp>
        <p:nvSpPr>
          <p:cNvPr id="10" name="Text Box 9"/>
          <p:cNvSpPr txBox="1"/>
          <p:nvPr/>
        </p:nvSpPr>
        <p:spPr>
          <a:xfrm>
            <a:off x="857250" y="5634990"/>
            <a:ext cx="3498850"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Users.js</a:t>
            </a:r>
            <a:endParaRPr lang="en-IN" altLang="en-US" sz="1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C699F7AA-1DC8-40E9-BC7E-AD5661FFF492}" type="datetime1">
              <a:rPr lang="en-IN" smtClean="0"/>
            </a:fld>
            <a:endParaRPr lang="en-IN"/>
          </a:p>
        </p:txBody>
      </p:sp>
      <p:sp>
        <p:nvSpPr>
          <p:cNvPr id="3" name="Footer Placeholder 2"/>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4" name="Slide Number Placeholder 3"/>
          <p:cNvSpPr>
            <a:spLocks noGrp="1"/>
          </p:cNvSpPr>
          <p:nvPr>
            <p:ph type="sldNum" sz="quarter" idx="12"/>
          </p:nvPr>
        </p:nvSpPr>
        <p:spPr/>
        <p:txBody>
          <a:bodyPr/>
          <a:p>
            <a:fld id="{669AD40C-E5A7-4132-A31D-54A4D1BB6E89}" type="slidenum">
              <a:rPr lang="en-IN" smtClean="0"/>
            </a:fld>
            <a:endParaRPr lang="en-IN"/>
          </a:p>
        </p:txBody>
      </p:sp>
      <p:sp>
        <p:nvSpPr>
          <p:cNvPr id="5" name="Text Box 4"/>
          <p:cNvSpPr txBox="1"/>
          <p:nvPr/>
        </p:nvSpPr>
        <p:spPr>
          <a:xfrm>
            <a:off x="611505" y="332740"/>
            <a:ext cx="5546090" cy="737235"/>
          </a:xfrm>
          <a:prstGeom prst="rect">
            <a:avLst/>
          </a:prstGeom>
          <a:noFill/>
        </p:spPr>
        <p:txBody>
          <a:bodyPr wrap="square" rtlCol="0">
            <a:spAutoFit/>
          </a:bodyPr>
          <a:p>
            <a:r>
              <a:rPr lang="en-IN" altLang="en-US" sz="2400" b="1">
                <a:latin typeface="Times New Roman" panose="02020603050405020304" pitchFamily="18" charset="0"/>
                <a:cs typeface="Times New Roman" panose="02020603050405020304" pitchFamily="18" charset="0"/>
              </a:rPr>
              <a:t>INPUT:</a:t>
            </a:r>
            <a:endParaRPr lang="en-IN" altLang="en-US" sz="2400" b="1">
              <a:latin typeface="Times New Roman" panose="02020603050405020304" pitchFamily="18" charset="0"/>
              <a:cs typeface="Times New Roman" panose="02020603050405020304" pitchFamily="18" charset="0"/>
            </a:endParaRPr>
          </a:p>
          <a:p>
            <a:r>
              <a:rPr lang="en-IN" altLang="en-US" sz="1600" b="1">
                <a:latin typeface="Times New Roman" panose="02020603050405020304" pitchFamily="18" charset="0"/>
                <a:cs typeface="Times New Roman" panose="02020603050405020304" pitchFamily="18" charset="0"/>
              </a:rPr>
              <a:t>SCREENSHOTS </a:t>
            </a:r>
            <a:r>
              <a:rPr lang="en-IN" altLang="en-US" b="1">
                <a:latin typeface="Times New Roman" panose="02020603050405020304" pitchFamily="18" charset="0"/>
                <a:cs typeface="Times New Roman" panose="02020603050405020304" pitchFamily="18" charset="0"/>
              </a:rPr>
              <a:t>:</a:t>
            </a:r>
            <a:endParaRPr lang="en-IN" altLang="en-US" b="1">
              <a:latin typeface="Times New Roman" panose="02020603050405020304" pitchFamily="18" charset="0"/>
              <a:cs typeface="Times New Roman" panose="02020603050405020304" pitchFamily="18" charset="0"/>
            </a:endParaRPr>
          </a:p>
        </p:txBody>
      </p:sp>
      <p:pic>
        <p:nvPicPr>
          <p:cNvPr id="8" name="Picture 7" descr="cb934749-f3a3-4c2c-a07c-383b845741a7"/>
          <p:cNvPicPr>
            <a:picLocks noChangeAspect="1"/>
          </p:cNvPicPr>
          <p:nvPr/>
        </p:nvPicPr>
        <p:blipFill>
          <a:blip r:embed="rId1"/>
          <a:stretch>
            <a:fillRect/>
          </a:stretch>
        </p:blipFill>
        <p:spPr>
          <a:xfrm>
            <a:off x="828040" y="1196975"/>
            <a:ext cx="3406140" cy="2208530"/>
          </a:xfrm>
          <a:prstGeom prst="rect">
            <a:avLst/>
          </a:prstGeom>
        </p:spPr>
      </p:pic>
      <p:pic>
        <p:nvPicPr>
          <p:cNvPr id="6" name="Content Placeholder 5" descr="b23d27c8-e0f7-49fe-8355-6e6a7c73206d"/>
          <p:cNvPicPr>
            <a:picLocks noChangeAspect="1"/>
          </p:cNvPicPr>
          <p:nvPr/>
        </p:nvPicPr>
        <p:blipFill>
          <a:blip r:embed="rId2"/>
          <a:stretch>
            <a:fillRect/>
          </a:stretch>
        </p:blipFill>
        <p:spPr>
          <a:xfrm>
            <a:off x="4644390" y="3501390"/>
            <a:ext cx="3679190" cy="2266315"/>
          </a:xfrm>
          <a:prstGeom prst="rect">
            <a:avLst/>
          </a:prstGeom>
        </p:spPr>
      </p:pic>
      <p:sp>
        <p:nvSpPr>
          <p:cNvPr id="7" name="Text Box 6"/>
          <p:cNvSpPr txBox="1"/>
          <p:nvPr/>
        </p:nvSpPr>
        <p:spPr>
          <a:xfrm>
            <a:off x="1908175" y="3429000"/>
            <a:ext cx="1507490"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Login page</a:t>
            </a:r>
            <a:endParaRPr lang="en-IN" altLang="en-US" sz="1400" b="1">
              <a:latin typeface="Times New Roman" panose="02020603050405020304" pitchFamily="18" charset="0"/>
              <a:cs typeface="Times New Roman" panose="02020603050405020304" pitchFamily="18" charset="0"/>
            </a:endParaRPr>
          </a:p>
        </p:txBody>
      </p:sp>
      <p:sp>
        <p:nvSpPr>
          <p:cNvPr id="9" name="Text Box 8"/>
          <p:cNvSpPr txBox="1"/>
          <p:nvPr/>
        </p:nvSpPr>
        <p:spPr>
          <a:xfrm>
            <a:off x="6084570" y="5877560"/>
            <a:ext cx="1519555" cy="306705"/>
          </a:xfrm>
          <a:prstGeom prst="rect">
            <a:avLst/>
          </a:prstGeom>
          <a:noFill/>
        </p:spPr>
        <p:txBody>
          <a:bodyPr wrap="square" rtlCol="0">
            <a:spAutoFit/>
          </a:bodyPr>
          <a:p>
            <a:r>
              <a:rPr lang="en-IN" altLang="en-US" sz="1400" b="1">
                <a:latin typeface="Times New Roman" panose="02020603050405020304" pitchFamily="18" charset="0"/>
                <a:cs typeface="Times New Roman" panose="02020603050405020304" pitchFamily="18" charset="0"/>
              </a:rPr>
              <a:t>Signup page</a:t>
            </a:r>
            <a:endParaRPr lang="en-IN" altLang="en-US" sz="1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C699F7AA-1DC8-40E9-BC7E-AD5661FFF492}" type="datetime1">
              <a:rPr lang="en-IN" smtClean="0"/>
            </a:fld>
            <a:endParaRPr lang="en-IN"/>
          </a:p>
        </p:txBody>
      </p:sp>
      <p:sp>
        <p:nvSpPr>
          <p:cNvPr id="3" name="Footer Placeholder 2"/>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4" name="Slide Number Placeholder 3"/>
          <p:cNvSpPr>
            <a:spLocks noGrp="1"/>
          </p:cNvSpPr>
          <p:nvPr>
            <p:ph type="sldNum" sz="quarter" idx="12"/>
          </p:nvPr>
        </p:nvSpPr>
        <p:spPr/>
        <p:txBody>
          <a:bodyPr/>
          <a:p>
            <a:fld id="{669AD40C-E5A7-4132-A31D-54A4D1BB6E89}" type="slidenum">
              <a:rPr lang="en-IN" smtClean="0"/>
            </a:fld>
            <a:endParaRPr lang="en-IN"/>
          </a:p>
        </p:txBody>
      </p:sp>
      <p:pic>
        <p:nvPicPr>
          <p:cNvPr id="8" name="Content Placeholder 7" descr="feae3700-9a2e-478e-8515-745d6a881430"/>
          <p:cNvPicPr>
            <a:picLocks noChangeAspect="1"/>
          </p:cNvPicPr>
          <p:nvPr/>
        </p:nvPicPr>
        <p:blipFill>
          <a:blip r:embed="rId1"/>
          <a:stretch>
            <a:fillRect/>
          </a:stretch>
        </p:blipFill>
        <p:spPr>
          <a:xfrm>
            <a:off x="828040" y="549275"/>
            <a:ext cx="3997325" cy="2248535"/>
          </a:xfrm>
          <a:prstGeom prst="rect">
            <a:avLst/>
          </a:prstGeom>
        </p:spPr>
      </p:pic>
      <p:pic>
        <p:nvPicPr>
          <p:cNvPr id="10" name="Content Placeholder 9" descr="4c69c4be-4c27-4d08-97ad-24ff92927e9d"/>
          <p:cNvPicPr>
            <a:picLocks noChangeAspect="1"/>
          </p:cNvPicPr>
          <p:nvPr/>
        </p:nvPicPr>
        <p:blipFill>
          <a:blip r:embed="rId2"/>
          <a:stretch>
            <a:fillRect/>
          </a:stretch>
        </p:blipFill>
        <p:spPr>
          <a:xfrm>
            <a:off x="3851910" y="3069590"/>
            <a:ext cx="4316730" cy="2463165"/>
          </a:xfrm>
          <a:prstGeom prst="rect">
            <a:avLst/>
          </a:prstGeom>
        </p:spPr>
      </p:pic>
      <p:sp>
        <p:nvSpPr>
          <p:cNvPr id="5" name="Text Box 4"/>
          <p:cNvSpPr txBox="1"/>
          <p:nvPr/>
        </p:nvSpPr>
        <p:spPr>
          <a:xfrm>
            <a:off x="5343525" y="5662295"/>
            <a:ext cx="1604645" cy="306705"/>
          </a:xfrm>
          <a:prstGeom prst="rect">
            <a:avLst/>
          </a:prstGeom>
          <a:noFill/>
        </p:spPr>
        <p:txBody>
          <a:bodyPr wrap="square" rtlCol="0">
            <a:spAutoFit/>
          </a:bodyPr>
          <a:p>
            <a:r>
              <a:rPr lang="en-IN" altLang="en-US" sz="1400" b="1">
                <a:latin typeface="Times New Roman" panose="02020603050405020304" pitchFamily="18" charset="0"/>
                <a:cs typeface="Times New Roman" panose="02020603050405020304" pitchFamily="18" charset="0"/>
              </a:rPr>
              <a:t>Available users</a:t>
            </a:r>
            <a:endParaRPr lang="en-IN" altLang="en-US" sz="1400" b="1">
              <a:latin typeface="Times New Roman" panose="02020603050405020304" pitchFamily="18" charset="0"/>
              <a:cs typeface="Times New Roman" panose="02020603050405020304" pitchFamily="18" charset="0"/>
            </a:endParaRPr>
          </a:p>
        </p:txBody>
      </p:sp>
      <p:sp>
        <p:nvSpPr>
          <p:cNvPr id="6" name="Text Box 5"/>
          <p:cNvSpPr txBox="1"/>
          <p:nvPr/>
        </p:nvSpPr>
        <p:spPr>
          <a:xfrm>
            <a:off x="2124075" y="2925445"/>
            <a:ext cx="1626870" cy="306705"/>
          </a:xfrm>
          <a:prstGeom prst="rect">
            <a:avLst/>
          </a:prstGeom>
          <a:noFill/>
        </p:spPr>
        <p:txBody>
          <a:bodyPr wrap="square" rtlCol="0">
            <a:spAutoFit/>
          </a:bodyPr>
          <a:p>
            <a:r>
              <a:rPr lang="en-IN" altLang="en-US" sz="1400" b="1">
                <a:latin typeface="Times New Roman" panose="02020603050405020304" pitchFamily="18" charset="0"/>
                <a:cs typeface="Times New Roman" panose="02020603050405020304" pitchFamily="18" charset="0"/>
              </a:rPr>
              <a:t>Forum page</a:t>
            </a:r>
            <a:endParaRPr lang="en-IN" altLang="en-US" sz="1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C699F7AA-1DC8-40E9-BC7E-AD5661FFF492}" type="datetime1">
              <a:rPr lang="en-IN" smtClean="0"/>
            </a:fld>
            <a:endParaRPr lang="en-IN"/>
          </a:p>
        </p:txBody>
      </p:sp>
      <p:sp>
        <p:nvSpPr>
          <p:cNvPr id="3" name="Footer Placeholder 2"/>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4" name="Slide Number Placeholder 3"/>
          <p:cNvSpPr>
            <a:spLocks noGrp="1"/>
          </p:cNvSpPr>
          <p:nvPr>
            <p:ph type="sldNum" sz="quarter" idx="12"/>
          </p:nvPr>
        </p:nvSpPr>
        <p:spPr/>
        <p:txBody>
          <a:bodyPr/>
          <a:p>
            <a:fld id="{669AD40C-E5A7-4132-A31D-54A4D1BB6E89}" type="slidenum">
              <a:rPr lang="en-IN" smtClean="0"/>
            </a:fld>
            <a:endParaRPr lang="en-IN"/>
          </a:p>
        </p:txBody>
      </p:sp>
      <p:pic>
        <p:nvPicPr>
          <p:cNvPr id="8" name="Content Placeholder 7" descr="f6e54f48-1cd0-4857-8de5-f95209f937d7"/>
          <p:cNvPicPr>
            <a:picLocks noChangeAspect="1"/>
          </p:cNvPicPr>
          <p:nvPr/>
        </p:nvPicPr>
        <p:blipFill>
          <a:blip r:embed="rId1"/>
          <a:stretch>
            <a:fillRect/>
          </a:stretch>
        </p:blipFill>
        <p:spPr>
          <a:xfrm>
            <a:off x="2124075" y="1557020"/>
            <a:ext cx="4785995" cy="2692400"/>
          </a:xfrm>
          <a:prstGeom prst="rect">
            <a:avLst/>
          </a:prstGeom>
        </p:spPr>
      </p:pic>
      <p:sp>
        <p:nvSpPr>
          <p:cNvPr id="5" name="Text Box 4"/>
          <p:cNvSpPr txBox="1"/>
          <p:nvPr/>
        </p:nvSpPr>
        <p:spPr>
          <a:xfrm>
            <a:off x="3420110" y="4365625"/>
            <a:ext cx="2381885" cy="306705"/>
          </a:xfrm>
          <a:prstGeom prst="rect">
            <a:avLst/>
          </a:prstGeom>
          <a:noFill/>
        </p:spPr>
        <p:txBody>
          <a:bodyPr wrap="square" rtlCol="0">
            <a:spAutoFit/>
          </a:bodyPr>
          <a:p>
            <a:pPr algn="ctr"/>
            <a:r>
              <a:rPr lang="en-IN" altLang="en-US" sz="1400" b="1">
                <a:latin typeface="Times New Roman" panose="02020603050405020304" pitchFamily="18" charset="0"/>
                <a:cs typeface="Times New Roman" panose="02020603050405020304" pitchFamily="18" charset="0"/>
              </a:rPr>
              <a:t>Chat box</a:t>
            </a:r>
            <a:endParaRPr lang="en-IN" altLang="en-US" sz="1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CF328D1D-9324-47BE-A488-5B0712593D22}" type="datetime1">
              <a:rPr lang="en-IN" smtClean="0"/>
            </a:fld>
            <a:endParaRPr lang="en-IN"/>
          </a:p>
        </p:txBody>
      </p:sp>
      <p:sp>
        <p:nvSpPr>
          <p:cNvPr id="6" name="Text Box 5"/>
          <p:cNvSpPr txBox="1"/>
          <p:nvPr/>
        </p:nvSpPr>
        <p:spPr>
          <a:xfrm>
            <a:off x="683895" y="1629410"/>
            <a:ext cx="6604000" cy="2245360"/>
          </a:xfrm>
          <a:prstGeom prst="rect">
            <a:avLst/>
          </a:prstGeom>
          <a:noFill/>
        </p:spPr>
        <p:txBody>
          <a:bodyPr wrap="square" rtlCol="0">
            <a:spAutoFit/>
          </a:bodyPr>
          <a:p>
            <a:pPr algn="just"/>
            <a:r>
              <a:rPr sz="2000">
                <a:latin typeface="Times New Roman" panose="02020603050405020304" pitchFamily="18" charset="0"/>
                <a:cs typeface="Times New Roman" panose="02020603050405020304" pitchFamily="18" charset="0"/>
                <a:sym typeface="+mn-ea"/>
              </a:rPr>
              <a:t>The</a:t>
            </a:r>
            <a:r>
              <a:rPr lang="en-US" sz="2000">
                <a:latin typeface="Times New Roman" panose="02020603050405020304" pitchFamily="18" charset="0"/>
                <a:cs typeface="Times New Roman" panose="02020603050405020304" pitchFamily="18" charset="0"/>
                <a:sym typeface="+mn-ea"/>
              </a:rPr>
              <a:t> Web based</a:t>
            </a:r>
            <a:r>
              <a:rPr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online disscusion</a:t>
            </a:r>
            <a:r>
              <a:rPr sz="2000">
                <a:latin typeface="Times New Roman" panose="02020603050405020304" pitchFamily="18" charset="0"/>
                <a:cs typeface="Times New Roman" panose="02020603050405020304" pitchFamily="18" charset="0"/>
                <a:sym typeface="+mn-ea"/>
              </a:rPr>
              <a:t> forum</a:t>
            </a:r>
            <a:r>
              <a:rPr lang="en-US" sz="2000">
                <a:latin typeface="Times New Roman" panose="02020603050405020304" pitchFamily="18" charset="0"/>
                <a:cs typeface="Times New Roman" panose="02020603050405020304" pitchFamily="18" charset="0"/>
                <a:sym typeface="+mn-ea"/>
              </a:rPr>
              <a:t> application</a:t>
            </a:r>
            <a:r>
              <a:rPr sz="2000">
                <a:latin typeface="Times New Roman" panose="02020603050405020304" pitchFamily="18" charset="0"/>
                <a:cs typeface="Times New Roman" panose="02020603050405020304" pitchFamily="18" charset="0"/>
                <a:sym typeface="+mn-ea"/>
              </a:rPr>
              <a:t> is </a:t>
            </a:r>
            <a:r>
              <a:rPr lang="en-US" sz="2000">
                <a:latin typeface="Times New Roman" panose="02020603050405020304" pitchFamily="18" charset="0"/>
                <a:cs typeface="Times New Roman" panose="02020603050405020304" pitchFamily="18" charset="0"/>
                <a:sym typeface="+mn-ea"/>
              </a:rPr>
              <a:t>used to</a:t>
            </a:r>
            <a:r>
              <a:rPr sz="2000">
                <a:latin typeface="Times New Roman" panose="02020603050405020304" pitchFamily="18" charset="0"/>
                <a:cs typeface="Times New Roman" panose="02020603050405020304" pitchFamily="18" charset="0"/>
                <a:sym typeface="+mn-ea"/>
              </a:rPr>
              <a:t> serve as a channel through which the students can </a:t>
            </a:r>
            <a:r>
              <a:rPr lang="en-US" sz="2000">
                <a:latin typeface="Times New Roman" panose="02020603050405020304" pitchFamily="18" charset="0"/>
                <a:cs typeface="Times New Roman" panose="02020603050405020304" pitchFamily="18" charset="0"/>
                <a:sym typeface="+mn-ea"/>
              </a:rPr>
              <a:t>share</a:t>
            </a:r>
            <a:r>
              <a:rPr sz="2000">
                <a:latin typeface="Times New Roman" panose="02020603050405020304" pitchFamily="18" charset="0"/>
                <a:cs typeface="Times New Roman" panose="02020603050405020304" pitchFamily="18" charset="0"/>
                <a:sym typeface="+mn-ea"/>
              </a:rPr>
              <a:t> their opinions and</a:t>
            </a:r>
            <a:r>
              <a:rPr lang="en-US" sz="2000">
                <a:latin typeface="Times New Roman" panose="02020603050405020304" pitchFamily="18" charset="0"/>
                <a:cs typeface="Times New Roman" panose="02020603050405020304" pitchFamily="18" charset="0"/>
                <a:sym typeface="+mn-ea"/>
              </a:rPr>
              <a:t> can also clarify their doubts by viewing the previous conversation based on the topic</a:t>
            </a:r>
            <a:r>
              <a:rPr sz="2000">
                <a:latin typeface="Times New Roman" panose="02020603050405020304" pitchFamily="18" charset="0"/>
                <a:cs typeface="Times New Roman" panose="02020603050405020304" pitchFamily="18" charset="0"/>
                <a:sym typeface="+mn-ea"/>
              </a:rPr>
              <a:t>. The forum </a:t>
            </a:r>
            <a:r>
              <a:rPr lang="en-US" sz="2000">
                <a:latin typeface="Times New Roman" panose="02020603050405020304" pitchFamily="18" charset="0"/>
                <a:cs typeface="Times New Roman" panose="02020603050405020304" pitchFamily="18" charset="0"/>
                <a:sym typeface="+mn-ea"/>
              </a:rPr>
              <a:t>application also</a:t>
            </a:r>
            <a:r>
              <a:rPr sz="2000">
                <a:latin typeface="Times New Roman" panose="02020603050405020304" pitchFamily="18" charset="0"/>
                <a:cs typeface="Times New Roman" panose="02020603050405020304" pitchFamily="18" charset="0"/>
                <a:sym typeface="+mn-ea"/>
              </a:rPr>
              <a:t> ensures the participation of the students in various activities and events to create a healthy environment.</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BATCH NO:</a:t>
            </a:r>
            <a:r>
              <a:rPr lang="en-US" altLang="en-IN"/>
              <a:t>74</a:t>
            </a:r>
            <a:r>
              <a:rPr lang="en-IN"/>
              <a:t>     DEPARTMENT OF COMPUTER SCIENCE &amp; ENGINEERING</a:t>
            </a:r>
            <a:endParaRPr lang="en-IN"/>
          </a:p>
        </p:txBody>
      </p:sp>
      <p:sp>
        <p:nvSpPr>
          <p:cNvPr id="3" name="Slide Number Placeholder 2"/>
          <p:cNvSpPr>
            <a:spLocks noGrp="1"/>
          </p:cNvSpPr>
          <p:nvPr>
            <p:ph type="sldNum" sz="quarter" idx="12"/>
          </p:nvPr>
        </p:nvSpPr>
        <p:spPr/>
        <p:txBody>
          <a:bodyPr/>
          <a:lstStyle/>
          <a:p>
            <a:fld id="{FA00FD27-8DB0-4CB2-BD37-BEA95C6A1008}" type="slidenum">
              <a:rPr lang="en-IN" smtClean="0"/>
            </a:fld>
            <a:endParaRPr lang="en-IN"/>
          </a:p>
        </p:txBody>
      </p:sp>
      <p:sp>
        <p:nvSpPr>
          <p:cNvPr id="4" name="Title 1"/>
          <p:cNvSpPr txBox="1"/>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LITERATURE REVIEW (SOFT COPY OF PAPERS TO BE LINKED AS HYPERLINK)</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DESIGN AND METHODOLOGIES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TESTING</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INPUT AND OUTPUT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DEMO VIDEO-1 (Till REVEW-1)</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DEMO VIDEO-2(Complete Implementation of Project)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WEB REFERENCES LINK(TILL REVIEW DATE ALL LINKS TO BE INCLUDED DAY WISE)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YOUR 2 PHOTOS OF YOUR INDUSTRY WORKING ENVIRONMENT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PLAGIARISM REPORT OF PPT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C39C657-17FF-47BC-9019-801F8663B5A9}" type="datetime1">
              <a:rPr lang="en-IN" smtClean="0"/>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references/video links</a:t>
            </a:r>
            <a:endParaRPr lang="en-IN" dirty="0"/>
          </a:p>
        </p:txBody>
      </p:sp>
      <p:sp>
        <p:nvSpPr>
          <p:cNvPr id="3" name="Content Placeholder 2"/>
          <p:cNvSpPr>
            <a:spLocks noGrp="1"/>
          </p:cNvSpPr>
          <p:nvPr>
            <p:ph idx="1"/>
          </p:nvPr>
        </p:nvSpPr>
        <p:spPr/>
        <p:txBody>
          <a:bodyPr/>
          <a:lstStyle/>
          <a:p>
            <a:pPr algn="just"/>
            <a:r>
              <a:rPr lang="en-IN" sz="2400" dirty="0">
                <a:latin typeface="Times New Roman" panose="02020603050405020304" pitchFamily="18" charset="0"/>
                <a:cs typeface="Times New Roman" panose="02020603050405020304" pitchFamily="18" charset="0"/>
              </a:rPr>
              <a:t>https://www.researchgate.net/publication/326331303_Cognitive_presence_in_virtual_collaborative_learning_Assessing_and_improving_critical_thinking_in_online_discussion_forums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https://www.sciencedirect.com/science/article/pii/S1096751621000269</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https://files.eric.ed.gov/fulltext/EJ1057329.pdf</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B6E848-45D8-4EFD-9B18-CD59BC796C85}"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Plagiarism Report of PPT</a:t>
            </a:r>
            <a:endParaRPr lang="en-IN" dirty="0"/>
          </a:p>
        </p:txBody>
      </p:sp>
      <p:sp>
        <p:nvSpPr>
          <p:cNvPr id="4" name="Date Placeholder 3"/>
          <p:cNvSpPr>
            <a:spLocks noGrp="1"/>
          </p:cNvSpPr>
          <p:nvPr>
            <p:ph type="dt" sz="half" idx="10"/>
          </p:nvPr>
        </p:nvSpPr>
        <p:spPr/>
        <p:txBody>
          <a:bodyPr/>
          <a:lstStyle/>
          <a:p>
            <a:fld id="{C52E69EF-EA3C-433D-AB92-9EDCABBE821F}"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9" name="Content Placeholder 8" descr="Screenshot (73)"/>
          <p:cNvPicPr>
            <a:picLocks noChangeAspect="1"/>
          </p:cNvPicPr>
          <p:nvPr>
            <p:ph idx="1"/>
          </p:nvPr>
        </p:nvPicPr>
        <p:blipFill>
          <a:blip r:embed="rId1"/>
          <a:stretch>
            <a:fillRect/>
          </a:stretch>
        </p:blipFill>
        <p:spPr>
          <a:xfrm>
            <a:off x="548640" y="1600200"/>
            <a:ext cx="8046085" cy="45262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REFERENCES(as per IEEE format only)</a:t>
            </a:r>
            <a:endParaRPr lang="en-IN" dirty="0"/>
          </a:p>
        </p:txBody>
      </p:sp>
      <p:sp>
        <p:nvSpPr>
          <p:cNvPr id="7" name="Title 1"/>
          <p:cNvSpPr>
            <a:spLocks noGrp="1"/>
          </p:cNvSpPr>
          <p:nvPr>
            <p:ph idx="1"/>
          </p:nvPr>
        </p:nvSpPr>
        <p:spPr/>
        <p:txBody>
          <a:bodyPr>
            <a:normAutofit fontScale="85000"/>
          </a:bodyPr>
          <a:lstStyle/>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sym typeface="+mn-ea"/>
              </a:rPr>
              <a:t>Muhammad, S.K; Irfanullah, K; Siraj, -D; Hafiz ,M.I; Rafid,K and Rahimullah, J. (2015). The Impacts of ICT on the students’ Performance: A Review of Access to Information. Research on Humanities and Social Sciences, 5 (1): 85-94.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sym typeface="+mn-ea"/>
              </a:rPr>
              <a:t>Salako, E. A; Solomon, A.A; and Muhammed, B. A. (2015).Perception of Students on Computer Utilization and Academic Performance in the North-Central Geopolitical Zone of Nigeria. I.J. Modern Education and Computer Science, 4: 53-60.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sym typeface="+mn-ea"/>
              </a:rPr>
              <a:t>Mashael, N.A; Heba, M; Ayham, F, and Waleed, A. (2015). Web 2.0 in Education: the Impact of Discussion Board on Student Performance and Satisfaction. Turkish Online Journal of Educational Technology, 14 (2): 247-258.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sym typeface="+mn-ea"/>
              </a:rPr>
              <a:t>Bechmann, J., &amp; Weber, P. (2016). Cognitive presence in collaborative learning: Assessing and improving critical thinking in online discussion forums. Interactive Technology and Smart Education, 13(1), 52-70.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Awofeso, N., Hassan, M., &amp; Hamidi, S. (2016). Individual and collaborative technologymediated learning using question &amp; answer online discussion forums--perceptions of public health learners in Dubai, UAE. Open Learning, 31(1), 54-63.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ED59DBDC-886D-43EA-9561-49594A78720E}" type="datetime1">
              <a:rPr lang="en-IN" smtClean="0"/>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50000"/>
          </a:bodyPr>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Stoerger, S., &amp; Krieger, D. (2016). Transforming a large-lecture course into an active, engaging, and collaborative learning environment. Education for Information, 32(1), 11-26. doi:10.3233/EFI-150967`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Southern New Hampshire University. (2017). Research guides: asynchronous discussion resource guide: providing feedback. Libguides.snhu.edu. Retrieved 10 October 2017, from http://libguides.snhu.edu/c.php?g=92441&amp;p=596049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Zuheir, K; Hamid, N; and Kyungbin, K. (2017). Types of Interaction in Online Discussion Forums: A Case Study. Journal of Educational Issues,3 (1): 155-159.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Xiaoling, L. (2018). The Effectiveness of Online Discussion Forums and Recommendations for Chinese Higher Education. A Project Submitted in Partial Fulfillment of the Requirements for the Degree of Master of Education, Department of Curriculum and Instruction, University of Victoria.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Jeff, K (2019). 5 Online Discussion Tools Fuel Student Engagement. Retrieved from online via:www.Commonsense.org/education/articles/5-online-discussiontools-fuel-student-engagement. </a:t>
            </a:r>
            <a:endParaRPr lang="en-US" dirty="0">
              <a:latin typeface="Times New Roman" panose="02020603050405020304" pitchFamily="18" charset="0"/>
              <a:cs typeface="Times New Roman" panose="02020603050405020304" pitchFamily="18" charset="0"/>
            </a:endParaRPr>
          </a:p>
          <a:p>
            <a:endParaRPr lang="en-US"/>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a:latin typeface="Times New Roman" panose="02020603050405020304" pitchFamily="18" charset="0"/>
                <a:cs typeface="Times New Roman" panose="02020603050405020304" pitchFamily="18" charset="0"/>
                <a:sym typeface="+mn-ea"/>
              </a:rPr>
              <a:t>Online group discussion forum application has been around for several years.It is a web application where </a:t>
            </a:r>
            <a:r>
              <a:rPr lang="en-IN" altLang="en-US" sz="2000">
                <a:latin typeface="Times New Roman" panose="02020603050405020304" pitchFamily="18" charset="0"/>
                <a:cs typeface="Times New Roman" panose="02020603050405020304" pitchFamily="18" charset="0"/>
                <a:sym typeface="+mn-ea"/>
              </a:rPr>
              <a:t> students </a:t>
            </a:r>
            <a:r>
              <a:rPr lang="en-US" altLang="en-IN" sz="2000">
                <a:latin typeface="Times New Roman" panose="02020603050405020304" pitchFamily="18" charset="0"/>
                <a:cs typeface="Times New Roman" panose="02020603050405020304" pitchFamily="18" charset="0"/>
                <a:sym typeface="+mn-ea"/>
              </a:rPr>
              <a:t>can</a:t>
            </a:r>
            <a:r>
              <a:rPr lang="en-IN" altLang="en-US" sz="2000">
                <a:latin typeface="Times New Roman" panose="02020603050405020304" pitchFamily="18" charset="0"/>
                <a:cs typeface="Times New Roman" panose="02020603050405020304" pitchFamily="18" charset="0"/>
                <a:sym typeface="+mn-ea"/>
              </a:rPr>
              <a:t> post their doubts and they can also clarify their doubts by other users</a:t>
            </a:r>
            <a:r>
              <a:rPr lang="en-US" altLang="en-IN" sz="2000">
                <a:latin typeface="Times New Roman" panose="02020603050405020304" pitchFamily="18" charset="0"/>
                <a:cs typeface="Times New Roman" panose="02020603050405020304" pitchFamily="18" charset="0"/>
                <a:sym typeface="+mn-ea"/>
              </a:rPr>
              <a:t> </a:t>
            </a:r>
            <a:r>
              <a:rPr lang="en-IN" altLang="en-US" sz="2000">
                <a:latin typeface="Times New Roman" panose="02020603050405020304" pitchFamily="18" charset="0"/>
                <a:cs typeface="Times New Roman" panose="02020603050405020304" pitchFamily="18" charset="0"/>
                <a:sym typeface="+mn-ea"/>
              </a:rPr>
              <a:t>and also user can view the previous discussion taken place on that day.It is difficult to note down all the problems manually</a:t>
            </a:r>
            <a:r>
              <a:rPr lang="en-US" altLang="en-IN" sz="2000">
                <a:latin typeface="Times New Roman" panose="02020603050405020304" pitchFamily="18" charset="0"/>
                <a:cs typeface="Times New Roman" panose="02020603050405020304" pitchFamily="18" charset="0"/>
                <a:sym typeface="+mn-ea"/>
              </a:rPr>
              <a:t> so by using online discussion forum application they can clarify their doubts easily and faster</a:t>
            </a:r>
            <a:r>
              <a:rPr lang="en-IN" altLang="en-US" sz="200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a:t>
            </a:r>
            <a:r>
              <a:rPr lang="en-US" altLang="en-IN"/>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F67C4A23-F315-480F-A7E6-102C8FC63FC2}" type="datetime1">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OBJECTIVES</a:t>
            </a:r>
            <a:r>
              <a:rPr lang="en-IN" dirty="0"/>
              <a:t> </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sym typeface="+mn-ea"/>
              </a:rPr>
              <a:t>Aim of the Project:</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sym typeface="+mn-ea"/>
              </a:rPr>
              <a:t> </a:t>
            </a:r>
            <a:r>
              <a:rPr lang="en-US" altLang="en-IN" sz="2000" b="1" dirty="0">
                <a:latin typeface="Times New Roman" panose="02020603050405020304" pitchFamily="18" charset="0"/>
                <a:cs typeface="Times New Roman" panose="02020603050405020304" pitchFamily="18" charset="0"/>
                <a:sym typeface="+mn-ea"/>
              </a:rPr>
              <a:t>            </a:t>
            </a:r>
            <a:r>
              <a:rPr lang="en-US" altLang="en-IN" sz="2000" dirty="0">
                <a:latin typeface="Times New Roman" panose="02020603050405020304" pitchFamily="18" charset="0"/>
                <a:cs typeface="Times New Roman" panose="02020603050405020304" pitchFamily="18" charset="0"/>
                <a:sym typeface="+mn-ea"/>
              </a:rPr>
              <a:t>To design an web based online disscusion forum application which helps the students to clear their doubts.</a:t>
            </a:r>
            <a:endParaRPr lang="en-US" altLang="en-IN" sz="20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sym typeface="+mn-ea"/>
              </a:rPr>
              <a:t>Scope of the Project:</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sym typeface="+mn-ea"/>
              </a:rPr>
              <a:t>              </a:t>
            </a:r>
            <a:r>
              <a:rPr lang="en-IN" altLang="en-US" sz="2000">
                <a:latin typeface="Times New Roman" panose="02020603050405020304" pitchFamily="18" charset="0"/>
                <a:cs typeface="Times New Roman" panose="02020603050405020304" pitchFamily="18" charset="0"/>
                <a:sym typeface="+mn-ea"/>
              </a:rPr>
              <a:t>The scope of the project is to create an online forum web application </a:t>
            </a:r>
            <a:r>
              <a:rPr lang="en-US" sz="2000">
                <a:latin typeface="Times New Roman" panose="02020603050405020304" pitchFamily="18" charset="0"/>
                <a:cs typeface="Times New Roman" panose="02020603050405020304" pitchFamily="18" charset="0"/>
                <a:sym typeface="+mn-ea"/>
              </a:rPr>
              <a:t>where people can hold </a:t>
            </a:r>
            <a:r>
              <a:rPr lang="en-IN" altLang="en-US" sz="2000">
                <a:latin typeface="Times New Roman" panose="02020603050405020304" pitchFamily="18" charset="0"/>
                <a:cs typeface="Times New Roman" panose="02020603050405020304" pitchFamily="18" charset="0"/>
                <a:sym typeface="+mn-ea"/>
              </a:rPr>
              <a:t>their </a:t>
            </a:r>
            <a:r>
              <a:rPr lang="en-US" sz="2000">
                <a:latin typeface="Times New Roman" panose="02020603050405020304" pitchFamily="18" charset="0"/>
                <a:cs typeface="Times New Roman" panose="02020603050405020304" pitchFamily="18" charset="0"/>
                <a:sym typeface="+mn-ea"/>
              </a:rPr>
              <a:t>conversations in the form of posted messages. They differ from chat rooms in that messages are often longer than one line of text, and are at least temporarily archived.</a:t>
            </a: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Also, depending on the access level of a user, a posted message might need to be approved by a moderator before it becomes publicly visible.</a:t>
            </a:r>
            <a:endParaRPr lang="en-US" sz="2000">
              <a:latin typeface="Times New Roman" panose="02020603050405020304" pitchFamily="18" charset="0"/>
              <a:cs typeface="Times New Roman" panose="02020603050405020304" pitchFamily="18" charset="0"/>
              <a:sym typeface="+mn-ea"/>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0AC031C7-39DA-4D42-972B-7216BDAAEDF5}" type="datetime1">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INTRODUCTION</a:t>
            </a:r>
            <a:endParaRPr lang="en-IN" dirty="0"/>
          </a:p>
        </p:txBody>
      </p:sp>
      <p:sp>
        <p:nvSpPr>
          <p:cNvPr id="4" name="Footer Placeholder 3"/>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94034055-8367-4D9C-9AE4-66FE75E8787D}" type="datetime1">
              <a:rPr lang="en-IN" smtClean="0"/>
            </a:fld>
            <a:endParaRPr lang="en-IN"/>
          </a:p>
        </p:txBody>
      </p:sp>
      <p:sp>
        <p:nvSpPr>
          <p:cNvPr id="6" name="Text Box 5"/>
          <p:cNvSpPr txBox="1"/>
          <p:nvPr/>
        </p:nvSpPr>
        <p:spPr>
          <a:xfrm>
            <a:off x="608965" y="1497965"/>
            <a:ext cx="7077710" cy="3476625"/>
          </a:xfrm>
          <a:prstGeom prst="rect">
            <a:avLst/>
          </a:prstGeom>
          <a:noFill/>
        </p:spPr>
        <p:txBody>
          <a:bodyPr wrap="square" rtlCol="0">
            <a:spAutoFit/>
          </a:bodyPr>
          <a:p>
            <a:pPr algn="just"/>
            <a:r>
              <a:rPr lang="en-IN" altLang="en-US" sz="2000">
                <a:latin typeface="Times New Roman" panose="02020603050405020304" pitchFamily="18" charset="0"/>
                <a:cs typeface="Times New Roman" panose="02020603050405020304" pitchFamily="18" charset="0"/>
              </a:rPr>
              <a:t>The project named “</a:t>
            </a:r>
            <a:r>
              <a:rPr lang="en-IN" sz="2000" b="1" dirty="0">
                <a:latin typeface="Times New Roman" panose="02020603050405020304" pitchFamily="18" charset="0"/>
                <a:cs typeface="Times New Roman" panose="02020603050405020304" pitchFamily="18" charset="0"/>
                <a:sym typeface="+mn-ea"/>
              </a:rPr>
              <a:t>WEB-BASED ONLINE DISCUSSION FORUM APPLICATION</a:t>
            </a:r>
            <a:r>
              <a:rPr lang="en-IN" altLang="en-US" sz="2000">
                <a:latin typeface="Times New Roman" panose="02020603050405020304" pitchFamily="18" charset="0"/>
                <a:cs typeface="Times New Roman" panose="02020603050405020304" pitchFamily="18" charset="0"/>
              </a:rPr>
              <a:t>” by creating account</a:t>
            </a:r>
            <a:r>
              <a:rPr lang="en-IN" altLang="en-US" sz="2000">
                <a:latin typeface="Times New Roman" panose="02020603050405020304" pitchFamily="18" charset="0"/>
                <a:cs typeface="Times New Roman" panose="02020603050405020304" pitchFamily="18" charset="0"/>
              </a:rPr>
              <a:t> in this application the students can share their ideas and they can also make decission on various topics. Its technically a discussion form where users(students) can clear their doubts by posting questions and also they can learn other topics by reading live conversation or by reading the previous conversations. Eventhough there are many forum applications are already there like brainly, quara etc. Each applications has their own demerits for students to use. So,we creating the application which will make more comfortable for the students to use. </a:t>
            </a:r>
            <a:endParaRPr lang="en-I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a:t>
            </a:r>
            <a:r>
              <a:rPr lang="en-US" altLang="en-IN">
                <a:sym typeface="+mn-ea"/>
              </a:rPr>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8" name="Content Placeholder 2"/>
          <p:cNvSpPr>
            <a:spLocks noGrp="1"/>
          </p:cNvSpPr>
          <p:nvPr>
            <p:ph idx="1"/>
          </p:nvPr>
        </p:nvSpPr>
        <p:spPr>
          <a:xfrm>
            <a:off x="395605" y="1165860"/>
            <a:ext cx="7815580" cy="4883785"/>
          </a:xfrm>
        </p:spPr>
        <p:txBody>
          <a:bodyPr>
            <a:normAutofit fontScale="80000"/>
          </a:bodyPr>
          <a:lstStyle/>
          <a:p>
            <a:pPr marL="0" indent="0" algn="just">
              <a:buFont typeface="Wingdings" panose="05000000000000000000" pitchFamily="2" charset="2"/>
              <a:buNone/>
            </a:pPr>
            <a:r>
              <a:rPr lang="en-IN" sz="2000" dirty="0">
                <a:latin typeface="Times New Roman" panose="02020603050405020304" pitchFamily="18" charset="0"/>
                <a:cs typeface="Times New Roman" panose="02020603050405020304" pitchFamily="18" charset="0"/>
                <a:sym typeface="+mn-ea"/>
              </a:rPr>
              <a:t>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sym typeface="+mn-ea"/>
              </a:rPr>
              <a:t>Southern New Hampshire University. (2017). Research guides: asynchronous discussion resource guide: providing feedback. Libguides.snhu.edu. Retrieved 10 October 2017, from http://libguides.snhu.edu/c.php?g=92441&amp;p=596049 </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sym typeface="+mn-ea"/>
              </a:rPr>
              <a:t>Bechmann, J., &amp; Weber, P. (2016). Cognitive presence in collaborative learning: Assessing and improving critical thinking in online discussion forums. Interactive Technology and Smart Education, 13(1), 52-70.</a:t>
            </a:r>
            <a:endParaRPr lang="en-IN" sz="2000" b="1" dirty="0">
              <a:latin typeface="Times New Roman" panose="02020603050405020304" pitchFamily="18" charset="0"/>
              <a:cs typeface="Times New Roman" panose="02020603050405020304" pitchFamily="18" charset="0"/>
              <a:sym typeface="+mn-ea"/>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buChar char="•"/>
            </a:pPr>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Research found that asynchronous online discussion forums are better to  synchronous face-to-face  discussions  as  they  encourage  critical thinking and knowledge co-construction because of the ability to re</a:t>
            </a:r>
            <a:r>
              <a:rPr lang="en-IN" alt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a:t>
            </a:r>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ct (Afy, 201</a:t>
            </a:r>
            <a:r>
              <a:rPr lang="en-IN" alt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5</a:t>
            </a:r>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Beckmann &amp; Weber, 2016; Klisc, 2015). Using Atlas.ti, a qualitative software for data organization, more than 200 discussion threads were analysed and concluded that ODF encouraged reection in  problem-solving  situations  within  a  collaborative  environment. She  found</a:t>
            </a:r>
            <a:r>
              <a:rPr lang="en-IN" alt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a:t>
            </a:r>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that</a:t>
            </a:r>
            <a:r>
              <a:rPr lang="en-IN" alt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the</a:t>
            </a:r>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IN" alt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users</a:t>
            </a:r>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were  able  to connect  to  real  life problems and </a:t>
            </a:r>
            <a:r>
              <a:rPr lang="en-IN" alt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asks</a:t>
            </a:r>
            <a:r>
              <a:rPr 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questions that were related to real life situations </a:t>
            </a:r>
            <a:r>
              <a:rPr lang="en-IN" alt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t>
            </a:r>
            <a:endParaRPr lang="en-IN" altLang="en-US" sz="2000"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sp>
        <p:nvSpPr>
          <p:cNvPr id="3" name="Date Placeholder 2"/>
          <p:cNvSpPr>
            <a:spLocks noGrp="1"/>
          </p:cNvSpPr>
          <p:nvPr>
            <p:ph type="dt" sz="half" idx="10"/>
          </p:nvPr>
        </p:nvSpPr>
        <p:spPr/>
        <p:txBody>
          <a:bodyPr/>
          <a:lstStyle/>
          <a:p>
            <a:fld id="{245A23CC-29B8-4995-9995-9B44E9C29B4A}" type="datetime1">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3850" y="1485265"/>
            <a:ext cx="8220710" cy="5134610"/>
          </a:xfrm>
        </p:spPr>
        <p:txBody>
          <a:bodyPr>
            <a:noAutofit/>
          </a:bodyPr>
          <a:p>
            <a:pPr algn="just">
              <a:buFont typeface="Wingdings" panose="05000000000000000000" charset="0"/>
              <a:buChar char="Ø"/>
            </a:pPr>
            <a:r>
              <a:rPr lang="en-US" sz="1600" b="1" dirty="0">
                <a:latin typeface="Times New Roman" panose="02020603050405020304" pitchFamily="18" charset="0"/>
                <a:cs typeface="Times New Roman" panose="02020603050405020304" pitchFamily="18" charset="0"/>
                <a:sym typeface="+mn-ea"/>
              </a:rPr>
              <a:t>Xiaoling, L. (2018). The Effectiveness of Online Discussion Forums and Recommendations for Chinese Higher Education. A Project Submitted in Partial Fulfillment of the Requirements for the Degree of Master of Education, Department of Curriculum and Instruction, University of Victoria.</a:t>
            </a:r>
            <a:endParaRPr lang="en-US" sz="1600" b="1" dirty="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r>
              <a:rPr lang="en-US" sz="1600" b="1" dirty="0">
                <a:latin typeface="Times New Roman" panose="02020603050405020304" pitchFamily="18" charset="0"/>
                <a:cs typeface="Times New Roman" panose="02020603050405020304" pitchFamily="18" charset="0"/>
                <a:sym typeface="+mn-ea"/>
              </a:rPr>
              <a:t>Zuheir, K; Hamid, N; and Kyungbin, K. (2017). Types of Interaction in Online Discussion Forums: A Case Study. Journal of Educational Issues,3 (1): 155-159. </a:t>
            </a:r>
            <a:endParaRPr lang="en-US" sz="1600" b="1" dirty="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endParaRPr lang="en-US" sz="1600" dirty="0">
              <a:latin typeface="Times New Roman" panose="02020603050405020304" pitchFamily="18" charset="0"/>
              <a:cs typeface="Times New Roman" panose="02020603050405020304" pitchFamily="18" charset="0"/>
              <a:sym typeface="+mn-ea"/>
            </a:endParaRPr>
          </a:p>
          <a:p>
            <a:pPr algn="just">
              <a:buClr>
                <a:srgbClr val="000000"/>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Online discussion forums play an important role in tertiary education and many researchers have studied the effectiveness of these forums. However, there are few studies explicitly concluding that online discussion forums are actually effective in promoting students’ academic or non-academic learning. What exists in the literature are a series of claims about online learning, therefore, a critical examination of these claims of the effectiveness of online learning forums is necessary. Part of existing literature claims that students will gain knowledge when using online discussion forums. Evidence for this claim can be found through their relatively higher grades or students’ self-evaluation after using online discussion forums. Some published literature claims that online discussion forum encourage the development of students’ analytic thinking through students’ high level of participation in these forums.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sym typeface="+mn-ea"/>
              </a:rPr>
              <a:t>74</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MODULE 1</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MODULE 2</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MODULE 3</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a:t>
            </a:r>
            <a:r>
              <a:rPr lang="en-US" altLang="en-IN">
                <a:sym typeface="+mn-ea"/>
              </a:rPr>
              <a:t>74</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DESIGN AND METHODOLOGIES</a:t>
            </a:r>
            <a:endParaRPr lang="en-IN" dirty="0"/>
          </a:p>
        </p:txBody>
      </p:sp>
      <p:sp>
        <p:nvSpPr>
          <p:cNvPr id="2" name="Date Placeholder 1"/>
          <p:cNvSpPr>
            <a:spLocks noGrp="1"/>
          </p:cNvSpPr>
          <p:nvPr>
            <p:ph type="dt" sz="half" idx="10"/>
          </p:nvPr>
        </p:nvSpPr>
        <p:spPr/>
        <p:txBody>
          <a:bodyPr/>
          <a:lstStyle/>
          <a:p>
            <a:fld id="{F8E2ADAE-2B48-48DF-9475-2B5A075F4E68}" type="datetime1">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13558</Words>
  <Application>WPS Presentation</Application>
  <PresentationFormat>On-screen Show (4:3)</PresentationFormat>
  <Paragraphs>552</Paragraphs>
  <Slides>33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SimSun</vt:lpstr>
      <vt:lpstr>Wingdings</vt:lpstr>
      <vt:lpstr>Times New Roman</vt:lpstr>
      <vt:lpstr>Verdana</vt:lpstr>
      <vt:lpstr>Times New Roman</vt:lpstr>
      <vt:lpstr>Wingdings</vt:lpstr>
      <vt:lpstr>Calibri</vt:lpstr>
      <vt:lpstr>Microsoft YaHei</vt:lpstr>
      <vt:lpstr>Arial Unicode MS</vt:lpstr>
      <vt:lpstr>Office Theme</vt:lpstr>
      <vt:lpstr>PowerPoint 演示文稿</vt:lpstr>
      <vt:lpstr>PowerPoint 演示文稿</vt:lpstr>
      <vt:lpstr>PowerPoint 演示文稿</vt:lpstr>
      <vt:lpstr>ABSTRACT</vt:lpstr>
      <vt:lpstr>OBJECTIVES </vt:lpstr>
      <vt:lpstr>INTRODUCTION</vt:lpstr>
      <vt:lpstr>LITERATURE REVIEW</vt:lpstr>
      <vt:lpstr>PowerPoint 演示文稿</vt:lpstr>
      <vt:lpstr>DESIGN AND METHODOLOGIES</vt:lpstr>
      <vt:lpstr>MODULE:1</vt:lpstr>
      <vt:lpstr>MODULE 2 </vt:lpstr>
      <vt:lpstr>MODULE 3  </vt:lpstr>
      <vt:lpstr>IMPLEMENTATION</vt:lpstr>
      <vt:lpstr>ARCHITECTURE DIAGRAM </vt:lpstr>
      <vt:lpstr>DATA FLOW DIAGRAM </vt:lpstr>
      <vt:lpstr>ER DIAGRAM </vt:lpstr>
      <vt:lpstr>SEQUENCE DIAGRAM </vt:lpstr>
      <vt:lpstr>COLLABORATION DIAGRAM </vt:lpstr>
      <vt:lpstr>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Web references/video links</vt:lpstr>
      <vt:lpstr>Plagiarism Report of PPT</vt:lpstr>
      <vt:lpstr>REFERENCES(as per IEEE format only)</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DELL</cp:lastModifiedBy>
  <cp:revision>18</cp:revision>
  <dcterms:created xsi:type="dcterms:W3CDTF">2020-03-05T03:47:00Z</dcterms:created>
  <dcterms:modified xsi:type="dcterms:W3CDTF">2023-03-25T09:22:53Z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3EA90BBB25494449B1BA1679B6561C74</vt:lpwstr>
  </property>
  <property fmtid="{D5CDD505-2E9C-101B-9397-08002B2CF9AE}" pid="3" name="KSOProductBuildVer">
    <vt:lpwstr>1033-11.2.0.11516</vt:lpwstr>
  </property>
</Properties>
</file>