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59" r:id="rId4"/>
    <p:sldId id="273" r:id="rId5"/>
    <p:sldId id="263" r:id="rId6"/>
    <p:sldId id="262" r:id="rId7"/>
    <p:sldId id="260" r:id="rId8"/>
    <p:sldId id="261" r:id="rId9"/>
    <p:sldId id="274" r:id="rId10"/>
    <p:sldId id="275" r:id="rId11"/>
    <p:sldId id="264" r:id="rId12"/>
    <p:sldId id="265" r:id="rId13"/>
    <p:sldId id="266" r:id="rId14"/>
    <p:sldId id="271" r:id="rId15"/>
    <p:sldId id="272" r:id="rId16"/>
    <p:sldId id="267" r:id="rId17"/>
    <p:sldId id="268" r:id="rId18"/>
    <p:sldId id="276"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7" d="100"/>
          <a:sy n="87" d="100"/>
        </p:scale>
        <p:origin x="19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0908DE-20D4-4DCE-B2B1-9ACE5EB859F3}" type="datetimeFigureOut">
              <a:rPr lang="en-IN" smtClean="0"/>
              <a:t>24-05-2023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91DFB3-6AEC-49C9-9D47-9BFB16B14719}" type="slidenum">
              <a:rPr lang="en-IN" smtClean="0"/>
              <a:t>‹#›</a:t>
            </a:fld>
            <a:endParaRPr lang="en-IN"/>
          </a:p>
        </p:txBody>
      </p:sp>
    </p:spTree>
    <p:extLst>
      <p:ext uri="{BB962C8B-B14F-4D97-AF65-F5344CB8AC3E}">
        <p14:creationId xmlns:p14="http://schemas.microsoft.com/office/powerpoint/2010/main" val="3549410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D1BA-23B0-99D1-6F46-5DEEC10DC0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F77214-5219-63F6-CDAC-15CCEA7222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10E600-E8C6-38E4-82F3-62F1E7317FC4}"/>
              </a:ext>
            </a:extLst>
          </p:cNvPr>
          <p:cNvSpPr>
            <a:spLocks noGrp="1"/>
          </p:cNvSpPr>
          <p:nvPr>
            <p:ph type="dt" sz="half" idx="10"/>
          </p:nvPr>
        </p:nvSpPr>
        <p:spPr/>
        <p:txBody>
          <a:bodyPr/>
          <a:lstStyle/>
          <a:p>
            <a:fld id="{6CB17A83-D190-4211-8C41-9060BA59FCE2}" type="datetime1">
              <a:rPr lang="en-IN" smtClean="0"/>
              <a:t>24-05-2023</a:t>
            </a:fld>
            <a:endParaRPr lang="en-IN"/>
          </a:p>
        </p:txBody>
      </p:sp>
      <p:sp>
        <p:nvSpPr>
          <p:cNvPr id="5" name="Footer Placeholder 4">
            <a:extLst>
              <a:ext uri="{FF2B5EF4-FFF2-40B4-BE49-F238E27FC236}">
                <a16:creationId xmlns:a16="http://schemas.microsoft.com/office/drawing/2014/main" id="{8E22248B-8750-6E83-A79E-B03872122C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EC58A-0E88-1E96-5781-3C8695B1B66C}"/>
              </a:ext>
            </a:extLst>
          </p:cNvPr>
          <p:cNvSpPr>
            <a:spLocks noGrp="1"/>
          </p:cNvSpPr>
          <p:nvPr>
            <p:ph type="sldNum" sz="quarter" idx="12"/>
          </p:nvPr>
        </p:nvSpPr>
        <p:spPr/>
        <p:txBody>
          <a:bodyPr/>
          <a:lstStyle/>
          <a:p>
            <a:fld id="{600DAA9D-75CE-4948-94DF-23B6953D5DAC}" type="slidenum">
              <a:rPr lang="en-IN" smtClean="0"/>
              <a:t>‹#›</a:t>
            </a:fld>
            <a:endParaRPr lang="en-IN"/>
          </a:p>
        </p:txBody>
      </p:sp>
    </p:spTree>
    <p:extLst>
      <p:ext uri="{BB962C8B-B14F-4D97-AF65-F5344CB8AC3E}">
        <p14:creationId xmlns:p14="http://schemas.microsoft.com/office/powerpoint/2010/main" val="570570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51E8-1D8A-531B-CA81-99AEF75320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487D03-089B-C101-7256-0FD5BB8DCF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F25A27-A2C8-2DE2-B4EA-31AFAF8302AF}"/>
              </a:ext>
            </a:extLst>
          </p:cNvPr>
          <p:cNvSpPr>
            <a:spLocks noGrp="1"/>
          </p:cNvSpPr>
          <p:nvPr>
            <p:ph type="dt" sz="half" idx="10"/>
          </p:nvPr>
        </p:nvSpPr>
        <p:spPr/>
        <p:txBody>
          <a:bodyPr/>
          <a:lstStyle/>
          <a:p>
            <a:fld id="{988F482C-C1EA-4287-B239-BB1C84CBD650}" type="datetime1">
              <a:rPr lang="en-IN" smtClean="0"/>
              <a:t>24-05-2023</a:t>
            </a:fld>
            <a:endParaRPr lang="en-IN"/>
          </a:p>
        </p:txBody>
      </p:sp>
      <p:sp>
        <p:nvSpPr>
          <p:cNvPr id="5" name="Footer Placeholder 4">
            <a:extLst>
              <a:ext uri="{FF2B5EF4-FFF2-40B4-BE49-F238E27FC236}">
                <a16:creationId xmlns:a16="http://schemas.microsoft.com/office/drawing/2014/main" id="{766B74A5-F98C-EECB-3FD3-2AB934CB65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A3CE5F-8E7A-01A9-B042-FD73558A53D9}"/>
              </a:ext>
            </a:extLst>
          </p:cNvPr>
          <p:cNvSpPr>
            <a:spLocks noGrp="1"/>
          </p:cNvSpPr>
          <p:nvPr>
            <p:ph type="sldNum" sz="quarter" idx="12"/>
          </p:nvPr>
        </p:nvSpPr>
        <p:spPr/>
        <p:txBody>
          <a:bodyPr/>
          <a:lstStyle/>
          <a:p>
            <a:fld id="{600DAA9D-75CE-4948-94DF-23B6953D5DAC}" type="slidenum">
              <a:rPr lang="en-IN" smtClean="0"/>
              <a:t>‹#›</a:t>
            </a:fld>
            <a:endParaRPr lang="en-IN"/>
          </a:p>
        </p:txBody>
      </p:sp>
    </p:spTree>
    <p:extLst>
      <p:ext uri="{BB962C8B-B14F-4D97-AF65-F5344CB8AC3E}">
        <p14:creationId xmlns:p14="http://schemas.microsoft.com/office/powerpoint/2010/main" val="741449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E6D9D5-7146-520B-CDA8-D38CEB0EC2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BCC425-6D81-320D-034A-7453070C4C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AAC665-0886-B21D-01DB-1A6A1D005068}"/>
              </a:ext>
            </a:extLst>
          </p:cNvPr>
          <p:cNvSpPr>
            <a:spLocks noGrp="1"/>
          </p:cNvSpPr>
          <p:nvPr>
            <p:ph type="dt" sz="half" idx="10"/>
          </p:nvPr>
        </p:nvSpPr>
        <p:spPr/>
        <p:txBody>
          <a:bodyPr/>
          <a:lstStyle/>
          <a:p>
            <a:fld id="{E70D5606-0F56-41FB-9434-D2AFDB786C83}" type="datetime1">
              <a:rPr lang="en-IN" smtClean="0"/>
              <a:t>24-05-2023</a:t>
            </a:fld>
            <a:endParaRPr lang="en-IN"/>
          </a:p>
        </p:txBody>
      </p:sp>
      <p:sp>
        <p:nvSpPr>
          <p:cNvPr id="5" name="Footer Placeholder 4">
            <a:extLst>
              <a:ext uri="{FF2B5EF4-FFF2-40B4-BE49-F238E27FC236}">
                <a16:creationId xmlns:a16="http://schemas.microsoft.com/office/drawing/2014/main" id="{04254584-3767-F808-B0EA-791DDFADB9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4B9B9A-39E3-0B27-0C57-FF7C1AE06F59}"/>
              </a:ext>
            </a:extLst>
          </p:cNvPr>
          <p:cNvSpPr>
            <a:spLocks noGrp="1"/>
          </p:cNvSpPr>
          <p:nvPr>
            <p:ph type="sldNum" sz="quarter" idx="12"/>
          </p:nvPr>
        </p:nvSpPr>
        <p:spPr/>
        <p:txBody>
          <a:bodyPr/>
          <a:lstStyle/>
          <a:p>
            <a:fld id="{600DAA9D-75CE-4948-94DF-23B6953D5DAC}" type="slidenum">
              <a:rPr lang="en-IN" smtClean="0"/>
              <a:t>‹#›</a:t>
            </a:fld>
            <a:endParaRPr lang="en-IN"/>
          </a:p>
        </p:txBody>
      </p:sp>
    </p:spTree>
    <p:extLst>
      <p:ext uri="{BB962C8B-B14F-4D97-AF65-F5344CB8AC3E}">
        <p14:creationId xmlns:p14="http://schemas.microsoft.com/office/powerpoint/2010/main" val="96713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98C2-218F-1DF8-68E5-4DA4B30C2D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3E1A02-38F5-FD16-9708-51D25ED901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5E0A66-4A05-30AB-073F-BB81B9CEB66A}"/>
              </a:ext>
            </a:extLst>
          </p:cNvPr>
          <p:cNvSpPr>
            <a:spLocks noGrp="1"/>
          </p:cNvSpPr>
          <p:nvPr>
            <p:ph type="dt" sz="half" idx="10"/>
          </p:nvPr>
        </p:nvSpPr>
        <p:spPr/>
        <p:txBody>
          <a:bodyPr/>
          <a:lstStyle/>
          <a:p>
            <a:fld id="{4B8B6A8F-C366-44B1-8239-440C85BABF94}" type="datetime1">
              <a:rPr lang="en-IN" smtClean="0"/>
              <a:t>24-05-2023</a:t>
            </a:fld>
            <a:endParaRPr lang="en-IN"/>
          </a:p>
        </p:txBody>
      </p:sp>
      <p:sp>
        <p:nvSpPr>
          <p:cNvPr id="5" name="Footer Placeholder 4">
            <a:extLst>
              <a:ext uri="{FF2B5EF4-FFF2-40B4-BE49-F238E27FC236}">
                <a16:creationId xmlns:a16="http://schemas.microsoft.com/office/drawing/2014/main" id="{75153700-ACAE-A154-E673-6C81F8D547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69758A-9303-9C0D-37D8-493DBB6A8F40}"/>
              </a:ext>
            </a:extLst>
          </p:cNvPr>
          <p:cNvSpPr>
            <a:spLocks noGrp="1"/>
          </p:cNvSpPr>
          <p:nvPr>
            <p:ph type="sldNum" sz="quarter" idx="12"/>
          </p:nvPr>
        </p:nvSpPr>
        <p:spPr/>
        <p:txBody>
          <a:bodyPr/>
          <a:lstStyle/>
          <a:p>
            <a:fld id="{600DAA9D-75CE-4948-94DF-23B6953D5DAC}" type="slidenum">
              <a:rPr lang="en-IN" smtClean="0"/>
              <a:t>‹#›</a:t>
            </a:fld>
            <a:endParaRPr lang="en-IN"/>
          </a:p>
        </p:txBody>
      </p:sp>
    </p:spTree>
    <p:extLst>
      <p:ext uri="{BB962C8B-B14F-4D97-AF65-F5344CB8AC3E}">
        <p14:creationId xmlns:p14="http://schemas.microsoft.com/office/powerpoint/2010/main" val="143107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E448-06E5-26D3-A4B2-0DCD70B610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1B8AE2-F532-3A86-3369-8F035D229D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B20DF5-72DD-255F-CF8C-06B418DDC1FC}"/>
              </a:ext>
            </a:extLst>
          </p:cNvPr>
          <p:cNvSpPr>
            <a:spLocks noGrp="1"/>
          </p:cNvSpPr>
          <p:nvPr>
            <p:ph type="dt" sz="half" idx="10"/>
          </p:nvPr>
        </p:nvSpPr>
        <p:spPr/>
        <p:txBody>
          <a:bodyPr/>
          <a:lstStyle/>
          <a:p>
            <a:fld id="{D3F57AC7-0C9E-41D8-9F21-AA2C6CA82C6B}" type="datetime1">
              <a:rPr lang="en-IN" smtClean="0"/>
              <a:t>24-05-2023</a:t>
            </a:fld>
            <a:endParaRPr lang="en-IN"/>
          </a:p>
        </p:txBody>
      </p:sp>
      <p:sp>
        <p:nvSpPr>
          <p:cNvPr id="5" name="Footer Placeholder 4">
            <a:extLst>
              <a:ext uri="{FF2B5EF4-FFF2-40B4-BE49-F238E27FC236}">
                <a16:creationId xmlns:a16="http://schemas.microsoft.com/office/drawing/2014/main" id="{E28C26DE-1324-FAC9-561D-BD722EA7C5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95D6CA-1433-5942-BA6F-66046EA58A09}"/>
              </a:ext>
            </a:extLst>
          </p:cNvPr>
          <p:cNvSpPr>
            <a:spLocks noGrp="1"/>
          </p:cNvSpPr>
          <p:nvPr>
            <p:ph type="sldNum" sz="quarter" idx="12"/>
          </p:nvPr>
        </p:nvSpPr>
        <p:spPr/>
        <p:txBody>
          <a:bodyPr/>
          <a:lstStyle/>
          <a:p>
            <a:fld id="{600DAA9D-75CE-4948-94DF-23B6953D5DAC}" type="slidenum">
              <a:rPr lang="en-IN" smtClean="0"/>
              <a:t>‹#›</a:t>
            </a:fld>
            <a:endParaRPr lang="en-IN"/>
          </a:p>
        </p:txBody>
      </p:sp>
    </p:spTree>
    <p:extLst>
      <p:ext uri="{BB962C8B-B14F-4D97-AF65-F5344CB8AC3E}">
        <p14:creationId xmlns:p14="http://schemas.microsoft.com/office/powerpoint/2010/main" val="1306711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1119-C4B0-DDCE-F75F-C76A956A33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732FB0-C6A2-1032-ECA5-489E782ABA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ED2B2F-7DF6-6EFC-6E51-B92DEC7ED3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B980AA-3B2A-3FA7-7842-E932DC102843}"/>
              </a:ext>
            </a:extLst>
          </p:cNvPr>
          <p:cNvSpPr>
            <a:spLocks noGrp="1"/>
          </p:cNvSpPr>
          <p:nvPr>
            <p:ph type="dt" sz="half" idx="10"/>
          </p:nvPr>
        </p:nvSpPr>
        <p:spPr/>
        <p:txBody>
          <a:bodyPr/>
          <a:lstStyle/>
          <a:p>
            <a:fld id="{6D0A77B8-1180-4249-890F-FCF3857E39BF}" type="datetime1">
              <a:rPr lang="en-IN" smtClean="0"/>
              <a:t>24-05-2023</a:t>
            </a:fld>
            <a:endParaRPr lang="en-IN"/>
          </a:p>
        </p:txBody>
      </p:sp>
      <p:sp>
        <p:nvSpPr>
          <p:cNvPr id="6" name="Footer Placeholder 5">
            <a:extLst>
              <a:ext uri="{FF2B5EF4-FFF2-40B4-BE49-F238E27FC236}">
                <a16:creationId xmlns:a16="http://schemas.microsoft.com/office/drawing/2014/main" id="{C52EBFB4-832F-1F16-24B9-7B498E2C1C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64171-12C4-E14F-BFE8-FDB38C3E0E89}"/>
              </a:ext>
            </a:extLst>
          </p:cNvPr>
          <p:cNvSpPr>
            <a:spLocks noGrp="1"/>
          </p:cNvSpPr>
          <p:nvPr>
            <p:ph type="sldNum" sz="quarter" idx="12"/>
          </p:nvPr>
        </p:nvSpPr>
        <p:spPr/>
        <p:txBody>
          <a:bodyPr/>
          <a:lstStyle/>
          <a:p>
            <a:fld id="{600DAA9D-75CE-4948-94DF-23B6953D5DAC}" type="slidenum">
              <a:rPr lang="en-IN" smtClean="0"/>
              <a:t>‹#›</a:t>
            </a:fld>
            <a:endParaRPr lang="en-IN"/>
          </a:p>
        </p:txBody>
      </p:sp>
    </p:spTree>
    <p:extLst>
      <p:ext uri="{BB962C8B-B14F-4D97-AF65-F5344CB8AC3E}">
        <p14:creationId xmlns:p14="http://schemas.microsoft.com/office/powerpoint/2010/main" val="129366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D4F43-3FFF-3EFB-5F0F-E115209861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7AA020-C663-B78C-C8EA-CC3D6EA246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D59A28-043F-857D-7A0E-7DBD85252B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C6B550-94D3-42D5-F087-FCD28A0417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ABD515-73DA-98D1-8BD8-5FC0B65792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F18E81-C3A5-C396-D5D0-DC14D3183207}"/>
              </a:ext>
            </a:extLst>
          </p:cNvPr>
          <p:cNvSpPr>
            <a:spLocks noGrp="1"/>
          </p:cNvSpPr>
          <p:nvPr>
            <p:ph type="dt" sz="half" idx="10"/>
          </p:nvPr>
        </p:nvSpPr>
        <p:spPr/>
        <p:txBody>
          <a:bodyPr/>
          <a:lstStyle/>
          <a:p>
            <a:fld id="{C882582F-82B8-470D-98B5-4903AD6F2E57}" type="datetime1">
              <a:rPr lang="en-IN" smtClean="0"/>
              <a:t>24-05-2023</a:t>
            </a:fld>
            <a:endParaRPr lang="en-IN"/>
          </a:p>
        </p:txBody>
      </p:sp>
      <p:sp>
        <p:nvSpPr>
          <p:cNvPr id="8" name="Footer Placeholder 7">
            <a:extLst>
              <a:ext uri="{FF2B5EF4-FFF2-40B4-BE49-F238E27FC236}">
                <a16:creationId xmlns:a16="http://schemas.microsoft.com/office/drawing/2014/main" id="{EB247F3D-C6DE-2206-E203-3EBEAC9523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29FBDA-F3A8-6FEF-CC87-D1A924E0D972}"/>
              </a:ext>
            </a:extLst>
          </p:cNvPr>
          <p:cNvSpPr>
            <a:spLocks noGrp="1"/>
          </p:cNvSpPr>
          <p:nvPr>
            <p:ph type="sldNum" sz="quarter" idx="12"/>
          </p:nvPr>
        </p:nvSpPr>
        <p:spPr/>
        <p:txBody>
          <a:bodyPr/>
          <a:lstStyle/>
          <a:p>
            <a:fld id="{600DAA9D-75CE-4948-94DF-23B6953D5DAC}" type="slidenum">
              <a:rPr lang="en-IN" smtClean="0"/>
              <a:t>‹#›</a:t>
            </a:fld>
            <a:endParaRPr lang="en-IN"/>
          </a:p>
        </p:txBody>
      </p:sp>
    </p:spTree>
    <p:extLst>
      <p:ext uri="{BB962C8B-B14F-4D97-AF65-F5344CB8AC3E}">
        <p14:creationId xmlns:p14="http://schemas.microsoft.com/office/powerpoint/2010/main" val="256635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27FA-481C-40F6-067C-7494030C03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48584A-C2D0-CECB-53EE-72202EF94EBF}"/>
              </a:ext>
            </a:extLst>
          </p:cNvPr>
          <p:cNvSpPr>
            <a:spLocks noGrp="1"/>
          </p:cNvSpPr>
          <p:nvPr>
            <p:ph type="dt" sz="half" idx="10"/>
          </p:nvPr>
        </p:nvSpPr>
        <p:spPr/>
        <p:txBody>
          <a:bodyPr/>
          <a:lstStyle/>
          <a:p>
            <a:fld id="{B9977ED4-9269-4471-B1D7-00F1737BD62B}" type="datetime1">
              <a:rPr lang="en-IN" smtClean="0"/>
              <a:t>24-05-2023</a:t>
            </a:fld>
            <a:endParaRPr lang="en-IN"/>
          </a:p>
        </p:txBody>
      </p:sp>
      <p:sp>
        <p:nvSpPr>
          <p:cNvPr id="4" name="Footer Placeholder 3">
            <a:extLst>
              <a:ext uri="{FF2B5EF4-FFF2-40B4-BE49-F238E27FC236}">
                <a16:creationId xmlns:a16="http://schemas.microsoft.com/office/drawing/2014/main" id="{E0069C8F-B3A3-141D-0C2E-84FF2B5589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E9F6A3-EF3B-CC9A-4BF0-5358039760BE}"/>
              </a:ext>
            </a:extLst>
          </p:cNvPr>
          <p:cNvSpPr>
            <a:spLocks noGrp="1"/>
          </p:cNvSpPr>
          <p:nvPr>
            <p:ph type="sldNum" sz="quarter" idx="12"/>
          </p:nvPr>
        </p:nvSpPr>
        <p:spPr/>
        <p:txBody>
          <a:bodyPr/>
          <a:lstStyle/>
          <a:p>
            <a:fld id="{600DAA9D-75CE-4948-94DF-23B6953D5DAC}" type="slidenum">
              <a:rPr lang="en-IN" smtClean="0"/>
              <a:t>‹#›</a:t>
            </a:fld>
            <a:endParaRPr lang="en-IN"/>
          </a:p>
        </p:txBody>
      </p:sp>
    </p:spTree>
    <p:extLst>
      <p:ext uri="{BB962C8B-B14F-4D97-AF65-F5344CB8AC3E}">
        <p14:creationId xmlns:p14="http://schemas.microsoft.com/office/powerpoint/2010/main" val="3378130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951FB1-63E2-5589-CF83-3AE303B43F18}"/>
              </a:ext>
            </a:extLst>
          </p:cNvPr>
          <p:cNvSpPr>
            <a:spLocks noGrp="1"/>
          </p:cNvSpPr>
          <p:nvPr>
            <p:ph type="dt" sz="half" idx="10"/>
          </p:nvPr>
        </p:nvSpPr>
        <p:spPr/>
        <p:txBody>
          <a:bodyPr/>
          <a:lstStyle/>
          <a:p>
            <a:fld id="{34351D76-2DCA-49A1-9B01-E8822E9B9A88}" type="datetime1">
              <a:rPr lang="en-IN" smtClean="0"/>
              <a:t>24-05-2023</a:t>
            </a:fld>
            <a:endParaRPr lang="en-IN"/>
          </a:p>
        </p:txBody>
      </p:sp>
      <p:sp>
        <p:nvSpPr>
          <p:cNvPr id="3" name="Footer Placeholder 2">
            <a:extLst>
              <a:ext uri="{FF2B5EF4-FFF2-40B4-BE49-F238E27FC236}">
                <a16:creationId xmlns:a16="http://schemas.microsoft.com/office/drawing/2014/main" id="{AFF8DBAD-F302-5AB8-1CEF-4499E68EB3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F033A3-AB81-3E91-9596-C131E4780963}"/>
              </a:ext>
            </a:extLst>
          </p:cNvPr>
          <p:cNvSpPr>
            <a:spLocks noGrp="1"/>
          </p:cNvSpPr>
          <p:nvPr>
            <p:ph type="sldNum" sz="quarter" idx="12"/>
          </p:nvPr>
        </p:nvSpPr>
        <p:spPr/>
        <p:txBody>
          <a:bodyPr/>
          <a:lstStyle/>
          <a:p>
            <a:fld id="{600DAA9D-75CE-4948-94DF-23B6953D5DAC}" type="slidenum">
              <a:rPr lang="en-IN" smtClean="0"/>
              <a:t>‹#›</a:t>
            </a:fld>
            <a:endParaRPr lang="en-IN"/>
          </a:p>
        </p:txBody>
      </p:sp>
    </p:spTree>
    <p:extLst>
      <p:ext uri="{BB962C8B-B14F-4D97-AF65-F5344CB8AC3E}">
        <p14:creationId xmlns:p14="http://schemas.microsoft.com/office/powerpoint/2010/main" val="3940636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A99F-6BD4-BD57-46A0-6FE192D71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428F8C-0F2C-B86E-E32E-8744753C89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75653B-191B-DD45-93E2-2621E993A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D4403F-1521-1CFF-CFD2-F4E42E0A4C81}"/>
              </a:ext>
            </a:extLst>
          </p:cNvPr>
          <p:cNvSpPr>
            <a:spLocks noGrp="1"/>
          </p:cNvSpPr>
          <p:nvPr>
            <p:ph type="dt" sz="half" idx="10"/>
          </p:nvPr>
        </p:nvSpPr>
        <p:spPr/>
        <p:txBody>
          <a:bodyPr/>
          <a:lstStyle/>
          <a:p>
            <a:fld id="{D9540FA0-485D-4D89-826D-9E273FF66ED2}" type="datetime1">
              <a:rPr lang="en-IN" smtClean="0"/>
              <a:t>24-05-2023</a:t>
            </a:fld>
            <a:endParaRPr lang="en-IN"/>
          </a:p>
        </p:txBody>
      </p:sp>
      <p:sp>
        <p:nvSpPr>
          <p:cNvPr id="6" name="Footer Placeholder 5">
            <a:extLst>
              <a:ext uri="{FF2B5EF4-FFF2-40B4-BE49-F238E27FC236}">
                <a16:creationId xmlns:a16="http://schemas.microsoft.com/office/drawing/2014/main" id="{1D462AAD-1123-78F3-3E0B-EAF7082942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EE410F-7D20-DD36-5059-8D7511CF8347}"/>
              </a:ext>
            </a:extLst>
          </p:cNvPr>
          <p:cNvSpPr>
            <a:spLocks noGrp="1"/>
          </p:cNvSpPr>
          <p:nvPr>
            <p:ph type="sldNum" sz="quarter" idx="12"/>
          </p:nvPr>
        </p:nvSpPr>
        <p:spPr/>
        <p:txBody>
          <a:bodyPr/>
          <a:lstStyle/>
          <a:p>
            <a:fld id="{600DAA9D-75CE-4948-94DF-23B6953D5DAC}" type="slidenum">
              <a:rPr lang="en-IN" smtClean="0"/>
              <a:t>‹#›</a:t>
            </a:fld>
            <a:endParaRPr lang="en-IN"/>
          </a:p>
        </p:txBody>
      </p:sp>
    </p:spTree>
    <p:extLst>
      <p:ext uri="{BB962C8B-B14F-4D97-AF65-F5344CB8AC3E}">
        <p14:creationId xmlns:p14="http://schemas.microsoft.com/office/powerpoint/2010/main" val="425459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2896F-B667-F392-F14F-36239888F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0FEA78-939E-DF85-2DA3-B7BB67A57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A73FD0-4FEC-8478-F7BC-170D172F9D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35C167-B52D-94E7-55BE-781001D9461B}"/>
              </a:ext>
            </a:extLst>
          </p:cNvPr>
          <p:cNvSpPr>
            <a:spLocks noGrp="1"/>
          </p:cNvSpPr>
          <p:nvPr>
            <p:ph type="dt" sz="half" idx="10"/>
          </p:nvPr>
        </p:nvSpPr>
        <p:spPr/>
        <p:txBody>
          <a:bodyPr/>
          <a:lstStyle/>
          <a:p>
            <a:fld id="{9BD7108A-8F8E-4213-8749-A5DF2F3C361C}" type="datetime1">
              <a:rPr lang="en-IN" smtClean="0"/>
              <a:t>24-05-2023</a:t>
            </a:fld>
            <a:endParaRPr lang="en-IN"/>
          </a:p>
        </p:txBody>
      </p:sp>
      <p:sp>
        <p:nvSpPr>
          <p:cNvPr id="6" name="Footer Placeholder 5">
            <a:extLst>
              <a:ext uri="{FF2B5EF4-FFF2-40B4-BE49-F238E27FC236}">
                <a16:creationId xmlns:a16="http://schemas.microsoft.com/office/drawing/2014/main" id="{45B1F9FB-A9D1-00E3-00FD-BAB92F967A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CD028D-18C0-0038-4406-C9E6BF8A4F7C}"/>
              </a:ext>
            </a:extLst>
          </p:cNvPr>
          <p:cNvSpPr>
            <a:spLocks noGrp="1"/>
          </p:cNvSpPr>
          <p:nvPr>
            <p:ph type="sldNum" sz="quarter" idx="12"/>
          </p:nvPr>
        </p:nvSpPr>
        <p:spPr/>
        <p:txBody>
          <a:bodyPr/>
          <a:lstStyle/>
          <a:p>
            <a:fld id="{600DAA9D-75CE-4948-94DF-23B6953D5DAC}" type="slidenum">
              <a:rPr lang="en-IN" smtClean="0"/>
              <a:t>‹#›</a:t>
            </a:fld>
            <a:endParaRPr lang="en-IN"/>
          </a:p>
        </p:txBody>
      </p:sp>
    </p:spTree>
    <p:extLst>
      <p:ext uri="{BB962C8B-B14F-4D97-AF65-F5344CB8AC3E}">
        <p14:creationId xmlns:p14="http://schemas.microsoft.com/office/powerpoint/2010/main" val="3586383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058E9B-C411-86AD-8042-5C0D9EE9B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25CD08-0D2F-390D-02F0-08B3A12F8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0428D2-5BA3-1ABF-430C-A4E41537BD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AD584-4765-4A8C-87FE-EB6BA5B14F11}" type="datetime1">
              <a:rPr lang="en-IN" smtClean="0"/>
              <a:t>24-05-2023</a:t>
            </a:fld>
            <a:endParaRPr lang="en-IN"/>
          </a:p>
        </p:txBody>
      </p:sp>
      <p:sp>
        <p:nvSpPr>
          <p:cNvPr id="5" name="Footer Placeholder 4">
            <a:extLst>
              <a:ext uri="{FF2B5EF4-FFF2-40B4-BE49-F238E27FC236}">
                <a16:creationId xmlns:a16="http://schemas.microsoft.com/office/drawing/2014/main" id="{C6983BCE-7E72-5FC2-7C9E-F279E0B789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93F968-0A74-C155-3F7A-D519FC2E3F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0DAA9D-75CE-4948-94DF-23B6953D5DAC}" type="slidenum">
              <a:rPr lang="en-IN" smtClean="0"/>
              <a:t>‹#›</a:t>
            </a:fld>
            <a:endParaRPr lang="en-IN"/>
          </a:p>
        </p:txBody>
      </p:sp>
    </p:spTree>
    <p:extLst>
      <p:ext uri="{BB962C8B-B14F-4D97-AF65-F5344CB8AC3E}">
        <p14:creationId xmlns:p14="http://schemas.microsoft.com/office/powerpoint/2010/main" val="2406820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9DA3-B5D8-4191-A096-3EF66F6A17D0}"/>
              </a:ext>
            </a:extLst>
          </p:cNvPr>
          <p:cNvSpPr>
            <a:spLocks noGrp="1"/>
          </p:cNvSpPr>
          <p:nvPr>
            <p:ph type="ctrTitle"/>
          </p:nvPr>
        </p:nvSpPr>
        <p:spPr>
          <a:xfrm>
            <a:off x="1953260" y="2113280"/>
            <a:ext cx="9558020" cy="950072"/>
          </a:xfrm>
        </p:spPr>
        <p:txBody>
          <a:bodyPr>
            <a:normAutofit fontScale="90000"/>
          </a:bodyPr>
          <a:lstStyle/>
          <a:p>
            <a:pPr>
              <a:lnSpc>
                <a:spcPct val="100000"/>
              </a:lnSpc>
            </a:pPr>
            <a:r>
              <a:rPr lang="en-IN" sz="3200" dirty="0">
                <a:latin typeface="Times New Roman" panose="02020603050405020304" pitchFamily="18" charset="0"/>
                <a:cs typeface="Times New Roman" panose="02020603050405020304" pitchFamily="18" charset="0"/>
              </a:rPr>
              <a:t>Department of Computer Science &amp; Engineering</a:t>
            </a:r>
            <a:br>
              <a:rPr lang="en-IN" sz="3200"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Project Phase-2 </a:t>
            </a:r>
            <a:r>
              <a:rPr lang="en-IN" sz="3200" b="1" dirty="0" smtClean="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Presentation</a:t>
            </a:r>
          </a:p>
        </p:txBody>
      </p:sp>
      <p:sp>
        <p:nvSpPr>
          <p:cNvPr id="3" name="Subtitle 2">
            <a:extLst>
              <a:ext uri="{FF2B5EF4-FFF2-40B4-BE49-F238E27FC236}">
                <a16:creationId xmlns:a16="http://schemas.microsoft.com/office/drawing/2014/main" id="{223A655A-2368-520A-AA1C-154710D33F6C}"/>
              </a:ext>
            </a:extLst>
          </p:cNvPr>
          <p:cNvSpPr>
            <a:spLocks noGrp="1"/>
          </p:cNvSpPr>
          <p:nvPr>
            <p:ph type="subTitle" idx="1"/>
          </p:nvPr>
        </p:nvSpPr>
        <p:spPr>
          <a:xfrm>
            <a:off x="1953260" y="3221150"/>
            <a:ext cx="9364980" cy="1477328"/>
          </a:xfrm>
        </p:spPr>
        <p:txBody>
          <a:bodyPr>
            <a:normAutofit/>
          </a:bodyPr>
          <a:lstStyle/>
          <a:p>
            <a:pPr>
              <a:lnSpc>
                <a:spcPct val="120000"/>
              </a:lnSpc>
            </a:pPr>
            <a:r>
              <a:rPr lang="en-US" b="1" dirty="0">
                <a:latin typeface="Times New Roman" pitchFamily="18" charset="0"/>
                <a:cs typeface="Times New Roman" pitchFamily="18" charset="0"/>
              </a:rPr>
              <a:t>Internet of Things in Agriculture:</a:t>
            </a:r>
          </a:p>
          <a:p>
            <a:pPr>
              <a:lnSpc>
                <a:spcPct val="120000"/>
              </a:lnSpc>
            </a:pP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A </a:t>
            </a:r>
            <a:r>
              <a:rPr lang="en-US" b="1" dirty="0">
                <a:latin typeface="Times New Roman" pitchFamily="18" charset="0"/>
                <a:cs typeface="Times New Roman" pitchFamily="18" charset="0"/>
              </a:rPr>
              <a:t>Support System for </a:t>
            </a:r>
            <a:r>
              <a:rPr lang="en-US" b="1" dirty="0" smtClean="0">
                <a:latin typeface="Times New Roman" pitchFamily="18" charset="0"/>
                <a:cs typeface="Times New Roman" pitchFamily="18" charset="0"/>
              </a:rPr>
              <a:t>Agriculture</a:t>
            </a:r>
            <a:endParaRPr lang="en-IN" b="1" dirty="0">
              <a:latin typeface="Times New Roman" pitchFamily="18" charset="0"/>
              <a:cs typeface="Times New Roman" pitchFamily="18" charset="0"/>
            </a:endParaRPr>
          </a:p>
          <a:p>
            <a:endParaRPr lang="en-IN" dirty="0"/>
          </a:p>
        </p:txBody>
      </p:sp>
      <p:pic>
        <p:nvPicPr>
          <p:cNvPr id="4" name="Picture 3">
            <a:extLst>
              <a:ext uri="{FF2B5EF4-FFF2-40B4-BE49-F238E27FC236}">
                <a16:creationId xmlns:a16="http://schemas.microsoft.com/office/drawing/2014/main" id="{426F9A20-6D10-B59B-4C13-1646CB358F28}"/>
              </a:ext>
            </a:extLst>
          </p:cNvPr>
          <p:cNvPicPr>
            <a:picLocks noChangeAspect="1"/>
          </p:cNvPicPr>
          <p:nvPr/>
        </p:nvPicPr>
        <p:blipFill>
          <a:blip r:embed="rId2"/>
          <a:stretch>
            <a:fillRect/>
          </a:stretch>
        </p:blipFill>
        <p:spPr>
          <a:xfrm>
            <a:off x="115165" y="60547"/>
            <a:ext cx="11961670" cy="1940767"/>
          </a:xfrm>
          <a:prstGeom prst="rect">
            <a:avLst/>
          </a:prstGeom>
        </p:spPr>
      </p:pic>
      <p:sp>
        <p:nvSpPr>
          <p:cNvPr id="5" name="TextBox 4">
            <a:extLst>
              <a:ext uri="{FF2B5EF4-FFF2-40B4-BE49-F238E27FC236}">
                <a16:creationId xmlns:a16="http://schemas.microsoft.com/office/drawing/2014/main" id="{CE335FD2-E524-D14D-3820-34054D8CDD47}"/>
              </a:ext>
            </a:extLst>
          </p:cNvPr>
          <p:cNvSpPr txBox="1"/>
          <p:nvPr/>
        </p:nvSpPr>
        <p:spPr>
          <a:xfrm>
            <a:off x="731520" y="4937554"/>
            <a:ext cx="3759200" cy="1477328"/>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Project Team</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Manoj Kumar I (1DB19CS084)</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Monish P (1DB19CS086)</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Chaitra MP (1DB19CS087)</a:t>
            </a:r>
          </a:p>
          <a:p>
            <a:pPr marL="342900" indent="-342900">
              <a:buFont typeface="+mj-lt"/>
              <a:buAutoNum type="arabicPeriod"/>
            </a:pPr>
            <a:r>
              <a:rPr lang="en-IN" dirty="0" err="1">
                <a:latin typeface="Times New Roman" panose="02020603050405020304" pitchFamily="18" charset="0"/>
                <a:cs typeface="Times New Roman" panose="02020603050405020304" pitchFamily="18" charset="0"/>
              </a:rPr>
              <a:t>Nisarga</a:t>
            </a:r>
            <a:r>
              <a:rPr lang="en-IN" dirty="0">
                <a:latin typeface="Times New Roman" panose="02020603050405020304" pitchFamily="18" charset="0"/>
                <a:cs typeface="Times New Roman" panose="02020603050405020304" pitchFamily="18" charset="0"/>
              </a:rPr>
              <a:t> K (1DB19CS097</a:t>
            </a:r>
            <a:r>
              <a:rPr lang="en-IN" dirty="0"/>
              <a:t>)</a:t>
            </a:r>
          </a:p>
        </p:txBody>
      </p:sp>
      <p:sp>
        <p:nvSpPr>
          <p:cNvPr id="6" name="TextBox 5">
            <a:extLst>
              <a:ext uri="{FF2B5EF4-FFF2-40B4-BE49-F238E27FC236}">
                <a16:creationId xmlns:a16="http://schemas.microsoft.com/office/drawing/2014/main" id="{234E9C82-546B-510E-5F35-13919D7EB8DC}"/>
              </a:ext>
            </a:extLst>
          </p:cNvPr>
          <p:cNvSpPr txBox="1"/>
          <p:nvPr/>
        </p:nvSpPr>
        <p:spPr>
          <a:xfrm>
            <a:off x="8740140" y="4937554"/>
            <a:ext cx="2720340" cy="1200329"/>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Guide</a:t>
            </a:r>
          </a:p>
          <a:p>
            <a:pPr algn="ctr"/>
            <a:r>
              <a:rPr lang="en-IN" dirty="0">
                <a:latin typeface="Times New Roman" panose="02020603050405020304" pitchFamily="18" charset="0"/>
                <a:cs typeface="Times New Roman" panose="02020603050405020304" pitchFamily="18" charset="0"/>
              </a:rPr>
              <a:t>Dr </a:t>
            </a:r>
            <a:r>
              <a:rPr lang="en-IN" dirty="0" err="1" smtClean="0">
                <a:latin typeface="Times New Roman" panose="02020603050405020304" pitchFamily="18" charset="0"/>
                <a:cs typeface="Times New Roman" panose="02020603050405020304" pitchFamily="18" charset="0"/>
              </a:rPr>
              <a:t>Manjunathswamy</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BE</a:t>
            </a:r>
          </a:p>
          <a:p>
            <a:pPr algn="ctr"/>
            <a:r>
              <a:rPr lang="en-IN" dirty="0">
                <a:latin typeface="Times New Roman" panose="02020603050405020304" pitchFamily="18" charset="0"/>
                <a:cs typeface="Times New Roman" panose="02020603050405020304" pitchFamily="18" charset="0"/>
              </a:rPr>
              <a:t>Associate Professor</a:t>
            </a:r>
          </a:p>
          <a:p>
            <a:pPr algn="ctr"/>
            <a:r>
              <a:rPr lang="en-IN" dirty="0">
                <a:latin typeface="Times New Roman" panose="02020603050405020304" pitchFamily="18" charset="0"/>
                <a:cs typeface="Times New Roman" panose="02020603050405020304" pitchFamily="18" charset="0"/>
              </a:rPr>
              <a:t>Dept of CSE</a:t>
            </a:r>
          </a:p>
        </p:txBody>
      </p:sp>
    </p:spTree>
    <p:extLst>
      <p:ext uri="{BB962C8B-B14F-4D97-AF65-F5344CB8AC3E}">
        <p14:creationId xmlns:p14="http://schemas.microsoft.com/office/powerpoint/2010/main" val="2181888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541"/>
            <a:ext cx="10515600" cy="1325563"/>
          </a:xfrm>
        </p:spPr>
        <p:txBody>
          <a:bodyPr>
            <a:normAutofit/>
          </a:bodyPr>
          <a:lstStyle/>
          <a:p>
            <a:pPr algn="ctr"/>
            <a:r>
              <a:rPr lang="en-US" sz="3200" dirty="0">
                <a:latin typeface="Times New Roman" panose="02020603050405020304" pitchFamily="18" charset="0"/>
                <a:cs typeface="Times New Roman" panose="02020603050405020304" pitchFamily="18" charset="0"/>
              </a:rPr>
              <a:t>PROPOSED SYSTEM</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6123" y="1825625"/>
            <a:ext cx="10515600" cy="4351338"/>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proposed Agriculture Field Monitoring System using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Sensors project is designed to measure and monitor the environmental conditions in agriculture fields in real-time</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system is comprised of several sensors, including rain sensors, moisture sensors, temperature sensors, and an IR sensor for animal detection.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These </a:t>
            </a:r>
            <a:r>
              <a:rPr lang="en-US" sz="2000" dirty="0">
                <a:latin typeface="Times New Roman" panose="02020603050405020304" pitchFamily="18" charset="0"/>
                <a:cs typeface="Times New Roman" panose="02020603050405020304" pitchFamily="18" charset="0"/>
              </a:rPr>
              <a:t>sensors are connected to a microcontroller that processes the data and sends it to an LCD display for real-time monitoring by farmers.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Additionally</a:t>
            </a:r>
            <a:r>
              <a:rPr lang="en-US" sz="2000" dirty="0">
                <a:latin typeface="Times New Roman" panose="02020603050405020304" pitchFamily="18" charset="0"/>
                <a:cs typeface="Times New Roman" panose="02020603050405020304" pitchFamily="18" charset="0"/>
              </a:rPr>
              <a:t>, the data is sent to the Telegram application for remote access by farmers. The system is designed to be customizable to suit specific crop types and environmental conditions, providing farmers with accurate and relevant data to support their crop management decisions.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IR sensor is designed to detect the presence of animals in the field and trigger an alarm to alert farmers of the potential damage to their crops.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LCD display provides a clear and concise display of the environmental conditions data, making it easy for farmers to monitor and respond to changes in the field.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97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52EFB-D4F4-A374-97E0-A3DEDC4EF846}"/>
              </a:ext>
            </a:extLst>
          </p:cNvPr>
          <p:cNvSpPr>
            <a:spLocks noGrp="1"/>
          </p:cNvSpPr>
          <p:nvPr>
            <p:ph type="title"/>
          </p:nvPr>
        </p:nvSpPr>
        <p:spPr>
          <a:xfrm>
            <a:off x="838200" y="365125"/>
            <a:ext cx="10612120" cy="742315"/>
          </a:xfrm>
        </p:spPr>
        <p:txBody>
          <a:bodyPr>
            <a:normAutofit fontScale="90000"/>
          </a:bodyPr>
          <a:lstStyle/>
          <a:p>
            <a:pPr algn="ctr">
              <a:lnSpc>
                <a:spcPct val="100000"/>
              </a:lnSpc>
            </a:pPr>
            <a:r>
              <a:rPr lang="en-IN"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FB06CF35-9C89-14F2-80C5-01CE89A59914}"/>
              </a:ext>
            </a:extLst>
          </p:cNvPr>
          <p:cNvSpPr>
            <a:spLocks noGrp="1"/>
          </p:cNvSpPr>
          <p:nvPr>
            <p:ph idx="1"/>
          </p:nvPr>
        </p:nvSpPr>
        <p:spPr>
          <a:xfrm>
            <a:off x="838200" y="1107440"/>
            <a:ext cx="10515600" cy="5069523"/>
          </a:xfrm>
        </p:spPr>
        <p:txBody>
          <a:bodyPr>
            <a:normAutofit/>
          </a:bodyPr>
          <a:lstStyle/>
          <a:p>
            <a:pPr marL="0" indent="0">
              <a:lnSpc>
                <a:spcPct val="110000"/>
              </a:lnSpc>
              <a:buNone/>
            </a:pPr>
            <a:endParaRPr lang="en-US" sz="1900" b="1" dirty="0" smtClean="0">
              <a:latin typeface="Times New Roman" panose="02020603050405020304" pitchFamily="18" charset="0"/>
              <a:cs typeface="Times New Roman" panose="02020603050405020304" pitchFamily="18" charset="0"/>
            </a:endParaRPr>
          </a:p>
          <a:p>
            <a:pPr marL="0" indent="0">
              <a:lnSpc>
                <a:spcPct val="110000"/>
              </a:lnSpc>
              <a:buNone/>
            </a:pPr>
            <a:r>
              <a:rPr lang="en-US" sz="2400" b="1" dirty="0" smtClean="0">
                <a:latin typeface="Times New Roman" panose="02020603050405020304" pitchFamily="18" charset="0"/>
                <a:cs typeface="Times New Roman" panose="02020603050405020304" pitchFamily="18" charset="0"/>
              </a:rPr>
              <a:t>HARDWARE USED</a:t>
            </a:r>
            <a:endParaRPr lang="en-US" sz="2400" b="1" dirty="0">
              <a:latin typeface="Times New Roman" panose="02020603050405020304" pitchFamily="18" charset="0"/>
              <a:cs typeface="Times New Roman" panose="02020603050405020304" pitchFamily="18" charset="0"/>
            </a:endParaRPr>
          </a:p>
          <a:p>
            <a:pPr marL="0" indent="0">
              <a:lnSpc>
                <a:spcPct val="110000"/>
              </a:lnSpc>
              <a:buNone/>
            </a:pPr>
            <a:endParaRPr lang="en-US" sz="1900" b="1" dirty="0" smtClean="0">
              <a:latin typeface="Times New Roman" panose="02020603050405020304" pitchFamily="18" charset="0"/>
              <a:cs typeface="Times New Roman" panose="02020603050405020304" pitchFamily="18" charset="0"/>
            </a:endParaRPr>
          </a:p>
          <a:p>
            <a:pPr marL="0" indent="0">
              <a:lnSpc>
                <a:spcPct val="110000"/>
              </a:lnSpc>
              <a:buNone/>
            </a:pPr>
            <a:r>
              <a:rPr lang="en-US" sz="1900" b="1" dirty="0" smtClean="0">
                <a:latin typeface="Times New Roman" panose="02020603050405020304" pitchFamily="18" charset="0"/>
                <a:cs typeface="Times New Roman" panose="02020603050405020304" pitchFamily="18" charset="0"/>
              </a:rPr>
              <a:t>HUMIDITY </a:t>
            </a:r>
            <a:r>
              <a:rPr lang="en-US" sz="1900" b="1" dirty="0">
                <a:latin typeface="Times New Roman" panose="02020603050405020304" pitchFamily="18" charset="0"/>
                <a:cs typeface="Times New Roman" panose="02020603050405020304" pitchFamily="18" charset="0"/>
              </a:rPr>
              <a:t>SENSOR </a:t>
            </a:r>
            <a:r>
              <a:rPr lang="en-US" sz="1900" dirty="0">
                <a:latin typeface="Times New Roman" panose="02020603050405020304" pitchFamily="18" charset="0"/>
                <a:cs typeface="Times New Roman" panose="02020603050405020304" pitchFamily="18" charset="0"/>
              </a:rPr>
              <a:t>:</a:t>
            </a:r>
          </a:p>
          <a:p>
            <a:pPr marL="0" indent="0" algn="just">
              <a:lnSpc>
                <a:spcPct val="110000"/>
              </a:lnSpc>
              <a:buNone/>
            </a:pPr>
            <a:r>
              <a:rPr lang="en-US" sz="1900" dirty="0">
                <a:latin typeface="Times New Roman" panose="02020603050405020304" pitchFamily="18" charset="0"/>
                <a:cs typeface="Times New Roman" panose="02020603050405020304" pitchFamily="18" charset="0"/>
              </a:rPr>
              <a:t>Humidity monitoring is essential for crops to estimate water losses due to </a:t>
            </a:r>
          </a:p>
          <a:p>
            <a:pPr marL="0" indent="0" algn="just">
              <a:lnSpc>
                <a:spcPct val="110000"/>
              </a:lnSpc>
              <a:buNone/>
            </a:pPr>
            <a:r>
              <a:rPr lang="en-US" sz="1900" dirty="0">
                <a:latin typeface="Times New Roman" panose="02020603050405020304" pitchFamily="18" charset="0"/>
                <a:cs typeface="Times New Roman" panose="02020603050405020304" pitchFamily="18" charset="0"/>
              </a:rPr>
              <a:t>evaporation which is vital for the process of photosynthesis.</a:t>
            </a:r>
          </a:p>
          <a:p>
            <a:pPr marL="0" indent="0" algn="just">
              <a:lnSpc>
                <a:spcPct val="110000"/>
              </a:lnSpc>
              <a:buNone/>
            </a:pPr>
            <a:r>
              <a:rPr lang="en-IN" sz="1900" b="0" i="0" u="none" strike="noStrike" baseline="0" dirty="0">
                <a:latin typeface="Times New Roman" panose="02020603050405020304" pitchFamily="18" charset="0"/>
                <a:cs typeface="Times New Roman" panose="02020603050405020304" pitchFamily="18" charset="0"/>
              </a:rPr>
              <a:t>DHT11 </a:t>
            </a:r>
            <a:r>
              <a:rPr lang="en-US" sz="1900" b="0" i="0" u="none" strike="noStrike" baseline="0" dirty="0">
                <a:latin typeface="Times New Roman" panose="02020603050405020304" pitchFamily="18" charset="0"/>
                <a:cs typeface="Times New Roman" panose="02020603050405020304" pitchFamily="18" charset="0"/>
              </a:rPr>
              <a:t>Humidity sensor incorporates a damp sensor </a:t>
            </a:r>
          </a:p>
          <a:p>
            <a:pPr marL="0" indent="0" algn="just">
              <a:lnSpc>
                <a:spcPct val="110000"/>
              </a:lnSpc>
              <a:buNone/>
            </a:pPr>
            <a:r>
              <a:rPr lang="en-US" sz="1900" b="0" i="0" u="none" strike="noStrike" baseline="0" dirty="0">
                <a:latin typeface="Times New Roman" panose="02020603050405020304" pitchFamily="18" charset="0"/>
                <a:cs typeface="Times New Roman" panose="02020603050405020304" pitchFamily="18" charset="0"/>
              </a:rPr>
              <a:t>complex with a standard digital signal output.</a:t>
            </a:r>
            <a:r>
              <a:rPr lang="en-US" sz="1900" b="0" i="0" u="none" strike="noStrike" baseline="0" dirty="0">
                <a:latin typeface="Times New Roman" panose="02020603050405020304" pitchFamily="18" charset="0"/>
              </a:rPr>
              <a:t> </a:t>
            </a:r>
          </a:p>
          <a:p>
            <a:pPr marL="0" indent="0" algn="just">
              <a:lnSpc>
                <a:spcPct val="110000"/>
              </a:lnSpc>
              <a:buNone/>
            </a:pPr>
            <a:r>
              <a:rPr lang="en-US" sz="1900" b="0" i="0" u="none" strike="noStrike" baseline="0" dirty="0">
                <a:latin typeface="Times New Roman" panose="02020603050405020304" pitchFamily="18" charset="0"/>
              </a:rPr>
              <a:t>Its small size, low power transmission up to 20 meters signal.</a:t>
            </a:r>
            <a:endParaRPr lang="en-US" sz="1900" dirty="0">
              <a:latin typeface="Times New Roman" panose="02020603050405020304" pitchFamily="18" charset="0"/>
              <a:cs typeface="Times New Roman" panose="02020603050405020304" pitchFamily="18" charset="0"/>
            </a:endParaRPr>
          </a:p>
          <a:p>
            <a:pPr marL="0" indent="0">
              <a:lnSpc>
                <a:spcPct val="100000"/>
              </a:lnSpc>
              <a:buNone/>
            </a:pPr>
            <a:endParaRPr lang="en-US" sz="1800" b="0" i="0" u="none" strike="noStrike" baseline="0" dirty="0">
              <a:latin typeface="Times New Roman" panose="02020603050405020304" pitchFamily="18" charset="0"/>
              <a:cs typeface="Times New Roman" panose="02020603050405020304" pitchFamily="18" charset="0"/>
            </a:endParaRPr>
          </a:p>
          <a:p>
            <a:pPr algn="l">
              <a:lnSpc>
                <a:spcPct val="100000"/>
              </a:lnSpc>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p>
        </p:txBody>
      </p:sp>
      <p:pic>
        <p:nvPicPr>
          <p:cNvPr id="7" name="Picture 6">
            <a:extLst>
              <a:ext uri="{FF2B5EF4-FFF2-40B4-BE49-F238E27FC236}">
                <a16:creationId xmlns:a16="http://schemas.microsoft.com/office/drawing/2014/main" id="{F847AC81-CB55-7143-491B-7891C7EF5C39}"/>
              </a:ext>
            </a:extLst>
          </p:cNvPr>
          <p:cNvPicPr>
            <a:picLocks noChangeAspect="1"/>
          </p:cNvPicPr>
          <p:nvPr/>
        </p:nvPicPr>
        <p:blipFill>
          <a:blip r:embed="rId2"/>
          <a:stretch>
            <a:fillRect/>
          </a:stretch>
        </p:blipFill>
        <p:spPr>
          <a:xfrm>
            <a:off x="8437716" y="2814167"/>
            <a:ext cx="2692173" cy="1835456"/>
          </a:xfrm>
          <a:prstGeom prst="rect">
            <a:avLst/>
          </a:prstGeom>
        </p:spPr>
      </p:pic>
    </p:spTree>
    <p:extLst>
      <p:ext uri="{BB962C8B-B14F-4D97-AF65-F5344CB8AC3E}">
        <p14:creationId xmlns:p14="http://schemas.microsoft.com/office/powerpoint/2010/main" val="1747378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AE41-86EA-4D44-32AA-EC1D5F891427}"/>
              </a:ext>
            </a:extLst>
          </p:cNvPr>
          <p:cNvSpPr>
            <a:spLocks noGrp="1"/>
          </p:cNvSpPr>
          <p:nvPr>
            <p:ph type="title"/>
          </p:nvPr>
        </p:nvSpPr>
        <p:spPr>
          <a:xfrm>
            <a:off x="838200" y="365125"/>
            <a:ext cx="9585960" cy="447675"/>
          </a:xfrm>
        </p:spPr>
        <p:txBody>
          <a:bodyPr>
            <a:normAutofit/>
          </a:bodyPr>
          <a:lstStyle/>
          <a:p>
            <a:pPr marL="285750" indent="-285750">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SOIL MOISTURE SENSOR </a:t>
            </a:r>
            <a:r>
              <a:rPr lang="en-IN" sz="1800" dirty="0">
                <a:latin typeface="Times New Roman" panose="02020603050405020304" pitchFamily="18" charset="0"/>
                <a:cs typeface="Times New Roman" panose="02020603050405020304" pitchFamily="18" charset="0"/>
              </a:rPr>
              <a:t>:</a:t>
            </a:r>
          </a:p>
        </p:txBody>
      </p:sp>
      <p:pic>
        <p:nvPicPr>
          <p:cNvPr id="4" name="Content Placeholder 3">
            <a:extLst>
              <a:ext uri="{FF2B5EF4-FFF2-40B4-BE49-F238E27FC236}">
                <a16:creationId xmlns:a16="http://schemas.microsoft.com/office/drawing/2014/main" id="{9DFB57C6-ACA4-5BC7-EB10-667200796B57}"/>
              </a:ext>
            </a:extLst>
          </p:cNvPr>
          <p:cNvPicPr>
            <a:picLocks noGrp="1" noChangeAspect="1"/>
          </p:cNvPicPr>
          <p:nvPr>
            <p:ph idx="1"/>
          </p:nvPr>
        </p:nvPicPr>
        <p:blipFill>
          <a:blip r:embed="rId2"/>
          <a:stretch>
            <a:fillRect/>
          </a:stretch>
        </p:blipFill>
        <p:spPr>
          <a:xfrm>
            <a:off x="8489512" y="1066482"/>
            <a:ext cx="2887748" cy="2169756"/>
          </a:xfrm>
          <a:prstGeom prst="rect">
            <a:avLst/>
          </a:prstGeom>
        </p:spPr>
      </p:pic>
      <p:sp>
        <p:nvSpPr>
          <p:cNvPr id="6" name="TextBox 5">
            <a:extLst>
              <a:ext uri="{FF2B5EF4-FFF2-40B4-BE49-F238E27FC236}">
                <a16:creationId xmlns:a16="http://schemas.microsoft.com/office/drawing/2014/main" id="{E000BC22-5966-DB63-20F0-5B0E89E949E5}"/>
              </a:ext>
            </a:extLst>
          </p:cNvPr>
          <p:cNvSpPr txBox="1"/>
          <p:nvPr/>
        </p:nvSpPr>
        <p:spPr>
          <a:xfrm>
            <a:off x="946089" y="812800"/>
            <a:ext cx="6609080" cy="3373359"/>
          </a:xfrm>
          <a:prstGeom prst="rect">
            <a:avLst/>
          </a:prstGeom>
          <a:noFill/>
        </p:spPr>
        <p:txBody>
          <a:bodyPr wrap="square">
            <a:spAutoFit/>
          </a:bodyPr>
          <a:lstStyle/>
          <a:p>
            <a:pPr algn="just">
              <a:lnSpc>
                <a:spcPct val="150000"/>
              </a:lnSpc>
            </a:pPr>
            <a:r>
              <a:rPr lang="en-IN" sz="1800" dirty="0">
                <a:latin typeface="Times New Roman" panose="02020603050405020304" pitchFamily="18" charset="0"/>
                <a:cs typeface="Times New Roman" panose="02020603050405020304" pitchFamily="18" charset="0"/>
              </a:rPr>
              <a:t>Soil sensor is a sensor that feels the moisture of the earth with monitoring parameters like pH and soil conductivity</a:t>
            </a:r>
          </a:p>
          <a:p>
            <a:pPr algn="just">
              <a:lnSpc>
                <a:spcPct val="150000"/>
              </a:lnSpc>
            </a:pPr>
            <a:r>
              <a:rPr lang="en-US" sz="1800" b="0" i="0" u="none" strike="noStrike" baseline="0" dirty="0">
                <a:latin typeface="Times New Roman" panose="02020603050405020304" pitchFamily="18" charset="0"/>
              </a:rPr>
              <a:t> The sensor has both analogs as well digital output. Digital output is</a:t>
            </a:r>
          </a:p>
          <a:p>
            <a:pPr marL="0" indent="0" algn="just">
              <a:lnSpc>
                <a:spcPct val="150000"/>
              </a:lnSpc>
              <a:buNone/>
            </a:pPr>
            <a:r>
              <a:rPr lang="en-US" sz="1800" b="0" i="0" u="none" strike="noStrike" baseline="0" dirty="0">
                <a:latin typeface="Times New Roman" panose="02020603050405020304" pitchFamily="18" charset="0"/>
              </a:rPr>
              <a:t>fixed and analog output limits may vary. </a:t>
            </a:r>
            <a:r>
              <a:rPr lang="en-IN" sz="1800" dirty="0">
                <a:latin typeface="Times New Roman" pitchFamily="18" charset="0"/>
                <a:cs typeface="Times New Roman" pitchFamily="18" charset="0"/>
              </a:rPr>
              <a:t>The soil moisture sensor consists of two probes that measure the volume of water in the soil. The two probes allow the electric current to pass through the soil and, according to its resistance, measures the moisture level of the soil.</a:t>
            </a:r>
          </a:p>
          <a:p>
            <a:pPr algn="l">
              <a:lnSpc>
                <a:spcPct val="150000"/>
              </a:lnSpc>
            </a:pPr>
            <a:endParaRPr lang="en-IN" dirty="0"/>
          </a:p>
        </p:txBody>
      </p:sp>
      <p:sp>
        <p:nvSpPr>
          <p:cNvPr id="8" name="TextBox 7">
            <a:extLst>
              <a:ext uri="{FF2B5EF4-FFF2-40B4-BE49-F238E27FC236}">
                <a16:creationId xmlns:a16="http://schemas.microsoft.com/office/drawing/2014/main" id="{F2A2CB8F-69F1-37C8-E090-4FD5749AA604}"/>
              </a:ext>
            </a:extLst>
          </p:cNvPr>
          <p:cNvSpPr txBox="1"/>
          <p:nvPr/>
        </p:nvSpPr>
        <p:spPr>
          <a:xfrm>
            <a:off x="946089" y="4001493"/>
            <a:ext cx="6096000" cy="369332"/>
          </a:xfrm>
          <a:prstGeom prst="rect">
            <a:avLst/>
          </a:prstGeom>
          <a:noFill/>
        </p:spPr>
        <p:txBody>
          <a:bodyPr wrap="square">
            <a:spAutoFit/>
          </a:bodyPr>
          <a:lstStyle/>
          <a:p>
            <a:pPr marL="285750" indent="-285750">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 RAIN SENSOR :</a:t>
            </a:r>
            <a:endParaRPr lang="en-IN" dirty="0"/>
          </a:p>
        </p:txBody>
      </p:sp>
      <p:pic>
        <p:nvPicPr>
          <p:cNvPr id="9" name="Picture 8">
            <a:extLst>
              <a:ext uri="{FF2B5EF4-FFF2-40B4-BE49-F238E27FC236}">
                <a16:creationId xmlns:a16="http://schemas.microsoft.com/office/drawing/2014/main" id="{CACCDFCD-78EA-AE87-804A-B8864FAEFF22}"/>
              </a:ext>
            </a:extLst>
          </p:cNvPr>
          <p:cNvPicPr>
            <a:picLocks noChangeAspect="1"/>
          </p:cNvPicPr>
          <p:nvPr/>
        </p:nvPicPr>
        <p:blipFill>
          <a:blip r:embed="rId3"/>
          <a:stretch>
            <a:fillRect/>
          </a:stretch>
        </p:blipFill>
        <p:spPr>
          <a:xfrm>
            <a:off x="8379482" y="3895239"/>
            <a:ext cx="3107807" cy="2169756"/>
          </a:xfrm>
          <a:prstGeom prst="rect">
            <a:avLst/>
          </a:prstGeom>
        </p:spPr>
      </p:pic>
      <p:sp>
        <p:nvSpPr>
          <p:cNvPr id="11" name="TextBox 10">
            <a:extLst>
              <a:ext uri="{FF2B5EF4-FFF2-40B4-BE49-F238E27FC236}">
                <a16:creationId xmlns:a16="http://schemas.microsoft.com/office/drawing/2014/main" id="{3F3B5026-AA9B-D650-92F1-BDB2976EAE5D}"/>
              </a:ext>
            </a:extLst>
          </p:cNvPr>
          <p:cNvSpPr txBox="1"/>
          <p:nvPr/>
        </p:nvSpPr>
        <p:spPr>
          <a:xfrm>
            <a:off x="946089" y="4449168"/>
            <a:ext cx="6096000" cy="1615827"/>
          </a:xfrm>
          <a:prstGeom prst="rect">
            <a:avLst/>
          </a:prstGeom>
          <a:noFill/>
        </p:spPr>
        <p:txBody>
          <a:bodyPr wrap="square">
            <a:spAutoFit/>
          </a:bodyPr>
          <a:lstStyle/>
          <a:p>
            <a:pPr marL="0" indent="0" algn="just">
              <a:lnSpc>
                <a:spcPct val="150000"/>
              </a:lnSpc>
              <a:buNone/>
            </a:pPr>
            <a:r>
              <a:rPr lang="en-US" b="0" i="0" u="none" strike="noStrike" baseline="0" dirty="0">
                <a:latin typeface="Times New Roman" panose="02020603050405020304" pitchFamily="18" charset="0"/>
              </a:rPr>
              <a:t>Rain sensor module is a simple rain detection tool. </a:t>
            </a:r>
            <a:r>
              <a:rPr lang="en-IN" dirty="0">
                <a:latin typeface="Times New Roman" pitchFamily="18" charset="0"/>
                <a:cs typeface="Times New Roman" pitchFamily="18" charset="0"/>
              </a:rPr>
              <a:t>Rain sensors are a type of rain shutoff device designed  to pause irrigation when there is a significant amount of rainfall.</a:t>
            </a:r>
          </a:p>
          <a:p>
            <a:pPr algn="just"/>
            <a:endParaRPr lang="en-IN" dirty="0"/>
          </a:p>
        </p:txBody>
      </p:sp>
    </p:spTree>
    <p:extLst>
      <p:ext uri="{BB962C8B-B14F-4D97-AF65-F5344CB8AC3E}">
        <p14:creationId xmlns:p14="http://schemas.microsoft.com/office/powerpoint/2010/main" val="2160110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F352-C2F8-75A1-86AE-2629E9FED4F4}"/>
              </a:ext>
            </a:extLst>
          </p:cNvPr>
          <p:cNvSpPr>
            <a:spLocks noGrp="1"/>
          </p:cNvSpPr>
          <p:nvPr>
            <p:ph type="title"/>
          </p:nvPr>
        </p:nvSpPr>
        <p:spPr>
          <a:xfrm>
            <a:off x="838200" y="365125"/>
            <a:ext cx="8153400" cy="955675"/>
          </a:xfrm>
        </p:spPr>
        <p:txBody>
          <a:bodyPr/>
          <a:lstStyle/>
          <a:p>
            <a:pPr marL="285750" indent="-285750">
              <a:buFont typeface="Wingdings" panose="05000000000000000000" pitchFamily="2" charset="2"/>
              <a:buChar char="Ø"/>
            </a:pPr>
            <a:r>
              <a:rPr lang="en-IN" sz="1800" b="1" dirty="0">
                <a:latin typeface="Times New Roman" pitchFamily="18" charset="0"/>
                <a:cs typeface="Times New Roman" pitchFamily="18" charset="0"/>
              </a:rPr>
              <a:t>INFRARED SENSORS :</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p>
        </p:txBody>
      </p:sp>
      <p:pic>
        <p:nvPicPr>
          <p:cNvPr id="9" name="Content Placeholder 8">
            <a:extLst>
              <a:ext uri="{FF2B5EF4-FFF2-40B4-BE49-F238E27FC236}">
                <a16:creationId xmlns:a16="http://schemas.microsoft.com/office/drawing/2014/main" id="{CF7D1EA2-53C5-C90B-8B87-532B1BC1390A}"/>
              </a:ext>
            </a:extLst>
          </p:cNvPr>
          <p:cNvPicPr>
            <a:picLocks noGrp="1" noChangeAspect="1"/>
          </p:cNvPicPr>
          <p:nvPr>
            <p:ph idx="1"/>
          </p:nvPr>
        </p:nvPicPr>
        <p:blipFill>
          <a:blip r:embed="rId2"/>
          <a:stretch>
            <a:fillRect/>
          </a:stretch>
        </p:blipFill>
        <p:spPr>
          <a:xfrm>
            <a:off x="7696200" y="1137679"/>
            <a:ext cx="3553622" cy="2018580"/>
          </a:xfrm>
          <a:prstGeom prst="rect">
            <a:avLst/>
          </a:prstGeom>
        </p:spPr>
      </p:pic>
      <p:sp>
        <p:nvSpPr>
          <p:cNvPr id="11" name="TextBox 10">
            <a:extLst>
              <a:ext uri="{FF2B5EF4-FFF2-40B4-BE49-F238E27FC236}">
                <a16:creationId xmlns:a16="http://schemas.microsoft.com/office/drawing/2014/main" id="{30CB8DEE-9C16-3F4B-13E9-69948CFDCC8A}"/>
              </a:ext>
            </a:extLst>
          </p:cNvPr>
          <p:cNvSpPr txBox="1"/>
          <p:nvPr/>
        </p:nvSpPr>
        <p:spPr>
          <a:xfrm>
            <a:off x="838200" y="762412"/>
            <a:ext cx="6096000" cy="2951064"/>
          </a:xfrm>
          <a:prstGeom prst="rect">
            <a:avLst/>
          </a:prstGeom>
          <a:noFill/>
        </p:spPr>
        <p:txBody>
          <a:bodyPr wrap="square">
            <a:spAutoFit/>
          </a:bodyPr>
          <a:lstStyle/>
          <a:p>
            <a:pPr algn="just">
              <a:lnSpc>
                <a:spcPct val="150000"/>
              </a:lnSpc>
            </a:pPr>
            <a:r>
              <a:rPr lang="en-US" sz="1800" dirty="0">
                <a:latin typeface="Times New Roman" pitchFamily="18" charset="0"/>
                <a:cs typeface="Times New Roman" pitchFamily="18" charset="0"/>
              </a:rPr>
              <a:t>sensors are able to detect live objects that move, especially large ones. </a:t>
            </a:r>
            <a:r>
              <a:rPr lang="en-US" sz="1800" b="0" i="0" u="none" strike="noStrike" baseline="0" dirty="0">
                <a:latin typeface="Times New Roman" panose="02020603050405020304" pitchFamily="18" charset="0"/>
              </a:rPr>
              <a:t>An infrared sensor is used to emit light to hear something in the surrounding area. Can measure the temperature of the object and then detects the movement of things. Generally, in the infrared spectrum, everything objects emit a certain type of radiation. These types of radiation are invisible to our eyes; however the infrared sensor can detect these rays.</a:t>
            </a:r>
            <a:endParaRPr lang="en-US" sz="1800" dirty="0">
              <a:latin typeface="Times New Roman" pitchFamily="18" charset="0"/>
              <a:cs typeface="Times New Roman" pitchFamily="18" charset="0"/>
            </a:endParaRPr>
          </a:p>
        </p:txBody>
      </p:sp>
      <p:sp>
        <p:nvSpPr>
          <p:cNvPr id="13" name="TextBox 12">
            <a:extLst>
              <a:ext uri="{FF2B5EF4-FFF2-40B4-BE49-F238E27FC236}">
                <a16:creationId xmlns:a16="http://schemas.microsoft.com/office/drawing/2014/main" id="{475E4524-FB25-4D40-A641-17C26E2F5ADB}"/>
              </a:ext>
            </a:extLst>
          </p:cNvPr>
          <p:cNvSpPr txBox="1"/>
          <p:nvPr/>
        </p:nvSpPr>
        <p:spPr>
          <a:xfrm>
            <a:off x="838200" y="4004529"/>
            <a:ext cx="6096000" cy="646331"/>
          </a:xfrm>
          <a:prstGeom prst="rect">
            <a:avLst/>
          </a:prstGeom>
          <a:noFill/>
        </p:spPr>
        <p:txBody>
          <a:bodyPr wrap="square">
            <a:spAutoFit/>
          </a:bodyPr>
          <a:lstStyle/>
          <a:p>
            <a:pPr marL="285750" indent="-285750">
              <a:buFont typeface="Wingdings" panose="05000000000000000000" pitchFamily="2" charset="2"/>
              <a:buChar char="Ø"/>
            </a:pPr>
            <a:r>
              <a:rPr lang="en-IN" sz="1800" b="1" dirty="0">
                <a:latin typeface="Times New Roman" pitchFamily="18" charset="0"/>
                <a:cs typeface="Times New Roman" pitchFamily="18" charset="0"/>
              </a:rPr>
              <a:t> WI-FI MODULES :</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endParaRPr lang="en-IN" dirty="0"/>
          </a:p>
        </p:txBody>
      </p:sp>
      <p:pic>
        <p:nvPicPr>
          <p:cNvPr id="15" name="Picture 14">
            <a:extLst>
              <a:ext uri="{FF2B5EF4-FFF2-40B4-BE49-F238E27FC236}">
                <a16:creationId xmlns:a16="http://schemas.microsoft.com/office/drawing/2014/main" id="{DE6DBF1B-E8E8-CC3D-77FA-77EFC34F298B}"/>
              </a:ext>
            </a:extLst>
          </p:cNvPr>
          <p:cNvPicPr>
            <a:picLocks noChangeAspect="1"/>
          </p:cNvPicPr>
          <p:nvPr/>
        </p:nvPicPr>
        <p:blipFill>
          <a:blip r:embed="rId3"/>
          <a:stretch>
            <a:fillRect/>
          </a:stretch>
        </p:blipFill>
        <p:spPr>
          <a:xfrm>
            <a:off x="7219054" y="4260984"/>
            <a:ext cx="4305783" cy="2018581"/>
          </a:xfrm>
          <a:prstGeom prst="rect">
            <a:avLst/>
          </a:prstGeom>
        </p:spPr>
      </p:pic>
      <p:sp>
        <p:nvSpPr>
          <p:cNvPr id="17" name="TextBox 16">
            <a:extLst>
              <a:ext uri="{FF2B5EF4-FFF2-40B4-BE49-F238E27FC236}">
                <a16:creationId xmlns:a16="http://schemas.microsoft.com/office/drawing/2014/main" id="{D592F2AB-A13F-2C8F-99F0-135C6F97D408}"/>
              </a:ext>
            </a:extLst>
          </p:cNvPr>
          <p:cNvSpPr txBox="1"/>
          <p:nvPr/>
        </p:nvSpPr>
        <p:spPr>
          <a:xfrm>
            <a:off x="838200" y="4531540"/>
            <a:ext cx="5969000" cy="2126864"/>
          </a:xfrm>
          <a:prstGeom prst="rect">
            <a:avLst/>
          </a:prstGeom>
          <a:noFill/>
        </p:spPr>
        <p:txBody>
          <a:bodyPr wrap="square">
            <a:spAutoFit/>
          </a:bodyPr>
          <a:lstStyle/>
          <a:p>
            <a:pPr algn="just">
              <a:lnSpc>
                <a:spcPct val="150000"/>
              </a:lnSpc>
            </a:pPr>
            <a:r>
              <a:rPr lang="en-US" sz="1800" b="0" i="0" u="none" strike="noStrike" baseline="0" dirty="0">
                <a:latin typeface="Times New Roman" panose="02020603050405020304" pitchFamily="18" charset="0"/>
              </a:rPr>
              <a:t>The ESP8266 Wi-Fi Module is a standalone system chip with built-in TCP / IP protocol stack enabled microcontroller to access Wi-</a:t>
            </a:r>
            <a:r>
              <a:rPr lang="en-IN" sz="1800" b="0" i="0" u="none" strike="noStrike" baseline="0" dirty="0">
                <a:latin typeface="Times New Roman" panose="02020603050405020304" pitchFamily="18" charset="0"/>
              </a:rPr>
              <a:t>Fi network.</a:t>
            </a:r>
            <a:r>
              <a:rPr lang="en-IN" sz="1800" dirty="0">
                <a:latin typeface="Times New Roman" panose="02020603050405020304" pitchFamily="18" charset="0"/>
                <a:cs typeface="Times New Roman" panose="02020603050405020304" pitchFamily="18" charset="0"/>
              </a:rPr>
              <a:t> power consumption is not an issue , The transmission distance are lower in range of 100ft only.</a:t>
            </a:r>
          </a:p>
          <a:p>
            <a:pPr algn="just">
              <a:lnSpc>
                <a:spcPct val="150000"/>
              </a:lnSpc>
            </a:pPr>
            <a:endParaRPr lang="en-IN" dirty="0"/>
          </a:p>
        </p:txBody>
      </p:sp>
    </p:spTree>
    <p:extLst>
      <p:ext uri="{BB962C8B-B14F-4D97-AF65-F5344CB8AC3E}">
        <p14:creationId xmlns:p14="http://schemas.microsoft.com/office/powerpoint/2010/main" val="2338687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latin typeface="Times New Roman" panose="02020603050405020304" pitchFamily="18" charset="0"/>
                <a:cs typeface="Times New Roman" panose="02020603050405020304" pitchFamily="18" charset="0"/>
              </a:rPr>
              <a:t>LCD: Liquid Crystal Display</a:t>
            </a:r>
            <a:endParaRPr lang="en-IN" sz="2000" dirty="0">
              <a:latin typeface="Times New Roman" panose="02020603050405020304" pitchFamily="18" charset="0"/>
              <a:cs typeface="Times New Roman" panose="02020603050405020304" pitchFamily="18" charset="0"/>
            </a:endParaRPr>
          </a:p>
        </p:txBody>
      </p:sp>
      <p:pic>
        <p:nvPicPr>
          <p:cNvPr id="4" name="Content Placeholder 3" descr="lcd_1.JPG"/>
          <p:cNvPicPr>
            <a:picLocks noGrp="1"/>
          </p:cNvPicPr>
          <p:nvPr>
            <p:ph idx="1"/>
          </p:nvPr>
        </p:nvPicPr>
        <p:blipFill>
          <a:blip r:embed="rId2"/>
          <a:stretch>
            <a:fillRect/>
          </a:stretch>
        </p:blipFill>
        <p:spPr>
          <a:xfrm>
            <a:off x="1713400" y="1690688"/>
            <a:ext cx="6391275" cy="1028700"/>
          </a:xfrm>
          <a:prstGeom prst="rect">
            <a:avLst/>
          </a:prstGeom>
        </p:spPr>
      </p:pic>
      <p:sp>
        <p:nvSpPr>
          <p:cNvPr id="5" name="Rectangle 4"/>
          <p:cNvSpPr/>
          <p:nvPr/>
        </p:nvSpPr>
        <p:spPr>
          <a:xfrm>
            <a:off x="1389185" y="2413338"/>
            <a:ext cx="9964615" cy="2308324"/>
          </a:xfrm>
          <a:prstGeom prst="rect">
            <a:avLst/>
          </a:prstGeom>
        </p:spPr>
        <p:txBody>
          <a:bodyPr wrap="square">
            <a:spAutoFit/>
          </a:bodyPr>
          <a:lstStyle/>
          <a:p>
            <a:endParaRPr lang="en-IN" dirty="0" smtClean="0">
              <a:latin typeface="Times New Roman" panose="02020603050405020304" pitchFamily="18" charset="0"/>
              <a:ea typeface="Calibri" panose="020F0502020204030204" pitchFamily="34" charset="0"/>
            </a:endParaRPr>
          </a:p>
          <a:p>
            <a:endParaRPr lang="en-IN" dirty="0">
              <a:latin typeface="Times New Roman" panose="02020603050405020304" pitchFamily="18" charset="0"/>
              <a:ea typeface="Calibri" panose="020F0502020204030204" pitchFamily="34" charset="0"/>
            </a:endParaRPr>
          </a:p>
          <a:p>
            <a:endParaRPr lang="en-IN" dirty="0" smtClean="0">
              <a:latin typeface="Times New Roman" panose="02020603050405020304" pitchFamily="18" charset="0"/>
              <a:ea typeface="Calibri" panose="020F0502020204030204" pitchFamily="34" charset="0"/>
            </a:endParaRPr>
          </a:p>
          <a:p>
            <a:pPr algn="just"/>
            <a:r>
              <a:rPr lang="en-IN" dirty="0" smtClean="0">
                <a:latin typeface="Times New Roman" panose="02020603050405020304" pitchFamily="18" charset="0"/>
                <a:ea typeface="Calibri" panose="020F0502020204030204" pitchFamily="34" charset="0"/>
              </a:rPr>
              <a:t>This </a:t>
            </a:r>
            <a:r>
              <a:rPr lang="en-IN" dirty="0">
                <a:latin typeface="Times New Roman" panose="02020603050405020304" pitchFamily="18" charset="0"/>
                <a:ea typeface="Calibri" panose="020F0502020204030204" pitchFamily="34" charset="0"/>
              </a:rPr>
              <a:t>is an LCD Display designed for E-blocks. It is a 16 character, 2-line alphanumeric LCD display connected to a single 9-way D-type connector. This allows the device to be connected to most E-Block I/O ports. The LCD display requires data in a serial format, which is detailed in the user guide below. The display also requires a 5V power supply. Please take care not to exceed 5V, as this will cause damage to the device</a:t>
            </a:r>
            <a:endParaRPr lang="en-IN" dirty="0"/>
          </a:p>
        </p:txBody>
      </p:sp>
      <p:pic>
        <p:nvPicPr>
          <p:cNvPr id="6" name="Picture 5" descr="LCD.JPG"/>
          <p:cNvPicPr/>
          <p:nvPr/>
        </p:nvPicPr>
        <p:blipFill>
          <a:blip r:embed="rId3"/>
          <a:stretch>
            <a:fillRect/>
          </a:stretch>
        </p:blipFill>
        <p:spPr>
          <a:xfrm>
            <a:off x="2256324" y="4984359"/>
            <a:ext cx="5305425" cy="1531620"/>
          </a:xfrm>
          <a:prstGeom prst="rect">
            <a:avLst/>
          </a:prstGeom>
        </p:spPr>
      </p:pic>
    </p:spTree>
    <p:extLst>
      <p:ext uri="{BB962C8B-B14F-4D97-AF65-F5344CB8AC3E}">
        <p14:creationId xmlns:p14="http://schemas.microsoft.com/office/powerpoint/2010/main" val="2461862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smtClean="0"/>
              <a:t>   </a:t>
            </a:r>
            <a:endParaRPr lang="en-IN" sz="1800" dirty="0"/>
          </a:p>
        </p:txBody>
      </p:sp>
      <p:pic>
        <p:nvPicPr>
          <p:cNvPr id="4" name="Content Placeholder 3" descr="dc.jp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206752" y="3078111"/>
            <a:ext cx="2143125" cy="2143125"/>
          </a:xfrm>
          <a:prstGeom prst="rect">
            <a:avLst/>
          </a:prstGeom>
        </p:spPr>
      </p:pic>
      <p:sp>
        <p:nvSpPr>
          <p:cNvPr id="5" name="Rectangle 4"/>
          <p:cNvSpPr/>
          <p:nvPr/>
        </p:nvSpPr>
        <p:spPr>
          <a:xfrm>
            <a:off x="624254" y="1313525"/>
            <a:ext cx="11315700" cy="1764586"/>
          </a:xfrm>
          <a:prstGeom prst="rect">
            <a:avLst/>
          </a:prstGeom>
        </p:spPr>
        <p:txBody>
          <a:bodyPr wrap="square">
            <a:spAutoFit/>
          </a:bodyPr>
          <a:lstStyle/>
          <a:p>
            <a:pPr algn="just">
              <a:lnSpc>
                <a:spcPct val="150000"/>
              </a:lnSpc>
              <a:spcAft>
                <a:spcPts val="800"/>
              </a:spcAft>
              <a:tabLst>
                <a:tab pos="5581015" algn="l"/>
              </a:tabLst>
            </a:pPr>
            <a:r>
              <a:rPr lang="en-IN" sz="2000" b="1" dirty="0">
                <a:latin typeface="Times New Roman" panose="02020603050405020304" pitchFamily="18" charset="0"/>
                <a:ea typeface="Calibri" panose="020F0502020204030204" pitchFamily="34" charset="0"/>
                <a:cs typeface="Times New Roman" panose="02020603050405020304" pitchFamily="18" charset="0"/>
              </a:rPr>
              <a:t>DC MOTOR</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r>
              <a:rPr lang="en-IN" dirty="0" smtClean="0">
                <a:latin typeface="Times New Roman" panose="02020603050405020304" pitchFamily="18" charset="0"/>
                <a:ea typeface="Calibri" panose="020F0502020204030204" pitchFamily="34" charset="0"/>
              </a:rPr>
              <a:t>Here </a:t>
            </a:r>
            <a:r>
              <a:rPr lang="en-IN" dirty="0">
                <a:latin typeface="Times New Roman" panose="02020603050405020304" pitchFamily="18" charset="0"/>
                <a:ea typeface="Calibri" panose="020F0502020204030204" pitchFamily="34" charset="0"/>
              </a:rPr>
              <a:t>the DC motor is used to make the roof automatic in opening and closing whenever it rains and when the rain stops respectively. A D.C. motor is a machine that converts D.C. electrical energy into mechanical energy D.C. motor works on the principle that, when a current carrying conductor is placed in a magnetic field, a mechanical force is experienced on the conductor in a magnetic field</a:t>
            </a:r>
            <a:endParaRPr lang="en-IN" dirty="0"/>
          </a:p>
        </p:txBody>
      </p:sp>
    </p:spTree>
    <p:extLst>
      <p:ext uri="{BB962C8B-B14F-4D97-AF65-F5344CB8AC3E}">
        <p14:creationId xmlns:p14="http://schemas.microsoft.com/office/powerpoint/2010/main" val="39405661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5C61-8B90-10BC-ED14-079D174C768B}"/>
              </a:ext>
            </a:extLst>
          </p:cNvPr>
          <p:cNvSpPr>
            <a:spLocks noGrp="1"/>
          </p:cNvSpPr>
          <p:nvPr>
            <p:ph type="title"/>
          </p:nvPr>
        </p:nvSpPr>
        <p:spPr>
          <a:xfrm>
            <a:off x="838200" y="365125"/>
            <a:ext cx="6283960" cy="772795"/>
          </a:xfrm>
        </p:spPr>
        <p:txBody>
          <a:bodyPr>
            <a:normAutofit/>
          </a:bodyPr>
          <a:lstStyle/>
          <a:p>
            <a:pPr marL="285750" indent="-285750">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ARDUINO UNO:</a:t>
            </a:r>
          </a:p>
        </p:txBody>
      </p:sp>
      <p:pic>
        <p:nvPicPr>
          <p:cNvPr id="4" name="Content Placeholder 3">
            <a:extLst>
              <a:ext uri="{FF2B5EF4-FFF2-40B4-BE49-F238E27FC236}">
                <a16:creationId xmlns:a16="http://schemas.microsoft.com/office/drawing/2014/main" id="{6F542773-41C2-5E0F-C2A4-2FF940C45DE6}"/>
              </a:ext>
            </a:extLst>
          </p:cNvPr>
          <p:cNvPicPr>
            <a:picLocks noGrp="1" noChangeAspect="1"/>
          </p:cNvPicPr>
          <p:nvPr>
            <p:ph idx="1"/>
          </p:nvPr>
        </p:nvPicPr>
        <p:blipFill>
          <a:blip r:embed="rId2"/>
          <a:stretch>
            <a:fillRect/>
          </a:stretch>
        </p:blipFill>
        <p:spPr>
          <a:xfrm>
            <a:off x="7323995" y="1445936"/>
            <a:ext cx="4029805" cy="2712955"/>
          </a:xfrm>
          <a:prstGeom prst="rect">
            <a:avLst/>
          </a:prstGeom>
        </p:spPr>
      </p:pic>
      <p:sp>
        <p:nvSpPr>
          <p:cNvPr id="6" name="TextBox 5">
            <a:extLst>
              <a:ext uri="{FF2B5EF4-FFF2-40B4-BE49-F238E27FC236}">
                <a16:creationId xmlns:a16="http://schemas.microsoft.com/office/drawing/2014/main" id="{AD6A264F-9FAF-D55D-9D0B-C6C1979C4946}"/>
              </a:ext>
            </a:extLst>
          </p:cNvPr>
          <p:cNvSpPr txBox="1"/>
          <p:nvPr/>
        </p:nvSpPr>
        <p:spPr>
          <a:xfrm>
            <a:off x="838200" y="1212256"/>
            <a:ext cx="5764823" cy="4108817"/>
          </a:xfrm>
          <a:prstGeom prst="rect">
            <a:avLst/>
          </a:prstGeom>
          <a:noFill/>
        </p:spPr>
        <p:txBody>
          <a:bodyPr wrap="square">
            <a:spAutoFit/>
          </a:bodyPr>
          <a:lstStyle/>
          <a:p>
            <a:pPr algn="just">
              <a:lnSpc>
                <a:spcPct val="150000"/>
              </a:lnSpc>
            </a:pPr>
            <a:r>
              <a:rPr lang="en-US" sz="1800" b="0" i="0" u="none" strike="noStrike" baseline="0" dirty="0">
                <a:latin typeface="Times New Roman" panose="02020603050405020304" pitchFamily="18" charset="0"/>
              </a:rPr>
              <a:t>Arduino Uno is a small controller with open-source board based on Microchip ATmega328P microcontroller and developed by</a:t>
            </a:r>
          </a:p>
          <a:p>
            <a:pPr algn="just">
              <a:lnSpc>
                <a:spcPct val="150000"/>
              </a:lnSpc>
            </a:pPr>
            <a:r>
              <a:rPr lang="en-US" sz="1800" b="0" i="0" u="none" strike="noStrike" baseline="0" dirty="0">
                <a:latin typeface="Times New Roman" panose="02020603050405020304" pitchFamily="18" charset="0"/>
              </a:rPr>
              <a:t>Arduino. Cc its easy-to-use hardware and software.</a:t>
            </a:r>
          </a:p>
          <a:p>
            <a:pPr marL="0" indent="0" algn="just">
              <a:lnSpc>
                <a:spcPct val="150000"/>
              </a:lnSpc>
              <a:buNone/>
            </a:pPr>
            <a:r>
              <a:rPr lang="en-IN" sz="1800" dirty="0">
                <a:latin typeface="Times New Roman" pitchFamily="18" charset="0"/>
                <a:cs typeface="Times New Roman" pitchFamily="18" charset="0"/>
              </a:rPr>
              <a:t>It is an open source computing platform that is used for </a:t>
            </a:r>
          </a:p>
          <a:p>
            <a:pPr marL="0" indent="0" algn="just">
              <a:lnSpc>
                <a:spcPct val="150000"/>
              </a:lnSpc>
              <a:buNone/>
            </a:pPr>
            <a:r>
              <a:rPr lang="en-IN" sz="1800" dirty="0">
                <a:latin typeface="Times New Roman" pitchFamily="18" charset="0"/>
                <a:cs typeface="Times New Roman" pitchFamily="18" charset="0"/>
              </a:rPr>
              <a:t>constructing and programming electronic devices. It is</a:t>
            </a:r>
          </a:p>
          <a:p>
            <a:pPr marL="0" indent="0" algn="just">
              <a:lnSpc>
                <a:spcPct val="150000"/>
              </a:lnSpc>
              <a:buNone/>
            </a:pPr>
            <a:r>
              <a:rPr lang="en-IN" sz="1800" dirty="0">
                <a:latin typeface="Times New Roman" pitchFamily="18" charset="0"/>
                <a:cs typeface="Times New Roman" pitchFamily="18" charset="0"/>
              </a:rPr>
              <a:t> also capable of acting as a mini computer just like other </a:t>
            </a:r>
          </a:p>
          <a:p>
            <a:pPr marL="0" indent="0" algn="just">
              <a:lnSpc>
                <a:spcPct val="150000"/>
              </a:lnSpc>
              <a:buNone/>
            </a:pPr>
            <a:r>
              <a:rPr lang="en-IN" sz="1800" dirty="0">
                <a:latin typeface="Times New Roman" pitchFamily="18" charset="0"/>
                <a:cs typeface="Times New Roman" pitchFamily="18" charset="0"/>
              </a:rPr>
              <a:t>microcontrollers by taking inputs and controlling the </a:t>
            </a:r>
          </a:p>
          <a:p>
            <a:pPr marL="0" indent="0" algn="just">
              <a:lnSpc>
                <a:spcPct val="150000"/>
              </a:lnSpc>
              <a:buNone/>
            </a:pPr>
            <a:r>
              <a:rPr lang="en-IN" sz="1800" dirty="0">
                <a:latin typeface="Times New Roman" pitchFamily="18" charset="0"/>
                <a:cs typeface="Times New Roman" pitchFamily="18" charset="0"/>
              </a:rPr>
              <a:t>outputs for a variety of electronics devices.</a:t>
            </a:r>
          </a:p>
          <a:p>
            <a:pPr algn="l"/>
            <a:endParaRPr lang="en-IN" dirty="0"/>
          </a:p>
        </p:txBody>
      </p:sp>
    </p:spTree>
    <p:extLst>
      <p:ext uri="{BB962C8B-B14F-4D97-AF65-F5344CB8AC3E}">
        <p14:creationId xmlns:p14="http://schemas.microsoft.com/office/powerpoint/2010/main" val="2438785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565D-82EB-465D-718A-3B37AC598863}"/>
              </a:ext>
            </a:extLst>
          </p:cNvPr>
          <p:cNvSpPr>
            <a:spLocks noGrp="1"/>
          </p:cNvSpPr>
          <p:nvPr>
            <p:ph type="title"/>
          </p:nvPr>
        </p:nvSpPr>
        <p:spPr>
          <a:xfrm>
            <a:off x="901700" y="212725"/>
            <a:ext cx="10388600" cy="803275"/>
          </a:xfrm>
        </p:spPr>
        <p:txBody>
          <a:bodyPr/>
          <a:lstStyle/>
          <a:p>
            <a:pPr algn="ctr">
              <a:lnSpc>
                <a:spcPct val="100000"/>
              </a:lnSpc>
            </a:pPr>
            <a:r>
              <a:rPr lang="en-IN" b="1" dirty="0">
                <a:latin typeface="Times New Roman" panose="02020603050405020304" pitchFamily="18" charset="0"/>
                <a:cs typeface="Times New Roman" panose="02020603050405020304" pitchFamily="18" charset="0"/>
              </a:rPr>
              <a:t>ARCHITECTURE</a:t>
            </a:r>
          </a:p>
        </p:txBody>
      </p:sp>
      <p:pic>
        <p:nvPicPr>
          <p:cNvPr id="4" name="Content Placeholder 3">
            <a:extLst>
              <a:ext uri="{FF2B5EF4-FFF2-40B4-BE49-F238E27FC236}">
                <a16:creationId xmlns:a16="http://schemas.microsoft.com/office/drawing/2014/main" id="{193F480F-0B6E-7425-BF7D-D00ACE8F4B00}"/>
              </a:ext>
            </a:extLst>
          </p:cNvPr>
          <p:cNvPicPr>
            <a:picLocks noGrp="1" noChangeAspect="1"/>
          </p:cNvPicPr>
          <p:nvPr>
            <p:ph idx="1"/>
          </p:nvPr>
        </p:nvPicPr>
        <p:blipFill>
          <a:blip r:embed="rId2"/>
          <a:stretch>
            <a:fillRect/>
          </a:stretch>
        </p:blipFill>
        <p:spPr>
          <a:xfrm>
            <a:off x="2240440" y="1281413"/>
            <a:ext cx="7711119" cy="4977147"/>
          </a:xfrm>
          <a:prstGeom prst="rect">
            <a:avLst/>
          </a:prstGeom>
        </p:spPr>
      </p:pic>
    </p:spTree>
    <p:extLst>
      <p:ext uri="{BB962C8B-B14F-4D97-AF65-F5344CB8AC3E}">
        <p14:creationId xmlns:p14="http://schemas.microsoft.com/office/powerpoint/2010/main" val="5311957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5103812" cy="756138"/>
          </a:xfrm>
        </p:spPr>
        <p:txBody>
          <a:bodyPr>
            <a:normAutofit fontScale="90000"/>
          </a:bodyPr>
          <a:lstStyle/>
          <a:p>
            <a:pPr algn="ctr"/>
            <a:r>
              <a:rPr lang="en-IN" sz="3200" dirty="0" smtClean="0">
                <a:latin typeface="Times New Roman" panose="02020603050405020304" pitchFamily="18" charset="0"/>
                <a:cs typeface="Times New Roman" panose="02020603050405020304" pitchFamily="18" charset="0"/>
              </a:rPr>
              <a:t>Results and outcomes</a:t>
            </a:r>
            <a:br>
              <a:rPr lang="en-IN" sz="3200" dirty="0" smtClean="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6441679" y="987425"/>
            <a:ext cx="3655218" cy="4873625"/>
          </a:xfrm>
          <a:prstGeom prst="rect">
            <a:avLst/>
          </a:prstGeom>
        </p:spPr>
      </p:pic>
      <p:sp>
        <p:nvSpPr>
          <p:cNvPr id="5" name="Text Placeholder 4"/>
          <p:cNvSpPr>
            <a:spLocks noGrp="1"/>
          </p:cNvSpPr>
          <p:nvPr>
            <p:ph type="body" sz="half" idx="2"/>
          </p:nvPr>
        </p:nvSpPr>
        <p:spPr/>
        <p:txBody>
          <a:bodyPr/>
          <a:lstStyle/>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Enhanced </a:t>
            </a:r>
            <a:r>
              <a:rPr lang="en-US" dirty="0">
                <a:latin typeface="Times New Roman" panose="02020603050405020304" pitchFamily="18" charset="0"/>
                <a:cs typeface="Times New Roman" panose="02020603050405020304" pitchFamily="18" charset="0"/>
              </a:rPr>
              <a:t>Monitoring and Data Collection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Precision Farming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Automated Systems and Remote Control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Early Detection of Crop Diseases and Pests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Decision Support Systems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Resource Optimization</a:t>
            </a:r>
          </a:p>
        </p:txBody>
      </p:sp>
    </p:spTree>
    <p:extLst>
      <p:ext uri="{BB962C8B-B14F-4D97-AF65-F5344CB8AC3E}">
        <p14:creationId xmlns:p14="http://schemas.microsoft.com/office/powerpoint/2010/main" val="9476262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5A31B-6637-6EAA-58C3-B9BBF2185DD5}"/>
              </a:ext>
            </a:extLst>
          </p:cNvPr>
          <p:cNvSpPr>
            <a:spLocks noGrp="1"/>
          </p:cNvSpPr>
          <p:nvPr>
            <p:ph type="title"/>
          </p:nvPr>
        </p:nvSpPr>
        <p:spPr>
          <a:xfrm>
            <a:off x="838200" y="365125"/>
            <a:ext cx="10236200" cy="1057275"/>
          </a:xfrm>
        </p:spPr>
        <p:txBody>
          <a:bodyPr>
            <a:normAutofit/>
          </a:bodyPr>
          <a:lstStyle/>
          <a:p>
            <a:pPr algn="ctr"/>
            <a:r>
              <a:rPr lang="en-IN" sz="40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1C05DB8D-CEFB-EDE0-26EA-7227FE7552AC}"/>
              </a:ext>
            </a:extLst>
          </p:cNvPr>
          <p:cNvSpPr>
            <a:spLocks noGrp="1"/>
          </p:cNvSpPr>
          <p:nvPr>
            <p:ph idx="1"/>
          </p:nvPr>
        </p:nvSpPr>
        <p:spPr>
          <a:xfrm>
            <a:off x="838200" y="1290320"/>
            <a:ext cx="10596880" cy="5202555"/>
          </a:xfrm>
        </p:spPr>
        <p:txBody>
          <a:bodyPr>
            <a:normAutofit fontScale="85000" lnSpcReduction="20000"/>
          </a:bodyPr>
          <a:lstStyle/>
          <a:p>
            <a:pPr marL="0" indent="0" algn="just">
              <a:lnSpc>
                <a:spcPct val="150000"/>
              </a:lnSpc>
              <a:spcBef>
                <a:spcPts val="600"/>
              </a:spcBef>
              <a:spcAft>
                <a:spcPts val="600"/>
              </a:spcAft>
              <a:buNone/>
            </a:pPr>
            <a:r>
              <a:rPr lang="en-IN" sz="2000" i="1" dirty="0" smtClean="0">
                <a:latin typeface="Times New Roman" panose="02020603050405020304" pitchFamily="18" charset="0"/>
                <a:cs typeface="Times New Roman" panose="02020603050405020304" pitchFamily="18" charset="0"/>
              </a:rPr>
              <a:t>[1] Raj </a:t>
            </a:r>
            <a:r>
              <a:rPr lang="en-IN" sz="2000" i="1" dirty="0">
                <a:latin typeface="Times New Roman" panose="02020603050405020304" pitchFamily="18" charset="0"/>
                <a:cs typeface="Times New Roman" panose="02020603050405020304" pitchFamily="18" charset="0"/>
              </a:rPr>
              <a:t>Aryan, </a:t>
            </a:r>
            <a:r>
              <a:rPr lang="en-IN" sz="2000" i="1" dirty="0" err="1">
                <a:latin typeface="Times New Roman" panose="02020603050405020304" pitchFamily="18" charset="0"/>
                <a:cs typeface="Times New Roman" panose="02020603050405020304" pitchFamily="18" charset="0"/>
              </a:rPr>
              <a:t>Ankur</a:t>
            </a:r>
            <a:r>
              <a:rPr lang="en-IN" sz="2000" i="1" dirty="0">
                <a:latin typeface="Times New Roman" panose="02020603050405020304" pitchFamily="18" charset="0"/>
                <a:cs typeface="Times New Roman" panose="02020603050405020304" pitchFamily="18" charset="0"/>
              </a:rPr>
              <a:t> Mishra, Sachin Kumar, Ms. Sonia Kumar, “A Smart Farming and “Crop Monitoring Technology” in Agriculture Using IOT” </a:t>
            </a:r>
            <a:r>
              <a:rPr lang="en-IN" sz="2000" i="1" dirty="0" smtClean="0">
                <a:latin typeface="Times New Roman" panose="02020603050405020304" pitchFamily="18" charset="0"/>
                <a:cs typeface="Times New Roman" panose="02020603050405020304" pitchFamily="18" charset="0"/>
              </a:rPr>
              <a:t>2022</a:t>
            </a:r>
          </a:p>
          <a:p>
            <a:pPr marL="0" indent="0" algn="just">
              <a:lnSpc>
                <a:spcPct val="150000"/>
              </a:lnSpc>
              <a:spcBef>
                <a:spcPts val="600"/>
              </a:spcBef>
              <a:spcAft>
                <a:spcPts val="600"/>
              </a:spcAft>
              <a:buNone/>
            </a:pPr>
            <a:r>
              <a:rPr lang="en-US" sz="1900" i="1" dirty="0" smtClean="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900" i="1" dirty="0" err="1">
                <a:effectLst/>
                <a:latin typeface="Times New Roman" panose="02020603050405020304" pitchFamily="18" charset="0"/>
                <a:ea typeface="Times New Roman" panose="02020603050405020304" pitchFamily="18" charset="0"/>
                <a:cs typeface="Times New Roman" panose="02020603050405020304" pitchFamily="18" charset="0"/>
              </a:rPr>
              <a:t>Dr.N.Suma,Sandra</a:t>
            </a:r>
            <a:r>
              <a:rPr lang="en-US" sz="1900" i="1" dirty="0">
                <a:effectLst/>
                <a:latin typeface="Times New Roman" panose="02020603050405020304" pitchFamily="18" charset="0"/>
                <a:ea typeface="Times New Roman" panose="02020603050405020304" pitchFamily="18" charset="0"/>
                <a:cs typeface="Times New Roman" panose="02020603050405020304" pitchFamily="18" charset="0"/>
              </a:rPr>
              <a:t> Rhea Samson , S. Saranya, G. </a:t>
            </a:r>
            <a:r>
              <a:rPr lang="en-US" sz="1900" i="1" dirty="0" err="1">
                <a:effectLst/>
                <a:latin typeface="Times New Roman" panose="02020603050405020304" pitchFamily="18" charset="0"/>
                <a:ea typeface="Times New Roman" panose="02020603050405020304" pitchFamily="18" charset="0"/>
                <a:cs typeface="Times New Roman" panose="02020603050405020304" pitchFamily="18" charset="0"/>
              </a:rPr>
              <a:t>Shanmugapriya</a:t>
            </a:r>
            <a:r>
              <a:rPr lang="en-US" sz="1900" i="1" dirty="0">
                <a:effectLst/>
                <a:latin typeface="Times New Roman" panose="02020603050405020304" pitchFamily="18" charset="0"/>
                <a:ea typeface="Times New Roman" panose="02020603050405020304" pitchFamily="18" charset="0"/>
                <a:cs typeface="Times New Roman" panose="02020603050405020304" pitchFamily="18" charset="0"/>
              </a:rPr>
              <a:t>  , R. </a:t>
            </a:r>
            <a:r>
              <a:rPr lang="en-US" sz="1900" i="1" dirty="0" err="1">
                <a:effectLst/>
                <a:latin typeface="Times New Roman" panose="02020603050405020304" pitchFamily="18" charset="0"/>
                <a:ea typeface="Times New Roman" panose="02020603050405020304" pitchFamily="18" charset="0"/>
                <a:cs typeface="Times New Roman" panose="02020603050405020304" pitchFamily="18" charset="0"/>
              </a:rPr>
              <a:t>Subhashri</a:t>
            </a:r>
            <a:r>
              <a:rPr lang="en-US" sz="1900" i="1" dirty="0">
                <a:effectLst/>
                <a:latin typeface="Times New Roman" panose="02020603050405020304" pitchFamily="18" charset="0"/>
                <a:ea typeface="Times New Roman" panose="02020603050405020304" pitchFamily="18" charset="0"/>
                <a:cs typeface="Times New Roman" panose="02020603050405020304" pitchFamily="18" charset="0"/>
              </a:rPr>
              <a:t> Associate Professor, Department of </a:t>
            </a:r>
            <a:r>
              <a:rPr lang="en-US" sz="1900" i="1" dirty="0" err="1">
                <a:effectLst/>
                <a:latin typeface="Times New Roman" panose="02020603050405020304" pitchFamily="18" charset="0"/>
                <a:ea typeface="Times New Roman" panose="02020603050405020304" pitchFamily="18" charset="0"/>
                <a:cs typeface="Times New Roman" panose="02020603050405020304" pitchFamily="18" charset="0"/>
              </a:rPr>
              <a:t>ECE</a:t>
            </a:r>
            <a:r>
              <a:rPr lang="en-US" sz="1900" i="1" dirty="0" err="1">
                <a:effectLst/>
                <a:latin typeface="Times New Roman" panose="02020603050405020304" pitchFamily="18" charset="0"/>
                <a:ea typeface="Arial" panose="020B0604020202020204" pitchFamily="34" charset="0"/>
                <a:cs typeface="Times New Roman" panose="02020603050405020304" pitchFamily="18" charset="0"/>
              </a:rPr>
              <a:t>Journal</a:t>
            </a:r>
            <a:r>
              <a:rPr lang="en-US" sz="1900" i="1" dirty="0">
                <a:effectLst/>
                <a:latin typeface="Times New Roman" panose="02020603050405020304" pitchFamily="18" charset="0"/>
                <a:ea typeface="Arial" panose="020B0604020202020204" pitchFamily="34" charset="0"/>
                <a:cs typeface="Times New Roman" panose="02020603050405020304" pitchFamily="18" charset="0"/>
              </a:rPr>
              <a:t> of Advanced Research in Computer and Communication Engineering 2016 papers about IOT based smart agriculture.</a:t>
            </a:r>
            <a:endParaRPr lang="en-IN" sz="19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Bef>
                <a:spcPts val="600"/>
              </a:spcBef>
              <a:spcAft>
                <a:spcPts val="600"/>
              </a:spcAft>
              <a:buNone/>
            </a:pPr>
            <a:r>
              <a:rPr lang="en-US" sz="1900" i="1" dirty="0" smtClean="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1900" i="1" dirty="0">
                <a:effectLst/>
                <a:latin typeface="Times New Roman" panose="02020603050405020304" pitchFamily="18" charset="0"/>
                <a:ea typeface="Times New Roman" panose="02020603050405020304" pitchFamily="18" charset="0"/>
                <a:cs typeface="Times New Roman" panose="02020603050405020304" pitchFamily="18" charset="0"/>
              </a:rPr>
              <a:t>Ravi Kishore Kodali, Vishal Jain and </a:t>
            </a:r>
            <a:r>
              <a:rPr lang="en-US" sz="1900" i="1" dirty="0" err="1">
                <a:effectLst/>
                <a:latin typeface="Times New Roman" panose="02020603050405020304" pitchFamily="18" charset="0"/>
                <a:ea typeface="Times New Roman" panose="02020603050405020304" pitchFamily="18" charset="0"/>
                <a:cs typeface="Times New Roman" panose="02020603050405020304" pitchFamily="18" charset="0"/>
              </a:rPr>
              <a:t>SumitKaragwal</a:t>
            </a:r>
            <a:r>
              <a:rPr lang="en-US" sz="1900" i="1" dirty="0">
                <a:effectLst/>
                <a:latin typeface="Times New Roman" panose="02020603050405020304" pitchFamily="18" charset="0"/>
                <a:ea typeface="Times New Roman" panose="02020603050405020304" pitchFamily="18" charset="0"/>
                <a:cs typeface="Times New Roman" panose="02020603050405020304" pitchFamily="18" charset="0"/>
              </a:rPr>
              <a:t> Department of Electronics and Communication Engineering </a:t>
            </a:r>
            <a:r>
              <a:rPr lang="en-US" sz="1900" i="1" dirty="0">
                <a:effectLst/>
                <a:latin typeface="Times New Roman" panose="02020603050405020304" pitchFamily="18" charset="0"/>
                <a:ea typeface="Arial" panose="020B0604020202020204" pitchFamily="34" charset="0"/>
                <a:cs typeface="Times New Roman" panose="02020603050405020304" pitchFamily="18" charset="0"/>
              </a:rPr>
              <a:t>Kodali2016 papers gives information about </a:t>
            </a:r>
            <a:r>
              <a:rPr lang="en-US" sz="1900" i="1" dirty="0" err="1">
                <a:effectLst/>
                <a:latin typeface="Times New Roman" panose="02020603050405020304" pitchFamily="18" charset="0"/>
                <a:ea typeface="Arial" panose="020B0604020202020204" pitchFamily="34" charset="0"/>
                <a:cs typeface="Times New Roman" panose="02020603050405020304" pitchFamily="18" charset="0"/>
              </a:rPr>
              <a:t>Iot</a:t>
            </a:r>
            <a:r>
              <a:rPr lang="en-US" sz="1900" i="1" dirty="0">
                <a:effectLst/>
                <a:latin typeface="Times New Roman" panose="02020603050405020304" pitchFamily="18" charset="0"/>
                <a:ea typeface="Arial" panose="020B0604020202020204" pitchFamily="34" charset="0"/>
                <a:cs typeface="Times New Roman" panose="02020603050405020304" pitchFamily="18" charset="0"/>
              </a:rPr>
              <a:t> based smart greenhouse.</a:t>
            </a:r>
            <a:endParaRPr lang="en-IN" sz="19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Bef>
                <a:spcPts val="600"/>
              </a:spcBef>
              <a:spcAft>
                <a:spcPts val="600"/>
              </a:spcAft>
              <a:buNone/>
            </a:pPr>
            <a:r>
              <a:rPr lang="en-US" sz="1900" i="1" dirty="0" smtClean="0">
                <a:effectLst/>
                <a:latin typeface="Times New Roman" panose="02020603050405020304" pitchFamily="18" charset="0"/>
                <a:ea typeface="Times New Roman" panose="02020603050405020304" pitchFamily="18" charset="0"/>
                <a:cs typeface="Times New Roman" panose="02020603050405020304" pitchFamily="18" charset="0"/>
              </a:rPr>
              <a:t>[4]S</a:t>
            </a:r>
            <a:r>
              <a:rPr lang="en-US" sz="1900" i="1" dirty="0">
                <a:effectLst/>
                <a:latin typeface="Times New Roman" panose="02020603050405020304" pitchFamily="18" charset="0"/>
                <a:ea typeface="Times New Roman" panose="02020603050405020304" pitchFamily="18" charset="0"/>
                <a:cs typeface="Times New Roman" panose="02020603050405020304" pitchFamily="18" charset="0"/>
              </a:rPr>
              <a:t>. Bhattacharya, S. Sridevi, and R. </a:t>
            </a:r>
            <a:r>
              <a:rPr lang="en-US" sz="1900" i="1" dirty="0" err="1">
                <a:effectLst/>
                <a:latin typeface="Times New Roman" panose="02020603050405020304" pitchFamily="18" charset="0"/>
                <a:ea typeface="Times New Roman" panose="02020603050405020304" pitchFamily="18" charset="0"/>
                <a:cs typeface="Times New Roman" panose="02020603050405020304" pitchFamily="18" charset="0"/>
              </a:rPr>
              <a:t>Pitchiah</a:t>
            </a:r>
            <a:r>
              <a:rPr lang="en-US" sz="1900" i="1" dirty="0">
                <a:effectLst/>
                <a:latin typeface="Times New Roman" panose="02020603050405020304" pitchFamily="18" charset="0"/>
                <a:ea typeface="Times New Roman" panose="02020603050405020304" pitchFamily="18" charset="0"/>
                <a:cs typeface="Times New Roman" panose="02020603050405020304" pitchFamily="18" charset="0"/>
              </a:rPr>
              <a:t>, ‘‘Indoor air quality monitoring using wireless sensor network,’’ in Proc. 6th Int. Conf. Sens. Technol. (ICST), Dec. 2012, pp. 422–427.</a:t>
            </a:r>
            <a:endParaRPr lang="en-IN" sz="19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Bef>
                <a:spcPts val="600"/>
              </a:spcBef>
              <a:spcAft>
                <a:spcPts val="600"/>
              </a:spcAft>
              <a:buNone/>
            </a:pPr>
            <a:r>
              <a:rPr lang="en-US" sz="1900" i="1" dirty="0" smtClean="0">
                <a:effectLst/>
                <a:latin typeface="Times New Roman" panose="02020603050405020304" pitchFamily="18" charset="0"/>
                <a:ea typeface="Times New Roman" panose="02020603050405020304" pitchFamily="18" charset="0"/>
                <a:cs typeface="Times New Roman" panose="02020603050405020304" pitchFamily="18" charset="0"/>
              </a:rPr>
              <a:t>[5] </a:t>
            </a:r>
            <a:r>
              <a:rPr lang="en-US" sz="1900" i="1" dirty="0">
                <a:effectLst/>
                <a:latin typeface="Times New Roman" panose="02020603050405020304" pitchFamily="18" charset="0"/>
                <a:ea typeface="Times New Roman" panose="02020603050405020304" pitchFamily="18" charset="0"/>
                <a:cs typeface="Times New Roman" panose="02020603050405020304" pitchFamily="18" charset="0"/>
              </a:rPr>
              <a:t>Yu </a:t>
            </a:r>
            <a:r>
              <a:rPr lang="en-US" sz="1900" i="1" dirty="0" err="1">
                <a:effectLst/>
                <a:latin typeface="Times New Roman" panose="02020603050405020304" pitchFamily="18" charset="0"/>
                <a:ea typeface="Times New Roman" panose="02020603050405020304" pitchFamily="18" charset="0"/>
                <a:cs typeface="Times New Roman" panose="02020603050405020304" pitchFamily="18" charset="0"/>
              </a:rPr>
              <a:t>liu</a:t>
            </a:r>
            <a:r>
              <a:rPr lang="en-US" sz="19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i="1" dirty="0" err="1">
                <a:effectLst/>
                <a:latin typeface="Times New Roman" panose="02020603050405020304" pitchFamily="18" charset="0"/>
                <a:ea typeface="Times New Roman" panose="02020603050405020304" pitchFamily="18" charset="0"/>
                <a:cs typeface="Times New Roman" panose="02020603050405020304" pitchFamily="18" charset="0"/>
              </a:rPr>
              <a:t>KahinAkram</a:t>
            </a:r>
            <a:r>
              <a:rPr lang="en-US" sz="1900" i="1" dirty="0">
                <a:effectLst/>
                <a:latin typeface="Times New Roman" panose="02020603050405020304" pitchFamily="18" charset="0"/>
                <a:ea typeface="Times New Roman" panose="02020603050405020304" pitchFamily="18" charset="0"/>
                <a:cs typeface="Times New Roman" panose="02020603050405020304" pitchFamily="18" charset="0"/>
              </a:rPr>
              <a:t> hassan1, Magnus Karlsson1, Ola </a:t>
            </a:r>
            <a:r>
              <a:rPr lang="en-US" sz="1900" i="1" dirty="0" err="1">
                <a:effectLst/>
                <a:latin typeface="Times New Roman" panose="02020603050405020304" pitchFamily="18" charset="0"/>
                <a:ea typeface="Times New Roman" panose="02020603050405020304" pitchFamily="18" charset="0"/>
                <a:cs typeface="Times New Roman" panose="02020603050405020304" pitchFamily="18" charset="0"/>
              </a:rPr>
              <a:t>Weister</a:t>
            </a:r>
            <a:r>
              <a:rPr lang="en-US" sz="1900" i="1"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900" i="1" dirty="0" err="1">
                <a:effectLst/>
                <a:latin typeface="Times New Roman" panose="02020603050405020304" pitchFamily="18" charset="0"/>
                <a:ea typeface="Times New Roman" panose="02020603050405020304" pitchFamily="18" charset="0"/>
                <a:cs typeface="Times New Roman" panose="02020603050405020304" pitchFamily="18" charset="0"/>
              </a:rPr>
              <a:t>Shaofang</a:t>
            </a:r>
            <a:r>
              <a:rPr lang="en-US" sz="1900" i="1" dirty="0">
                <a:effectLst/>
                <a:latin typeface="Times New Roman" panose="02020603050405020304" pitchFamily="18" charset="0"/>
                <a:ea typeface="Times New Roman" panose="02020603050405020304" pitchFamily="18" charset="0"/>
                <a:cs typeface="Times New Roman" panose="02020603050405020304" pitchFamily="18" charset="0"/>
              </a:rPr>
              <a:t> gong Department of  Science and Technology established Active Plant Wall for Green Indoor Climate Based on Cloud and Internet of Things.</a:t>
            </a:r>
            <a:endParaRPr lang="en-IN" sz="19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Bef>
                <a:spcPts val="600"/>
              </a:spcBef>
              <a:spcAft>
                <a:spcPts val="600"/>
              </a:spcAft>
              <a:buNone/>
            </a:pPr>
            <a:r>
              <a:rPr lang="en-US" sz="1900" i="1" dirty="0" smtClean="0">
                <a:effectLst/>
                <a:latin typeface="Times New Roman" panose="02020603050405020304" pitchFamily="18" charset="0"/>
                <a:ea typeface="Times New Roman" panose="02020603050405020304" pitchFamily="18" charset="0"/>
                <a:cs typeface="Times New Roman" panose="02020603050405020304" pitchFamily="18" charset="0"/>
              </a:rPr>
              <a:t>[6 ] </a:t>
            </a:r>
            <a:r>
              <a:rPr lang="en-US" sz="1900" i="1" dirty="0">
                <a:effectLst/>
                <a:latin typeface="Times New Roman" panose="02020603050405020304" pitchFamily="18" charset="0"/>
                <a:ea typeface="Times New Roman" panose="02020603050405020304" pitchFamily="18" charset="0"/>
                <a:cs typeface="Times New Roman" panose="02020603050405020304" pitchFamily="18" charset="0"/>
              </a:rPr>
              <a:t>D. Y. Kim, T. H. Shin, and J. S. Park, “A security framework in </a:t>
            </a:r>
            <a:r>
              <a:rPr lang="en-US" sz="1900" i="1" dirty="0" err="1">
                <a:effectLst/>
                <a:latin typeface="Times New Roman" panose="02020603050405020304" pitchFamily="18" charset="0"/>
                <a:ea typeface="Times New Roman" panose="02020603050405020304" pitchFamily="18" charset="0"/>
                <a:cs typeface="Times New Roman" panose="02020603050405020304" pitchFamily="18" charset="0"/>
              </a:rPr>
              <a:t>Rfid</a:t>
            </a:r>
            <a:r>
              <a:rPr lang="en-US" sz="1900" i="1" dirty="0">
                <a:effectLst/>
                <a:latin typeface="Times New Roman" panose="02020603050405020304" pitchFamily="18" charset="0"/>
                <a:ea typeface="Times New Roman" panose="02020603050405020304" pitchFamily="18" charset="0"/>
                <a:cs typeface="Times New Roman" panose="02020603050405020304" pitchFamily="18" charset="0"/>
              </a:rPr>
              <a:t> multi-domain system,” in Availability, Reliability and Security, 2007.ARES 2007.  </a:t>
            </a:r>
            <a:endParaRPr lang="en-IN" sz="19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178541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E971-135D-96B0-27E9-33165D527E39}"/>
              </a:ext>
            </a:extLst>
          </p:cNvPr>
          <p:cNvSpPr>
            <a:spLocks noGrp="1"/>
          </p:cNvSpPr>
          <p:nvPr>
            <p:ph type="title"/>
          </p:nvPr>
        </p:nvSpPr>
        <p:spPr>
          <a:xfrm>
            <a:off x="838200" y="365125"/>
            <a:ext cx="10515600" cy="955675"/>
          </a:xfrm>
        </p:spPr>
        <p:txBody>
          <a:bodyPr/>
          <a:lstStyle/>
          <a:p>
            <a:pPr algn="ctr">
              <a:lnSpc>
                <a:spcPct val="100000"/>
              </a:lnSpc>
            </a:pPr>
            <a:r>
              <a:rPr lang="en-IN"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59078FB4-7966-A5BD-C0B7-10AF04D9A7BC}"/>
              </a:ext>
            </a:extLst>
          </p:cNvPr>
          <p:cNvSpPr>
            <a:spLocks noGrp="1"/>
          </p:cNvSpPr>
          <p:nvPr>
            <p:ph idx="1"/>
          </p:nvPr>
        </p:nvSpPr>
        <p:spPr>
          <a:xfrm>
            <a:off x="838200" y="1459865"/>
            <a:ext cx="10515600" cy="4351338"/>
          </a:xfrm>
        </p:spPr>
        <p:txBody>
          <a:bodyPr>
            <a:normAutofit lnSpcReduction="10000"/>
          </a:bodyPr>
          <a:lstStyle/>
          <a:p>
            <a:pPr marL="342900" indent="-342900">
              <a:lnSpc>
                <a:spcPct val="100000"/>
              </a:lnSpc>
              <a:buFont typeface="Wingdings" panose="05000000000000000000" pitchFamily="2" charset="2"/>
              <a:buChar char="v"/>
            </a:pPr>
            <a:r>
              <a:rPr lang="en-IN" sz="2400" dirty="0" smtClean="0">
                <a:latin typeface="Times New Roman" pitchFamily="18" charset="0"/>
                <a:cs typeface="Times New Roman" pitchFamily="18" charset="0"/>
              </a:rPr>
              <a:t>Introduction</a:t>
            </a:r>
          </a:p>
          <a:p>
            <a:pPr marL="342900" indent="-342900">
              <a:lnSpc>
                <a:spcPct val="100000"/>
              </a:lnSpc>
              <a:buFont typeface="Wingdings" panose="05000000000000000000" pitchFamily="2" charset="2"/>
              <a:buChar char="v"/>
            </a:pPr>
            <a:r>
              <a:rPr lang="en-IN" sz="2400" dirty="0" smtClean="0">
                <a:latin typeface="Times New Roman" pitchFamily="18" charset="0"/>
                <a:cs typeface="Times New Roman" pitchFamily="18" charset="0"/>
              </a:rPr>
              <a:t>Abstract</a:t>
            </a:r>
          </a:p>
          <a:p>
            <a:pPr marL="342900" indent="-342900">
              <a:lnSpc>
                <a:spcPct val="100000"/>
              </a:lnSpc>
              <a:buFont typeface="Wingdings" panose="05000000000000000000" pitchFamily="2" charset="2"/>
              <a:buChar char="v"/>
            </a:pPr>
            <a:r>
              <a:rPr lang="en-IN" sz="2400" dirty="0">
                <a:latin typeface="Times New Roman" pitchFamily="18" charset="0"/>
                <a:cs typeface="Times New Roman" pitchFamily="18" charset="0"/>
              </a:rPr>
              <a:t>Objectives</a:t>
            </a:r>
          </a:p>
          <a:p>
            <a:pPr marL="342900" indent="-342900">
              <a:lnSpc>
                <a:spcPct val="100000"/>
              </a:lnSpc>
              <a:buFont typeface="Wingdings" panose="05000000000000000000" pitchFamily="2" charset="2"/>
              <a:buChar char="v"/>
            </a:pPr>
            <a:r>
              <a:rPr lang="en-IN" sz="2400" dirty="0">
                <a:latin typeface="Times New Roman" pitchFamily="18" charset="0"/>
                <a:cs typeface="Times New Roman" pitchFamily="18" charset="0"/>
              </a:rPr>
              <a:t>Problem </a:t>
            </a:r>
            <a:r>
              <a:rPr lang="en-IN" sz="2400" dirty="0" smtClean="0">
                <a:latin typeface="Times New Roman" pitchFamily="18" charset="0"/>
                <a:cs typeface="Times New Roman" pitchFamily="18" charset="0"/>
              </a:rPr>
              <a:t>statement</a:t>
            </a:r>
            <a:endParaRPr lang="en-IN" sz="2400" dirty="0">
              <a:latin typeface="Times New Roman" pitchFamily="18" charset="0"/>
              <a:cs typeface="Times New Roman" pitchFamily="18" charset="0"/>
            </a:endParaRPr>
          </a:p>
          <a:p>
            <a:pPr marL="342900" indent="-342900">
              <a:lnSpc>
                <a:spcPct val="100000"/>
              </a:lnSpc>
              <a:buFont typeface="Wingdings" panose="05000000000000000000" pitchFamily="2" charset="2"/>
              <a:buChar char="v"/>
            </a:pPr>
            <a:r>
              <a:rPr lang="en-IN" sz="2400" dirty="0">
                <a:latin typeface="Times New Roman" pitchFamily="18" charset="0"/>
                <a:cs typeface="Times New Roman" pitchFamily="18" charset="0"/>
              </a:rPr>
              <a:t>Literature </a:t>
            </a:r>
            <a:r>
              <a:rPr lang="en-IN" sz="2400" dirty="0" smtClean="0">
                <a:latin typeface="Times New Roman" pitchFamily="18" charset="0"/>
                <a:cs typeface="Times New Roman" pitchFamily="18" charset="0"/>
              </a:rPr>
              <a:t>survey</a:t>
            </a:r>
          </a:p>
          <a:p>
            <a:pPr marL="342900" indent="-342900">
              <a:lnSpc>
                <a:spcPct val="100000"/>
              </a:lnSpc>
              <a:buFont typeface="Wingdings" panose="05000000000000000000" pitchFamily="2" charset="2"/>
              <a:buChar char="v"/>
            </a:pPr>
            <a:r>
              <a:rPr lang="en-IN" sz="2400" dirty="0" smtClean="0">
                <a:latin typeface="Times New Roman" pitchFamily="18" charset="0"/>
                <a:cs typeface="Times New Roman" pitchFamily="18" charset="0"/>
              </a:rPr>
              <a:t>Existing System</a:t>
            </a:r>
          </a:p>
          <a:p>
            <a:pPr marL="342900" indent="-342900">
              <a:lnSpc>
                <a:spcPct val="100000"/>
              </a:lnSpc>
              <a:buFont typeface="Wingdings" panose="05000000000000000000" pitchFamily="2" charset="2"/>
              <a:buChar char="v"/>
            </a:pPr>
            <a:r>
              <a:rPr lang="en-IN" sz="2400" dirty="0" smtClean="0">
                <a:latin typeface="Times New Roman" pitchFamily="18" charset="0"/>
                <a:cs typeface="Times New Roman" pitchFamily="18" charset="0"/>
              </a:rPr>
              <a:t>Proposed System</a:t>
            </a:r>
            <a:endParaRPr lang="en-IN" sz="2400" dirty="0">
              <a:latin typeface="Times New Roman" pitchFamily="18" charset="0"/>
              <a:cs typeface="Times New Roman" pitchFamily="18" charset="0"/>
            </a:endParaRPr>
          </a:p>
          <a:p>
            <a:pPr marL="342900" indent="-342900">
              <a:lnSpc>
                <a:spcPct val="100000"/>
              </a:lnSpc>
              <a:buFont typeface="Wingdings" panose="05000000000000000000" pitchFamily="2" charset="2"/>
              <a:buChar char="v"/>
            </a:pPr>
            <a:r>
              <a:rPr lang="en-IN" sz="2400" dirty="0" smtClean="0">
                <a:latin typeface="Times New Roman" pitchFamily="18" charset="0"/>
                <a:cs typeface="Times New Roman" pitchFamily="18" charset="0"/>
              </a:rPr>
              <a:t>Implementation</a:t>
            </a:r>
            <a:endParaRPr lang="en-IN" sz="2400" dirty="0">
              <a:latin typeface="Times New Roman" pitchFamily="18" charset="0"/>
              <a:cs typeface="Times New Roman" pitchFamily="18" charset="0"/>
            </a:endParaRPr>
          </a:p>
          <a:p>
            <a:pPr marL="342900" indent="-342900">
              <a:lnSpc>
                <a:spcPct val="100000"/>
              </a:lnSpc>
              <a:buFont typeface="Wingdings" panose="05000000000000000000" pitchFamily="2" charset="2"/>
              <a:buChar char="v"/>
            </a:pPr>
            <a:r>
              <a:rPr lang="en-IN" sz="2400" dirty="0">
                <a:latin typeface="Times New Roman" pitchFamily="18" charset="0"/>
                <a:cs typeface="Times New Roman" pitchFamily="18" charset="0"/>
              </a:rPr>
              <a:t>References</a:t>
            </a:r>
            <a:endParaRPr lang="en-IN" sz="2400" dirty="0"/>
          </a:p>
        </p:txBody>
      </p:sp>
    </p:spTree>
    <p:extLst>
      <p:ext uri="{BB962C8B-B14F-4D97-AF65-F5344CB8AC3E}">
        <p14:creationId xmlns:p14="http://schemas.microsoft.com/office/powerpoint/2010/main" val="1988087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40D55B-B8D4-14D3-A061-7E8D3A0F1063}"/>
              </a:ext>
            </a:extLst>
          </p:cNvPr>
          <p:cNvSpPr txBox="1"/>
          <p:nvPr/>
        </p:nvSpPr>
        <p:spPr>
          <a:xfrm>
            <a:off x="4318000" y="2776974"/>
            <a:ext cx="8849360" cy="769441"/>
          </a:xfrm>
          <a:prstGeom prst="rect">
            <a:avLst/>
          </a:prstGeom>
          <a:noFill/>
        </p:spPr>
        <p:txBody>
          <a:bodyPr wrap="square">
            <a:spAutoFit/>
          </a:bodyPr>
          <a:lstStyle/>
          <a:p>
            <a:r>
              <a:rPr lang="en-IN" sz="4400" b="1" dirty="0">
                <a:latin typeface="Times New Roman" pitchFamily="18" charset="0"/>
                <a:cs typeface="Times New Roman" pitchFamily="18" charset="0"/>
              </a:rPr>
              <a:t>THANK YOU</a:t>
            </a:r>
            <a:endParaRPr lang="en-IN" sz="4400" b="1" dirty="0"/>
          </a:p>
        </p:txBody>
      </p:sp>
    </p:spTree>
    <p:extLst>
      <p:ext uri="{BB962C8B-B14F-4D97-AF65-F5344CB8AC3E}">
        <p14:creationId xmlns:p14="http://schemas.microsoft.com/office/powerpoint/2010/main" val="2129096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EE41-A836-9934-BF3B-6312EC20341D}"/>
              </a:ext>
            </a:extLst>
          </p:cNvPr>
          <p:cNvSpPr>
            <a:spLocks noGrp="1"/>
          </p:cNvSpPr>
          <p:nvPr>
            <p:ph type="title"/>
          </p:nvPr>
        </p:nvSpPr>
        <p:spPr>
          <a:xfrm>
            <a:off x="838200" y="269239"/>
            <a:ext cx="10515600" cy="823595"/>
          </a:xfrm>
        </p:spPr>
        <p:txBody>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6CAFDA23-52AE-88F4-C4B0-263B60A597E7}"/>
              </a:ext>
            </a:extLst>
          </p:cNvPr>
          <p:cNvSpPr>
            <a:spLocks noGrp="1"/>
          </p:cNvSpPr>
          <p:nvPr>
            <p:ph idx="1"/>
          </p:nvPr>
        </p:nvSpPr>
        <p:spPr>
          <a:xfrm>
            <a:off x="838200" y="1092834"/>
            <a:ext cx="10515600" cy="4998403"/>
          </a:xfrm>
        </p:spPr>
        <p:txBody>
          <a:bodyPr>
            <a:noAutofit/>
          </a:bodyPr>
          <a:lstStyle/>
          <a:p>
            <a:pPr marL="342900" indent="-342900" algn="just">
              <a:lnSpc>
                <a:spcPct val="150000"/>
              </a:lnSpc>
              <a:buFont typeface="Arial" pitchFamily="34" charset="0"/>
              <a:buChar char="•"/>
            </a:pPr>
            <a:r>
              <a:rPr lang="en-IN" sz="1800" dirty="0">
                <a:latin typeface="Times New Roman" panose="02020603050405020304" pitchFamily="18" charset="0"/>
                <a:cs typeface="Times New Roman" panose="02020603050405020304" pitchFamily="18" charset="0"/>
              </a:rPr>
              <a:t>Agriculture is the main source of income for most people in India and contributes significantly to the Indian economy.</a:t>
            </a:r>
          </a:p>
          <a:p>
            <a:pPr marL="342900" indent="-342900" algn="just">
              <a:lnSpc>
                <a:spcPct val="150000"/>
              </a:lnSpc>
              <a:buFont typeface="Arial" pitchFamily="34" charset="0"/>
              <a:buChar char="•"/>
            </a:pP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Smart agriculture, also known as precision agriculture, is an advanced farming method that utilizes cutting-edge technologies to increase crop yield, optimize resource utilization, and reduce environmental impact.</a:t>
            </a:r>
            <a:endParaRPr lang="en-IN" sz="18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itchFamily="34" charset="0"/>
              <a:buChar char="•"/>
            </a:pPr>
            <a:r>
              <a:rPr lang="en-US" sz="1800" dirty="0">
                <a:latin typeface="Times New Roman" panose="02020603050405020304" pitchFamily="18" charset="0"/>
                <a:cs typeface="Times New Roman" panose="02020603050405020304" pitchFamily="18" charset="0"/>
              </a:rPr>
              <a:t>By integrating various technologies such as sensors, drones, artificial intelligence, and data analytics, smart agriculture enables farmers to make data-driven decisions, monitor crop health and growth, and automate various farming processes.</a:t>
            </a:r>
            <a:endParaRPr lang="en-IN" sz="18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itchFamily="34" charset="0"/>
              <a:buChar char="•"/>
            </a:pPr>
            <a:r>
              <a:rPr lang="en-IN" sz="1800" dirty="0">
                <a:latin typeface="Times New Roman" panose="02020603050405020304" pitchFamily="18" charset="0"/>
                <a:cs typeface="Times New Roman" panose="02020603050405020304" pitchFamily="18" charset="0"/>
              </a:rPr>
              <a:t>Food prices are constant, because the quality of the plants has dropped. There are a number of factors that cause this may be due to water litter, low soil fertility, fertilizer misuse, climate change or diseases etc.</a:t>
            </a:r>
          </a:p>
          <a:p>
            <a:pPr marL="342900" indent="-342900" algn="just">
              <a:lnSpc>
                <a:spcPct val="150000"/>
              </a:lnSpc>
              <a:buFont typeface="Arial" pitchFamily="34" charset="0"/>
              <a:buChar char="•"/>
            </a:pPr>
            <a:r>
              <a:rPr lang="en-IN" sz="1800" dirty="0">
                <a:latin typeface="Times New Roman" panose="02020603050405020304" pitchFamily="18" charset="0"/>
                <a:cs typeface="Times New Roman" panose="02020603050405020304" pitchFamily="18" charset="0"/>
              </a:rPr>
              <a:t>It is very important to do it successfully agricultural interventions and the solution is IoT to integrate with the wireless sensor network. Internet of Things (IoT).</a:t>
            </a:r>
          </a:p>
        </p:txBody>
      </p:sp>
    </p:spTree>
    <p:extLst>
      <p:ext uri="{BB962C8B-B14F-4D97-AF65-F5344CB8AC3E}">
        <p14:creationId xmlns:p14="http://schemas.microsoft.com/office/powerpoint/2010/main" val="3914408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smtClean="0">
                <a:latin typeface="Times New Roman" panose="02020603050405020304" pitchFamily="18" charset="0"/>
                <a:cs typeface="Times New Roman" panose="02020603050405020304" pitchFamily="18" charset="0"/>
              </a:rPr>
              <a:t>ABSTRACT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1900" dirty="0">
                <a:latin typeface="Times New Roman" panose="02020603050405020304" pitchFamily="18" charset="0"/>
                <a:cs typeface="Times New Roman" panose="02020603050405020304" pitchFamily="18" charset="0"/>
              </a:rPr>
              <a:t>Agriculture is a critical sector for global food production and plays a vital role in the world's economy. However, farmers face numerous challenges in managing their crops, including unpredictable weather patterns, pest infestations, and animal damage. These challenges can significantly impact crop growth and yield, leading to economic losses for farmers. In addition, traditional methods of monitoring environmental conditions in fields, such as manual measurements, are time-consuming and labor-intensive</a:t>
            </a:r>
            <a:r>
              <a:rPr lang="en-US" sz="1900" dirty="0" smtClean="0">
                <a:latin typeface="Times New Roman" panose="02020603050405020304" pitchFamily="18" charset="0"/>
                <a:cs typeface="Times New Roman" panose="02020603050405020304" pitchFamily="18" charset="0"/>
              </a:rPr>
              <a:t>.</a:t>
            </a:r>
          </a:p>
          <a:p>
            <a:pPr algn="just"/>
            <a:r>
              <a:rPr lang="en-US" sz="1900" dirty="0">
                <a:latin typeface="Times New Roman" panose="02020603050405020304" pitchFamily="18" charset="0"/>
                <a:cs typeface="Times New Roman" panose="02020603050405020304" pitchFamily="18" charset="0"/>
              </a:rPr>
              <a:t>The Agriculture Field Monitoring System using </a:t>
            </a:r>
            <a:r>
              <a:rPr lang="en-US" sz="1900" dirty="0" err="1">
                <a:latin typeface="Times New Roman" panose="02020603050405020304" pitchFamily="18" charset="0"/>
                <a:cs typeface="Times New Roman" panose="02020603050405020304" pitchFamily="18" charset="0"/>
              </a:rPr>
              <a:t>IoT</a:t>
            </a:r>
            <a:r>
              <a:rPr lang="en-US" sz="1900" dirty="0">
                <a:latin typeface="Times New Roman" panose="02020603050405020304" pitchFamily="18" charset="0"/>
                <a:cs typeface="Times New Roman" panose="02020603050405020304" pitchFamily="18" charset="0"/>
              </a:rPr>
              <a:t> Sensors project aims to address this need by developing an IOT-based system that provides farmers with real-time data on the environmental conditions in their fields, enabling them to make informed decisions about crop management and reduce crop losses.</a:t>
            </a:r>
            <a:endParaRPr lang="en-IN" sz="1900" dirty="0">
              <a:latin typeface="Times New Roman" panose="02020603050405020304" pitchFamily="18"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1664756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125D9-0804-924C-3D5C-F40A9E4D1B02}"/>
              </a:ext>
            </a:extLst>
          </p:cNvPr>
          <p:cNvSpPr>
            <a:spLocks noGrp="1"/>
          </p:cNvSpPr>
          <p:nvPr>
            <p:ph type="title"/>
          </p:nvPr>
        </p:nvSpPr>
        <p:spPr>
          <a:xfrm>
            <a:off x="838200" y="365125"/>
            <a:ext cx="10515600" cy="681037"/>
          </a:xfrm>
        </p:spPr>
        <p:txBody>
          <a:bodyPr>
            <a:noAutofit/>
          </a:bodyPr>
          <a:lstStyle/>
          <a:p>
            <a:pPr algn="ctr">
              <a:lnSpc>
                <a:spcPct val="100000"/>
              </a:lnSpc>
            </a:pPr>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380165A7-97D2-533E-6A26-0D920468EFD2}"/>
              </a:ext>
            </a:extLst>
          </p:cNvPr>
          <p:cNvSpPr>
            <a:spLocks noGrp="1"/>
          </p:cNvSpPr>
          <p:nvPr>
            <p:ph idx="1"/>
          </p:nvPr>
        </p:nvSpPr>
        <p:spPr>
          <a:xfrm>
            <a:off x="838200" y="1460500"/>
            <a:ext cx="10515600" cy="4351338"/>
          </a:xfrm>
        </p:spPr>
        <p:txBody>
          <a:bodyPr>
            <a:normAutofit fontScale="85000" lnSpcReduction="10000"/>
          </a:bodyPr>
          <a:lstStyle/>
          <a:p>
            <a:pPr algn="just">
              <a:lnSpc>
                <a:spcPct val="150000"/>
              </a:lnSpc>
            </a:pPr>
            <a:r>
              <a:rPr lang="en-US" sz="1800" dirty="0">
                <a:latin typeface="Times New Roman" panose="02020603050405020304" pitchFamily="18" charset="0"/>
                <a:cs typeface="Times New Roman" panose="02020603050405020304" pitchFamily="18" charset="0"/>
              </a:rPr>
              <a:t>To develop an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-based system that can measure and monitor the environmental conditions in agriculture fields in real-time.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provide farmers with real-time data on the amount of rainfall, soil moisture content, temperature, and the presence of animals in the field, enabling them to make informed decisions</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smtClean="0">
                <a:latin typeface="Times New Roman" panose="02020603050405020304" pitchFamily="18" charset="0"/>
                <a:cs typeface="Times New Roman" panose="02020603050405020304" pitchFamily="18" charset="0"/>
              </a:rPr>
              <a:t> To </a:t>
            </a:r>
            <a:r>
              <a:rPr lang="en-US" sz="1800" dirty="0">
                <a:latin typeface="Times New Roman" panose="02020603050405020304" pitchFamily="18" charset="0"/>
                <a:cs typeface="Times New Roman" panose="02020603050405020304" pitchFamily="18" charset="0"/>
              </a:rPr>
              <a:t>reduce crop losses caused by animal damage or extreme weather conditions by providing farmers with timely information on the environmental conditions in their fields</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smtClean="0">
                <a:latin typeface="Times New Roman" panose="02020603050405020304" pitchFamily="18" charset="0"/>
                <a:cs typeface="Times New Roman" panose="02020603050405020304" pitchFamily="18" charset="0"/>
              </a:rPr>
              <a:t> To </a:t>
            </a:r>
            <a:r>
              <a:rPr lang="en-US" sz="1800" dirty="0">
                <a:latin typeface="Times New Roman" panose="02020603050405020304" pitchFamily="18" charset="0"/>
                <a:cs typeface="Times New Roman" panose="02020603050405020304" pitchFamily="18" charset="0"/>
              </a:rPr>
              <a:t>develop a cost-effective and easy-to-use solution that is accessible to small-scale farmers</a:t>
            </a:r>
            <a:r>
              <a:rPr lang="en-US" sz="1800" dirty="0" smtClean="0">
                <a:latin typeface="Times New Roman" panose="02020603050405020304" pitchFamily="18" charset="0"/>
                <a:cs typeface="Times New Roman" panose="02020603050405020304" pitchFamily="18" charset="0"/>
              </a:rPr>
              <a:t>.</a:t>
            </a:r>
          </a:p>
          <a:p>
            <a:pPr algn="just">
              <a:lnSpc>
                <a:spcPct val="150000"/>
              </a:lnSpc>
            </a:pPr>
            <a:r>
              <a:rPr lang="en-US" sz="1800" dirty="0" smtClean="0">
                <a:latin typeface="Times New Roman" panose="02020603050405020304" pitchFamily="18" charset="0"/>
                <a:cs typeface="Times New Roman" panose="02020603050405020304" pitchFamily="18" charset="0"/>
              </a:rPr>
              <a:t> To </a:t>
            </a:r>
            <a:r>
              <a:rPr lang="en-US" sz="1800" dirty="0">
                <a:latin typeface="Times New Roman" panose="02020603050405020304" pitchFamily="18" charset="0"/>
                <a:cs typeface="Times New Roman" panose="02020603050405020304" pitchFamily="18" charset="0"/>
              </a:rPr>
              <a:t>integrate the system with the Telegram application to provide farmers with remote access to the environmental condition data of their fields. </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To </a:t>
            </a:r>
            <a:r>
              <a:rPr lang="en-US" sz="1800" dirty="0">
                <a:latin typeface="Times New Roman" panose="02020603050405020304" pitchFamily="18" charset="0"/>
                <a:cs typeface="Times New Roman" panose="02020603050405020304" pitchFamily="18" charset="0"/>
              </a:rPr>
              <a:t>customize the system to suit specific crop types and environmental conditions, providing greater flexibility and accuracy in monitoring the environmental conditions of the fields</a:t>
            </a:r>
            <a:endParaRPr lang="en-IN"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15242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8198-5A41-E6A5-E16C-7B38374D00A2}"/>
              </a:ext>
            </a:extLst>
          </p:cNvPr>
          <p:cNvSpPr>
            <a:spLocks noGrp="1"/>
          </p:cNvSpPr>
          <p:nvPr>
            <p:ph type="title"/>
          </p:nvPr>
        </p:nvSpPr>
        <p:spPr>
          <a:xfrm>
            <a:off x="838200" y="161925"/>
            <a:ext cx="10515600" cy="986155"/>
          </a:xfrm>
        </p:spPr>
        <p:txBody>
          <a:bodyPr/>
          <a:lstStyle/>
          <a:p>
            <a:pPr algn="ctr">
              <a:lnSpc>
                <a:spcPct val="100000"/>
              </a:lnSpc>
            </a:pPr>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F1D95375-6F07-A299-1D09-A9B085C7C098}"/>
              </a:ext>
            </a:extLst>
          </p:cNvPr>
          <p:cNvSpPr>
            <a:spLocks noGrp="1"/>
          </p:cNvSpPr>
          <p:nvPr>
            <p:ph idx="1"/>
          </p:nvPr>
        </p:nvSpPr>
        <p:spPr>
          <a:xfrm>
            <a:off x="927100" y="1239519"/>
            <a:ext cx="10337800" cy="4622801"/>
          </a:xfrm>
        </p:spPr>
        <p:txBody>
          <a:bodyPr>
            <a:normAutofit/>
          </a:bodyPr>
          <a:lstStyle/>
          <a:p>
            <a:pPr algn="just">
              <a:lnSpc>
                <a:spcPct val="150000"/>
              </a:lnSpc>
            </a:pPr>
            <a:r>
              <a:rPr lang="en-IN"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Internet of Things in Agriculture: A Decision Support System for Precision Farming</a:t>
            </a:r>
            <a:r>
              <a:rPr lang="en-IN" sz="1800" dirty="0">
                <a:latin typeface="Times New Roman" panose="02020603050405020304" pitchFamily="18" charset="0"/>
                <a:cs typeface="Times New Roman" panose="02020603050405020304" pitchFamily="18" charset="0"/>
              </a:rPr>
              <a:t>” is to help the farmers to better understand the important factors to make easier such as water ,soil types. The proposed method uses different sensors like moisture, humidity, rain sensor in order to detect heavy rainfall.</a:t>
            </a:r>
          </a:p>
          <a:p>
            <a:pPr algn="just">
              <a:lnSpc>
                <a:spcPct val="150000"/>
              </a:lnSpc>
            </a:pPr>
            <a:r>
              <a:rPr lang="en-IN" sz="1800" dirty="0">
                <a:latin typeface="Times New Roman" panose="02020603050405020304" pitchFamily="18" charset="0"/>
                <a:cs typeface="Times New Roman" panose="02020603050405020304" pitchFamily="18" charset="0"/>
              </a:rPr>
              <a:t>If heavy rainfall detected, panels are automatically closed. All the operations can be implemented in both automatic and manual mode.</a:t>
            </a:r>
          </a:p>
          <a:p>
            <a:pPr algn="just">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We have used various sensors such as humidity sensor, rain sensor, temperature sensor, moisture sensor light sensor, motion detection sensor which will be initially set to default values suitable for the cultivation.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3285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5DC6-D6C7-F782-B8F0-BEAFDD26111D}"/>
              </a:ext>
            </a:extLst>
          </p:cNvPr>
          <p:cNvSpPr>
            <a:spLocks noGrp="1"/>
          </p:cNvSpPr>
          <p:nvPr>
            <p:ph type="title"/>
          </p:nvPr>
        </p:nvSpPr>
        <p:spPr>
          <a:xfrm>
            <a:off x="718820" y="136525"/>
            <a:ext cx="10754360" cy="661035"/>
          </a:xfrm>
        </p:spPr>
        <p:txBody>
          <a:bodyPr>
            <a:noAutofit/>
          </a:bodyPr>
          <a:lstStyle/>
          <a:p>
            <a:pPr algn="ctr"/>
            <a:r>
              <a:rPr lang="en-IN" b="1" dirty="0">
                <a:latin typeface="Times New Roman" panose="02020603050405020304" pitchFamily="18" charset="0"/>
                <a:cs typeface="Times New Roman" panose="02020603050405020304" pitchFamily="18" charset="0"/>
              </a:rPr>
              <a:t>LITERATURE SURVEY</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61327079"/>
              </p:ext>
            </p:extLst>
          </p:nvPr>
        </p:nvGraphicFramePr>
        <p:xfrm>
          <a:off x="838200" y="1503485"/>
          <a:ext cx="10515600" cy="46634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3823221512"/>
                    </a:ext>
                  </a:extLst>
                </a:gridCol>
                <a:gridCol w="2103120">
                  <a:extLst>
                    <a:ext uri="{9D8B030D-6E8A-4147-A177-3AD203B41FA5}">
                      <a16:colId xmlns:a16="http://schemas.microsoft.com/office/drawing/2014/main" val="3739542121"/>
                    </a:ext>
                  </a:extLst>
                </a:gridCol>
                <a:gridCol w="1752014">
                  <a:extLst>
                    <a:ext uri="{9D8B030D-6E8A-4147-A177-3AD203B41FA5}">
                      <a16:colId xmlns:a16="http://schemas.microsoft.com/office/drawing/2014/main" val="1003811918"/>
                    </a:ext>
                  </a:extLst>
                </a:gridCol>
                <a:gridCol w="1204546">
                  <a:extLst>
                    <a:ext uri="{9D8B030D-6E8A-4147-A177-3AD203B41FA5}">
                      <a16:colId xmlns:a16="http://schemas.microsoft.com/office/drawing/2014/main" val="3511580578"/>
                    </a:ext>
                  </a:extLst>
                </a:gridCol>
                <a:gridCol w="3352800">
                  <a:extLst>
                    <a:ext uri="{9D8B030D-6E8A-4147-A177-3AD203B41FA5}">
                      <a16:colId xmlns:a16="http://schemas.microsoft.com/office/drawing/2014/main" val="1474891508"/>
                    </a:ext>
                  </a:extLst>
                </a:gridCol>
              </a:tblGrid>
              <a:tr h="613048">
                <a:tc>
                  <a:txBody>
                    <a:bodyPr/>
                    <a:lstStyle/>
                    <a:p>
                      <a:r>
                        <a:rPr lang="en-IN" dirty="0" smtClean="0"/>
                        <a:t>SL</a:t>
                      </a:r>
                      <a:r>
                        <a:rPr lang="en-IN" baseline="0" dirty="0" smtClean="0"/>
                        <a:t> NO.</a:t>
                      </a:r>
                      <a:endParaRPr lang="en-IN" dirty="0"/>
                    </a:p>
                  </a:txBody>
                  <a:tcPr/>
                </a:tc>
                <a:tc>
                  <a:txBody>
                    <a:bodyPr/>
                    <a:lstStyle/>
                    <a:p>
                      <a:pPr algn="ctr"/>
                      <a:r>
                        <a:rPr lang="en-IN" dirty="0" smtClean="0"/>
                        <a:t>TITLE</a:t>
                      </a:r>
                      <a:endParaRPr lang="en-IN" dirty="0"/>
                    </a:p>
                  </a:txBody>
                  <a:tcPr/>
                </a:tc>
                <a:tc>
                  <a:txBody>
                    <a:bodyPr/>
                    <a:lstStyle/>
                    <a:p>
                      <a:pPr algn="ctr"/>
                      <a:r>
                        <a:rPr lang="en-IN" dirty="0" smtClean="0"/>
                        <a:t>AUTHOR</a:t>
                      </a:r>
                      <a:endParaRPr lang="en-IN" dirty="0"/>
                    </a:p>
                  </a:txBody>
                  <a:tcPr/>
                </a:tc>
                <a:tc>
                  <a:txBody>
                    <a:bodyPr/>
                    <a:lstStyle/>
                    <a:p>
                      <a:pPr algn="ctr"/>
                      <a:r>
                        <a:rPr lang="en-IN" dirty="0" smtClean="0"/>
                        <a:t>PUBLISHED</a:t>
                      </a:r>
                      <a:endParaRPr lang="en-IN" dirty="0"/>
                    </a:p>
                  </a:txBody>
                  <a:tcPr/>
                </a:tc>
                <a:tc>
                  <a:txBody>
                    <a:bodyPr/>
                    <a:lstStyle/>
                    <a:p>
                      <a:pPr algn="ctr"/>
                      <a:r>
                        <a:rPr lang="en-IN" dirty="0" smtClean="0"/>
                        <a:t>DESCRIPTION</a:t>
                      </a:r>
                      <a:endParaRPr lang="en-IN" dirty="0"/>
                    </a:p>
                  </a:txBody>
                  <a:tcPr/>
                </a:tc>
                <a:extLst>
                  <a:ext uri="{0D108BD9-81ED-4DB2-BD59-A6C34878D82A}">
                    <a16:rowId xmlns:a16="http://schemas.microsoft.com/office/drawing/2014/main" val="216204761"/>
                  </a:ext>
                </a:extLst>
              </a:tr>
              <a:tr h="2014300">
                <a:tc>
                  <a:txBody>
                    <a:bodyPr/>
                    <a:lstStyle/>
                    <a:p>
                      <a:r>
                        <a:rPr lang="en-IN" dirty="0" smtClean="0"/>
                        <a:t>1</a:t>
                      </a:r>
                      <a:endParaRPr lang="en-IN" dirty="0"/>
                    </a:p>
                  </a:txBody>
                  <a:tcPr/>
                </a:tc>
                <a:tc>
                  <a:txBody>
                    <a:bodyPr/>
                    <a:lstStyle/>
                    <a:p>
                      <a:pPr marL="0" indent="0">
                        <a:lnSpc>
                          <a:spcPct val="150000"/>
                        </a:lnSpc>
                        <a:spcBef>
                          <a:spcPts val="600"/>
                        </a:spcBef>
                        <a:spcAft>
                          <a:spcPts val="600"/>
                        </a:spcAft>
                        <a:buNone/>
                      </a:pPr>
                      <a:r>
                        <a:rPr lang="en-IN" sz="1400" i="0" dirty="0" smtClean="0">
                          <a:latin typeface="Times New Roman" panose="02020603050405020304" pitchFamily="18" charset="0"/>
                          <a:cs typeface="Times New Roman" panose="02020603050405020304" pitchFamily="18" charset="0"/>
                        </a:rPr>
                        <a:t>“A Smart Farming and Crop Monitoring Technology in Agriculture Using IOT” </a:t>
                      </a:r>
                    </a:p>
                  </a:txBody>
                  <a:tcPr/>
                </a:tc>
                <a:tc>
                  <a:txBody>
                    <a:bodyPr/>
                    <a:lstStyle/>
                    <a:p>
                      <a:r>
                        <a:rPr lang="en-IN" sz="1800" i="0" dirty="0" smtClean="0">
                          <a:latin typeface="Times New Roman" panose="02020603050405020304" pitchFamily="18" charset="0"/>
                          <a:cs typeface="Times New Roman" panose="02020603050405020304" pitchFamily="18" charset="0"/>
                        </a:rPr>
                        <a:t>Raj Aryan, </a:t>
                      </a:r>
                      <a:r>
                        <a:rPr lang="en-IN" sz="1800" i="0" dirty="0" err="1" smtClean="0">
                          <a:latin typeface="Times New Roman" panose="02020603050405020304" pitchFamily="18" charset="0"/>
                          <a:cs typeface="Times New Roman" panose="02020603050405020304" pitchFamily="18" charset="0"/>
                        </a:rPr>
                        <a:t>Ankur</a:t>
                      </a:r>
                      <a:r>
                        <a:rPr lang="en-IN" sz="1800" i="0" dirty="0" smtClean="0">
                          <a:latin typeface="Times New Roman" panose="02020603050405020304" pitchFamily="18" charset="0"/>
                          <a:cs typeface="Times New Roman" panose="02020603050405020304" pitchFamily="18" charset="0"/>
                        </a:rPr>
                        <a:t> Mishra, Sachin Kumar, Ms. Sonia Kumar</a:t>
                      </a:r>
                      <a:endParaRPr lang="en-IN" i="0" dirty="0"/>
                    </a:p>
                  </a:txBody>
                  <a:tcPr/>
                </a:tc>
                <a:tc>
                  <a:txBody>
                    <a:bodyPr/>
                    <a:lstStyle/>
                    <a:p>
                      <a:pPr algn="ctr"/>
                      <a:r>
                        <a:rPr lang="en-IN" dirty="0" smtClean="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tc>
                <a:tc>
                  <a:txBody>
                    <a:bodyPr/>
                    <a:lstStyle/>
                    <a:p>
                      <a:r>
                        <a:rPr lang="en-IN" sz="1200" kern="1200" dirty="0" smtClean="0">
                          <a:solidFill>
                            <a:schemeClr val="dk1"/>
                          </a:solidFill>
                          <a:effectLst/>
                          <a:latin typeface="Times New Roman" panose="02020603050405020304" pitchFamily="18" charset="0"/>
                          <a:ea typeface="+mn-ea"/>
                          <a:cs typeface="Times New Roman" panose="02020603050405020304" pitchFamily="18" charset="0"/>
                        </a:rPr>
                        <a:t>Monitoring the environmental factor is not the complete solution to increase the yield of crops. There are no of factors that decrease the productivity to a great extent. Hence Automation must be implemented in agriculture to overcome these problems. An automatic irrigation system thereby saving time, money and power of farmer. The Traditional Farm techniques require manual intervention. With the automated technology of irrigation the human intervention can be minimized. </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105750"/>
                  </a:ext>
                </a:extLst>
              </a:tr>
              <a:tr h="1839144">
                <a:tc>
                  <a:txBody>
                    <a:bodyPr/>
                    <a:lstStyle/>
                    <a:p>
                      <a:r>
                        <a:rPr lang="en-IN" dirty="0" smtClean="0"/>
                        <a:t>2</a:t>
                      </a:r>
                      <a:endParaRPr lang="en-IN" dirty="0"/>
                    </a:p>
                  </a:txBody>
                  <a:tcPr/>
                </a:tc>
                <a:tc>
                  <a:txBody>
                    <a:bodyPr/>
                    <a:lstStyle/>
                    <a:p>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i="0" kern="1200" dirty="0" smtClean="0">
                          <a:solidFill>
                            <a:schemeClr val="dk1"/>
                          </a:solidFill>
                          <a:effectLst/>
                          <a:latin typeface="Times New Roman" panose="02020603050405020304" pitchFamily="18" charset="0"/>
                          <a:ea typeface="+mn-ea"/>
                          <a:cs typeface="Times New Roman" panose="02020603050405020304" pitchFamily="18" charset="0"/>
                        </a:rPr>
                        <a:t>IOT based smart agriculture”</a:t>
                      </a:r>
                      <a:endParaRPr lang="en-IN" sz="1800" i="0" kern="1200" dirty="0">
                        <a:solidFill>
                          <a:schemeClr val="dk1"/>
                        </a:solidFill>
                        <a:effectLst/>
                        <a:latin typeface="+mn-lt"/>
                        <a:ea typeface="+mn-ea"/>
                        <a:cs typeface="+mn-cs"/>
                      </a:endParaRPr>
                    </a:p>
                  </a:txBody>
                  <a:tcPr/>
                </a:tc>
                <a:tc>
                  <a:txBody>
                    <a:bodyPr/>
                    <a:lstStyle/>
                    <a:p>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Dr.N.Suma</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Sandra Rhea Samson , S.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Saranya</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G.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Shanmugapriya</a:t>
                      </a:r>
                      <a:r>
                        <a:rPr lang="en-IN" sz="1800" kern="1200" dirty="0" smtClean="0">
                          <a:solidFill>
                            <a:schemeClr val="dk1"/>
                          </a:solidFill>
                          <a:effectLst/>
                          <a:latin typeface="Times New Roman" panose="02020603050405020304" pitchFamily="18" charset="0"/>
                          <a:ea typeface="+mn-ea"/>
                          <a:cs typeface="Times New Roman" panose="02020603050405020304" pitchFamily="18" charset="0"/>
                        </a:rPr>
                        <a:t>  , R. </a:t>
                      </a:r>
                      <a:r>
                        <a:rPr lang="en-IN" sz="1800" kern="1200" dirty="0" err="1" smtClean="0">
                          <a:solidFill>
                            <a:schemeClr val="dk1"/>
                          </a:solidFill>
                          <a:effectLst/>
                          <a:latin typeface="Times New Roman" panose="02020603050405020304" pitchFamily="18" charset="0"/>
                          <a:ea typeface="+mn-ea"/>
                          <a:cs typeface="Times New Roman" panose="02020603050405020304" pitchFamily="18" charset="0"/>
                        </a:rPr>
                        <a:t>Subhashri</a:t>
                      </a:r>
                      <a:endParaRPr lang="en-IN" i="0" dirty="0"/>
                    </a:p>
                  </a:txBody>
                  <a:tcPr/>
                </a:tc>
                <a:tc>
                  <a:txBody>
                    <a:bodyPr/>
                    <a:lstStyle/>
                    <a:p>
                      <a:pPr algn="ctr"/>
                      <a:r>
                        <a:rPr lang="en-IN" dirty="0" smtClean="0">
                          <a:latin typeface="Times New Roman" panose="02020603050405020304" pitchFamily="18" charset="0"/>
                          <a:cs typeface="Times New Roman" panose="02020603050405020304" pitchFamily="18" charset="0"/>
                        </a:rPr>
                        <a:t>2016</a:t>
                      </a:r>
                      <a:endParaRPr lang="en-IN" dirty="0">
                        <a:latin typeface="Times New Roman" panose="02020603050405020304" pitchFamily="18" charset="0"/>
                        <a:cs typeface="Times New Roman" panose="02020603050405020304" pitchFamily="18" charset="0"/>
                      </a:endParaRPr>
                    </a:p>
                  </a:txBody>
                  <a:tcPr/>
                </a:tc>
                <a:tc>
                  <a:txBody>
                    <a:bodyPr/>
                    <a:lstStyle/>
                    <a:p>
                      <a:r>
                        <a:rPr lang="en-IN" sz="1200" kern="1200" dirty="0" smtClean="0">
                          <a:solidFill>
                            <a:schemeClr val="dk1"/>
                          </a:solidFill>
                          <a:effectLst/>
                          <a:latin typeface="Times New Roman" panose="02020603050405020304" pitchFamily="18" charset="0"/>
                          <a:ea typeface="+mn-ea"/>
                          <a:cs typeface="Times New Roman" panose="02020603050405020304" pitchFamily="18" charset="0"/>
                        </a:rPr>
                        <a:t>The newer scenario of decreasing water tables, drying up of rivers and tanks, unpredictable environment present an urgent need of proper utilization of water. To cope up with this use of temperature and moisture sensor at suitable locations for monitoring of crops is implemented. An algorithm developed with threshold values of temperature and soil moisture can be programmed into a microcontroller-based gateway to control water quantity. </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49006286"/>
                  </a:ext>
                </a:extLst>
              </a:tr>
            </a:tbl>
          </a:graphicData>
        </a:graphic>
      </p:graphicFrame>
    </p:spTree>
    <p:extLst>
      <p:ext uri="{BB962C8B-B14F-4D97-AF65-F5344CB8AC3E}">
        <p14:creationId xmlns:p14="http://schemas.microsoft.com/office/powerpoint/2010/main" val="1445472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ext uri="{D42A27DB-BD31-4B8C-83A1-F6EECF244321}">
                <p14:modId xmlns:p14="http://schemas.microsoft.com/office/powerpoint/2010/main" val="2622494335"/>
              </p:ext>
            </p:extLst>
          </p:nvPr>
        </p:nvGraphicFramePr>
        <p:xfrm>
          <a:off x="838200" y="659423"/>
          <a:ext cx="10515600" cy="5710385"/>
        </p:xfrm>
        <a:graphic>
          <a:graphicData uri="http://schemas.openxmlformats.org/drawingml/2006/table">
            <a:tbl>
              <a:tblPr firstRow="1" bandRow="1">
                <a:tableStyleId>{5C22544A-7EE6-4342-B048-85BDC9FD1C3A}</a:tableStyleId>
              </a:tblPr>
              <a:tblGrid>
                <a:gridCol w="1553308">
                  <a:extLst>
                    <a:ext uri="{9D8B030D-6E8A-4147-A177-3AD203B41FA5}">
                      <a16:colId xmlns:a16="http://schemas.microsoft.com/office/drawing/2014/main" val="2816507351"/>
                    </a:ext>
                  </a:extLst>
                </a:gridCol>
                <a:gridCol w="1556238">
                  <a:extLst>
                    <a:ext uri="{9D8B030D-6E8A-4147-A177-3AD203B41FA5}">
                      <a16:colId xmlns:a16="http://schemas.microsoft.com/office/drawing/2014/main" val="4108631763"/>
                    </a:ext>
                  </a:extLst>
                </a:gridCol>
                <a:gridCol w="1899139">
                  <a:extLst>
                    <a:ext uri="{9D8B030D-6E8A-4147-A177-3AD203B41FA5}">
                      <a16:colId xmlns:a16="http://schemas.microsoft.com/office/drawing/2014/main" val="2443133847"/>
                    </a:ext>
                  </a:extLst>
                </a:gridCol>
                <a:gridCol w="1547446">
                  <a:extLst>
                    <a:ext uri="{9D8B030D-6E8A-4147-A177-3AD203B41FA5}">
                      <a16:colId xmlns:a16="http://schemas.microsoft.com/office/drawing/2014/main" val="112645877"/>
                    </a:ext>
                  </a:extLst>
                </a:gridCol>
                <a:gridCol w="3959469">
                  <a:extLst>
                    <a:ext uri="{9D8B030D-6E8A-4147-A177-3AD203B41FA5}">
                      <a16:colId xmlns:a16="http://schemas.microsoft.com/office/drawing/2014/main" val="302409432"/>
                    </a:ext>
                  </a:extLst>
                </a:gridCol>
              </a:tblGrid>
              <a:tr h="325573">
                <a:tc>
                  <a:txBody>
                    <a:bodyPr/>
                    <a:lstStyle/>
                    <a:p>
                      <a:pPr algn="ctr"/>
                      <a:r>
                        <a:rPr lang="en-IN" dirty="0" smtClean="0"/>
                        <a:t>SL NO</a:t>
                      </a:r>
                      <a:endParaRPr lang="en-IN" dirty="0"/>
                    </a:p>
                  </a:txBody>
                  <a:tcPr/>
                </a:tc>
                <a:tc>
                  <a:txBody>
                    <a:bodyPr/>
                    <a:lstStyle/>
                    <a:p>
                      <a:pPr algn="ctr"/>
                      <a:r>
                        <a:rPr lang="en-IN" dirty="0" smtClean="0"/>
                        <a:t>TITLE</a:t>
                      </a:r>
                      <a:endParaRPr lang="en-IN" dirty="0"/>
                    </a:p>
                  </a:txBody>
                  <a:tcPr/>
                </a:tc>
                <a:tc>
                  <a:txBody>
                    <a:bodyPr/>
                    <a:lstStyle/>
                    <a:p>
                      <a:pPr algn="ctr"/>
                      <a:r>
                        <a:rPr lang="en-IN" dirty="0" smtClean="0"/>
                        <a:t>AUTHOR</a:t>
                      </a:r>
                      <a:endParaRPr lang="en-IN" dirty="0"/>
                    </a:p>
                  </a:txBody>
                  <a:tcPr/>
                </a:tc>
                <a:tc>
                  <a:txBody>
                    <a:bodyPr/>
                    <a:lstStyle/>
                    <a:p>
                      <a:pPr algn="ctr"/>
                      <a:r>
                        <a:rPr lang="en-IN" dirty="0" smtClean="0"/>
                        <a:t>PUBLISHED</a:t>
                      </a:r>
                      <a:endParaRPr lang="en-IN" dirty="0"/>
                    </a:p>
                  </a:txBody>
                  <a:tcPr/>
                </a:tc>
                <a:tc>
                  <a:txBody>
                    <a:bodyPr/>
                    <a:lstStyle/>
                    <a:p>
                      <a:pPr algn="ctr"/>
                      <a:r>
                        <a:rPr lang="en-IN" dirty="0" smtClean="0"/>
                        <a:t>DESCRIPTION</a:t>
                      </a:r>
                      <a:endParaRPr lang="en-IN" dirty="0"/>
                    </a:p>
                  </a:txBody>
                  <a:tcPr/>
                </a:tc>
                <a:extLst>
                  <a:ext uri="{0D108BD9-81ED-4DB2-BD59-A6C34878D82A}">
                    <a16:rowId xmlns:a16="http://schemas.microsoft.com/office/drawing/2014/main" val="89928639"/>
                  </a:ext>
                </a:extLst>
              </a:tr>
              <a:tr h="2006074">
                <a:tc>
                  <a:txBody>
                    <a:bodyPr/>
                    <a:lstStyle/>
                    <a:p>
                      <a:pPr algn="just"/>
                      <a:r>
                        <a:rPr lang="en-IN" sz="1400" dirty="0" smtClean="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i="1" kern="1200" dirty="0" smtClean="0">
                          <a:solidFill>
                            <a:schemeClr val="dk1"/>
                          </a:solidFill>
                          <a:effectLst/>
                          <a:latin typeface="Times New Roman" panose="02020603050405020304" pitchFamily="18" charset="0"/>
                          <a:ea typeface="+mn-ea"/>
                          <a:cs typeface="Times New Roman" panose="02020603050405020304" pitchFamily="18" charset="0"/>
                        </a:rPr>
                        <a:t>“</a:t>
                      </a:r>
                      <a:r>
                        <a:rPr lang="en-IN" sz="1400" i="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lang="en-IN" sz="1400" i="0" kern="1200" dirty="0" smtClean="0">
                          <a:solidFill>
                            <a:schemeClr val="dk1"/>
                          </a:solidFill>
                          <a:effectLst/>
                          <a:latin typeface="Times New Roman" panose="02020603050405020304" pitchFamily="18" charset="0"/>
                          <a:ea typeface="+mn-ea"/>
                          <a:cs typeface="Times New Roman" panose="02020603050405020304" pitchFamily="18" charset="0"/>
                        </a:rPr>
                        <a:t> based smart greenhouse”</a:t>
                      </a:r>
                      <a:endParaRPr lang="en-IN" sz="1400" i="0" dirty="0">
                        <a:latin typeface="Times New Roman" panose="02020603050405020304" pitchFamily="18" charset="0"/>
                        <a:cs typeface="Times New Roman" panose="02020603050405020304" pitchFamily="18" charset="0"/>
                      </a:endParaRPr>
                    </a:p>
                  </a:txBody>
                  <a:tcPr/>
                </a:tc>
                <a:tc>
                  <a:txBody>
                    <a:bodyPr/>
                    <a:lstStyle/>
                    <a:p>
                      <a:pPr algn="just"/>
                      <a:r>
                        <a:rPr lang="en-IN" sz="1400" kern="1200" dirty="0" smtClean="0">
                          <a:solidFill>
                            <a:schemeClr val="dk1"/>
                          </a:solidFill>
                          <a:effectLst/>
                          <a:latin typeface="Times New Roman" panose="02020603050405020304" pitchFamily="18" charset="0"/>
                          <a:ea typeface="+mn-ea"/>
                          <a:cs typeface="Times New Roman" panose="02020603050405020304" pitchFamily="18" charset="0"/>
                        </a:rPr>
                        <a:t>Ravi Kishore </a:t>
                      </a:r>
                      <a:r>
                        <a:rPr lang="en-IN" sz="1400" kern="1200" dirty="0" err="1" smtClean="0">
                          <a:solidFill>
                            <a:schemeClr val="dk1"/>
                          </a:solidFill>
                          <a:effectLst/>
                          <a:latin typeface="Times New Roman" panose="02020603050405020304" pitchFamily="18" charset="0"/>
                          <a:ea typeface="+mn-ea"/>
                          <a:cs typeface="Times New Roman" panose="02020603050405020304" pitchFamily="18" charset="0"/>
                        </a:rPr>
                        <a:t>Kodali</a:t>
                      </a:r>
                      <a:r>
                        <a:rPr lang="en-IN" sz="1400" kern="1200" dirty="0" smtClean="0">
                          <a:solidFill>
                            <a:schemeClr val="dk1"/>
                          </a:solidFill>
                          <a:effectLst/>
                          <a:latin typeface="Times New Roman" panose="02020603050405020304" pitchFamily="18" charset="0"/>
                          <a:ea typeface="+mn-ea"/>
                          <a:cs typeface="Times New Roman" panose="02020603050405020304" pitchFamily="18" charset="0"/>
                        </a:rPr>
                        <a:t>, Vishal Jain and </a:t>
                      </a:r>
                      <a:r>
                        <a:rPr lang="en-IN" sz="1400" kern="1200" dirty="0" err="1" smtClean="0">
                          <a:solidFill>
                            <a:schemeClr val="dk1"/>
                          </a:solidFill>
                          <a:effectLst/>
                          <a:latin typeface="Times New Roman" panose="02020603050405020304" pitchFamily="18" charset="0"/>
                          <a:ea typeface="+mn-ea"/>
                          <a:cs typeface="Times New Roman" panose="02020603050405020304" pitchFamily="18" charset="0"/>
                        </a:rPr>
                        <a:t>Sumit</a:t>
                      </a:r>
                      <a:r>
                        <a:rPr lang="en-IN" sz="14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400" kern="1200" dirty="0" err="1" smtClean="0">
                          <a:solidFill>
                            <a:schemeClr val="dk1"/>
                          </a:solidFill>
                          <a:effectLst/>
                          <a:latin typeface="Times New Roman" panose="02020603050405020304" pitchFamily="18" charset="0"/>
                          <a:ea typeface="+mn-ea"/>
                          <a:cs typeface="Times New Roman" panose="02020603050405020304" pitchFamily="18" charset="0"/>
                        </a:rPr>
                        <a:t>Karagwal</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smtClean="0">
                          <a:latin typeface="Times New Roman" panose="02020603050405020304" pitchFamily="18" charset="0"/>
                          <a:cs typeface="Times New Roman" panose="02020603050405020304" pitchFamily="18" charset="0"/>
                        </a:rPr>
                        <a:t>2018</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400" kern="1200" dirty="0" smtClean="0">
                          <a:solidFill>
                            <a:schemeClr val="dk1"/>
                          </a:solidFill>
                          <a:effectLst/>
                          <a:latin typeface="Times New Roman" panose="02020603050405020304" pitchFamily="18" charset="0"/>
                          <a:ea typeface="+mn-ea"/>
                          <a:cs typeface="Times New Roman" panose="02020603050405020304" pitchFamily="18" charset="0"/>
                        </a:rPr>
                        <a:t>India receives ample amount of precipitation and have many large river systems but still only one third of the total agricultural land is connected via canal irrigation system. Remaining majority of the portion is dependent on monsoon or tube wells. Places with excess water faces problem of land sanity due to over irrigation and water logging. Water collected on the surface also blocks pores in the soil and kills beneficial microorganisms. So a </a:t>
                      </a:r>
                      <a:r>
                        <a:rPr lang="en-IN" sz="1400" kern="1200" dirty="0" err="1" smtClean="0">
                          <a:solidFill>
                            <a:schemeClr val="dk1"/>
                          </a:solidFill>
                          <a:effectLst/>
                          <a:latin typeface="Times New Roman" panose="02020603050405020304" pitchFamily="18" charset="0"/>
                          <a:ea typeface="+mn-ea"/>
                          <a:cs typeface="Times New Roman" panose="02020603050405020304" pitchFamily="18" charset="0"/>
                        </a:rPr>
                        <a:t>Iot</a:t>
                      </a:r>
                      <a:r>
                        <a:rPr lang="en-IN" sz="1400" kern="1200" dirty="0" smtClean="0">
                          <a:solidFill>
                            <a:schemeClr val="dk1"/>
                          </a:solidFill>
                          <a:effectLst/>
                          <a:latin typeface="Times New Roman" panose="02020603050405020304" pitchFamily="18" charset="0"/>
                          <a:ea typeface="+mn-ea"/>
                          <a:cs typeface="Times New Roman" panose="02020603050405020304" pitchFamily="18" charset="0"/>
                        </a:rPr>
                        <a:t> Based</a:t>
                      </a:r>
                      <a:r>
                        <a:rPr lang="en-IN" sz="1400" kern="1200" baseline="0" dirty="0" smtClean="0">
                          <a:solidFill>
                            <a:schemeClr val="dk1"/>
                          </a:solidFill>
                          <a:effectLst/>
                          <a:latin typeface="Times New Roman" panose="02020603050405020304" pitchFamily="18" charset="0"/>
                          <a:ea typeface="+mn-ea"/>
                          <a:cs typeface="Times New Roman" panose="02020603050405020304" pitchFamily="18" charset="0"/>
                        </a:rPr>
                        <a:t> solution provided</a:t>
                      </a:r>
                      <a:r>
                        <a:rPr lang="en-IN" sz="140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9242911"/>
                  </a:ext>
                </a:extLst>
              </a:tr>
              <a:tr h="3119585">
                <a:tc>
                  <a:txBody>
                    <a:bodyPr/>
                    <a:lstStyle/>
                    <a:p>
                      <a:pPr algn="just"/>
                      <a:r>
                        <a:rPr lang="en-IN" sz="1400" dirty="0" smtClean="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IN" sz="1200" i="0" kern="1200" dirty="0" smtClean="0">
                          <a:solidFill>
                            <a:schemeClr val="dk1"/>
                          </a:solidFill>
                          <a:effectLst/>
                          <a:latin typeface="Times New Roman" panose="02020603050405020304" pitchFamily="18" charset="0"/>
                          <a:ea typeface="+mn-ea"/>
                          <a:cs typeface="Times New Roman" panose="02020603050405020304" pitchFamily="18" charset="0"/>
                        </a:rPr>
                        <a:t>‘‘Indoor air quality monitoring using wireless sensor network</a:t>
                      </a:r>
                      <a:r>
                        <a:rPr lang="en-IN" sz="1200" kern="1200" dirty="0" smtClean="0">
                          <a:solidFill>
                            <a:schemeClr val="dk1"/>
                          </a:solidFill>
                          <a:effectLst/>
                          <a:latin typeface="Times New Roman" panose="02020603050405020304" pitchFamily="18" charset="0"/>
                          <a:ea typeface="+mn-ea"/>
                          <a:cs typeface="Times New Roman" panose="02020603050405020304" pitchFamily="18" charset="0"/>
                        </a:rPr>
                        <a:t>,</a:t>
                      </a:r>
                      <a:r>
                        <a:rPr lang="en-IN" sz="1200" i="1"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kern="1200" dirty="0" smtClean="0">
                          <a:solidFill>
                            <a:schemeClr val="dk1"/>
                          </a:solidFill>
                          <a:effectLst/>
                          <a:latin typeface="Times New Roman" panose="02020603050405020304" pitchFamily="18" charset="0"/>
                          <a:ea typeface="+mn-ea"/>
                          <a:cs typeface="Times New Roman" panose="02020603050405020304" pitchFamily="18" charset="0"/>
                        </a:rPr>
                        <a:t>S. Bhattacharya, S. </a:t>
                      </a:r>
                      <a:r>
                        <a:rPr lang="en-IN" sz="1200" kern="1200" dirty="0" err="1" smtClean="0">
                          <a:solidFill>
                            <a:schemeClr val="dk1"/>
                          </a:solidFill>
                          <a:effectLst/>
                          <a:latin typeface="Times New Roman" panose="02020603050405020304" pitchFamily="18" charset="0"/>
                          <a:ea typeface="+mn-ea"/>
                          <a:cs typeface="Times New Roman" panose="02020603050405020304" pitchFamily="18" charset="0"/>
                        </a:rPr>
                        <a:t>Sridevi</a:t>
                      </a:r>
                      <a:r>
                        <a:rPr lang="en-IN" sz="1200" kern="1200" dirty="0" smtClean="0">
                          <a:solidFill>
                            <a:schemeClr val="dk1"/>
                          </a:solidFill>
                          <a:effectLst/>
                          <a:latin typeface="Times New Roman" panose="02020603050405020304" pitchFamily="18" charset="0"/>
                          <a:ea typeface="+mn-ea"/>
                          <a:cs typeface="Times New Roman" panose="02020603050405020304" pitchFamily="18" charset="0"/>
                        </a:rPr>
                        <a:t>, and R. </a:t>
                      </a:r>
                      <a:r>
                        <a:rPr lang="en-IN" sz="1200" kern="1200" dirty="0" err="1" smtClean="0">
                          <a:solidFill>
                            <a:schemeClr val="dk1"/>
                          </a:solidFill>
                          <a:effectLst/>
                          <a:latin typeface="Times New Roman" panose="02020603050405020304" pitchFamily="18" charset="0"/>
                          <a:ea typeface="+mn-ea"/>
                          <a:cs typeface="Times New Roman" panose="02020603050405020304" pitchFamily="18" charset="0"/>
                        </a:rPr>
                        <a:t>Pitchiah</a:t>
                      </a:r>
                      <a:r>
                        <a:rPr lang="en-IN" sz="120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dirty="0" smtClean="0">
                          <a:latin typeface="Times New Roman" panose="02020603050405020304" pitchFamily="18" charset="0"/>
                          <a:cs typeface="Times New Roman" panose="02020603050405020304" pitchFamily="18" charset="0"/>
                        </a:rPr>
                        <a:t>2019</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kern="1200" dirty="0" smtClean="0">
                          <a:solidFill>
                            <a:schemeClr val="dk1"/>
                          </a:solidFill>
                          <a:effectLst/>
                          <a:latin typeface="Times New Roman" panose="02020603050405020304" pitchFamily="18" charset="0"/>
                          <a:ea typeface="+mn-ea"/>
                          <a:cs typeface="Times New Roman" panose="02020603050405020304" pitchFamily="18" charset="0"/>
                        </a:rPr>
                        <a:t>A remote sensing and control irrigation system using distributed wireless sensor network aiming for variable rate irrigation, real time in field sensing, controlling of a site specific precision linear move irrigation system to maximize the productivity with minimal use of water was developed in security framework in RFID multi-domain system. The system described details about the design and instrumentation of variable rate irrigation, wireless sensor network and real time in field sensing and control by using appropriate software. The whole system was developed using five in field sensor stations which collects the data and send it to the base station using global positioning system (GPS) where necessary action was taken for controlling irrigation according to the database available with the system.</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171030"/>
                  </a:ext>
                </a:extLst>
              </a:tr>
            </a:tbl>
          </a:graphicData>
        </a:graphic>
      </p:graphicFrame>
    </p:spTree>
    <p:extLst>
      <p:ext uri="{BB962C8B-B14F-4D97-AF65-F5344CB8AC3E}">
        <p14:creationId xmlns:p14="http://schemas.microsoft.com/office/powerpoint/2010/main" val="2481576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3600" dirty="0">
                <a:latin typeface="Times New Roman" panose="02020603050405020304" pitchFamily="18" charset="0"/>
                <a:cs typeface="Times New Roman" panose="02020603050405020304" pitchFamily="18" charset="0"/>
              </a:rPr>
              <a:t>EXISTING SYSTEM</a:t>
            </a:r>
            <a:endParaRPr lang="en-IN" sz="3600" dirty="0"/>
          </a:p>
        </p:txBody>
      </p:sp>
      <p:sp>
        <p:nvSpPr>
          <p:cNvPr id="7" name="Content Placeholder 6"/>
          <p:cNvSpPr>
            <a:spLocks noGrp="1"/>
          </p:cNvSpPr>
          <p:nvPr>
            <p:ph idx="1"/>
          </p:nvPr>
        </p:nvSpPr>
        <p:spPr/>
        <p:txBody>
          <a:bodyPr>
            <a:normAutofit/>
          </a:bodyPr>
          <a:lstStyle/>
          <a:p>
            <a:pPr algn="just"/>
            <a:r>
              <a:rPr lang="en-US" sz="1800" dirty="0" smtClean="0">
                <a:latin typeface="Times New Roman" panose="02020603050405020304" pitchFamily="18" charset="0"/>
                <a:cs typeface="Times New Roman" panose="02020603050405020304" pitchFamily="18" charset="0"/>
              </a:rPr>
              <a:t>Agricultural </a:t>
            </a:r>
            <a:r>
              <a:rPr lang="en-US" sz="1800" dirty="0">
                <a:latin typeface="Times New Roman" panose="02020603050405020304" pitchFamily="18" charset="0"/>
                <a:cs typeface="Times New Roman" panose="02020603050405020304" pitchFamily="18" charset="0"/>
              </a:rPr>
              <a:t>activities continue to be one of outstanding livelihood strategies. Food production plants do not depend on any officially acquired plants agricultural knowledge.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Especially </a:t>
            </a:r>
            <a:r>
              <a:rPr lang="en-US" sz="1800" dirty="0">
                <a:latin typeface="Times New Roman" panose="02020603050405020304" pitchFamily="18" charset="0"/>
                <a:cs typeface="Times New Roman" panose="02020603050405020304" pitchFamily="18" charset="0"/>
              </a:rPr>
              <a:t>in rural areas, farmers follow traditional production methods their food crops with the help of the environment.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Using </a:t>
            </a:r>
            <a:r>
              <a:rPr lang="en-US" sz="1800" dirty="0">
                <a:latin typeface="Times New Roman" panose="02020603050405020304" pitchFamily="18" charset="0"/>
                <a:cs typeface="Times New Roman" panose="02020603050405020304" pitchFamily="18" charset="0"/>
              </a:rPr>
              <a:t>common agricultural techniques, the labor required of a farm is more than a building good harvest. To get the best yield, we need you to protect the crop from pests.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This </a:t>
            </a:r>
            <a:r>
              <a:rPr lang="en-US" sz="1800" dirty="0">
                <a:latin typeface="Times New Roman" panose="02020603050405020304" pitchFamily="18" charset="0"/>
                <a:cs typeface="Times New Roman" panose="02020603050405020304" pitchFamily="18" charset="0"/>
              </a:rPr>
              <a:t>pest control is made in traditional ways that farmers use spraying pesticides to kill problems from the field using sprays. </a:t>
            </a:r>
            <a:endParaRPr lang="en-US" sz="1800" dirty="0" smtClean="0">
              <a:latin typeface="Times New Roman" panose="02020603050405020304" pitchFamily="18" charset="0"/>
              <a:cs typeface="Times New Roman" panose="02020603050405020304" pitchFamily="18" charset="0"/>
            </a:endParaRPr>
          </a:p>
          <a:p>
            <a:pPr algn="just"/>
            <a:r>
              <a:rPr lang="en-US" sz="1800" dirty="0" smtClean="0">
                <a:latin typeface="Times New Roman" panose="02020603050405020304" pitchFamily="18" charset="0"/>
                <a:cs typeface="Times New Roman" panose="02020603050405020304" pitchFamily="18" charset="0"/>
              </a:rPr>
              <a:t>There </a:t>
            </a:r>
            <a:r>
              <a:rPr lang="en-US" sz="1800" dirty="0">
                <a:latin typeface="Times New Roman" panose="02020603050405020304" pitchFamily="18" charset="0"/>
                <a:cs typeface="Times New Roman" panose="02020603050405020304" pitchFamily="18" charset="0"/>
              </a:rPr>
              <a:t>is a loss in the harvest. As we do not know about daily weather reports, either the need depends on rainfall and the flow of river water to irrigation system and river</a:t>
            </a:r>
            <a:r>
              <a:rPr lang="en-US" sz="1800" dirty="0" smtClean="0">
                <a:latin typeface="Times New Roman" panose="02020603050405020304" pitchFamily="18" charset="0"/>
                <a:cs typeface="Times New Roman" panose="02020603050405020304" pitchFamily="18" charset="0"/>
              </a:rPr>
              <a:t>.</a:t>
            </a:r>
          </a:p>
          <a:p>
            <a:pPr algn="just"/>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Proposed A new agricultural system is being developed for transformation which makes traditional farming a high yield production and for-profit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38327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TotalTime>
  <Words>2246</Words>
  <Application>Microsoft Office PowerPoint</Application>
  <PresentationFormat>Widescreen</PresentationFormat>
  <Paragraphs>141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Department of Computer Science &amp; Engineering Project Phase-2  Presentation</vt:lpstr>
      <vt:lpstr>CONTENTS</vt:lpstr>
      <vt:lpstr>INTRODUCTION</vt:lpstr>
      <vt:lpstr>ABSTRACT</vt:lpstr>
      <vt:lpstr>OBJECTIVE</vt:lpstr>
      <vt:lpstr>PROBLEM STATEMENT</vt:lpstr>
      <vt:lpstr>LITERATURE SURVEY</vt:lpstr>
      <vt:lpstr>PowerPoint Presentation</vt:lpstr>
      <vt:lpstr>EXISTING SYSTEM</vt:lpstr>
      <vt:lpstr>PROPOSED SYSTEM</vt:lpstr>
      <vt:lpstr>IMPLEMENTATION</vt:lpstr>
      <vt:lpstr>SOIL MOISTURE SENSOR :</vt:lpstr>
      <vt:lpstr>INFRARED SENSORS : </vt:lpstr>
      <vt:lpstr>LCD: Liquid Crystal Display</vt:lpstr>
      <vt:lpstr>   </vt:lpstr>
      <vt:lpstr>ARDUINO UNO:</vt:lpstr>
      <vt:lpstr>ARCHITECTURE</vt:lpstr>
      <vt:lpstr>Results and outcomes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&amp; Engineering Project Phase-2 Review 1 Presentation</dc:title>
  <dc:creator>Monish P</dc:creator>
  <cp:lastModifiedBy>Vinod Kumar</cp:lastModifiedBy>
  <cp:revision>9</cp:revision>
  <dcterms:created xsi:type="dcterms:W3CDTF">2023-04-10T17:58:56Z</dcterms:created>
  <dcterms:modified xsi:type="dcterms:W3CDTF">2023-05-24T18:55:24Z</dcterms:modified>
</cp:coreProperties>
</file>