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71" r:id="rId3"/>
    <p:sldId id="263" r:id="rId4"/>
    <p:sldId id="272" r:id="rId5"/>
    <p:sldId id="264" r:id="rId6"/>
    <p:sldId id="265"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3T20:45:35.703" idx="1">
    <p:pos x="10" y="10"/>
    <p:tex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8-03T14:46:07.501"/>
    </inkml:context>
    <inkml:brush xml:id="br0">
      <inkml:brushProperty name="width" value="0.05" units="cm"/>
      <inkml:brushProperty name="height" value="0.05" units="cm"/>
    </inkml:brush>
  </inkml:definitions>
  <inkml:trace contextRef="#ctx0" brushRef="#br0">0 5,'0'-4</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7400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1918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42943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5163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8567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89830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8922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88643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214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485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6336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916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8/6/2018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103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0283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217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704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8412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198545507"/>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customXml" Target="../ink/ink1.xml" /><Relationship Id="rId1" Type="http://schemas.openxmlformats.org/officeDocument/2006/relationships/slideLayout" Target="../slideLayouts/slideLayout1.xml" /><Relationship Id="rId6" Type="http://schemas.openxmlformats.org/officeDocument/2006/relationships/hyperlink" Target="https://en.m.wikipedia.org/wiki/Mozilla_Thunderbird" TargetMode="External" /><Relationship Id="rId5" Type="http://schemas.openxmlformats.org/officeDocument/2006/relationships/hyperlink" Target="https://en.m.wikipedia.org/wiki/Firefox" TargetMode="External" /><Relationship Id="rId4" Type="http://schemas.openxmlformats.org/officeDocument/2006/relationships/hyperlink" Target="https://en.m.wikipedia.org/wiki/Mozilla_Foundation" TargetMode="Externa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1.xml" /><Relationship Id="rId4" Type="http://schemas.openxmlformats.org/officeDocument/2006/relationships/image" Target="../media/image6.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7E6A-C413-7046-B051-B1A8B703A11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8C0E029-7439-254A-AB27-E5164136528E}"/>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39F5D4BA-3FD7-984B-822B-6EF4812A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442"/>
            <a:ext cx="12364002" cy="7202884"/>
          </a:xfrm>
          <a:prstGeom prst="rect">
            <a:avLst/>
          </a:prstGeom>
        </p:spPr>
      </p:pic>
    </p:spTree>
    <p:extLst>
      <p:ext uri="{BB962C8B-B14F-4D97-AF65-F5344CB8AC3E}">
        <p14:creationId xmlns:p14="http://schemas.microsoft.com/office/powerpoint/2010/main" val="115604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83D2AC-637B-1143-9F73-F58DCBCA6380}"/>
              </a:ext>
            </a:extLst>
          </p:cNvPr>
          <p:cNvSpPr txBox="1"/>
          <p:nvPr/>
        </p:nvSpPr>
        <p:spPr>
          <a:xfrm>
            <a:off x="2937271" y="2413337"/>
            <a:ext cx="7016353" cy="1446550"/>
          </a:xfrm>
          <a:prstGeom prst="rect">
            <a:avLst/>
          </a:prstGeom>
          <a:noFill/>
        </p:spPr>
        <p:txBody>
          <a:bodyPr wrap="square" rtlCol="0">
            <a:spAutoFit/>
          </a:bodyPr>
          <a:lstStyle/>
          <a:p>
            <a:pPr algn="l"/>
            <a:r>
              <a:rPr lang="en-IN" sz="8800"/>
              <a:t>Thank you all</a:t>
            </a:r>
            <a:r>
              <a:rPr lang="en-IN" sz="6000"/>
              <a:t> </a:t>
            </a:r>
            <a:endParaRPr lang="en-US" sz="6000"/>
          </a:p>
        </p:txBody>
      </p:sp>
    </p:spTree>
    <p:extLst>
      <p:ext uri="{BB962C8B-B14F-4D97-AF65-F5344CB8AC3E}">
        <p14:creationId xmlns:p14="http://schemas.microsoft.com/office/powerpoint/2010/main" val="178936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9045F7-DABB-1A48-91E6-47BD306F030A}"/>
              </a:ext>
            </a:extLst>
          </p:cNvPr>
          <p:cNvSpPr txBox="1"/>
          <p:nvPr/>
        </p:nvSpPr>
        <p:spPr>
          <a:xfrm>
            <a:off x="1440900" y="681334"/>
            <a:ext cx="10251038" cy="5109091"/>
          </a:xfrm>
          <a:prstGeom prst="rect">
            <a:avLst/>
          </a:prstGeom>
          <a:noFill/>
        </p:spPr>
        <p:txBody>
          <a:bodyPr wrap="square">
            <a:spAutoFit/>
          </a:bodyPr>
          <a:lstStyle/>
          <a:p>
            <a:r>
              <a:rPr lang="en-US" sz="6600"/>
              <a:t>Guidelines</a:t>
            </a:r>
            <a:endParaRPr lang="en-IN" sz="6600"/>
          </a:p>
          <a:p>
            <a:r>
              <a:rPr lang="en-IN" sz="4800" b="1" i="1" u="sng"/>
              <a:t>1.Ideas</a:t>
            </a:r>
          </a:p>
          <a:p>
            <a:r>
              <a:rPr lang="en-US" sz="4000" b="1" i="1" u="sng"/>
              <a:t>2.Language packs and license</a:t>
            </a:r>
            <a:endParaRPr lang="en-IN" sz="4000" b="1" i="1" u="sng"/>
          </a:p>
          <a:p>
            <a:r>
              <a:rPr lang="en-US" sz="4000" b="1" i="1" u="sng"/>
              <a:t>3.This all SEAMONKEY version is released</a:t>
            </a:r>
            <a:endParaRPr lang="en-IN" sz="4000" b="1" i="1" u="sng"/>
          </a:p>
          <a:p>
            <a:r>
              <a:rPr lang="en-US" sz="4000" b="1" i="1" u="sng"/>
              <a:t>4.Source code</a:t>
            </a:r>
            <a:endParaRPr lang="en-IN" sz="4000" b="1" i="1" u="sng"/>
          </a:p>
          <a:p>
            <a:r>
              <a:rPr lang="en-US" sz="4000" b="1" i="1" u="sng"/>
              <a:t>5.Operating system</a:t>
            </a:r>
            <a:endParaRPr lang="en-IN" sz="4000" b="1" i="1" u="sng"/>
          </a:p>
          <a:p>
            <a:r>
              <a:rPr lang="en-US" sz="4000" b="1" i="1" u="sng"/>
              <a:t>6.populiraty</a:t>
            </a:r>
          </a:p>
        </p:txBody>
      </p:sp>
    </p:spTree>
    <p:extLst>
      <p:ext uri="{BB962C8B-B14F-4D97-AF65-F5344CB8AC3E}">
        <p14:creationId xmlns:p14="http://schemas.microsoft.com/office/powerpoint/2010/main" val="134609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A714D4-CF75-DC42-A19D-A7465C9E29B7}"/>
              </a:ext>
            </a:extLst>
          </p:cNvPr>
          <p:cNvSpPr txBox="1"/>
          <p:nvPr/>
        </p:nvSpPr>
        <p:spPr>
          <a:xfrm>
            <a:off x="1992021" y="0"/>
            <a:ext cx="7629526" cy="769441"/>
          </a:xfrm>
          <a:prstGeom prst="rect">
            <a:avLst/>
          </a:prstGeom>
          <a:solidFill>
            <a:schemeClr val="accent1"/>
          </a:solidFill>
        </p:spPr>
        <p:txBody>
          <a:bodyPr wrap="square" rtlCol="0">
            <a:spAutoFit/>
          </a:bodyPr>
          <a:lstStyle/>
          <a:p>
            <a:pPr algn="l"/>
            <a:r>
              <a:rPr lang="en-IN" sz="4400"/>
              <a:t>Ideas</a:t>
            </a:r>
            <a:endParaRPr lang="en-US" sz="440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B82AD9B6-A475-2C42-B7DA-B8A9B76AA159}"/>
                  </a:ext>
                </a:extLst>
              </p14:cNvPr>
              <p14:cNvContentPartPr/>
              <p14:nvPr/>
            </p14:nvContentPartPr>
            <p14:xfrm>
              <a:off x="11406976" y="1573944"/>
              <a:ext cx="360" cy="1800"/>
            </p14:xfrm>
          </p:contentPart>
        </mc:Choice>
        <mc:Fallback xmlns="">
          <p:pic>
            <p:nvPicPr>
              <p:cNvPr id="8" name="Ink 7">
                <a:extLst>
                  <a:ext uri="{FF2B5EF4-FFF2-40B4-BE49-F238E27FC236}">
                    <a16:creationId xmlns:a16="http://schemas.microsoft.com/office/drawing/2014/main" id="{B82AD9B6-A475-2C42-B7DA-B8A9B76AA159}"/>
                  </a:ext>
                </a:extLst>
              </p:cNvPr>
              <p:cNvPicPr/>
              <p:nvPr/>
            </p:nvPicPr>
            <p:blipFill>
              <a:blip r:embed="rId3"/>
              <a:stretch>
                <a:fillRect/>
              </a:stretch>
            </p:blipFill>
            <p:spPr>
              <a:xfrm>
                <a:off x="11397976" y="1564944"/>
                <a:ext cx="18000" cy="19440"/>
              </a:xfrm>
              <a:prstGeom prst="rect">
                <a:avLst/>
              </a:prstGeom>
            </p:spPr>
          </p:pic>
        </mc:Fallback>
      </mc:AlternateContent>
      <p:sp>
        <p:nvSpPr>
          <p:cNvPr id="9" name="TextBox 8">
            <a:extLst>
              <a:ext uri="{FF2B5EF4-FFF2-40B4-BE49-F238E27FC236}">
                <a16:creationId xmlns:a16="http://schemas.microsoft.com/office/drawing/2014/main" id="{9DC7DE69-E80E-714B-A051-5D88C80D5450}"/>
              </a:ext>
            </a:extLst>
          </p:cNvPr>
          <p:cNvSpPr txBox="1"/>
          <p:nvPr/>
        </p:nvSpPr>
        <p:spPr>
          <a:xfrm>
            <a:off x="1799296" y="1188948"/>
            <a:ext cx="9916454" cy="2554545"/>
          </a:xfrm>
          <a:prstGeom prst="rect">
            <a:avLst/>
          </a:prstGeom>
          <a:noFill/>
        </p:spPr>
        <p:txBody>
          <a:bodyPr wrap="square">
            <a:spAutoFit/>
          </a:bodyPr>
          <a:lstStyle/>
          <a:p>
            <a:r>
              <a:rPr lang="en-IN" sz="2000" b="0" i="0">
                <a:effectLst/>
                <a:latin typeface="Helvetica Neue"/>
              </a:rPr>
              <a:t>●SeaMonkey was created in 2005 after the </a:t>
            </a:r>
            <a:r>
              <a:rPr lang="en-IN" sz="2000" b="0" i="0" u="none" strike="noStrike">
                <a:effectLst/>
                <a:latin typeface="Helvetica Neue"/>
                <a:hlinkClick r:id="rId4" tooltip="Mozilla Foundation">
                  <a:extLst>
                    <a:ext uri="{A12FA001-AC4F-418D-AE19-62706E023703}">
                      <ahyp:hlinkClr xmlns:ahyp="http://schemas.microsoft.com/office/drawing/2018/hyperlinkcolor" val="tx"/>
                    </a:ext>
                  </a:extLst>
                </a:hlinkClick>
              </a:rPr>
              <a:t>Mozilla Foundation</a:t>
            </a:r>
            <a:r>
              <a:rPr lang="en-IN" sz="2000" b="0" i="0">
                <a:effectLst/>
                <a:latin typeface="Helvetica Neue"/>
              </a:rPr>
              <a:t> decided to focus on standalone projects such as </a:t>
            </a:r>
            <a:r>
              <a:rPr lang="en-IN" sz="2000" b="0" i="0" u="none" strike="noStrike">
                <a:effectLst/>
                <a:latin typeface="Helvetica Neue"/>
                <a:hlinkClick r:id="rId5" tooltip="Firefox">
                  <a:extLst>
                    <a:ext uri="{A12FA001-AC4F-418D-AE19-62706E023703}">
                      <ahyp:hlinkClr xmlns:ahyp="http://schemas.microsoft.com/office/drawing/2018/hyperlinkcolor" val="tx"/>
                    </a:ext>
                  </a:extLst>
                </a:hlinkClick>
              </a:rPr>
              <a:t>Firefox</a:t>
            </a:r>
            <a:r>
              <a:rPr lang="en-IN" sz="2000" b="0" i="0">
                <a:effectLst/>
                <a:latin typeface="Helvetica Neue"/>
              </a:rPr>
              <a:t> and </a:t>
            </a:r>
            <a:r>
              <a:rPr lang="en-IN" sz="2000" b="0" i="0" u="none" strike="noStrike">
                <a:effectLst/>
                <a:latin typeface="Helvetica Neue"/>
                <a:hlinkClick r:id="rId6" tooltip="Mozilla Thunderbird">
                  <a:extLst>
                    <a:ext uri="{A12FA001-AC4F-418D-AE19-62706E023703}">
                      <ahyp:hlinkClr xmlns:ahyp="http://schemas.microsoft.com/office/drawing/2018/hyperlinkcolor" val="tx"/>
                    </a:ext>
                  </a:extLst>
                </a:hlinkClick>
              </a:rPr>
              <a:t>Thunderbird</a:t>
            </a:r>
            <a:r>
              <a:rPr lang="en-IN" sz="2000" b="0" i="0">
                <a:effectLst/>
                <a:latin typeface="Helvetica Neue"/>
              </a:rPr>
              <a:t>.</a:t>
            </a:r>
          </a:p>
          <a:p>
            <a:endParaRPr lang="en-IN" sz="2000">
              <a:latin typeface="Helvetica Neue"/>
            </a:endParaRPr>
          </a:p>
          <a:p>
            <a:r>
              <a:rPr lang="en-IN" sz="2000">
                <a:latin typeface="Helvetica Neue"/>
              </a:rPr>
              <a:t>●The development of sea Monkey is community-driven,in contrast to the Mozilla Application suite,which until Its last released version is (1.7.13) was governed by the </a:t>
            </a:r>
          </a:p>
          <a:p>
            <a:r>
              <a:rPr lang="en-IN" sz="2000">
                <a:latin typeface="Helvetica Neue"/>
              </a:rPr>
              <a:t>Mozilla foundation.</a:t>
            </a:r>
          </a:p>
          <a:p>
            <a:endParaRPr lang="en-IN" sz="2000">
              <a:latin typeface="Helvetica Neue"/>
            </a:endParaRPr>
          </a:p>
          <a:p>
            <a:r>
              <a:rPr lang="en-IN" sz="2000">
                <a:latin typeface="Helvetica Neue"/>
              </a:rPr>
              <a:t>●And the sea Monkey is a free and open source internet suite.</a:t>
            </a:r>
          </a:p>
        </p:txBody>
      </p:sp>
    </p:spTree>
    <p:extLst>
      <p:ext uri="{BB962C8B-B14F-4D97-AF65-F5344CB8AC3E}">
        <p14:creationId xmlns:p14="http://schemas.microsoft.com/office/powerpoint/2010/main" val="225859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3862BC-09C9-304D-90ED-FB98CF674C80}"/>
              </a:ext>
            </a:extLst>
          </p:cNvPr>
          <p:cNvSpPr txBox="1"/>
          <p:nvPr/>
        </p:nvSpPr>
        <p:spPr>
          <a:xfrm rot="10800000" flipV="1">
            <a:off x="1298377" y="1073082"/>
            <a:ext cx="10482858" cy="2985433"/>
          </a:xfrm>
          <a:prstGeom prst="rect">
            <a:avLst/>
          </a:prstGeom>
          <a:noFill/>
        </p:spPr>
        <p:txBody>
          <a:bodyPr wrap="square" rtlCol="0">
            <a:spAutoFit/>
          </a:bodyPr>
          <a:lstStyle/>
          <a:p>
            <a:pPr algn="l"/>
            <a:endParaRPr lang="en-IN" sz="2000"/>
          </a:p>
          <a:p>
            <a:pPr algn="l"/>
            <a:endParaRPr lang="en-IN" sz="2000"/>
          </a:p>
          <a:p>
            <a:pPr algn="l"/>
            <a:r>
              <a:rPr lang="en-IN" sz="2000"/>
              <a:t>●See the activation notes for how to install those packages.</a:t>
            </a:r>
          </a:p>
          <a:p>
            <a:pPr algn="l"/>
            <a:endParaRPr lang="en-IN"/>
          </a:p>
          <a:p>
            <a:pPr algn="l"/>
            <a:r>
              <a:rPr lang="en-IN" sz="2000"/>
              <a:t>●There are 24 language packs</a:t>
            </a:r>
          </a:p>
          <a:p>
            <a:pPr algn="l"/>
            <a:endParaRPr lang="en-IN"/>
          </a:p>
          <a:p>
            <a:pPr algn="l"/>
            <a:r>
              <a:rPr lang="en-IN"/>
              <a:t>●</a:t>
            </a:r>
            <a:r>
              <a:rPr lang="en-IN" b="0" i="0">
                <a:effectLst/>
                <a:latin typeface="Helvetica Neue"/>
              </a:rPr>
              <a:t>Belarusian, Catalan, Chinese (Simplified), Chinese (Traditional), Czech, Dutch, English (US), English (British), Finnish, French, Galician, German, Hungarian, Italian, Japanese, Lithuanian, Norwegian (Bokmål), Polish, Portuguese (Portugal), Russian, Slovak, Spanish (Argentina), Spanish (Spain), Swedish, Turkish, Ukrainian</a:t>
            </a:r>
            <a:endParaRPr lang="en-US"/>
          </a:p>
        </p:txBody>
      </p:sp>
      <p:sp>
        <p:nvSpPr>
          <p:cNvPr id="5" name="TextBox 4">
            <a:extLst>
              <a:ext uri="{FF2B5EF4-FFF2-40B4-BE49-F238E27FC236}">
                <a16:creationId xmlns:a16="http://schemas.microsoft.com/office/drawing/2014/main" id="{EDD86AFF-1F63-434C-9D78-36B40DD12028}"/>
              </a:ext>
            </a:extLst>
          </p:cNvPr>
          <p:cNvSpPr txBox="1"/>
          <p:nvPr/>
        </p:nvSpPr>
        <p:spPr>
          <a:xfrm>
            <a:off x="1387674" y="416719"/>
            <a:ext cx="9185077" cy="923330"/>
          </a:xfrm>
          <a:prstGeom prst="rect">
            <a:avLst/>
          </a:prstGeom>
          <a:solidFill>
            <a:schemeClr val="accent1"/>
          </a:solidFill>
        </p:spPr>
        <p:txBody>
          <a:bodyPr wrap="square" rtlCol="0">
            <a:spAutoFit/>
          </a:bodyPr>
          <a:lstStyle/>
          <a:p>
            <a:pPr algn="l"/>
            <a:r>
              <a:rPr lang="en-IN" sz="5400"/>
              <a:t>Language packs</a:t>
            </a:r>
            <a:endParaRPr lang="en-US" sz="5400"/>
          </a:p>
        </p:txBody>
      </p:sp>
    </p:spTree>
    <p:extLst>
      <p:ext uri="{BB962C8B-B14F-4D97-AF65-F5344CB8AC3E}">
        <p14:creationId xmlns:p14="http://schemas.microsoft.com/office/powerpoint/2010/main" val="69168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E4FA86F-AE50-8845-B3D2-93E90448BAC7}"/>
              </a:ext>
            </a:extLst>
          </p:cNvPr>
          <p:cNvSpPr txBox="1"/>
          <p:nvPr/>
        </p:nvSpPr>
        <p:spPr>
          <a:xfrm>
            <a:off x="2297906" y="1364066"/>
            <a:ext cx="7596188" cy="2308324"/>
          </a:xfrm>
          <a:prstGeom prst="rect">
            <a:avLst/>
          </a:prstGeom>
          <a:noFill/>
        </p:spPr>
        <p:txBody>
          <a:bodyPr wrap="square">
            <a:spAutoFit/>
          </a:bodyPr>
          <a:lstStyle/>
          <a:p>
            <a:r>
              <a:rPr lang="en-IN"/>
              <a:t>●</a:t>
            </a:r>
            <a:r>
              <a:rPr lang="en-US"/>
              <a:t> </a:t>
            </a:r>
            <a:r>
              <a:rPr lang="en-IN"/>
              <a:t>As a</a:t>
            </a:r>
            <a:r>
              <a:rPr lang="en-US"/>
              <a:t>project that believes in open source and software freedom</a:t>
            </a:r>
            <a:r>
              <a:rPr lang="en-IN"/>
              <a:t>.</a:t>
            </a:r>
          </a:p>
          <a:p>
            <a:endParaRPr lang="en-IN"/>
          </a:p>
          <a:p>
            <a:r>
              <a:rPr lang="en-IN"/>
              <a:t>●</a:t>
            </a:r>
            <a:r>
              <a:rPr lang="en-US"/>
              <a:t> </a:t>
            </a:r>
            <a:r>
              <a:rPr lang="en-IN"/>
              <a:t>O</a:t>
            </a:r>
            <a:r>
              <a:rPr lang="en-US"/>
              <a:t>ur licenses are very important to us as they ensure open collaboration with and wthin our project. </a:t>
            </a:r>
            <a:endParaRPr lang="en-IN"/>
          </a:p>
          <a:p>
            <a:endParaRPr lang="en-IN"/>
          </a:p>
          <a:p>
            <a:r>
              <a:rPr lang="en-IN"/>
              <a:t>●</a:t>
            </a:r>
            <a:r>
              <a:rPr lang="en-US"/>
              <a:t>As a Mozilla project, we generally follow the Mozilla Licensing PoliciesOur source code is licensed under a MPL/GPL/LGPL tri-licsense, allowing our code to be easily reused in different environments</a:t>
            </a:r>
          </a:p>
        </p:txBody>
      </p:sp>
      <p:sp>
        <p:nvSpPr>
          <p:cNvPr id="9" name="TextBox 8">
            <a:extLst>
              <a:ext uri="{FF2B5EF4-FFF2-40B4-BE49-F238E27FC236}">
                <a16:creationId xmlns:a16="http://schemas.microsoft.com/office/drawing/2014/main" id="{382D4772-A986-EF46-BDD7-A494C4D88F00}"/>
              </a:ext>
            </a:extLst>
          </p:cNvPr>
          <p:cNvSpPr txBox="1"/>
          <p:nvPr/>
        </p:nvSpPr>
        <p:spPr>
          <a:xfrm rot="10800000" flipV="1">
            <a:off x="2428876" y="481294"/>
            <a:ext cx="9167223" cy="707886"/>
          </a:xfrm>
          <a:prstGeom prst="rect">
            <a:avLst/>
          </a:prstGeom>
          <a:solidFill>
            <a:schemeClr val="accent1"/>
          </a:solidFill>
        </p:spPr>
        <p:txBody>
          <a:bodyPr wrap="square" rtlCol="0">
            <a:spAutoFit/>
          </a:bodyPr>
          <a:lstStyle/>
          <a:p>
            <a:pPr algn="l"/>
            <a:r>
              <a:rPr lang="en-IN" sz="4000"/>
              <a:t>Licenses</a:t>
            </a:r>
            <a:endParaRPr lang="en-US" sz="4000"/>
          </a:p>
        </p:txBody>
      </p:sp>
      <p:pic>
        <p:nvPicPr>
          <p:cNvPr id="4" name="Picture 6">
            <a:extLst>
              <a:ext uri="{FF2B5EF4-FFF2-40B4-BE49-F238E27FC236}">
                <a16:creationId xmlns:a16="http://schemas.microsoft.com/office/drawing/2014/main" id="{5D5CF476-7F42-EB49-8D85-FDA6EFF95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571" y="5143499"/>
            <a:ext cx="3444938" cy="1517037"/>
          </a:xfrm>
          <a:prstGeom prst="rect">
            <a:avLst/>
          </a:prstGeom>
        </p:spPr>
      </p:pic>
      <p:pic>
        <p:nvPicPr>
          <p:cNvPr id="12" name="Picture 12">
            <a:extLst>
              <a:ext uri="{FF2B5EF4-FFF2-40B4-BE49-F238E27FC236}">
                <a16:creationId xmlns:a16="http://schemas.microsoft.com/office/drawing/2014/main" id="{42989800-7AE3-B04D-97A9-8232C45F8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0" y="5533194"/>
            <a:ext cx="3810000" cy="1085850"/>
          </a:xfrm>
          <a:prstGeom prst="rect">
            <a:avLst/>
          </a:prstGeom>
        </p:spPr>
      </p:pic>
      <p:pic>
        <p:nvPicPr>
          <p:cNvPr id="14" name="Picture 14">
            <a:extLst>
              <a:ext uri="{FF2B5EF4-FFF2-40B4-BE49-F238E27FC236}">
                <a16:creationId xmlns:a16="http://schemas.microsoft.com/office/drawing/2014/main" id="{F3763DE7-AD38-A14F-99C5-D854D93DC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2991" y="5285688"/>
            <a:ext cx="2762252" cy="1374848"/>
          </a:xfrm>
          <a:prstGeom prst="rect">
            <a:avLst/>
          </a:prstGeom>
        </p:spPr>
      </p:pic>
    </p:spTree>
    <p:extLst>
      <p:ext uri="{BB962C8B-B14F-4D97-AF65-F5344CB8AC3E}">
        <p14:creationId xmlns:p14="http://schemas.microsoft.com/office/powerpoint/2010/main" val="55308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B991C7-40EF-5D43-A63A-8A00BF411950}"/>
              </a:ext>
            </a:extLst>
          </p:cNvPr>
          <p:cNvSpPr>
            <a:spLocks noGrp="1"/>
          </p:cNvSpPr>
          <p:nvPr>
            <p:ph type="subTitle" idx="1"/>
          </p:nvPr>
        </p:nvSpPr>
        <p:spPr>
          <a:xfrm>
            <a:off x="2010289" y="2428146"/>
            <a:ext cx="8523846" cy="2555746"/>
          </a:xfrm>
        </p:spPr>
        <p:txBody>
          <a:bodyPr>
            <a:noAutofit/>
          </a:bodyPr>
          <a:lstStyle/>
          <a:p>
            <a:r>
              <a:rPr lang="en-US" sz="1200"/>
              <a:t>2.48 Beta 1 2.46 2.40 2.39 2.39 Beta 1 2.38 2.38 Beta 1 2.35 2.33.1 2.33 2.33 Beta 1 2.32.1 2.32 2.32 Beta 3 2.32 Beta 2 2.32 Beta 1 2.31 2.31 Beta 2 2.31 Beta 1 2.30 2.30 Beta 22.30 Beta 1 2.29.1 2.29 2.29 Beta 2 2.29 Beta 1 2.26.1 2.26 2.26 Beta 2 2.26 Beta 1 2.25 2.25 Beta 3 2.25 Beta 2 2.25 Beta 1 2.24 2.24 Beta 1 2.23 2.23 Beta 2 2.23 Beta 1 2.22.1 2.22 2.22 Beta 2 2.22 Beta 12.21 2.21 Beta 2 2.21 Beta 1 2.20 2.20 Beta 3 2.20 Beta 2 2.20 Beta 1 2.19 2.19 Beta 2 2.19 Beta 1 2.18 Beta 4 2.18 Beta 3 2.18 Beta 2 2.17.1 2.18 Beta 1 2.17 2.17 Beta 4 2.17 Beta 3 2.17 Beta 2 2.16.2 2.16.1 2.17 Beta 1 2.16 2.16 Beta 5 2.16 Beta 4 2.15.2 2.16 Beta 3 2.16 Beta 2 2.15.1 2.16 Beta 1 2.15 2.15 Beta 6 2.15 Beta 5 2.15 Beta 4 2.15 Beta 3 2.15 Beta 2 2.14.1 2.15 Beta 1 2.14 2.14 Beta 5 2.14 Beta 4 2.14 Beta 3 2.13.2 2.14 Beta 2 2.14 Beta 1 2.13.1 2.13 2.13 Beta 6 2.13 Beta 5 2.13 Beta 4 2.13 Beta 3 2.12.1 2.13 Beta 2 2.13 Beta 1 2.12 2.12 Beta 6 2.12 Beta 5 2.12 Beta 4 2.12 Beta 3 2.12 Beta 2 2.12 Beta 1 2.11 2.11 Beta 6 2.11 Beta 5 2.11 Beta 4 2.11 Beta 3 2.10.1 2.11 Beta 2 2.11 Beta 1 2.10 2.10 Beta 3 2.10 Beta 2 2.10 Beta 1 2.9.1 2.9 2.9 Beta 4 2.9 Beta 3 2.9 Beta 2 2.9 Beta 1 2.8 2.8 Beta 6 2.8 Beta 5 2.8 Beta 4 2.8 Beta 3 2.7.2 2.7.1 2.8 Beta 2 2.8 Beta 1 2.7 2.7 Beta 5 2.7 Beta 4 2.7 Beta 3 2.7 Beta 2 2.7 Beta 1 2.6.1 2.6 2.6 Beta 4 2.6 Beta 3 2.6 Beta 2 2.6 Beta 1 2.5 2.5 Beta 4 2.5 Beta 3 2.5 Beta 2 2.5 Beta 1 2.4.12.4 2.4 Beta 3 2.4 Beta 2 2.4 Beta 1 2.3.3 2.3.2 2.3.1 2.3 2.3 Beta 3 2.3 Beta 2 2.3 Beta 1 2.2 2.2 Beta 32.2 Beta 2 2.2 Beta 1 2.1 2.1 RC 2 2.1 RC 1 2.1 Beta 3 2.1 Beta 2 2.1 Beta 1 2.1 Alpha 3 2.1 Alpha 2 2.1 Alpha 1 2.0.14 2.0.13 2.0.12 2.0.11 2.0.10 2.0.9 2.0.8 2.0.7 2.0.6 2.0.5 2.0.4 2.0.3 2.0.2 2.0.1 2.0 2.0 RC 2 2.0 RC 1 2.0 Beta 2 2.0 Beta 1 2.0 Alpha 3 2.0 Alpha 2 2.0 Alpha 1 1.1.19 1.1.18 1.1.17 1.1.16 1.1.15 1.1.14 1.1.13 1.1.12 1.1.11 1.1.10 1.1.9 1.1.8 1.1.7 1.1.6 1.1.5 1.1.4 1.1.3 1.1.2 1.1.1 1.1 1.1 Beta 1.1 Alpha 1.0.9 1.0.8 1.0.7 1.0.6 1.0.5 1.0.4 1.0.3 1.0.2 1.0.1 1.0 1.0 Beta 1.0 Alpha</a:t>
            </a:r>
          </a:p>
        </p:txBody>
      </p:sp>
      <p:sp>
        <p:nvSpPr>
          <p:cNvPr id="2" name="TextBox 1">
            <a:extLst>
              <a:ext uri="{FF2B5EF4-FFF2-40B4-BE49-F238E27FC236}">
                <a16:creationId xmlns:a16="http://schemas.microsoft.com/office/drawing/2014/main" id="{72DCA689-FFB1-7246-8853-6235BEA56122}"/>
              </a:ext>
            </a:extLst>
          </p:cNvPr>
          <p:cNvSpPr txBox="1"/>
          <p:nvPr/>
        </p:nvSpPr>
        <p:spPr>
          <a:xfrm>
            <a:off x="2010289" y="202406"/>
            <a:ext cx="9431617" cy="2123658"/>
          </a:xfrm>
          <a:prstGeom prst="rect">
            <a:avLst/>
          </a:prstGeom>
          <a:solidFill>
            <a:schemeClr val="accent1"/>
          </a:solidFill>
        </p:spPr>
        <p:txBody>
          <a:bodyPr wrap="square" rtlCol="0">
            <a:spAutoFit/>
          </a:bodyPr>
          <a:lstStyle/>
          <a:p>
            <a:pPr algn="l"/>
            <a:r>
              <a:rPr lang="en-IN" sz="6600"/>
              <a:t>THIS ALL SEA MONKEY VERSION RELEASED</a:t>
            </a:r>
            <a:endParaRPr lang="en-US" sz="6600"/>
          </a:p>
        </p:txBody>
      </p:sp>
    </p:spTree>
    <p:extLst>
      <p:ext uri="{BB962C8B-B14F-4D97-AF65-F5344CB8AC3E}">
        <p14:creationId xmlns:p14="http://schemas.microsoft.com/office/powerpoint/2010/main" val="124263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32D56E-0A93-A040-9E93-DCF35C3D0B79}"/>
              </a:ext>
            </a:extLst>
          </p:cNvPr>
          <p:cNvSpPr txBox="1"/>
          <p:nvPr/>
        </p:nvSpPr>
        <p:spPr>
          <a:xfrm rot="10800000" flipV="1">
            <a:off x="1988342" y="2066479"/>
            <a:ext cx="9263062" cy="1754326"/>
          </a:xfrm>
          <a:prstGeom prst="rect">
            <a:avLst/>
          </a:prstGeom>
          <a:noFill/>
        </p:spPr>
        <p:txBody>
          <a:bodyPr wrap="square">
            <a:spAutoFit/>
          </a:bodyPr>
          <a:lstStyle/>
          <a:p>
            <a:r>
              <a:rPr lang="en-IN"/>
              <a:t>●</a:t>
            </a:r>
            <a:r>
              <a:rPr lang="en-US"/>
              <a:t>The source code is available either as a tar package or from the source repository.</a:t>
            </a:r>
            <a:endParaRPr lang="en-IN"/>
          </a:p>
          <a:p>
            <a:endParaRPr lang="en-IN"/>
          </a:p>
          <a:p>
            <a:r>
              <a:rPr lang="en-IN"/>
              <a:t>●</a:t>
            </a:r>
            <a:r>
              <a:rPr lang="en-US"/>
              <a:t>Source Code Tarball (xz, 168 MB) - note that it doesn't unpack a subdirectory itself, so create a directory to unpack it in.</a:t>
            </a:r>
            <a:endParaRPr lang="en-IN"/>
          </a:p>
          <a:p>
            <a:endParaRPr lang="en-IN"/>
          </a:p>
          <a:p>
            <a:r>
              <a:rPr lang="en-IN"/>
              <a:t>●</a:t>
            </a:r>
            <a:r>
              <a:rPr lang="en-US"/>
              <a:t>The README file explains how to pull SeaMonkey 2.49.4 from the source repository.</a:t>
            </a:r>
          </a:p>
        </p:txBody>
      </p:sp>
      <p:sp>
        <p:nvSpPr>
          <p:cNvPr id="7" name="TextBox 6">
            <a:extLst>
              <a:ext uri="{FF2B5EF4-FFF2-40B4-BE49-F238E27FC236}">
                <a16:creationId xmlns:a16="http://schemas.microsoft.com/office/drawing/2014/main" id="{BC9576C5-9594-214C-BA2C-B9EAA303D694}"/>
              </a:ext>
            </a:extLst>
          </p:cNvPr>
          <p:cNvSpPr txBox="1"/>
          <p:nvPr/>
        </p:nvSpPr>
        <p:spPr>
          <a:xfrm rot="10800000" flipV="1">
            <a:off x="2119311" y="845492"/>
            <a:ext cx="7417595" cy="923330"/>
          </a:xfrm>
          <a:prstGeom prst="rect">
            <a:avLst/>
          </a:prstGeom>
          <a:solidFill>
            <a:schemeClr val="accent1"/>
          </a:solidFill>
        </p:spPr>
        <p:txBody>
          <a:bodyPr wrap="square" rtlCol="0">
            <a:spAutoFit/>
          </a:bodyPr>
          <a:lstStyle/>
          <a:p>
            <a:pPr algn="l"/>
            <a:r>
              <a:rPr lang="en-IN" sz="5400"/>
              <a:t>SOURCE  CODE</a:t>
            </a:r>
            <a:endParaRPr lang="en-US" sz="5400"/>
          </a:p>
        </p:txBody>
      </p:sp>
    </p:spTree>
    <p:extLst>
      <p:ext uri="{BB962C8B-B14F-4D97-AF65-F5344CB8AC3E}">
        <p14:creationId xmlns:p14="http://schemas.microsoft.com/office/powerpoint/2010/main" val="100690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6A21-F59F-FE45-9F61-C928A604888D}"/>
              </a:ext>
            </a:extLst>
          </p:cNvPr>
          <p:cNvSpPr>
            <a:spLocks noGrp="1"/>
          </p:cNvSpPr>
          <p:nvPr>
            <p:ph type="ctrTitle"/>
          </p:nvPr>
        </p:nvSpPr>
        <p:spPr>
          <a:xfrm>
            <a:off x="2007393" y="2420143"/>
            <a:ext cx="8791575" cy="2473325"/>
          </a:xfrm>
        </p:spPr>
        <p:txBody>
          <a:bodyPr>
            <a:normAutofit/>
          </a:bodyPr>
          <a:lstStyle/>
          <a:p>
            <a:br>
              <a:rPr lang="en-IN" sz="4000"/>
            </a:br>
            <a:r>
              <a:rPr lang="en-IN" sz="4000"/>
              <a:t>•WINDOWS</a:t>
            </a:r>
            <a:br>
              <a:rPr lang="en-IN" sz="4000"/>
            </a:br>
            <a:r>
              <a:rPr lang="en-IN" sz="4000"/>
              <a:t>•MACOS</a:t>
            </a:r>
            <a:br>
              <a:rPr lang="en-IN" sz="4000"/>
            </a:br>
            <a:r>
              <a:rPr lang="en-IN" sz="4000"/>
              <a:t>•LINUX</a:t>
            </a:r>
            <a:endParaRPr lang="en-US" sz="4000"/>
          </a:p>
        </p:txBody>
      </p:sp>
      <p:sp>
        <p:nvSpPr>
          <p:cNvPr id="3" name="TextBox 2">
            <a:extLst>
              <a:ext uri="{FF2B5EF4-FFF2-40B4-BE49-F238E27FC236}">
                <a16:creationId xmlns:a16="http://schemas.microsoft.com/office/drawing/2014/main" id="{B9EFC10A-CA62-3E49-94D5-768E2BCFA85D}"/>
              </a:ext>
            </a:extLst>
          </p:cNvPr>
          <p:cNvSpPr txBox="1"/>
          <p:nvPr/>
        </p:nvSpPr>
        <p:spPr>
          <a:xfrm>
            <a:off x="1919288" y="1345408"/>
            <a:ext cx="9427368" cy="1200329"/>
          </a:xfrm>
          <a:prstGeom prst="rect">
            <a:avLst/>
          </a:prstGeom>
          <a:solidFill>
            <a:schemeClr val="accent1"/>
          </a:solidFill>
        </p:spPr>
        <p:txBody>
          <a:bodyPr wrap="square" rtlCol="0">
            <a:spAutoFit/>
          </a:bodyPr>
          <a:lstStyle/>
          <a:p>
            <a:pPr algn="l"/>
            <a:r>
              <a:rPr lang="en-IN" sz="7200"/>
              <a:t>OPERATING SYSTEM</a:t>
            </a:r>
            <a:endParaRPr lang="en-US" sz="7200"/>
          </a:p>
        </p:txBody>
      </p:sp>
    </p:spTree>
    <p:extLst>
      <p:ext uri="{BB962C8B-B14F-4D97-AF65-F5344CB8AC3E}">
        <p14:creationId xmlns:p14="http://schemas.microsoft.com/office/powerpoint/2010/main" val="55653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2C9058-DB42-9A4E-A6C3-C62E8D431B65}"/>
              </a:ext>
            </a:extLst>
          </p:cNvPr>
          <p:cNvSpPr>
            <a:spLocks noGrp="1"/>
          </p:cNvSpPr>
          <p:nvPr>
            <p:ph type="subTitle" idx="1"/>
          </p:nvPr>
        </p:nvSpPr>
        <p:spPr>
          <a:xfrm rot="10800000" flipV="1">
            <a:off x="2185985" y="2360839"/>
            <a:ext cx="8791575" cy="2061482"/>
          </a:xfrm>
        </p:spPr>
        <p:txBody>
          <a:bodyPr>
            <a:normAutofit/>
          </a:bodyPr>
          <a:lstStyle/>
          <a:p>
            <a:r>
              <a:rPr lang="en-IN">
                <a:solidFill>
                  <a:schemeClr val="tx1"/>
                </a:solidFill>
              </a:rPr>
              <a:t>●</a:t>
            </a:r>
            <a:r>
              <a:rPr lang="en-US">
                <a:solidFill>
                  <a:schemeClr val="tx1"/>
                </a:solidFill>
              </a:rPr>
              <a:t>SeaMonkey is the all-in-one internet application suite formerly known as the "Mozilla Application Suite", containing a Web browser, a mail and newsgroups client, an HTML editor, Web development tools, and an IRC chat client in a single software package</a:t>
            </a:r>
          </a:p>
        </p:txBody>
      </p:sp>
      <p:sp>
        <p:nvSpPr>
          <p:cNvPr id="9" name="TextBox 8">
            <a:extLst>
              <a:ext uri="{FF2B5EF4-FFF2-40B4-BE49-F238E27FC236}">
                <a16:creationId xmlns:a16="http://schemas.microsoft.com/office/drawing/2014/main" id="{0D69B08D-47D7-8C46-91AF-EE1225101836}"/>
              </a:ext>
            </a:extLst>
          </p:cNvPr>
          <p:cNvSpPr txBox="1"/>
          <p:nvPr/>
        </p:nvSpPr>
        <p:spPr>
          <a:xfrm>
            <a:off x="1952625" y="1315521"/>
            <a:ext cx="7131843" cy="1015663"/>
          </a:xfrm>
          <a:prstGeom prst="rect">
            <a:avLst/>
          </a:prstGeom>
          <a:solidFill>
            <a:schemeClr val="accent1"/>
          </a:solidFill>
        </p:spPr>
        <p:txBody>
          <a:bodyPr wrap="square">
            <a:spAutoFit/>
          </a:bodyPr>
          <a:lstStyle/>
          <a:p>
            <a:r>
              <a:rPr lang="en-IN" sz="6000"/>
              <a:t>POPULARITY</a:t>
            </a:r>
            <a:endParaRPr lang="en-US" sz="6000"/>
          </a:p>
        </p:txBody>
      </p:sp>
    </p:spTree>
    <p:extLst>
      <p:ext uri="{BB962C8B-B14F-4D97-AF65-F5344CB8AC3E}">
        <p14:creationId xmlns:p14="http://schemas.microsoft.com/office/powerpoint/2010/main" val="2733003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•WINDOWS •MACOS •LINUX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26</cp:revision>
  <dcterms:modified xsi:type="dcterms:W3CDTF">2018-08-06T01:02:48Z</dcterms:modified>
</cp:coreProperties>
</file>