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3" r:id="rId1"/>
  </p:sldMasterIdLst>
  <p:sldIdLst>
    <p:sldId id="258" r:id="rId2"/>
    <p:sldId id="260" r:id="rId3"/>
    <p:sldId id="262" r:id="rId4"/>
    <p:sldId id="264" r:id="rId5"/>
    <p:sldId id="265" r:id="rId6"/>
    <p:sldId id="266" r:id="rId7"/>
    <p:sldId id="267" r:id="rId8"/>
    <p:sldId id="269" r:id="rId9"/>
    <p:sldId id="268" r:id="rId10"/>
    <p:sldId id="270" r:id="rId11"/>
    <p:sldId id="272" r:id="rId12"/>
    <p:sldId id="273" r:id="rId13"/>
    <p:sldId id="271" r:id="rId14"/>
    <p:sldId id="274" r:id="rId15"/>
    <p:sldId id="25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85" autoAdjust="0"/>
    <p:restoredTop sz="94660"/>
  </p:normalViewPr>
  <p:slideViewPr>
    <p:cSldViewPr snapToGrid="0">
      <p:cViewPr varScale="1">
        <p:scale>
          <a:sx n="74" d="100"/>
          <a:sy n="74" d="100"/>
        </p:scale>
        <p:origin x="86" y="1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B0FACCD-BD64-4263-AD1B-5DA964D8EBC0}" type="doc">
      <dgm:prSet loTypeId="urn:microsoft.com/office/officeart/2018/2/layout/IconVerticalSolidList" loCatId="icon" qsTypeId="urn:microsoft.com/office/officeart/2005/8/quickstyle/simple1" qsCatId="simple" csTypeId="urn:microsoft.com/office/officeart/2018/5/colors/Iconchunking_neutralbg_colorful2" csCatId="colorful" phldr="1"/>
      <dgm:spPr/>
      <dgm:t>
        <a:bodyPr/>
        <a:lstStyle/>
        <a:p>
          <a:endParaRPr lang="en-US"/>
        </a:p>
      </dgm:t>
    </dgm:pt>
    <dgm:pt modelId="{15CB88EC-64D7-4749-98C2-A1BA357E5B6D}">
      <dgm:prSet phldrT="[Text]"/>
      <dgm:spPr/>
      <dgm:t>
        <a:bodyPr/>
        <a:lstStyle/>
        <a:p>
          <a:pPr>
            <a:lnSpc>
              <a:spcPct val="100000"/>
            </a:lnSpc>
          </a:pPr>
          <a:r>
            <a:rPr lang="en-US" dirty="0"/>
            <a:t>Task 1 - Exploration of customer purchasing behavior</a:t>
          </a:r>
        </a:p>
      </dgm:t>
    </dgm:pt>
    <dgm:pt modelId="{B2CF87FF-E913-4531-BD46-9D1BFBCD0952}" type="parTrans" cxnId="{AA1EE1D8-2229-49B7-84D1-9CB92096E0D9}">
      <dgm:prSet/>
      <dgm:spPr/>
      <dgm:t>
        <a:bodyPr/>
        <a:lstStyle/>
        <a:p>
          <a:endParaRPr lang="en-US"/>
        </a:p>
      </dgm:t>
    </dgm:pt>
    <dgm:pt modelId="{3938AD0B-2D74-4853-80CF-4B619B485691}" type="sibTrans" cxnId="{AA1EE1D8-2229-49B7-84D1-9CB92096E0D9}">
      <dgm:prSet/>
      <dgm:spPr/>
      <dgm:t>
        <a:bodyPr/>
        <a:lstStyle/>
        <a:p>
          <a:endParaRPr lang="en-US"/>
        </a:p>
      </dgm:t>
    </dgm:pt>
    <dgm:pt modelId="{D62D64AF-633B-4AD6-B6CD-4CB6E80FE479}">
      <dgm:prSet phldrT="[Text]" custT="1"/>
      <dgm:spPr/>
      <dgm:t>
        <a:bodyPr/>
        <a:lstStyle/>
        <a:p>
          <a:pPr>
            <a:lnSpc>
              <a:spcPct val="100000"/>
            </a:lnSpc>
          </a:pPr>
          <a:r>
            <a:rPr lang="en-US" sz="1400" dirty="0">
              <a:latin typeface="Cambria" panose="02040503050406030204" pitchFamily="18" charset="0"/>
              <a:ea typeface="Cambria" panose="02040503050406030204" pitchFamily="18" charset="0"/>
              <a:cs typeface="Arial" panose="020B0604020202020204" pitchFamily="34" charset="0"/>
            </a:rPr>
            <a:t>This task involves analyzing historical transaction data to uncover patterns and trends in customer buying habits. Insights such as popular products, peak shopping times, and customer segmentation help in understanding consumer preferences and improving marketing strategies.</a:t>
          </a:r>
        </a:p>
      </dgm:t>
    </dgm:pt>
    <dgm:pt modelId="{773A5BF2-0B90-493B-8ECC-6175A1268468}" type="parTrans" cxnId="{6A318C89-84A9-4B1E-8D52-F3251AACC173}">
      <dgm:prSet/>
      <dgm:spPr/>
      <dgm:t>
        <a:bodyPr/>
        <a:lstStyle/>
        <a:p>
          <a:endParaRPr lang="en-US"/>
        </a:p>
      </dgm:t>
    </dgm:pt>
    <dgm:pt modelId="{23DF659F-9645-41C4-A88A-B06106CC7E2E}" type="sibTrans" cxnId="{6A318C89-84A9-4B1E-8D52-F3251AACC173}">
      <dgm:prSet/>
      <dgm:spPr/>
      <dgm:t>
        <a:bodyPr/>
        <a:lstStyle/>
        <a:p>
          <a:endParaRPr lang="en-US"/>
        </a:p>
      </dgm:t>
    </dgm:pt>
    <dgm:pt modelId="{9A112C61-B0B1-49B4-9322-97F8B528E9D7}">
      <dgm:prSet phldrT="[Text]"/>
      <dgm:spPr/>
      <dgm:t>
        <a:bodyPr/>
        <a:lstStyle/>
        <a:p>
          <a:pPr>
            <a:lnSpc>
              <a:spcPct val="100000"/>
            </a:lnSpc>
          </a:pPr>
          <a:r>
            <a:rPr lang="en-US"/>
            <a:t>Task 2 - Prediction of store sales </a:t>
          </a:r>
        </a:p>
      </dgm:t>
    </dgm:pt>
    <dgm:pt modelId="{BEFA47F3-6137-4D94-B3F8-C773B1F4F2A9}" type="parTrans" cxnId="{96D0E97D-3A61-472C-9D32-D7CA63435274}">
      <dgm:prSet/>
      <dgm:spPr/>
      <dgm:t>
        <a:bodyPr/>
        <a:lstStyle/>
        <a:p>
          <a:endParaRPr lang="en-US"/>
        </a:p>
      </dgm:t>
    </dgm:pt>
    <dgm:pt modelId="{892ACD64-DA82-41C2-A36E-BFC24BDCE8AC}" type="sibTrans" cxnId="{96D0E97D-3A61-472C-9D32-D7CA63435274}">
      <dgm:prSet/>
      <dgm:spPr/>
      <dgm:t>
        <a:bodyPr/>
        <a:lstStyle/>
        <a:p>
          <a:endParaRPr lang="en-US"/>
        </a:p>
      </dgm:t>
    </dgm:pt>
    <dgm:pt modelId="{342D6BB2-F98B-4252-AF96-61EF79A6E2C1}">
      <dgm:prSet phldrT="[Text]" custT="1"/>
      <dgm:spPr/>
      <dgm:t>
        <a:bodyPr/>
        <a:lstStyle/>
        <a:p>
          <a:pPr>
            <a:lnSpc>
              <a:spcPct val="100000"/>
            </a:lnSpc>
          </a:pPr>
          <a:r>
            <a:rPr lang="en-US" sz="1400" dirty="0">
              <a:latin typeface="Cambria" panose="02040503050406030204" pitchFamily="18" charset="0"/>
              <a:ea typeface="Cambria" panose="02040503050406030204" pitchFamily="18" charset="0"/>
              <a:cs typeface="Arial" panose="020B0604020202020204" pitchFamily="34" charset="0"/>
            </a:rPr>
            <a:t>In this task, machine learning models are developed to forecast future sales based on historical data, seasonal trends, promotions, and other influencing factors. Accurate sales predictions support inventory management, staffing, and revenue planning.</a:t>
          </a:r>
        </a:p>
      </dgm:t>
    </dgm:pt>
    <dgm:pt modelId="{8F3E97A5-2AE8-49FF-B9B7-3527443A46A4}" type="parTrans" cxnId="{023A1625-E87A-474F-98EC-FFDBFC32B7D0}">
      <dgm:prSet/>
      <dgm:spPr/>
      <dgm:t>
        <a:bodyPr/>
        <a:lstStyle/>
        <a:p>
          <a:endParaRPr lang="en-US"/>
        </a:p>
      </dgm:t>
    </dgm:pt>
    <dgm:pt modelId="{1E8DB388-01D7-44E9-A013-901B9EF24EA9}" type="sibTrans" cxnId="{023A1625-E87A-474F-98EC-FFDBFC32B7D0}">
      <dgm:prSet/>
      <dgm:spPr/>
      <dgm:t>
        <a:bodyPr/>
        <a:lstStyle/>
        <a:p>
          <a:endParaRPr lang="en-US"/>
        </a:p>
      </dgm:t>
    </dgm:pt>
    <dgm:pt modelId="{9E7EA118-5689-413A-A074-C1BD912D7D6A}">
      <dgm:prSet phldrT="[Text]"/>
      <dgm:spPr/>
      <dgm:t>
        <a:bodyPr/>
        <a:lstStyle/>
        <a:p>
          <a:pPr>
            <a:lnSpc>
              <a:spcPct val="100000"/>
            </a:lnSpc>
          </a:pPr>
          <a:r>
            <a:rPr lang="en-US"/>
            <a:t>Task 3 - Serving predictions on a web interface</a:t>
          </a:r>
        </a:p>
      </dgm:t>
    </dgm:pt>
    <dgm:pt modelId="{94F111AF-162B-44A3-879F-3AAC3976356F}" type="parTrans" cxnId="{0B1BAAF8-E050-4C25-B463-AB2A393F17FC}">
      <dgm:prSet/>
      <dgm:spPr/>
      <dgm:t>
        <a:bodyPr/>
        <a:lstStyle/>
        <a:p>
          <a:endParaRPr lang="en-US"/>
        </a:p>
      </dgm:t>
    </dgm:pt>
    <dgm:pt modelId="{9AB48B1C-0706-42C8-9503-DA65DF86264E}" type="sibTrans" cxnId="{0B1BAAF8-E050-4C25-B463-AB2A393F17FC}">
      <dgm:prSet/>
      <dgm:spPr/>
      <dgm:t>
        <a:bodyPr/>
        <a:lstStyle/>
        <a:p>
          <a:endParaRPr lang="en-US"/>
        </a:p>
      </dgm:t>
    </dgm:pt>
    <dgm:pt modelId="{5489263E-1D4A-4E16-B55F-8991088D6F50}">
      <dgm:prSet phldrT="[Text]" custT="1"/>
      <dgm:spPr/>
      <dgm:t>
        <a:bodyPr/>
        <a:lstStyle/>
        <a:p>
          <a:pPr>
            <a:lnSpc>
              <a:spcPct val="100000"/>
            </a:lnSpc>
          </a:pPr>
          <a:r>
            <a:rPr lang="en-US" sz="1400" dirty="0">
              <a:latin typeface="Cambria" panose="02040503050406030204" pitchFamily="18" charset="0"/>
              <a:ea typeface="Cambria" panose="02040503050406030204" pitchFamily="18" charset="0"/>
              <a:cs typeface="Arial" panose="020B0604020202020204" pitchFamily="34" charset="0"/>
            </a:rPr>
            <a:t>This task focuses on deploying the sales prediction model to a user-friendly web application. The interface allows stakeholders to input relevant parameters and receive real-time sales forecasts, making the model accessible and actionable for business decision-makers.</a:t>
          </a:r>
        </a:p>
      </dgm:t>
    </dgm:pt>
    <dgm:pt modelId="{7982AACB-F264-402D-937D-918763D4A186}" type="parTrans" cxnId="{CF3D86A0-6C11-4002-9350-28EC3EA27847}">
      <dgm:prSet/>
      <dgm:spPr/>
      <dgm:t>
        <a:bodyPr/>
        <a:lstStyle/>
        <a:p>
          <a:endParaRPr lang="en-US"/>
        </a:p>
      </dgm:t>
    </dgm:pt>
    <dgm:pt modelId="{DAF12A92-7F7B-4248-B2E4-C496D2F70961}" type="sibTrans" cxnId="{CF3D86A0-6C11-4002-9350-28EC3EA27847}">
      <dgm:prSet/>
      <dgm:spPr/>
      <dgm:t>
        <a:bodyPr/>
        <a:lstStyle/>
        <a:p>
          <a:endParaRPr lang="en-US"/>
        </a:p>
      </dgm:t>
    </dgm:pt>
    <dgm:pt modelId="{D3C2AA4C-DCAB-4171-8C20-36912ECD44A7}" type="pres">
      <dgm:prSet presAssocID="{4B0FACCD-BD64-4263-AD1B-5DA964D8EBC0}" presName="root" presStyleCnt="0">
        <dgm:presLayoutVars>
          <dgm:dir/>
          <dgm:resizeHandles val="exact"/>
        </dgm:presLayoutVars>
      </dgm:prSet>
      <dgm:spPr/>
    </dgm:pt>
    <dgm:pt modelId="{93ED1306-943E-4F8C-BD77-93E032A56B67}" type="pres">
      <dgm:prSet presAssocID="{15CB88EC-64D7-4749-98C2-A1BA357E5B6D}" presName="compNode" presStyleCnt="0"/>
      <dgm:spPr/>
    </dgm:pt>
    <dgm:pt modelId="{F0ED6E54-9150-4722-9BDF-BC370E82EF35}" type="pres">
      <dgm:prSet presAssocID="{15CB88EC-64D7-4749-98C2-A1BA357E5B6D}" presName="bgRect" presStyleLbl="bgShp" presStyleIdx="0" presStyleCnt="3"/>
      <dgm:spPr/>
    </dgm:pt>
    <dgm:pt modelId="{2851D6F6-4AF5-4C22-AFA7-4ACC61DC6171}" type="pres">
      <dgm:prSet presAssocID="{15CB88EC-64D7-4749-98C2-A1BA357E5B6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agnifying glass"/>
        </a:ext>
      </dgm:extLst>
    </dgm:pt>
    <dgm:pt modelId="{F4526471-C750-418C-9DCE-39524B3D131D}" type="pres">
      <dgm:prSet presAssocID="{15CB88EC-64D7-4749-98C2-A1BA357E5B6D}" presName="spaceRect" presStyleCnt="0"/>
      <dgm:spPr/>
    </dgm:pt>
    <dgm:pt modelId="{1AAB0080-77AD-41DA-AFB1-3BF4E54DC015}" type="pres">
      <dgm:prSet presAssocID="{15CB88EC-64D7-4749-98C2-A1BA357E5B6D}" presName="parTx" presStyleLbl="revTx" presStyleIdx="0" presStyleCnt="6">
        <dgm:presLayoutVars>
          <dgm:chMax val="0"/>
          <dgm:chPref val="0"/>
        </dgm:presLayoutVars>
      </dgm:prSet>
      <dgm:spPr/>
    </dgm:pt>
    <dgm:pt modelId="{C1BF235F-6737-4301-A756-000A576A5F84}" type="pres">
      <dgm:prSet presAssocID="{15CB88EC-64D7-4749-98C2-A1BA357E5B6D}" presName="desTx" presStyleLbl="revTx" presStyleIdx="1" presStyleCnt="6">
        <dgm:presLayoutVars/>
      </dgm:prSet>
      <dgm:spPr/>
    </dgm:pt>
    <dgm:pt modelId="{CD51C823-EDCD-4B3C-A099-31F1FD3212D0}" type="pres">
      <dgm:prSet presAssocID="{3938AD0B-2D74-4853-80CF-4B619B485691}" presName="sibTrans" presStyleCnt="0"/>
      <dgm:spPr/>
    </dgm:pt>
    <dgm:pt modelId="{8FF143AB-BE9F-4AD6-A2FB-3194DED1D752}" type="pres">
      <dgm:prSet presAssocID="{9A112C61-B0B1-49B4-9322-97F8B528E9D7}" presName="compNode" presStyleCnt="0"/>
      <dgm:spPr/>
    </dgm:pt>
    <dgm:pt modelId="{6B886002-E60A-4F8D-BF21-555D3F834B15}" type="pres">
      <dgm:prSet presAssocID="{9A112C61-B0B1-49B4-9322-97F8B528E9D7}" presName="bgRect" presStyleLbl="bgShp" presStyleIdx="1" presStyleCnt="3"/>
      <dgm:spPr/>
    </dgm:pt>
    <dgm:pt modelId="{F38BC79F-2312-4417-AC96-C53C957A752A}" type="pres">
      <dgm:prSet presAssocID="{9A112C61-B0B1-49B4-9322-97F8B528E9D7}"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3D13D12E-A565-4D54-8373-54861ADB7151}" type="pres">
      <dgm:prSet presAssocID="{9A112C61-B0B1-49B4-9322-97F8B528E9D7}" presName="spaceRect" presStyleCnt="0"/>
      <dgm:spPr/>
    </dgm:pt>
    <dgm:pt modelId="{ECA5A044-4773-4EB6-944D-961EF378461D}" type="pres">
      <dgm:prSet presAssocID="{9A112C61-B0B1-49B4-9322-97F8B528E9D7}" presName="parTx" presStyleLbl="revTx" presStyleIdx="2" presStyleCnt="6">
        <dgm:presLayoutVars>
          <dgm:chMax val="0"/>
          <dgm:chPref val="0"/>
        </dgm:presLayoutVars>
      </dgm:prSet>
      <dgm:spPr/>
    </dgm:pt>
    <dgm:pt modelId="{960F1053-1011-46E1-9CA5-4A5A391D05BB}" type="pres">
      <dgm:prSet presAssocID="{9A112C61-B0B1-49B4-9322-97F8B528E9D7}" presName="desTx" presStyleLbl="revTx" presStyleIdx="3" presStyleCnt="6">
        <dgm:presLayoutVars/>
      </dgm:prSet>
      <dgm:spPr/>
    </dgm:pt>
    <dgm:pt modelId="{3556A276-DB62-4267-8978-1E5C75ABC33D}" type="pres">
      <dgm:prSet presAssocID="{892ACD64-DA82-41C2-A36E-BFC24BDCE8AC}" presName="sibTrans" presStyleCnt="0"/>
      <dgm:spPr/>
    </dgm:pt>
    <dgm:pt modelId="{3456AFF5-6754-411A-B2F4-C2264B83A21F}" type="pres">
      <dgm:prSet presAssocID="{9E7EA118-5689-413A-A074-C1BD912D7D6A}" presName="compNode" presStyleCnt="0"/>
      <dgm:spPr/>
    </dgm:pt>
    <dgm:pt modelId="{D31024AD-FE40-4031-9ABC-F495F02B18CA}" type="pres">
      <dgm:prSet presAssocID="{9E7EA118-5689-413A-A074-C1BD912D7D6A}" presName="bgRect" presStyleLbl="bgShp" presStyleIdx="2" presStyleCnt="3"/>
      <dgm:spPr/>
    </dgm:pt>
    <dgm:pt modelId="{E029B27D-72AD-4EAA-A7FF-E8604433085C}" type="pres">
      <dgm:prSet presAssocID="{9E7EA118-5689-413A-A074-C1BD912D7D6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eb Design"/>
        </a:ext>
      </dgm:extLst>
    </dgm:pt>
    <dgm:pt modelId="{7530F193-AA82-4A63-906C-90DC34A26868}" type="pres">
      <dgm:prSet presAssocID="{9E7EA118-5689-413A-A074-C1BD912D7D6A}" presName="spaceRect" presStyleCnt="0"/>
      <dgm:spPr/>
    </dgm:pt>
    <dgm:pt modelId="{990D40D5-5788-44E7-BC7B-03EED1D0C92D}" type="pres">
      <dgm:prSet presAssocID="{9E7EA118-5689-413A-A074-C1BD912D7D6A}" presName="parTx" presStyleLbl="revTx" presStyleIdx="4" presStyleCnt="6">
        <dgm:presLayoutVars>
          <dgm:chMax val="0"/>
          <dgm:chPref val="0"/>
        </dgm:presLayoutVars>
      </dgm:prSet>
      <dgm:spPr/>
    </dgm:pt>
    <dgm:pt modelId="{D5E08152-3ED0-42DE-A8DF-9951ED8F2A48}" type="pres">
      <dgm:prSet presAssocID="{9E7EA118-5689-413A-A074-C1BD912D7D6A}" presName="desTx" presStyleLbl="revTx" presStyleIdx="5" presStyleCnt="6">
        <dgm:presLayoutVars/>
      </dgm:prSet>
      <dgm:spPr/>
    </dgm:pt>
  </dgm:ptLst>
  <dgm:cxnLst>
    <dgm:cxn modelId="{023A1625-E87A-474F-98EC-FFDBFC32B7D0}" srcId="{9A112C61-B0B1-49B4-9322-97F8B528E9D7}" destId="{342D6BB2-F98B-4252-AF96-61EF79A6E2C1}" srcOrd="0" destOrd="0" parTransId="{8F3E97A5-2AE8-49FF-B9B7-3527443A46A4}" sibTransId="{1E8DB388-01D7-44E9-A013-901B9EF24EA9}"/>
    <dgm:cxn modelId="{1DE0743B-4E73-4BF5-A8BC-8F7D6E3EE702}" type="presOf" srcId="{5489263E-1D4A-4E16-B55F-8991088D6F50}" destId="{D5E08152-3ED0-42DE-A8DF-9951ED8F2A48}" srcOrd="0" destOrd="0" presId="urn:microsoft.com/office/officeart/2018/2/layout/IconVerticalSolidList"/>
    <dgm:cxn modelId="{6FE7AB3B-5E16-4CC5-AF4B-812B1A714DF5}" type="presOf" srcId="{342D6BB2-F98B-4252-AF96-61EF79A6E2C1}" destId="{960F1053-1011-46E1-9CA5-4A5A391D05BB}" srcOrd="0" destOrd="0" presId="urn:microsoft.com/office/officeart/2018/2/layout/IconVerticalSolidList"/>
    <dgm:cxn modelId="{8CFC4A4C-A554-4A2D-A2BB-ACCBC3BFDC67}" type="presOf" srcId="{9A112C61-B0B1-49B4-9322-97F8B528E9D7}" destId="{ECA5A044-4773-4EB6-944D-961EF378461D}" srcOrd="0" destOrd="0" presId="urn:microsoft.com/office/officeart/2018/2/layout/IconVerticalSolidList"/>
    <dgm:cxn modelId="{DCFB2D52-BCBC-4B63-8D15-36789CF0B83D}" type="presOf" srcId="{15CB88EC-64D7-4749-98C2-A1BA357E5B6D}" destId="{1AAB0080-77AD-41DA-AFB1-3BF4E54DC015}" srcOrd="0" destOrd="0" presId="urn:microsoft.com/office/officeart/2018/2/layout/IconVerticalSolidList"/>
    <dgm:cxn modelId="{9F98447B-1C7E-4F01-BFA9-E8DCBE4648E6}" type="presOf" srcId="{D62D64AF-633B-4AD6-B6CD-4CB6E80FE479}" destId="{C1BF235F-6737-4301-A756-000A576A5F84}" srcOrd="0" destOrd="0" presId="urn:microsoft.com/office/officeart/2018/2/layout/IconVerticalSolidList"/>
    <dgm:cxn modelId="{96D0E97D-3A61-472C-9D32-D7CA63435274}" srcId="{4B0FACCD-BD64-4263-AD1B-5DA964D8EBC0}" destId="{9A112C61-B0B1-49B4-9322-97F8B528E9D7}" srcOrd="1" destOrd="0" parTransId="{BEFA47F3-6137-4D94-B3F8-C773B1F4F2A9}" sibTransId="{892ACD64-DA82-41C2-A36E-BFC24BDCE8AC}"/>
    <dgm:cxn modelId="{6A318C89-84A9-4B1E-8D52-F3251AACC173}" srcId="{15CB88EC-64D7-4749-98C2-A1BA357E5B6D}" destId="{D62D64AF-633B-4AD6-B6CD-4CB6E80FE479}" srcOrd="0" destOrd="0" parTransId="{773A5BF2-0B90-493B-8ECC-6175A1268468}" sibTransId="{23DF659F-9645-41C4-A88A-B06106CC7E2E}"/>
    <dgm:cxn modelId="{CF3D86A0-6C11-4002-9350-28EC3EA27847}" srcId="{9E7EA118-5689-413A-A074-C1BD912D7D6A}" destId="{5489263E-1D4A-4E16-B55F-8991088D6F50}" srcOrd="0" destOrd="0" parTransId="{7982AACB-F264-402D-937D-918763D4A186}" sibTransId="{DAF12A92-7F7B-4248-B2E4-C496D2F70961}"/>
    <dgm:cxn modelId="{FB408BA0-2AD7-4191-BB7B-5E499B7E3935}" type="presOf" srcId="{4B0FACCD-BD64-4263-AD1B-5DA964D8EBC0}" destId="{D3C2AA4C-DCAB-4171-8C20-36912ECD44A7}" srcOrd="0" destOrd="0" presId="urn:microsoft.com/office/officeart/2018/2/layout/IconVerticalSolidList"/>
    <dgm:cxn modelId="{81F06CCC-047B-46C3-8DE0-3976177BEB19}" type="presOf" srcId="{9E7EA118-5689-413A-A074-C1BD912D7D6A}" destId="{990D40D5-5788-44E7-BC7B-03EED1D0C92D}" srcOrd="0" destOrd="0" presId="urn:microsoft.com/office/officeart/2018/2/layout/IconVerticalSolidList"/>
    <dgm:cxn modelId="{AA1EE1D8-2229-49B7-84D1-9CB92096E0D9}" srcId="{4B0FACCD-BD64-4263-AD1B-5DA964D8EBC0}" destId="{15CB88EC-64D7-4749-98C2-A1BA357E5B6D}" srcOrd="0" destOrd="0" parTransId="{B2CF87FF-E913-4531-BD46-9D1BFBCD0952}" sibTransId="{3938AD0B-2D74-4853-80CF-4B619B485691}"/>
    <dgm:cxn modelId="{0B1BAAF8-E050-4C25-B463-AB2A393F17FC}" srcId="{4B0FACCD-BD64-4263-AD1B-5DA964D8EBC0}" destId="{9E7EA118-5689-413A-A074-C1BD912D7D6A}" srcOrd="2" destOrd="0" parTransId="{94F111AF-162B-44A3-879F-3AAC3976356F}" sibTransId="{9AB48B1C-0706-42C8-9503-DA65DF86264E}"/>
    <dgm:cxn modelId="{EFEBDCC6-BF11-46B6-8B62-25AF299BE314}" type="presParOf" srcId="{D3C2AA4C-DCAB-4171-8C20-36912ECD44A7}" destId="{93ED1306-943E-4F8C-BD77-93E032A56B67}" srcOrd="0" destOrd="0" presId="urn:microsoft.com/office/officeart/2018/2/layout/IconVerticalSolidList"/>
    <dgm:cxn modelId="{68D37658-8321-432D-8C02-A50952D960D7}" type="presParOf" srcId="{93ED1306-943E-4F8C-BD77-93E032A56B67}" destId="{F0ED6E54-9150-4722-9BDF-BC370E82EF35}" srcOrd="0" destOrd="0" presId="urn:microsoft.com/office/officeart/2018/2/layout/IconVerticalSolidList"/>
    <dgm:cxn modelId="{F3CDE21A-CF6B-4421-AC7F-D83A2090BDBF}" type="presParOf" srcId="{93ED1306-943E-4F8C-BD77-93E032A56B67}" destId="{2851D6F6-4AF5-4C22-AFA7-4ACC61DC6171}" srcOrd="1" destOrd="0" presId="urn:microsoft.com/office/officeart/2018/2/layout/IconVerticalSolidList"/>
    <dgm:cxn modelId="{EBE84E2B-F26D-44C9-BC22-353AADE20BD6}" type="presParOf" srcId="{93ED1306-943E-4F8C-BD77-93E032A56B67}" destId="{F4526471-C750-418C-9DCE-39524B3D131D}" srcOrd="2" destOrd="0" presId="urn:microsoft.com/office/officeart/2018/2/layout/IconVerticalSolidList"/>
    <dgm:cxn modelId="{5EA091D3-2564-41FA-949B-139574DE6390}" type="presParOf" srcId="{93ED1306-943E-4F8C-BD77-93E032A56B67}" destId="{1AAB0080-77AD-41DA-AFB1-3BF4E54DC015}" srcOrd="3" destOrd="0" presId="urn:microsoft.com/office/officeart/2018/2/layout/IconVerticalSolidList"/>
    <dgm:cxn modelId="{CD82C1FD-2FFA-4E3F-B56D-CC87D6F8DE12}" type="presParOf" srcId="{93ED1306-943E-4F8C-BD77-93E032A56B67}" destId="{C1BF235F-6737-4301-A756-000A576A5F84}" srcOrd="4" destOrd="0" presId="urn:microsoft.com/office/officeart/2018/2/layout/IconVerticalSolidList"/>
    <dgm:cxn modelId="{1F0077AE-961F-4742-B6DC-A1A740F195E4}" type="presParOf" srcId="{D3C2AA4C-DCAB-4171-8C20-36912ECD44A7}" destId="{CD51C823-EDCD-4B3C-A099-31F1FD3212D0}" srcOrd="1" destOrd="0" presId="urn:microsoft.com/office/officeart/2018/2/layout/IconVerticalSolidList"/>
    <dgm:cxn modelId="{4CD997FE-4418-45D0-888F-5E8B7C6A53E4}" type="presParOf" srcId="{D3C2AA4C-DCAB-4171-8C20-36912ECD44A7}" destId="{8FF143AB-BE9F-4AD6-A2FB-3194DED1D752}" srcOrd="2" destOrd="0" presId="urn:microsoft.com/office/officeart/2018/2/layout/IconVerticalSolidList"/>
    <dgm:cxn modelId="{D5DE9FB6-9B88-4715-B633-47600E47D6CA}" type="presParOf" srcId="{8FF143AB-BE9F-4AD6-A2FB-3194DED1D752}" destId="{6B886002-E60A-4F8D-BF21-555D3F834B15}" srcOrd="0" destOrd="0" presId="urn:microsoft.com/office/officeart/2018/2/layout/IconVerticalSolidList"/>
    <dgm:cxn modelId="{78113594-5BBB-4C7B-A9A8-9CB02B215EC6}" type="presParOf" srcId="{8FF143AB-BE9F-4AD6-A2FB-3194DED1D752}" destId="{F38BC79F-2312-4417-AC96-C53C957A752A}" srcOrd="1" destOrd="0" presId="urn:microsoft.com/office/officeart/2018/2/layout/IconVerticalSolidList"/>
    <dgm:cxn modelId="{622CC897-2C7B-4349-BF8F-014F05CA7393}" type="presParOf" srcId="{8FF143AB-BE9F-4AD6-A2FB-3194DED1D752}" destId="{3D13D12E-A565-4D54-8373-54861ADB7151}" srcOrd="2" destOrd="0" presId="urn:microsoft.com/office/officeart/2018/2/layout/IconVerticalSolidList"/>
    <dgm:cxn modelId="{ED1B3C57-4389-4E14-B535-FAF3BF9411FD}" type="presParOf" srcId="{8FF143AB-BE9F-4AD6-A2FB-3194DED1D752}" destId="{ECA5A044-4773-4EB6-944D-961EF378461D}" srcOrd="3" destOrd="0" presId="urn:microsoft.com/office/officeart/2018/2/layout/IconVerticalSolidList"/>
    <dgm:cxn modelId="{F496D37A-AC10-4723-8CB6-1EEE4CDAE80D}" type="presParOf" srcId="{8FF143AB-BE9F-4AD6-A2FB-3194DED1D752}" destId="{960F1053-1011-46E1-9CA5-4A5A391D05BB}" srcOrd="4" destOrd="0" presId="urn:microsoft.com/office/officeart/2018/2/layout/IconVerticalSolidList"/>
    <dgm:cxn modelId="{91D01DAE-31E4-40E5-A288-02187D744527}" type="presParOf" srcId="{D3C2AA4C-DCAB-4171-8C20-36912ECD44A7}" destId="{3556A276-DB62-4267-8978-1E5C75ABC33D}" srcOrd="3" destOrd="0" presId="urn:microsoft.com/office/officeart/2018/2/layout/IconVerticalSolidList"/>
    <dgm:cxn modelId="{9D7C385C-D674-43DC-BEC1-049B3A51E062}" type="presParOf" srcId="{D3C2AA4C-DCAB-4171-8C20-36912ECD44A7}" destId="{3456AFF5-6754-411A-B2F4-C2264B83A21F}" srcOrd="4" destOrd="0" presId="urn:microsoft.com/office/officeart/2018/2/layout/IconVerticalSolidList"/>
    <dgm:cxn modelId="{8223D25B-74EC-4B13-ABBD-E60BE106CCDA}" type="presParOf" srcId="{3456AFF5-6754-411A-B2F4-C2264B83A21F}" destId="{D31024AD-FE40-4031-9ABC-F495F02B18CA}" srcOrd="0" destOrd="0" presId="urn:microsoft.com/office/officeart/2018/2/layout/IconVerticalSolidList"/>
    <dgm:cxn modelId="{5E5BE654-FBBD-41F4-A1FB-07F1917F98C2}" type="presParOf" srcId="{3456AFF5-6754-411A-B2F4-C2264B83A21F}" destId="{E029B27D-72AD-4EAA-A7FF-E8604433085C}" srcOrd="1" destOrd="0" presId="urn:microsoft.com/office/officeart/2018/2/layout/IconVerticalSolidList"/>
    <dgm:cxn modelId="{5327EC88-CC6B-4F3C-B8C9-3C38E947204A}" type="presParOf" srcId="{3456AFF5-6754-411A-B2F4-C2264B83A21F}" destId="{7530F193-AA82-4A63-906C-90DC34A26868}" srcOrd="2" destOrd="0" presId="urn:microsoft.com/office/officeart/2018/2/layout/IconVerticalSolidList"/>
    <dgm:cxn modelId="{8D13DCD5-1E89-44BE-8B7E-857CA0BDC133}" type="presParOf" srcId="{3456AFF5-6754-411A-B2F4-C2264B83A21F}" destId="{990D40D5-5788-44E7-BC7B-03EED1D0C92D}" srcOrd="3" destOrd="0" presId="urn:microsoft.com/office/officeart/2018/2/layout/IconVerticalSolidList"/>
    <dgm:cxn modelId="{FFA9CD85-430C-47FE-BEE4-BC78D1EE0849}" type="presParOf" srcId="{3456AFF5-6754-411A-B2F4-C2264B83A21F}" destId="{D5E08152-3ED0-42DE-A8DF-9951ED8F2A48}" srcOrd="4"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D9AD981-671B-4452-A41B-3A8C5E4C92AA}" type="doc">
      <dgm:prSet loTypeId="urn:microsoft.com/office/officeart/2005/8/layout/radial4" loCatId="relationship" qsTypeId="urn:microsoft.com/office/officeart/2005/8/quickstyle/simple4" qsCatId="simple" csTypeId="urn:microsoft.com/office/officeart/2005/8/colors/colorful5" csCatId="colorful" phldr="1"/>
      <dgm:spPr/>
      <dgm:t>
        <a:bodyPr/>
        <a:lstStyle/>
        <a:p>
          <a:endParaRPr lang="en-US"/>
        </a:p>
      </dgm:t>
    </dgm:pt>
    <dgm:pt modelId="{D058AEC2-867D-495B-AB05-91C26977B49B}">
      <dgm:prSet phldrT="[Text]"/>
      <dgm:spPr/>
      <dgm:t>
        <a:bodyPr/>
        <a:lstStyle/>
        <a:p>
          <a:r>
            <a:rPr lang="en-IN" b="1">
              <a:latin typeface="Arial Black" panose="020B0A04020102020204" pitchFamily="34" charset="0"/>
              <a:ea typeface="Unbounded Bold" pitchFamily="34" charset="-122"/>
              <a:cs typeface="Unbounded Bold" pitchFamily="34" charset="-120"/>
            </a:rPr>
            <a:t>Customer Purchasing Behaviour</a:t>
          </a:r>
          <a:endParaRPr lang="en-US"/>
        </a:p>
      </dgm:t>
    </dgm:pt>
    <dgm:pt modelId="{D9789C05-FE79-4ED6-9F55-84FF505CD167}" type="parTrans" cxnId="{E89499C8-7EE4-40ED-B99E-38C13C421871}">
      <dgm:prSet/>
      <dgm:spPr/>
      <dgm:t>
        <a:bodyPr/>
        <a:lstStyle/>
        <a:p>
          <a:endParaRPr lang="en-US"/>
        </a:p>
      </dgm:t>
    </dgm:pt>
    <dgm:pt modelId="{A6760CAD-7E54-4A49-9E1A-7AFACAC46AE4}" type="sibTrans" cxnId="{E89499C8-7EE4-40ED-B99E-38C13C421871}">
      <dgm:prSet/>
      <dgm:spPr/>
      <dgm:t>
        <a:bodyPr/>
        <a:lstStyle/>
        <a:p>
          <a:endParaRPr lang="en-US"/>
        </a:p>
      </dgm:t>
    </dgm:pt>
    <dgm:pt modelId="{A8E91169-9BF5-4EDB-A5F3-6B1130F441BA}">
      <dgm:prSet phldrT="[Text]"/>
      <dgm:spPr/>
      <dgm:t>
        <a:bodyPr/>
        <a:lstStyle/>
        <a:p>
          <a:r>
            <a:rPr lang="en-US">
              <a:latin typeface="Arial Black" panose="020B0A04020102020204" pitchFamily="34" charset="0"/>
            </a:rPr>
            <a:t>Seasonal Patterns</a:t>
          </a:r>
        </a:p>
        <a:p>
          <a:r>
            <a:rPr lang="en-US">
              <a:latin typeface="Arial" panose="020B0604020202020204" pitchFamily="34" charset="0"/>
              <a:cs typeface="Arial" panose="020B0604020202020204" pitchFamily="34" charset="0"/>
            </a:rPr>
            <a:t>Identify seasonal purchasing patterns for better inventory management.</a:t>
          </a:r>
        </a:p>
      </dgm:t>
    </dgm:pt>
    <dgm:pt modelId="{D8D12E5F-2633-40D0-960F-0C903AE8E736}" type="parTrans" cxnId="{3A927C20-A531-41E0-8F1D-3517E638DD51}">
      <dgm:prSet/>
      <dgm:spPr/>
      <dgm:t>
        <a:bodyPr/>
        <a:lstStyle/>
        <a:p>
          <a:endParaRPr lang="en-US"/>
        </a:p>
      </dgm:t>
    </dgm:pt>
    <dgm:pt modelId="{DB1BA082-0989-451F-BE28-57069EF9219A}" type="sibTrans" cxnId="{3A927C20-A531-41E0-8F1D-3517E638DD51}">
      <dgm:prSet/>
      <dgm:spPr/>
      <dgm:t>
        <a:bodyPr/>
        <a:lstStyle/>
        <a:p>
          <a:endParaRPr lang="en-US"/>
        </a:p>
      </dgm:t>
    </dgm:pt>
    <dgm:pt modelId="{6D0B44E0-6BE4-4527-847A-7EF3C26141A7}">
      <dgm:prSet phldrT="[Text]"/>
      <dgm:spPr/>
      <dgm:t>
        <a:bodyPr anchor="ctr"/>
        <a:lstStyle/>
        <a:p>
          <a:r>
            <a:rPr lang="en-US" dirty="0">
              <a:latin typeface="Arial Black" panose="020B0A04020102020204" pitchFamily="34" charset="0"/>
            </a:rPr>
            <a:t>Analyze Trends</a:t>
          </a:r>
        </a:p>
        <a:p>
          <a:r>
            <a:rPr lang="en-US" dirty="0">
              <a:latin typeface="Arial" panose="020B0604020202020204" pitchFamily="34" charset="0"/>
              <a:cs typeface="Arial" panose="020B0604020202020204" pitchFamily="34" charset="0"/>
            </a:rPr>
            <a:t>Determine trends by analyzing sales data across various store locations.</a:t>
          </a:r>
        </a:p>
      </dgm:t>
    </dgm:pt>
    <dgm:pt modelId="{1412F3C8-6D11-4EC7-A4A2-4BAD4D501576}" type="parTrans" cxnId="{0DEC4960-5F94-4B12-87AC-6009D568725E}">
      <dgm:prSet/>
      <dgm:spPr/>
      <dgm:t>
        <a:bodyPr/>
        <a:lstStyle/>
        <a:p>
          <a:endParaRPr lang="en-US"/>
        </a:p>
      </dgm:t>
    </dgm:pt>
    <dgm:pt modelId="{5EAF2D77-595E-4CAD-AAF0-0CE65B4CB37B}" type="sibTrans" cxnId="{0DEC4960-5F94-4B12-87AC-6009D568725E}">
      <dgm:prSet/>
      <dgm:spPr/>
      <dgm:t>
        <a:bodyPr/>
        <a:lstStyle/>
        <a:p>
          <a:endParaRPr lang="en-US"/>
        </a:p>
      </dgm:t>
    </dgm:pt>
    <dgm:pt modelId="{728DEC19-443A-413E-8CF9-A9F40958D58C}">
      <dgm:prSet phldrT="[Text]"/>
      <dgm:spPr/>
      <dgm:t>
        <a:bodyPr/>
        <a:lstStyle/>
        <a:p>
          <a:r>
            <a:rPr lang="en-US">
              <a:latin typeface="Arial Black" panose="020B0A04020102020204" pitchFamily="34" charset="0"/>
            </a:rPr>
            <a:t>Promotional Impact</a:t>
          </a:r>
        </a:p>
        <a:p>
          <a:r>
            <a:rPr lang="en-US">
              <a:latin typeface="Arial" panose="020B0604020202020204" pitchFamily="34" charset="0"/>
              <a:cs typeface="Arial" panose="020B0604020202020204" pitchFamily="34" charset="0"/>
            </a:rPr>
            <a:t>Evaluate the effects of promotions on sales and customer visit frequency.</a:t>
          </a:r>
        </a:p>
      </dgm:t>
    </dgm:pt>
    <dgm:pt modelId="{6A944E09-1BE7-46E6-9A3C-184C935BC0D6}" type="parTrans" cxnId="{7AF2F9C1-C7D2-45CC-97CC-D170C91D713D}">
      <dgm:prSet/>
      <dgm:spPr/>
      <dgm:t>
        <a:bodyPr/>
        <a:lstStyle/>
        <a:p>
          <a:endParaRPr lang="en-US"/>
        </a:p>
      </dgm:t>
    </dgm:pt>
    <dgm:pt modelId="{15756CAE-B6CA-48C1-B502-E86845B4B3BC}" type="sibTrans" cxnId="{7AF2F9C1-C7D2-45CC-97CC-D170C91D713D}">
      <dgm:prSet/>
      <dgm:spPr/>
      <dgm:t>
        <a:bodyPr/>
        <a:lstStyle/>
        <a:p>
          <a:endParaRPr lang="en-US"/>
        </a:p>
      </dgm:t>
    </dgm:pt>
    <dgm:pt modelId="{C744FCE9-45F9-4B53-84C2-B625465BA9EE}">
      <dgm:prSet phldrT="[Text]" phldr="1"/>
      <dgm:spPr/>
      <dgm:t>
        <a:bodyPr/>
        <a:lstStyle/>
        <a:p>
          <a:endParaRPr lang="en-US"/>
        </a:p>
      </dgm:t>
    </dgm:pt>
    <dgm:pt modelId="{F80235B0-AF41-44FC-8144-D3B2EC678214}" type="parTrans" cxnId="{AE7A96D6-C5AE-48C3-AFBE-68ABA9B78A6A}">
      <dgm:prSet/>
      <dgm:spPr/>
      <dgm:t>
        <a:bodyPr/>
        <a:lstStyle/>
        <a:p>
          <a:endParaRPr lang="en-US"/>
        </a:p>
      </dgm:t>
    </dgm:pt>
    <dgm:pt modelId="{74FB88A0-27A6-4AA3-A51E-FC0EEAC2D3C8}" type="sibTrans" cxnId="{AE7A96D6-C5AE-48C3-AFBE-68ABA9B78A6A}">
      <dgm:prSet/>
      <dgm:spPr/>
      <dgm:t>
        <a:bodyPr/>
        <a:lstStyle/>
        <a:p>
          <a:endParaRPr lang="en-US"/>
        </a:p>
      </dgm:t>
    </dgm:pt>
    <dgm:pt modelId="{2456EA72-DDC8-4717-92B1-0943627A40C0}">
      <dgm:prSet/>
      <dgm:spPr/>
      <dgm:t>
        <a:bodyPr anchor="t"/>
        <a:lstStyle/>
        <a:p>
          <a:endParaRPr lang="en-US">
            <a:latin typeface="Arial Black" panose="020B0A04020102020204" pitchFamily="34" charset="0"/>
          </a:endParaRPr>
        </a:p>
        <a:p>
          <a:r>
            <a:rPr lang="en-US">
              <a:latin typeface="Arial Black" panose="020B0A04020102020204" pitchFamily="34" charset="0"/>
            </a:rPr>
            <a:t>Competitor Influence</a:t>
          </a:r>
        </a:p>
        <a:p>
          <a:r>
            <a:rPr lang="en-US">
              <a:latin typeface="Arial" panose="020B0604020202020204" pitchFamily="34" charset="0"/>
              <a:cs typeface="Arial" panose="020B0604020202020204" pitchFamily="34" charset="0"/>
            </a:rPr>
            <a:t>Assess how proximity to competitors affects daily sales figures.</a:t>
          </a:r>
        </a:p>
      </dgm:t>
    </dgm:pt>
    <dgm:pt modelId="{CD9BBEC4-884B-456B-8076-75F34704E158}" type="parTrans" cxnId="{38B2E6C8-DF0A-4CC5-A7F3-251C83C5BB1D}">
      <dgm:prSet/>
      <dgm:spPr/>
      <dgm:t>
        <a:bodyPr/>
        <a:lstStyle/>
        <a:p>
          <a:endParaRPr lang="en-US"/>
        </a:p>
      </dgm:t>
    </dgm:pt>
    <dgm:pt modelId="{AE931C01-9074-4543-A1D3-98B29A785745}" type="sibTrans" cxnId="{38B2E6C8-DF0A-4CC5-A7F3-251C83C5BB1D}">
      <dgm:prSet/>
      <dgm:spPr/>
      <dgm:t>
        <a:bodyPr/>
        <a:lstStyle/>
        <a:p>
          <a:endParaRPr lang="en-US"/>
        </a:p>
      </dgm:t>
    </dgm:pt>
    <dgm:pt modelId="{7463A09C-EFD7-462A-A8EF-B23197C599FD}" type="pres">
      <dgm:prSet presAssocID="{ED9AD981-671B-4452-A41B-3A8C5E4C92AA}" presName="cycle" presStyleCnt="0">
        <dgm:presLayoutVars>
          <dgm:chMax val="1"/>
          <dgm:dir/>
          <dgm:animLvl val="ctr"/>
          <dgm:resizeHandles val="exact"/>
        </dgm:presLayoutVars>
      </dgm:prSet>
      <dgm:spPr/>
    </dgm:pt>
    <dgm:pt modelId="{2F55131B-E86E-4AE6-A36F-5453D75F6825}" type="pres">
      <dgm:prSet presAssocID="{D058AEC2-867D-495B-AB05-91C26977B49B}" presName="centerShape" presStyleLbl="node0" presStyleIdx="0" presStyleCnt="1"/>
      <dgm:spPr/>
    </dgm:pt>
    <dgm:pt modelId="{7CAEE57F-BDA2-4C07-AEA9-9944D041E969}" type="pres">
      <dgm:prSet presAssocID="{D8D12E5F-2633-40D0-960F-0C903AE8E736}" presName="parTrans" presStyleLbl="bgSibTrans2D1" presStyleIdx="0" presStyleCnt="4"/>
      <dgm:spPr/>
    </dgm:pt>
    <dgm:pt modelId="{CC9B738E-8659-4359-ABDE-F6D0ABBD7385}" type="pres">
      <dgm:prSet presAssocID="{A8E91169-9BF5-4EDB-A5F3-6B1130F441BA}" presName="node" presStyleLbl="node1" presStyleIdx="0" presStyleCnt="4">
        <dgm:presLayoutVars>
          <dgm:bulletEnabled val="1"/>
        </dgm:presLayoutVars>
      </dgm:prSet>
      <dgm:spPr/>
    </dgm:pt>
    <dgm:pt modelId="{E39F1CD3-3896-467E-BD14-93DD8F8FCB7A}" type="pres">
      <dgm:prSet presAssocID="{1412F3C8-6D11-4EC7-A4A2-4BAD4D501576}" presName="parTrans" presStyleLbl="bgSibTrans2D1" presStyleIdx="1" presStyleCnt="4"/>
      <dgm:spPr/>
    </dgm:pt>
    <dgm:pt modelId="{A6F650BE-1EFA-4D75-9988-CAF620BEA644}" type="pres">
      <dgm:prSet presAssocID="{6D0B44E0-6BE4-4527-847A-7EF3C26141A7}" presName="node" presStyleLbl="node1" presStyleIdx="1" presStyleCnt="4">
        <dgm:presLayoutVars>
          <dgm:bulletEnabled val="1"/>
        </dgm:presLayoutVars>
      </dgm:prSet>
      <dgm:spPr/>
    </dgm:pt>
    <dgm:pt modelId="{1132327B-677C-44DC-8BA8-0701FF0F6C59}" type="pres">
      <dgm:prSet presAssocID="{6A944E09-1BE7-46E6-9A3C-184C935BC0D6}" presName="parTrans" presStyleLbl="bgSibTrans2D1" presStyleIdx="2" presStyleCnt="4"/>
      <dgm:spPr/>
    </dgm:pt>
    <dgm:pt modelId="{63CD54BE-4368-4456-879A-0210EE6AF943}" type="pres">
      <dgm:prSet presAssocID="{728DEC19-443A-413E-8CF9-A9F40958D58C}" presName="node" presStyleLbl="node1" presStyleIdx="2" presStyleCnt="4">
        <dgm:presLayoutVars>
          <dgm:bulletEnabled val="1"/>
        </dgm:presLayoutVars>
      </dgm:prSet>
      <dgm:spPr/>
    </dgm:pt>
    <dgm:pt modelId="{F31231B4-FE24-4B9D-95DF-4EECCC439AB1}" type="pres">
      <dgm:prSet presAssocID="{CD9BBEC4-884B-456B-8076-75F34704E158}" presName="parTrans" presStyleLbl="bgSibTrans2D1" presStyleIdx="3" presStyleCnt="4"/>
      <dgm:spPr/>
    </dgm:pt>
    <dgm:pt modelId="{2BF4E064-7B54-47DB-A65D-8B4812045B70}" type="pres">
      <dgm:prSet presAssocID="{2456EA72-DDC8-4717-92B1-0943627A40C0}" presName="node" presStyleLbl="node1" presStyleIdx="3" presStyleCnt="4">
        <dgm:presLayoutVars>
          <dgm:bulletEnabled val="1"/>
        </dgm:presLayoutVars>
      </dgm:prSet>
      <dgm:spPr/>
    </dgm:pt>
  </dgm:ptLst>
  <dgm:cxnLst>
    <dgm:cxn modelId="{40DEF201-B23F-4871-8BC1-19FF44A2DB70}" type="presOf" srcId="{6A944E09-1BE7-46E6-9A3C-184C935BC0D6}" destId="{1132327B-677C-44DC-8BA8-0701FF0F6C59}" srcOrd="0" destOrd="0" presId="urn:microsoft.com/office/officeart/2005/8/layout/radial4"/>
    <dgm:cxn modelId="{FC20130D-F6C0-4249-AE7E-5B49B208CE63}" type="presOf" srcId="{ED9AD981-671B-4452-A41B-3A8C5E4C92AA}" destId="{7463A09C-EFD7-462A-A8EF-B23197C599FD}" srcOrd="0" destOrd="0" presId="urn:microsoft.com/office/officeart/2005/8/layout/radial4"/>
    <dgm:cxn modelId="{3A927C20-A531-41E0-8F1D-3517E638DD51}" srcId="{D058AEC2-867D-495B-AB05-91C26977B49B}" destId="{A8E91169-9BF5-4EDB-A5F3-6B1130F441BA}" srcOrd="0" destOrd="0" parTransId="{D8D12E5F-2633-40D0-960F-0C903AE8E736}" sibTransId="{DB1BA082-0989-451F-BE28-57069EF9219A}"/>
    <dgm:cxn modelId="{99D4EF3F-E42C-4FB4-AE5C-C6D71FABB088}" type="presOf" srcId="{2456EA72-DDC8-4717-92B1-0943627A40C0}" destId="{2BF4E064-7B54-47DB-A65D-8B4812045B70}" srcOrd="0" destOrd="0" presId="urn:microsoft.com/office/officeart/2005/8/layout/radial4"/>
    <dgm:cxn modelId="{0DEC4960-5F94-4B12-87AC-6009D568725E}" srcId="{D058AEC2-867D-495B-AB05-91C26977B49B}" destId="{6D0B44E0-6BE4-4527-847A-7EF3C26141A7}" srcOrd="1" destOrd="0" parTransId="{1412F3C8-6D11-4EC7-A4A2-4BAD4D501576}" sibTransId="{5EAF2D77-595E-4CAD-AAF0-0CE65B4CB37B}"/>
    <dgm:cxn modelId="{859DCC56-0FED-4040-9D21-3B4D9C7EC3B4}" type="presOf" srcId="{CD9BBEC4-884B-456B-8076-75F34704E158}" destId="{F31231B4-FE24-4B9D-95DF-4EECCC439AB1}" srcOrd="0" destOrd="0" presId="urn:microsoft.com/office/officeart/2005/8/layout/radial4"/>
    <dgm:cxn modelId="{153CE185-0C65-49FD-A3D8-DEB890DAC33B}" type="presOf" srcId="{D8D12E5F-2633-40D0-960F-0C903AE8E736}" destId="{7CAEE57F-BDA2-4C07-AEA9-9944D041E969}" srcOrd="0" destOrd="0" presId="urn:microsoft.com/office/officeart/2005/8/layout/radial4"/>
    <dgm:cxn modelId="{F1D58A94-C69B-47EA-80CE-1891A5C87252}" type="presOf" srcId="{728DEC19-443A-413E-8CF9-A9F40958D58C}" destId="{63CD54BE-4368-4456-879A-0210EE6AF943}" srcOrd="0" destOrd="0" presId="urn:microsoft.com/office/officeart/2005/8/layout/radial4"/>
    <dgm:cxn modelId="{2D2E47B6-2A7D-4A6B-A3B8-81B8C63D7BDE}" type="presOf" srcId="{A8E91169-9BF5-4EDB-A5F3-6B1130F441BA}" destId="{CC9B738E-8659-4359-ABDE-F6D0ABBD7385}" srcOrd="0" destOrd="0" presId="urn:microsoft.com/office/officeart/2005/8/layout/radial4"/>
    <dgm:cxn modelId="{B57726B9-090E-41FC-B1D8-8BABEEB9AABF}" type="presOf" srcId="{1412F3C8-6D11-4EC7-A4A2-4BAD4D501576}" destId="{E39F1CD3-3896-467E-BD14-93DD8F8FCB7A}" srcOrd="0" destOrd="0" presId="urn:microsoft.com/office/officeart/2005/8/layout/radial4"/>
    <dgm:cxn modelId="{7AF2F9C1-C7D2-45CC-97CC-D170C91D713D}" srcId="{D058AEC2-867D-495B-AB05-91C26977B49B}" destId="{728DEC19-443A-413E-8CF9-A9F40958D58C}" srcOrd="2" destOrd="0" parTransId="{6A944E09-1BE7-46E6-9A3C-184C935BC0D6}" sibTransId="{15756CAE-B6CA-48C1-B502-E86845B4B3BC}"/>
    <dgm:cxn modelId="{E89499C8-7EE4-40ED-B99E-38C13C421871}" srcId="{ED9AD981-671B-4452-A41B-3A8C5E4C92AA}" destId="{D058AEC2-867D-495B-AB05-91C26977B49B}" srcOrd="0" destOrd="0" parTransId="{D9789C05-FE79-4ED6-9F55-84FF505CD167}" sibTransId="{A6760CAD-7E54-4A49-9E1A-7AFACAC46AE4}"/>
    <dgm:cxn modelId="{38B2E6C8-DF0A-4CC5-A7F3-251C83C5BB1D}" srcId="{D058AEC2-867D-495B-AB05-91C26977B49B}" destId="{2456EA72-DDC8-4717-92B1-0943627A40C0}" srcOrd="3" destOrd="0" parTransId="{CD9BBEC4-884B-456B-8076-75F34704E158}" sibTransId="{AE931C01-9074-4543-A1D3-98B29A785745}"/>
    <dgm:cxn modelId="{9B3624CE-F197-43C6-A55E-8153A01FB118}" type="presOf" srcId="{6D0B44E0-6BE4-4527-847A-7EF3C26141A7}" destId="{A6F650BE-1EFA-4D75-9988-CAF620BEA644}" srcOrd="0" destOrd="0" presId="urn:microsoft.com/office/officeart/2005/8/layout/radial4"/>
    <dgm:cxn modelId="{AE7A96D6-C5AE-48C3-AFBE-68ABA9B78A6A}" srcId="{ED9AD981-671B-4452-A41B-3A8C5E4C92AA}" destId="{C744FCE9-45F9-4B53-84C2-B625465BA9EE}" srcOrd="1" destOrd="0" parTransId="{F80235B0-AF41-44FC-8144-D3B2EC678214}" sibTransId="{74FB88A0-27A6-4AA3-A51E-FC0EEAC2D3C8}"/>
    <dgm:cxn modelId="{10D6A6DF-5B13-44F0-9910-CE4F2F8A77EA}" type="presOf" srcId="{D058AEC2-867D-495B-AB05-91C26977B49B}" destId="{2F55131B-E86E-4AE6-A36F-5453D75F6825}" srcOrd="0" destOrd="0" presId="urn:microsoft.com/office/officeart/2005/8/layout/radial4"/>
    <dgm:cxn modelId="{D84FA38B-2CCD-4B60-A81B-DACC06184AD7}" type="presParOf" srcId="{7463A09C-EFD7-462A-A8EF-B23197C599FD}" destId="{2F55131B-E86E-4AE6-A36F-5453D75F6825}" srcOrd="0" destOrd="0" presId="urn:microsoft.com/office/officeart/2005/8/layout/radial4"/>
    <dgm:cxn modelId="{4383FD10-3043-460F-B4A2-DFD2CA2C98F9}" type="presParOf" srcId="{7463A09C-EFD7-462A-A8EF-B23197C599FD}" destId="{7CAEE57F-BDA2-4C07-AEA9-9944D041E969}" srcOrd="1" destOrd="0" presId="urn:microsoft.com/office/officeart/2005/8/layout/radial4"/>
    <dgm:cxn modelId="{8A2C045C-9AC4-462B-A3CE-29AC383408E6}" type="presParOf" srcId="{7463A09C-EFD7-462A-A8EF-B23197C599FD}" destId="{CC9B738E-8659-4359-ABDE-F6D0ABBD7385}" srcOrd="2" destOrd="0" presId="urn:microsoft.com/office/officeart/2005/8/layout/radial4"/>
    <dgm:cxn modelId="{967714D5-2EB0-4465-996D-8A17463B09E8}" type="presParOf" srcId="{7463A09C-EFD7-462A-A8EF-B23197C599FD}" destId="{E39F1CD3-3896-467E-BD14-93DD8F8FCB7A}" srcOrd="3" destOrd="0" presId="urn:microsoft.com/office/officeart/2005/8/layout/radial4"/>
    <dgm:cxn modelId="{7B269F4C-99D2-4FAB-884B-AC8ED134F1DB}" type="presParOf" srcId="{7463A09C-EFD7-462A-A8EF-B23197C599FD}" destId="{A6F650BE-1EFA-4D75-9988-CAF620BEA644}" srcOrd="4" destOrd="0" presId="urn:microsoft.com/office/officeart/2005/8/layout/radial4"/>
    <dgm:cxn modelId="{844854DA-96FF-4A5B-A9AD-8DCA7E812D88}" type="presParOf" srcId="{7463A09C-EFD7-462A-A8EF-B23197C599FD}" destId="{1132327B-677C-44DC-8BA8-0701FF0F6C59}" srcOrd="5" destOrd="0" presId="urn:microsoft.com/office/officeart/2005/8/layout/radial4"/>
    <dgm:cxn modelId="{1A356A02-7B20-43EC-AE39-E603CA887CB4}" type="presParOf" srcId="{7463A09C-EFD7-462A-A8EF-B23197C599FD}" destId="{63CD54BE-4368-4456-879A-0210EE6AF943}" srcOrd="6" destOrd="0" presId="urn:microsoft.com/office/officeart/2005/8/layout/radial4"/>
    <dgm:cxn modelId="{6D925784-5628-4432-90B5-CF017769236B}" type="presParOf" srcId="{7463A09C-EFD7-462A-A8EF-B23197C599FD}" destId="{F31231B4-FE24-4B9D-95DF-4EECCC439AB1}" srcOrd="7" destOrd="0" presId="urn:microsoft.com/office/officeart/2005/8/layout/radial4"/>
    <dgm:cxn modelId="{32870AA7-5012-4200-9E0B-4BEC347D4635}" type="presParOf" srcId="{7463A09C-EFD7-462A-A8EF-B23197C599FD}" destId="{2BF4E064-7B54-47DB-A65D-8B4812045B70}" srcOrd="8" destOrd="0" presId="urn:microsoft.com/office/officeart/2005/8/layout/radial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D6E54-9150-4722-9BDF-BC370E82EF35}">
      <dsp:nvSpPr>
        <dsp:cNvPr id="0" name=""/>
        <dsp:cNvSpPr/>
      </dsp:nvSpPr>
      <dsp:spPr>
        <a:xfrm>
          <a:off x="0" y="2655"/>
          <a:ext cx="10515600" cy="1241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851D6F6-4AF5-4C22-AFA7-4ACC61DC6171}">
      <dsp:nvSpPr>
        <dsp:cNvPr id="0" name=""/>
        <dsp:cNvSpPr/>
      </dsp:nvSpPr>
      <dsp:spPr>
        <a:xfrm>
          <a:off x="375620" y="282042"/>
          <a:ext cx="682947" cy="68294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AAB0080-77AD-41DA-AFB1-3BF4E54DC015}">
      <dsp:nvSpPr>
        <dsp:cNvPr id="0" name=""/>
        <dsp:cNvSpPr/>
      </dsp:nvSpPr>
      <dsp:spPr>
        <a:xfrm>
          <a:off x="1434189" y="2655"/>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dirty="0"/>
            <a:t>Task 1 - Exploration of customer purchasing behavior</a:t>
          </a:r>
        </a:p>
      </dsp:txBody>
      <dsp:txXfrm>
        <a:off x="1434189" y="2655"/>
        <a:ext cx="4732020" cy="1241722"/>
      </dsp:txXfrm>
    </dsp:sp>
    <dsp:sp modelId="{C1BF235F-6737-4301-A756-000A576A5F84}">
      <dsp:nvSpPr>
        <dsp:cNvPr id="0" name=""/>
        <dsp:cNvSpPr/>
      </dsp:nvSpPr>
      <dsp:spPr>
        <a:xfrm>
          <a:off x="6166209" y="2655"/>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mbria" panose="02040503050406030204" pitchFamily="18" charset="0"/>
              <a:ea typeface="Cambria" panose="02040503050406030204" pitchFamily="18" charset="0"/>
              <a:cs typeface="Arial" panose="020B0604020202020204" pitchFamily="34" charset="0"/>
            </a:rPr>
            <a:t>This task involves analyzing historical transaction data to uncover patterns and trends in customer buying habits. Insights such as popular products, peak shopping times, and customer segmentation help in understanding consumer preferences and improving marketing strategies.</a:t>
          </a:r>
        </a:p>
      </dsp:txBody>
      <dsp:txXfrm>
        <a:off x="6166209" y="2655"/>
        <a:ext cx="4347989" cy="1241722"/>
      </dsp:txXfrm>
    </dsp:sp>
    <dsp:sp modelId="{6B886002-E60A-4F8D-BF21-555D3F834B15}">
      <dsp:nvSpPr>
        <dsp:cNvPr id="0" name=""/>
        <dsp:cNvSpPr/>
      </dsp:nvSpPr>
      <dsp:spPr>
        <a:xfrm>
          <a:off x="0" y="1554807"/>
          <a:ext cx="10515600" cy="1241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38BC79F-2312-4417-AC96-C53C957A752A}">
      <dsp:nvSpPr>
        <dsp:cNvPr id="0" name=""/>
        <dsp:cNvSpPr/>
      </dsp:nvSpPr>
      <dsp:spPr>
        <a:xfrm>
          <a:off x="375620" y="1834195"/>
          <a:ext cx="682947" cy="68294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CA5A044-4773-4EB6-944D-961EF378461D}">
      <dsp:nvSpPr>
        <dsp:cNvPr id="0" name=""/>
        <dsp:cNvSpPr/>
      </dsp:nvSpPr>
      <dsp:spPr>
        <a:xfrm>
          <a:off x="1434189" y="1554807"/>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Task 2 - Prediction of store sales </a:t>
          </a:r>
        </a:p>
      </dsp:txBody>
      <dsp:txXfrm>
        <a:off x="1434189" y="1554807"/>
        <a:ext cx="4732020" cy="1241722"/>
      </dsp:txXfrm>
    </dsp:sp>
    <dsp:sp modelId="{960F1053-1011-46E1-9CA5-4A5A391D05BB}">
      <dsp:nvSpPr>
        <dsp:cNvPr id="0" name=""/>
        <dsp:cNvSpPr/>
      </dsp:nvSpPr>
      <dsp:spPr>
        <a:xfrm>
          <a:off x="6166209" y="1554807"/>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mbria" panose="02040503050406030204" pitchFamily="18" charset="0"/>
              <a:ea typeface="Cambria" panose="02040503050406030204" pitchFamily="18" charset="0"/>
              <a:cs typeface="Arial" panose="020B0604020202020204" pitchFamily="34" charset="0"/>
            </a:rPr>
            <a:t>In this task, machine learning models are developed to forecast future sales based on historical data, seasonal trends, promotions, and other influencing factors. Accurate sales predictions support inventory management, staffing, and revenue planning.</a:t>
          </a:r>
        </a:p>
      </dsp:txBody>
      <dsp:txXfrm>
        <a:off x="6166209" y="1554807"/>
        <a:ext cx="4347989" cy="1241722"/>
      </dsp:txXfrm>
    </dsp:sp>
    <dsp:sp modelId="{D31024AD-FE40-4031-9ABC-F495F02B18CA}">
      <dsp:nvSpPr>
        <dsp:cNvPr id="0" name=""/>
        <dsp:cNvSpPr/>
      </dsp:nvSpPr>
      <dsp:spPr>
        <a:xfrm>
          <a:off x="0" y="3106960"/>
          <a:ext cx="10515600" cy="124172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029B27D-72AD-4EAA-A7FF-E8604433085C}">
      <dsp:nvSpPr>
        <dsp:cNvPr id="0" name=""/>
        <dsp:cNvSpPr/>
      </dsp:nvSpPr>
      <dsp:spPr>
        <a:xfrm>
          <a:off x="375620" y="3386348"/>
          <a:ext cx="682947" cy="68294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90D40D5-5788-44E7-BC7B-03EED1D0C92D}">
      <dsp:nvSpPr>
        <dsp:cNvPr id="0" name=""/>
        <dsp:cNvSpPr/>
      </dsp:nvSpPr>
      <dsp:spPr>
        <a:xfrm>
          <a:off x="1434189" y="3106960"/>
          <a:ext cx="4732020"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1111250">
            <a:lnSpc>
              <a:spcPct val="100000"/>
            </a:lnSpc>
            <a:spcBef>
              <a:spcPct val="0"/>
            </a:spcBef>
            <a:spcAft>
              <a:spcPct val="35000"/>
            </a:spcAft>
            <a:buNone/>
          </a:pPr>
          <a:r>
            <a:rPr lang="en-US" sz="2500" kern="1200"/>
            <a:t>Task 3 - Serving predictions on a web interface</a:t>
          </a:r>
        </a:p>
      </dsp:txBody>
      <dsp:txXfrm>
        <a:off x="1434189" y="3106960"/>
        <a:ext cx="4732020" cy="1241722"/>
      </dsp:txXfrm>
    </dsp:sp>
    <dsp:sp modelId="{D5E08152-3ED0-42DE-A8DF-9951ED8F2A48}">
      <dsp:nvSpPr>
        <dsp:cNvPr id="0" name=""/>
        <dsp:cNvSpPr/>
      </dsp:nvSpPr>
      <dsp:spPr>
        <a:xfrm>
          <a:off x="6166209" y="3106960"/>
          <a:ext cx="4347989" cy="12417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416" tIns="131416" rIns="131416" bIns="131416" numCol="1" spcCol="1270" anchor="ctr" anchorCtr="0">
          <a:noAutofit/>
        </a:bodyPr>
        <a:lstStyle/>
        <a:p>
          <a:pPr marL="0" lvl="0" indent="0" algn="l" defTabSz="622300">
            <a:lnSpc>
              <a:spcPct val="100000"/>
            </a:lnSpc>
            <a:spcBef>
              <a:spcPct val="0"/>
            </a:spcBef>
            <a:spcAft>
              <a:spcPct val="35000"/>
            </a:spcAft>
            <a:buNone/>
          </a:pPr>
          <a:r>
            <a:rPr lang="en-US" sz="1400" kern="1200" dirty="0">
              <a:latin typeface="Cambria" panose="02040503050406030204" pitchFamily="18" charset="0"/>
              <a:ea typeface="Cambria" panose="02040503050406030204" pitchFamily="18" charset="0"/>
              <a:cs typeface="Arial" panose="020B0604020202020204" pitchFamily="34" charset="0"/>
            </a:rPr>
            <a:t>This task focuses on deploying the sales prediction model to a user-friendly web application. The interface allows stakeholders to input relevant parameters and receive real-time sales forecasts, making the model accessible and actionable for business decision-makers.</a:t>
          </a:r>
        </a:p>
      </dsp:txBody>
      <dsp:txXfrm>
        <a:off x="6166209" y="3106960"/>
        <a:ext cx="4347989" cy="124172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5131B-E86E-4AE6-A36F-5453D75F6825}">
      <dsp:nvSpPr>
        <dsp:cNvPr id="0" name=""/>
        <dsp:cNvSpPr/>
      </dsp:nvSpPr>
      <dsp:spPr>
        <a:xfrm>
          <a:off x="4195868" y="2226292"/>
          <a:ext cx="2123863" cy="2123863"/>
        </a:xfrm>
        <a:prstGeom prst="ellipse">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2065" tIns="12065" rIns="12065" bIns="12065" numCol="1" spcCol="1270" anchor="ctr" anchorCtr="0">
          <a:noAutofit/>
        </a:bodyPr>
        <a:lstStyle/>
        <a:p>
          <a:pPr marL="0" lvl="0" indent="0" algn="ctr" defTabSz="844550">
            <a:lnSpc>
              <a:spcPct val="90000"/>
            </a:lnSpc>
            <a:spcBef>
              <a:spcPct val="0"/>
            </a:spcBef>
            <a:spcAft>
              <a:spcPct val="35000"/>
            </a:spcAft>
            <a:buNone/>
          </a:pPr>
          <a:r>
            <a:rPr lang="en-IN" sz="1900" b="1" kern="1200">
              <a:latin typeface="Arial Black" panose="020B0A04020102020204" pitchFamily="34" charset="0"/>
              <a:ea typeface="Unbounded Bold" pitchFamily="34" charset="-122"/>
              <a:cs typeface="Unbounded Bold" pitchFamily="34" charset="-120"/>
            </a:rPr>
            <a:t>Customer Purchasing Behaviour</a:t>
          </a:r>
          <a:endParaRPr lang="en-US" sz="1900" kern="1200"/>
        </a:p>
      </dsp:txBody>
      <dsp:txXfrm>
        <a:off x="4506901" y="2537325"/>
        <a:ext cx="1501797" cy="1501797"/>
      </dsp:txXfrm>
    </dsp:sp>
    <dsp:sp modelId="{7CAEE57F-BDA2-4C07-AEA9-9944D041E969}">
      <dsp:nvSpPr>
        <dsp:cNvPr id="0" name=""/>
        <dsp:cNvSpPr/>
      </dsp:nvSpPr>
      <dsp:spPr>
        <a:xfrm rot="11700000">
          <a:off x="2587732" y="2482122"/>
          <a:ext cx="1582323" cy="605301"/>
        </a:xfrm>
        <a:prstGeom prst="leftArrow">
          <a:avLst>
            <a:gd name="adj1" fmla="val 60000"/>
            <a:gd name="adj2" fmla="val 5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C9B738E-8659-4359-ABDE-F6D0ABBD7385}">
      <dsp:nvSpPr>
        <dsp:cNvPr id="0" name=""/>
        <dsp:cNvSpPr/>
      </dsp:nvSpPr>
      <dsp:spPr>
        <a:xfrm>
          <a:off x="1605855" y="1772936"/>
          <a:ext cx="2017670" cy="1614136"/>
        </a:xfrm>
        <a:prstGeom prst="roundRect">
          <a:avLst>
            <a:gd name="adj" fmla="val 1000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panose="020B0A04020102020204" pitchFamily="34" charset="0"/>
            </a:rPr>
            <a:t>Seasonal Patterns</a:t>
          </a:r>
        </a:p>
        <a:p>
          <a:pPr marL="0" lvl="0" indent="0" algn="ctr"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Identify seasonal purchasing patterns for better inventory management.</a:t>
          </a:r>
        </a:p>
      </dsp:txBody>
      <dsp:txXfrm>
        <a:off x="1653131" y="1820212"/>
        <a:ext cx="1923118" cy="1519584"/>
      </dsp:txXfrm>
    </dsp:sp>
    <dsp:sp modelId="{E39F1CD3-3896-467E-BD14-93DD8F8FCB7A}">
      <dsp:nvSpPr>
        <dsp:cNvPr id="0" name=""/>
        <dsp:cNvSpPr/>
      </dsp:nvSpPr>
      <dsp:spPr>
        <a:xfrm rot="14700000">
          <a:off x="3644567" y="1222635"/>
          <a:ext cx="1582323" cy="605301"/>
        </a:xfrm>
        <a:prstGeom prst="leftArrow">
          <a:avLst>
            <a:gd name="adj1" fmla="val 60000"/>
            <a:gd name="adj2" fmla="val 5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A6F650BE-1EFA-4D75-9988-CAF620BEA644}">
      <dsp:nvSpPr>
        <dsp:cNvPr id="0" name=""/>
        <dsp:cNvSpPr/>
      </dsp:nvSpPr>
      <dsp:spPr>
        <a:xfrm>
          <a:off x="3092534" y="1182"/>
          <a:ext cx="2017670" cy="1614136"/>
        </a:xfrm>
        <a:prstGeom prst="roundRect">
          <a:avLst>
            <a:gd name="adj" fmla="val 10000"/>
          </a:avLst>
        </a:prstGeom>
        <a:gradFill rotWithShape="0">
          <a:gsLst>
            <a:gs pos="0">
              <a:schemeClr val="accent5">
                <a:hueOff val="-2252848"/>
                <a:satOff val="-5806"/>
                <a:lumOff val="-3922"/>
                <a:alphaOff val="0"/>
                <a:satMod val="103000"/>
                <a:lumMod val="102000"/>
                <a:tint val="94000"/>
              </a:schemeClr>
            </a:gs>
            <a:gs pos="50000">
              <a:schemeClr val="accent5">
                <a:hueOff val="-2252848"/>
                <a:satOff val="-5806"/>
                <a:lumOff val="-3922"/>
                <a:alphaOff val="0"/>
                <a:satMod val="110000"/>
                <a:lumMod val="100000"/>
                <a:shade val="100000"/>
              </a:schemeClr>
            </a:gs>
            <a:gs pos="100000">
              <a:schemeClr val="accent5">
                <a:hueOff val="-2252848"/>
                <a:satOff val="-5806"/>
                <a:lumOff val="-392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dirty="0">
              <a:latin typeface="Arial Black" panose="020B0A04020102020204" pitchFamily="34" charset="0"/>
            </a:rPr>
            <a:t>Analyze Trends</a:t>
          </a:r>
        </a:p>
        <a:p>
          <a:pPr marL="0" lvl="0" indent="0" algn="ctr" defTabSz="622300">
            <a:lnSpc>
              <a:spcPct val="90000"/>
            </a:lnSpc>
            <a:spcBef>
              <a:spcPct val="0"/>
            </a:spcBef>
            <a:spcAft>
              <a:spcPct val="35000"/>
            </a:spcAft>
            <a:buNone/>
          </a:pPr>
          <a:r>
            <a:rPr lang="en-US" sz="1400" kern="1200" dirty="0">
              <a:latin typeface="Arial" panose="020B0604020202020204" pitchFamily="34" charset="0"/>
              <a:cs typeface="Arial" panose="020B0604020202020204" pitchFamily="34" charset="0"/>
            </a:rPr>
            <a:t>Determine trends by analyzing sales data across various store locations.</a:t>
          </a:r>
        </a:p>
      </dsp:txBody>
      <dsp:txXfrm>
        <a:off x="3139810" y="48458"/>
        <a:ext cx="1923118" cy="1519584"/>
      </dsp:txXfrm>
    </dsp:sp>
    <dsp:sp modelId="{1132327B-677C-44DC-8BA8-0701FF0F6C59}">
      <dsp:nvSpPr>
        <dsp:cNvPr id="0" name=""/>
        <dsp:cNvSpPr/>
      </dsp:nvSpPr>
      <dsp:spPr>
        <a:xfrm rot="17700000">
          <a:off x="5288709" y="1222635"/>
          <a:ext cx="1582323" cy="605301"/>
        </a:xfrm>
        <a:prstGeom prst="leftArrow">
          <a:avLst>
            <a:gd name="adj1" fmla="val 60000"/>
            <a:gd name="adj2" fmla="val 5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63CD54BE-4368-4456-879A-0210EE6AF943}">
      <dsp:nvSpPr>
        <dsp:cNvPr id="0" name=""/>
        <dsp:cNvSpPr/>
      </dsp:nvSpPr>
      <dsp:spPr>
        <a:xfrm>
          <a:off x="5405395" y="1182"/>
          <a:ext cx="2017670" cy="1614136"/>
        </a:xfrm>
        <a:prstGeom prst="roundRect">
          <a:avLst>
            <a:gd name="adj" fmla="val 10000"/>
          </a:avLst>
        </a:prstGeom>
        <a:gradFill rotWithShape="0">
          <a:gsLst>
            <a:gs pos="0">
              <a:schemeClr val="accent5">
                <a:hueOff val="-4505695"/>
                <a:satOff val="-11613"/>
                <a:lumOff val="-7843"/>
                <a:alphaOff val="0"/>
                <a:satMod val="103000"/>
                <a:lumMod val="102000"/>
                <a:tint val="94000"/>
              </a:schemeClr>
            </a:gs>
            <a:gs pos="50000">
              <a:schemeClr val="accent5">
                <a:hueOff val="-4505695"/>
                <a:satOff val="-11613"/>
                <a:lumOff val="-7843"/>
                <a:alphaOff val="0"/>
                <a:satMod val="110000"/>
                <a:lumMod val="100000"/>
                <a:shade val="100000"/>
              </a:schemeClr>
            </a:gs>
            <a:gs pos="100000">
              <a:schemeClr val="accent5">
                <a:hueOff val="-4505695"/>
                <a:satOff val="-11613"/>
                <a:lumOff val="-7843"/>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622300">
            <a:lnSpc>
              <a:spcPct val="90000"/>
            </a:lnSpc>
            <a:spcBef>
              <a:spcPct val="0"/>
            </a:spcBef>
            <a:spcAft>
              <a:spcPct val="35000"/>
            </a:spcAft>
            <a:buNone/>
          </a:pPr>
          <a:r>
            <a:rPr lang="en-US" sz="1400" kern="1200">
              <a:latin typeface="Arial Black" panose="020B0A04020102020204" pitchFamily="34" charset="0"/>
            </a:rPr>
            <a:t>Promotional Impact</a:t>
          </a:r>
        </a:p>
        <a:p>
          <a:pPr marL="0" lvl="0" indent="0" algn="ctr"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Evaluate the effects of promotions on sales and customer visit frequency.</a:t>
          </a:r>
        </a:p>
      </dsp:txBody>
      <dsp:txXfrm>
        <a:off x="5452671" y="48458"/>
        <a:ext cx="1923118" cy="1519584"/>
      </dsp:txXfrm>
    </dsp:sp>
    <dsp:sp modelId="{F31231B4-FE24-4B9D-95DF-4EECCC439AB1}">
      <dsp:nvSpPr>
        <dsp:cNvPr id="0" name=""/>
        <dsp:cNvSpPr/>
      </dsp:nvSpPr>
      <dsp:spPr>
        <a:xfrm rot="20700000">
          <a:off x="6345544" y="2482122"/>
          <a:ext cx="1582323" cy="605301"/>
        </a:xfrm>
        <a:prstGeom prst="leftArrow">
          <a:avLst>
            <a:gd name="adj1" fmla="val 60000"/>
            <a:gd name="adj2" fmla="val 5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2BF4E064-7B54-47DB-A65D-8B4812045B70}">
      <dsp:nvSpPr>
        <dsp:cNvPr id="0" name=""/>
        <dsp:cNvSpPr/>
      </dsp:nvSpPr>
      <dsp:spPr>
        <a:xfrm>
          <a:off x="6892074" y="1772936"/>
          <a:ext cx="2017670" cy="1614136"/>
        </a:xfrm>
        <a:prstGeom prst="roundRect">
          <a:avLst>
            <a:gd name="adj" fmla="val 10000"/>
          </a:avLst>
        </a:prstGeom>
        <a:gradFill rotWithShape="0">
          <a:gsLst>
            <a:gs pos="0">
              <a:schemeClr val="accent5">
                <a:hueOff val="-6758543"/>
                <a:satOff val="-17419"/>
                <a:lumOff val="-11765"/>
                <a:alphaOff val="0"/>
                <a:satMod val="103000"/>
                <a:lumMod val="102000"/>
                <a:tint val="94000"/>
              </a:schemeClr>
            </a:gs>
            <a:gs pos="50000">
              <a:schemeClr val="accent5">
                <a:hueOff val="-6758543"/>
                <a:satOff val="-17419"/>
                <a:lumOff val="-11765"/>
                <a:alphaOff val="0"/>
                <a:satMod val="110000"/>
                <a:lumMod val="100000"/>
                <a:shade val="100000"/>
              </a:schemeClr>
            </a:gs>
            <a:gs pos="100000">
              <a:schemeClr val="accent5">
                <a:hueOff val="-6758543"/>
                <a:satOff val="-17419"/>
                <a:lumOff val="-11765"/>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26670" tIns="26670" rIns="26670" bIns="26670" numCol="1" spcCol="1270" anchor="t" anchorCtr="0">
          <a:noAutofit/>
        </a:bodyPr>
        <a:lstStyle/>
        <a:p>
          <a:pPr marL="0" lvl="0" indent="0" algn="ctr" defTabSz="622300">
            <a:lnSpc>
              <a:spcPct val="90000"/>
            </a:lnSpc>
            <a:spcBef>
              <a:spcPct val="0"/>
            </a:spcBef>
            <a:spcAft>
              <a:spcPct val="35000"/>
            </a:spcAft>
            <a:buNone/>
          </a:pPr>
          <a:endParaRPr lang="en-US" sz="1400" kern="1200">
            <a:latin typeface="Arial Black" panose="020B0A04020102020204" pitchFamily="34" charset="0"/>
          </a:endParaRPr>
        </a:p>
        <a:p>
          <a:pPr marL="0" lvl="0" indent="0" algn="ctr" defTabSz="622300">
            <a:lnSpc>
              <a:spcPct val="90000"/>
            </a:lnSpc>
            <a:spcBef>
              <a:spcPct val="0"/>
            </a:spcBef>
            <a:spcAft>
              <a:spcPct val="35000"/>
            </a:spcAft>
            <a:buNone/>
          </a:pPr>
          <a:r>
            <a:rPr lang="en-US" sz="1400" kern="1200">
              <a:latin typeface="Arial Black" panose="020B0A04020102020204" pitchFamily="34" charset="0"/>
            </a:rPr>
            <a:t>Competitor Influence</a:t>
          </a:r>
        </a:p>
        <a:p>
          <a:pPr marL="0" lvl="0" indent="0" algn="ctr" defTabSz="622300">
            <a:lnSpc>
              <a:spcPct val="90000"/>
            </a:lnSpc>
            <a:spcBef>
              <a:spcPct val="0"/>
            </a:spcBef>
            <a:spcAft>
              <a:spcPct val="35000"/>
            </a:spcAft>
            <a:buNone/>
          </a:pPr>
          <a:r>
            <a:rPr lang="en-US" sz="1400" kern="1200">
              <a:latin typeface="Arial" panose="020B0604020202020204" pitchFamily="34" charset="0"/>
              <a:cs typeface="Arial" panose="020B0604020202020204" pitchFamily="34" charset="0"/>
            </a:rPr>
            <a:t>Assess how proximity to competitors affects daily sales figures.</a:t>
          </a:r>
        </a:p>
      </dsp:txBody>
      <dsp:txXfrm>
        <a:off x="6939350" y="1820212"/>
        <a:ext cx="1923118" cy="151958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radial4">
  <dgm:title val=""/>
  <dgm:desc val=""/>
  <dgm:catLst>
    <dgm:cat type="relationship" pri="190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t modelId="11"/>
        <dgm:pt modelId="12"/>
      </dgm:ptLst>
      <dgm:cxnLst>
        <dgm:cxn modelId="2" srcId="0" destId="1" srcOrd="0" destOrd="0"/>
        <dgm:cxn modelId="15" srcId="1" destId="11" srcOrd="0" destOrd="0"/>
        <dgm:cxn modelId="16" srcId="1" destId="12" srcOrd="1"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0"/>
              <dgm:param type="spanAng" val="360"/>
              <dgm:param type="ctrShpMap" val="fNode"/>
            </dgm:alg>
          </dgm:if>
          <dgm:else name="Name4">
            <dgm:choose name="Name5">
              <dgm:if name="Name6" axis="ch ch" ptType="node node" st="1 1" cnt="1 0" func="cnt" op="lte" val="3">
                <dgm:alg type="cycle">
                  <dgm:param type="stAng" val="-55"/>
                  <dgm:param type="spanAng" val="110"/>
                  <dgm:param type="ctrShpMap" val="fNode"/>
                </dgm:alg>
              </dgm:if>
              <dgm:else name="Name7">
                <dgm:choose name="Name8">
                  <dgm:if name="Name9" axis="ch ch" ptType="node node" st="1 1" cnt="1 0" func="cnt" op="equ" val="4">
                    <dgm:alg type="cycle">
                      <dgm:param type="stAng" val="-75"/>
                      <dgm:param type="spanAng" val="150"/>
                      <dgm:param type="ctrShpMap" val="fNode"/>
                    </dgm:alg>
                  </dgm:if>
                  <dgm:else name="Name10">
                    <dgm:alg type="cycle">
                      <dgm:param type="stAng" val="-90"/>
                      <dgm:param type="spanAng" val="180"/>
                      <dgm:param type="ctrShpMap" val="fNode"/>
                    </dgm:alg>
                  </dgm:else>
                </dgm:choose>
              </dgm:else>
            </dgm:choose>
          </dgm:else>
        </dgm:choose>
      </dgm:if>
      <dgm:else name="Name11">
        <dgm:choose name="Name12">
          <dgm:if name="Name13" axis="ch ch" ptType="node node" st="1 1" cnt="1 0" func="cnt" op="lte" val="1">
            <dgm:alg type="cycle">
              <dgm:param type="stAng" val="0"/>
              <dgm:param type="spanAng" val="-360"/>
              <dgm:param type="ctrShpMap" val="fNode"/>
            </dgm:alg>
          </dgm:if>
          <dgm:else name="Name14">
            <dgm:choose name="Name15">
              <dgm:if name="Name16" axis="ch ch" ptType="node node" st="1 1" cnt="1 0" func="cnt" op="lte" val="3">
                <dgm:alg type="cycle">
                  <dgm:param type="stAng" val="55"/>
                  <dgm:param type="spanAng" val="-110"/>
                  <dgm:param type="ctrShpMap" val="fNode"/>
                </dgm:alg>
              </dgm:if>
              <dgm:else name="Name17">
                <dgm:choose name="Name18">
                  <dgm:if name="Name19" axis="ch ch" ptType="node node" st="1 1" cnt="1 0" func="cnt" op="equ" val="4">
                    <dgm:alg type="cycle">
                      <dgm:param type="stAng" val="75"/>
                      <dgm:param type="spanAng" val="-150"/>
                      <dgm:param type="ctrShpMap" val="fNode"/>
                    </dgm:alg>
                  </dgm:if>
                  <dgm:else name="Name20">
                    <dgm:alg type="cycle">
                      <dgm:param type="stAng" val="90"/>
                      <dgm:param type="spanAng" val="-180"/>
                      <dgm:param type="ctrShpMap" val="fNode"/>
                    </dgm:alg>
                  </dgm:else>
                </dgm:choose>
              </dgm:else>
            </dgm:choose>
          </dgm:else>
        </dgm:choose>
      </dgm:else>
    </dgm:choose>
    <dgm:shape xmlns:r="http://schemas.openxmlformats.org/officeDocument/2006/relationships" r:blip="">
      <dgm:adjLst/>
    </dgm:shape>
    <dgm:presOf/>
    <dgm:constrLst>
      <dgm:constr type="w" for="ch" forName="centerShape" refType="w"/>
      <dgm:constr type="w" for="ch" forName="node" refType="w" refFor="ch" refForName="centerShape" fact="0.95"/>
      <dgm:constr type="h" for="ch" forName="parTrans" refType="w" refFor="ch" refForName="centerShape" fact="0.285"/>
      <dgm:constr type="sp" refType="w" refFor="ch" refForName="centerShape" op="equ" fact="0.23"/>
      <dgm:constr type="sibSp" refType="w" refFor="ch" refForName="node" fact="0.1"/>
      <dgm:constr type="primFontSz" for="ch" forName="node" op="equ"/>
    </dgm:constrLst>
    <dgm:choose name="Name21">
      <dgm:if name="Name22" axis="ch ch" ptType="node node" st="1 1" cnt="1 0" func="cnt" op="lte" val="5">
        <dgm:ruleLst>
          <dgm:rule type="w" for="ch" forName="centerShape" val="NaN" fact="0.27" max="NaN"/>
        </dgm:ruleLst>
      </dgm:if>
      <dgm:else name="Name23">
        <dgm:ruleLst>
          <dgm:rule type="w" for="ch" forName="centerShape" val="NaN" fact="0.27" max="NaN"/>
          <dgm:rule type="w" for="ch" forName="node" val="NaN" fact="0.7" max="NaN"/>
        </dgm:ruleLst>
      </dgm:else>
    </dgm:choose>
    <dgm:forEach name="Name24" axis="ch" ptType="node" cnt="1">
      <dgm:layoutNode name="centerShape" styleLbl="node0">
        <dgm:alg type="tx"/>
        <dgm:shape xmlns:r="http://schemas.openxmlformats.org/officeDocument/2006/relationships" type="ellipse" r:blip="">
          <dgm:adjLst/>
        </dgm:shape>
        <dgm:presOf axis="self"/>
        <dgm:constrLst>
          <dgm:constr type="tMarg" refType="primFontSz" fact="0.05"/>
          <dgm:constr type="bMarg" refType="primFontSz" fact="0.05"/>
          <dgm:constr type="lMarg" refType="primFontSz" fact="0.05"/>
          <dgm:constr type="rMarg" refType="primFontSz" fact="0.05"/>
          <dgm:constr type="primFontSz" val="65"/>
          <dgm:constr type="h" refType="w"/>
        </dgm:constrLst>
        <dgm:ruleLst>
          <dgm:rule type="primFontSz" val="5" fact="NaN" max="NaN"/>
        </dgm:ruleLst>
      </dgm:layoutNode>
      <dgm:forEach name="Name25" axis="ch">
        <dgm:forEach name="Name26" axis="self" ptType="parTrans">
          <dgm:layoutNode name="parTrans" styleLbl="bgSibTrans2D1">
            <dgm:alg type="conn">
              <dgm:param type="begPts" val="auto"/>
              <dgm:param type="endPts" val="ctr"/>
              <dgm:param type="endSty" val="noArr"/>
              <dgm:param type="begSty" val="arr"/>
            </dgm:alg>
            <dgm:shape xmlns:r="http://schemas.openxmlformats.org/officeDocument/2006/relationships" type="conn" r:blip="">
              <dgm:adjLst/>
            </dgm:shape>
            <dgm:presOf axis="self"/>
            <dgm:constrLst>
              <dgm:constr type="begPad" refType="connDist" fact="0.055"/>
              <dgm:constr type="endPad"/>
            </dgm:constrLst>
            <dgm:ruleLst/>
          </dgm:layoutNode>
        </dgm:forEach>
        <dgm:forEach name="Name27" axis="self" ptType="node">
          <dgm:layoutNode name="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h" refType="w" fact="0.8"/>
              <dgm:constr type="tMarg" refType="primFontSz" fact="0.15"/>
              <dgm:constr type="bMarg" refType="primFontSz" fact="0.15"/>
              <dgm:constr type="lMarg" refType="primFontSz" fact="0.15"/>
              <dgm:constr type="rMarg" refType="primFontSz" fact="0.15"/>
            </dgm:constrLst>
            <dgm:ruleLst>
              <dgm:rule type="primFontSz" val="5" fact="NaN" max="NaN"/>
            </dgm:ruleLst>
          </dgm:layoutNode>
        </dgm:forEach>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8853989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0153456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21296188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ADCC1D0-52E7-4BD3-A2BA-BFF929320DE1}"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706821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ADCC1D0-52E7-4BD3-A2BA-BFF929320DE1}" type="datetimeFigureOut">
              <a:rPr lang="en-IN" smtClean="0"/>
              <a:t>27-06-2025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8522053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ADCC1D0-52E7-4BD3-A2BA-BFF929320DE1}"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10507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ADCC1D0-52E7-4BD3-A2BA-BFF929320DE1}" type="datetimeFigureOut">
              <a:rPr lang="en-IN" smtClean="0"/>
              <a:t>27-06-2025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688065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ADCC1D0-52E7-4BD3-A2BA-BFF929320DE1}" type="datetimeFigureOut">
              <a:rPr lang="en-IN" smtClean="0"/>
              <a:t>27-06-2025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136197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DCC1D0-52E7-4BD3-A2BA-BFF929320DE1}" type="datetimeFigureOut">
              <a:rPr lang="en-IN" smtClean="0"/>
              <a:t>27-06-2025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548328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103916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ADCC1D0-52E7-4BD3-A2BA-BFF929320DE1}" type="datetimeFigureOut">
              <a:rPr lang="en-IN" smtClean="0"/>
              <a:t>27-06-2025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9CE8B35-A80F-4D1F-A54B-2FA1AB7E008B}" type="slidenum">
              <a:rPr lang="en-IN" smtClean="0"/>
              <a:t>‹#›</a:t>
            </a:fld>
            <a:endParaRPr lang="en-IN"/>
          </a:p>
        </p:txBody>
      </p:sp>
    </p:spTree>
    <p:extLst>
      <p:ext uri="{BB962C8B-B14F-4D97-AF65-F5344CB8AC3E}">
        <p14:creationId xmlns:p14="http://schemas.microsoft.com/office/powerpoint/2010/main" val="31170995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DCC1D0-52E7-4BD3-A2BA-BFF929320DE1}" type="datetimeFigureOut">
              <a:rPr lang="en-IN" smtClean="0"/>
              <a:t>27-06-2025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9CE8B35-A80F-4D1F-A54B-2FA1AB7E008B}" type="slidenum">
              <a:rPr lang="en-IN" smtClean="0"/>
              <a:t>‹#›</a:t>
            </a:fld>
            <a:endParaRPr lang="en-IN"/>
          </a:p>
        </p:txBody>
      </p:sp>
    </p:spTree>
    <p:extLst>
      <p:ext uri="{BB962C8B-B14F-4D97-AF65-F5344CB8AC3E}">
        <p14:creationId xmlns:p14="http://schemas.microsoft.com/office/powerpoint/2010/main" val="503958100"/>
      </p:ext>
    </p:extLst>
  </p:cSld>
  <p:clrMap bg1="lt1" tx1="dk1" bg2="lt2" tx2="dk2" accent1="accent1" accent2="accent2" accent3="accent3" accent4="accent4" accent5="accent5" accent6="accent6" hlink="hlink" folHlink="folHlink"/>
  <p:sldLayoutIdLst>
    <p:sldLayoutId id="2147483864" r:id="rId1"/>
    <p:sldLayoutId id="2147483865" r:id="rId2"/>
    <p:sldLayoutId id="2147483866" r:id="rId3"/>
    <p:sldLayoutId id="2147483867" r:id="rId4"/>
    <p:sldLayoutId id="2147483868" r:id="rId5"/>
    <p:sldLayoutId id="2147483869" r:id="rId6"/>
    <p:sldLayoutId id="2147483870" r:id="rId7"/>
    <p:sldLayoutId id="2147483871" r:id="rId8"/>
    <p:sldLayoutId id="2147483872" r:id="rId9"/>
    <p:sldLayoutId id="2147483873" r:id="rId10"/>
    <p:sldLayoutId id="2147483874"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43C823D3-D619-407C-89E0-C6F6B1E7A4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47F8E3E-2FFA-4A0F-B3C7-E57ADDCFB4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2" name="Group 11">
            <a:extLst>
              <a:ext uri="{FF2B5EF4-FFF2-40B4-BE49-F238E27FC236}">
                <a16:creationId xmlns:a16="http://schemas.microsoft.com/office/drawing/2014/main" id="{33D939F1-7ABE-4D0E-946A-43F37F556AF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3346102" cy="2510865"/>
            <a:chOff x="-305" y="-1"/>
            <a:chExt cx="3832880" cy="2876136"/>
          </a:xfrm>
        </p:grpSpPr>
        <p:sp>
          <p:nvSpPr>
            <p:cNvPr id="13" name="Freeform: Shape 12">
              <a:extLst>
                <a:ext uri="{FF2B5EF4-FFF2-40B4-BE49-F238E27FC236}">
                  <a16:creationId xmlns:a16="http://schemas.microsoft.com/office/drawing/2014/main" id="{63FE0426-0FE4-451E-A8BB-08DA6A6AC20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4A32F7E8-35B4-451F-AA07-AECF7CA1D53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4">
              <a:extLst>
                <a:ext uri="{FF2B5EF4-FFF2-40B4-BE49-F238E27FC236}">
                  <a16:creationId xmlns:a16="http://schemas.microsoft.com/office/drawing/2014/main" id="{E1097796-C3C8-4772-9EBD-9F5CA368F5A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EC4BC137-BB50-4235-A83F-4B4EEE1590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 name="Rectangle 2"/>
          <p:cNvSpPr/>
          <p:nvPr/>
        </p:nvSpPr>
        <p:spPr>
          <a:xfrm>
            <a:off x="1179226" y="2316645"/>
            <a:ext cx="9833548" cy="3470302"/>
          </a:xfrm>
          <a:prstGeom prst="rect">
            <a:avLst/>
          </a:prstGeom>
        </p:spPr>
        <p:txBody>
          <a:bodyPr vert="horz" lIns="91440" tIns="45720" rIns="91440" bIns="45720" rtlCol="0">
            <a:normAutofit/>
          </a:bodyPr>
          <a:lstStyle/>
          <a:p>
            <a:pPr indent="-228600" defTabSz="914400">
              <a:lnSpc>
                <a:spcPct val="90000"/>
              </a:lnSpc>
              <a:spcBef>
                <a:spcPct val="0"/>
              </a:spcBef>
              <a:spcAft>
                <a:spcPts val="600"/>
              </a:spcAft>
              <a:buFont typeface="Arial" panose="020B0604020202020204" pitchFamily="34" charset="0"/>
              <a:buChar char="•"/>
            </a:pPr>
            <a:endParaRPr lang="en-US" dirty="0">
              <a:solidFill>
                <a:schemeClr val="tx2"/>
              </a:solidFill>
            </a:endParaRPr>
          </a:p>
          <a:p>
            <a:pPr defTabSz="914400">
              <a:lnSpc>
                <a:spcPct val="90000"/>
              </a:lnSpc>
              <a:spcBef>
                <a:spcPct val="0"/>
              </a:spcBef>
              <a:spcAft>
                <a:spcPts val="600"/>
              </a:spcAft>
            </a:pPr>
            <a:r>
              <a:rPr lang="en-US" sz="2800" dirty="0">
                <a:solidFill>
                  <a:schemeClr val="tx2"/>
                </a:solidFill>
                <a:latin typeface="Cambria" panose="02040503050406030204" pitchFamily="18" charset="0"/>
                <a:ea typeface="Cambria" panose="02040503050406030204" pitchFamily="18" charset="0"/>
              </a:rPr>
              <a:t>                                          </a:t>
            </a:r>
            <a:r>
              <a:rPr lang="en-US" sz="2800" dirty="0" err="1">
                <a:solidFill>
                  <a:schemeClr val="tx2"/>
                </a:solidFill>
                <a:latin typeface="Cambria" panose="02040503050406030204" pitchFamily="18" charset="0"/>
                <a:ea typeface="Cambria" panose="02040503050406030204" pitchFamily="18" charset="0"/>
              </a:rPr>
              <a:t>Nexthikes</a:t>
            </a:r>
            <a:r>
              <a:rPr lang="en-US" sz="2800" dirty="0">
                <a:solidFill>
                  <a:schemeClr val="tx2"/>
                </a:solidFill>
                <a:latin typeface="Cambria" panose="02040503050406030204" pitchFamily="18" charset="0"/>
                <a:ea typeface="Cambria" panose="02040503050406030204" pitchFamily="18" charset="0"/>
              </a:rPr>
              <a:t> Project</a:t>
            </a:r>
          </a:p>
          <a:p>
            <a:pPr indent="-228600" defTabSz="914400">
              <a:lnSpc>
                <a:spcPct val="90000"/>
              </a:lnSpc>
              <a:spcBef>
                <a:spcPct val="0"/>
              </a:spcBef>
              <a:spcAft>
                <a:spcPts val="600"/>
              </a:spcAft>
              <a:buFont typeface="Arial" panose="020B0604020202020204" pitchFamily="34" charset="0"/>
              <a:buChar char="•"/>
            </a:pPr>
            <a:r>
              <a:rPr lang="en-US" sz="2400" dirty="0">
                <a:solidFill>
                  <a:schemeClr val="tx2"/>
                </a:solidFill>
                <a:latin typeface="Cambria" panose="02040503050406030204" pitchFamily="18" charset="0"/>
                <a:ea typeface="Cambria" panose="02040503050406030204" pitchFamily="18" charset="0"/>
              </a:rPr>
              <a:t>Sales Forecasting Across Multiple Retail Stores                                         </a:t>
            </a:r>
          </a:p>
          <a:p>
            <a:pPr defTabSz="914400">
              <a:lnSpc>
                <a:spcPct val="90000"/>
              </a:lnSpc>
              <a:spcBef>
                <a:spcPct val="0"/>
              </a:spcBef>
              <a:spcAft>
                <a:spcPts val="600"/>
              </a:spcAft>
            </a:pPr>
            <a:r>
              <a:rPr lang="en-US" dirty="0">
                <a:solidFill>
                  <a:schemeClr val="tx2"/>
                </a:solidFill>
              </a:rPr>
              <a:t>                                                                </a:t>
            </a:r>
          </a:p>
          <a:p>
            <a:pPr indent="-228600" defTabSz="914400">
              <a:lnSpc>
                <a:spcPct val="90000"/>
              </a:lnSpc>
              <a:spcBef>
                <a:spcPct val="0"/>
              </a:spcBef>
              <a:spcAft>
                <a:spcPts val="600"/>
              </a:spcAft>
              <a:buFont typeface="Arial" panose="020B0604020202020204" pitchFamily="34" charset="0"/>
              <a:buChar char="•"/>
            </a:pPr>
            <a:endParaRPr lang="en-US" dirty="0">
              <a:solidFill>
                <a:schemeClr val="tx2"/>
              </a:solidFill>
            </a:endParaRPr>
          </a:p>
          <a:p>
            <a:pPr defTabSz="914400">
              <a:lnSpc>
                <a:spcPct val="90000"/>
              </a:lnSpc>
              <a:spcBef>
                <a:spcPct val="0"/>
              </a:spcBef>
              <a:spcAft>
                <a:spcPts val="600"/>
              </a:spcAft>
            </a:pPr>
            <a:r>
              <a:rPr lang="en-US" dirty="0">
                <a:solidFill>
                  <a:schemeClr val="tx2"/>
                </a:solidFill>
              </a:rPr>
              <a:t>                                                                                                            </a:t>
            </a:r>
          </a:p>
          <a:p>
            <a:pPr defTabSz="914400">
              <a:lnSpc>
                <a:spcPct val="90000"/>
              </a:lnSpc>
              <a:spcBef>
                <a:spcPct val="0"/>
              </a:spcBef>
              <a:spcAft>
                <a:spcPts val="600"/>
              </a:spcAft>
            </a:pPr>
            <a:endParaRPr lang="en-US" dirty="0">
              <a:solidFill>
                <a:schemeClr val="tx2"/>
              </a:solidFill>
            </a:endParaRPr>
          </a:p>
          <a:p>
            <a:pPr defTabSz="914400">
              <a:lnSpc>
                <a:spcPct val="90000"/>
              </a:lnSpc>
              <a:spcBef>
                <a:spcPct val="0"/>
              </a:spcBef>
              <a:spcAft>
                <a:spcPts val="600"/>
              </a:spcAft>
            </a:pPr>
            <a:r>
              <a:rPr lang="en-US" dirty="0">
                <a:solidFill>
                  <a:schemeClr val="tx2"/>
                </a:solidFill>
              </a:rPr>
              <a:t>                                                                                                                     Submitted By – Manoj Kapri</a:t>
            </a:r>
          </a:p>
          <a:p>
            <a:pPr indent="-228600" defTabSz="914400">
              <a:lnSpc>
                <a:spcPct val="90000"/>
              </a:lnSpc>
              <a:spcBef>
                <a:spcPct val="0"/>
              </a:spcBef>
              <a:spcAft>
                <a:spcPts val="600"/>
              </a:spcAft>
              <a:buFont typeface="Arial" panose="020B0604020202020204" pitchFamily="34" charset="0"/>
              <a:buChar char="•"/>
            </a:pPr>
            <a:endParaRPr lang="en-US" dirty="0">
              <a:solidFill>
                <a:schemeClr val="tx2"/>
              </a:solidFill>
            </a:endParaRPr>
          </a:p>
        </p:txBody>
      </p:sp>
      <p:grpSp>
        <p:nvGrpSpPr>
          <p:cNvPr id="18" name="Group 17">
            <a:extLst>
              <a:ext uri="{FF2B5EF4-FFF2-40B4-BE49-F238E27FC236}">
                <a16:creationId xmlns:a16="http://schemas.microsoft.com/office/drawing/2014/main" id="{9DB3963A-4187-4A72-9DA4-CA6BADE2293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9072780" y="3734338"/>
            <a:ext cx="3878664" cy="2368659"/>
            <a:chOff x="6867015" y="-1"/>
            <a:chExt cx="5324985" cy="3251912"/>
          </a:xfrm>
          <a:solidFill>
            <a:schemeClr val="accent5">
              <a:alpha val="10000"/>
            </a:schemeClr>
          </a:solidFill>
        </p:grpSpPr>
        <p:sp>
          <p:nvSpPr>
            <p:cNvPr id="19" name="Freeform: Shape 18">
              <a:extLst>
                <a:ext uri="{FF2B5EF4-FFF2-40B4-BE49-F238E27FC236}">
                  <a16:creationId xmlns:a16="http://schemas.microsoft.com/office/drawing/2014/main" id="{2428E75E-001A-4568-B035-574F1303EF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64AC8CFC-1164-4525-82A0-25F75ADCF4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6F35C856-5B70-4CA2-BB8F-A37197D8F94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550FD8B0-DE97-47B1-84ED-67A3BD00FE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319732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4000"/>
                <a:satMod val="80000"/>
                <a:lumMod val="106000"/>
              </a:schemeClr>
            </a:gs>
            <a:gs pos="100000">
              <a:schemeClr val="bg2">
                <a:shade val="80000"/>
              </a:schemeClr>
            </a:gs>
          </a:gsLst>
          <a:path path="circle">
            <a:fillToRect l="43000" r="43000" b="100000"/>
          </a:path>
        </a:gradFill>
        <a:effectLst/>
      </p:bgPr>
    </p:bg>
    <p:spTree>
      <p:nvGrpSpPr>
        <p:cNvPr id="1" name=""/>
        <p:cNvGrpSpPr/>
        <p:nvPr/>
      </p:nvGrpSpPr>
      <p:grpSpPr>
        <a:xfrm>
          <a:off x="0" y="0"/>
          <a:ext cx="0" cy="0"/>
          <a:chOff x="0" y="0"/>
          <a:chExt cx="0" cy="0"/>
        </a:xfrm>
      </p:grpSpPr>
      <p:sp>
        <p:nvSpPr>
          <p:cNvPr id="4" name="Rectangle 3"/>
          <p:cNvSpPr/>
          <p:nvPr/>
        </p:nvSpPr>
        <p:spPr>
          <a:xfrm>
            <a:off x="893618" y="270167"/>
            <a:ext cx="6078683" cy="1663190"/>
          </a:xfrm>
          <a:prstGeom prst="rect">
            <a:avLst/>
          </a:prstGeom>
        </p:spPr>
        <p:txBody>
          <a:bodyPr vert="horz" lIns="91440" tIns="45720" rIns="91440" bIns="45720" rtlCol="0" anchor="t">
            <a:normAutofit/>
          </a:bodyPr>
          <a:lstStyle/>
          <a:p>
            <a:pPr defTabSz="914400">
              <a:lnSpc>
                <a:spcPct val="90000"/>
              </a:lnSpc>
              <a:spcBef>
                <a:spcPct val="0"/>
              </a:spcBef>
              <a:spcAft>
                <a:spcPts val="600"/>
              </a:spcAft>
            </a:pPr>
            <a:r>
              <a:rPr lang="en-US" sz="2800" cap="all" dirty="0">
                <a:latin typeface="+mj-lt"/>
                <a:ea typeface="+mj-ea"/>
                <a:cs typeface="+mj-cs"/>
              </a:rPr>
              <a:t>Deep Learning Approaches: LSTM Overview</a:t>
            </a:r>
          </a:p>
        </p:txBody>
      </p:sp>
      <p:pic>
        <p:nvPicPr>
          <p:cNvPr id="3" name="Picture 2"/>
          <p:cNvPicPr>
            <a:picLocks noChangeAspect="1"/>
          </p:cNvPicPr>
          <p:nvPr/>
        </p:nvPicPr>
        <p:blipFill>
          <a:blip r:embed="rId2"/>
          <a:stretch>
            <a:fillRect/>
          </a:stretch>
        </p:blipFill>
        <p:spPr>
          <a:xfrm>
            <a:off x="1136348" y="2035152"/>
            <a:ext cx="5761020" cy="2851704"/>
          </a:xfrm>
          <a:prstGeom prst="rect">
            <a:avLst/>
          </a:prstGeom>
        </p:spPr>
      </p:pic>
      <p:sp>
        <p:nvSpPr>
          <p:cNvPr id="5" name="Rectangle 4"/>
          <p:cNvSpPr/>
          <p:nvPr/>
        </p:nvSpPr>
        <p:spPr>
          <a:xfrm>
            <a:off x="7554138" y="729586"/>
            <a:ext cx="3159432" cy="58062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t">
            <a:normAutofit/>
          </a:bodyPr>
          <a:lstStyle/>
          <a:p>
            <a:pPr indent="-228600" defTabSz="914400">
              <a:lnSpc>
                <a:spcPct val="110000"/>
              </a:lnSpc>
              <a:spcAft>
                <a:spcPts val="600"/>
              </a:spcAft>
              <a:buClr>
                <a:schemeClr val="accent1"/>
              </a:buClr>
              <a:buSzPct val="100000"/>
              <a:buFont typeface="Arial" panose="020B0604020202020204" pitchFamily="34" charset="0"/>
              <a:buChar char="•"/>
            </a:pPr>
            <a:endParaRPr lang="en-US" sz="900" b="1" dirty="0">
              <a:solidFill>
                <a:schemeClr val="tx1"/>
              </a:solidFill>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solidFill>
                  <a:schemeClr val="tx1"/>
                </a:solidFill>
                <a:latin typeface="Cambria" panose="02040503050406030204" pitchFamily="18" charset="0"/>
                <a:ea typeface="Cambria" panose="02040503050406030204" pitchFamily="18" charset="0"/>
              </a:rPr>
              <a:t>Isolate Time Series Data</a:t>
            </a:r>
            <a:br>
              <a:rPr lang="en-US" sz="1100" dirty="0">
                <a:solidFill>
                  <a:schemeClr val="tx1"/>
                </a:solidFill>
                <a:latin typeface="Cambria" panose="02040503050406030204" pitchFamily="18" charset="0"/>
                <a:ea typeface="Cambria" panose="02040503050406030204" pitchFamily="18" charset="0"/>
              </a:rPr>
            </a:br>
            <a:r>
              <a:rPr lang="en-US" sz="1100" dirty="0">
                <a:solidFill>
                  <a:schemeClr val="tx1"/>
                </a:solidFill>
                <a:latin typeface="Cambria" panose="02040503050406030204" pitchFamily="18" charset="0"/>
                <a:ea typeface="Cambria" panose="02040503050406030204" pitchFamily="18" charset="0"/>
              </a:rPr>
              <a:t>Extract Rossmann sales as time series, ensuring proper temporal ordering</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solidFill>
                <a:schemeClr val="tx1"/>
              </a:solidFill>
              <a:latin typeface="Cambria" panose="02040503050406030204" pitchFamily="18" charset="0"/>
              <a:ea typeface="Cambria" panose="020405030504060302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solidFill>
                  <a:schemeClr val="tx1"/>
                </a:solidFill>
                <a:latin typeface="Cambria" panose="02040503050406030204" pitchFamily="18" charset="0"/>
                <a:ea typeface="Cambria" panose="02040503050406030204" pitchFamily="18" charset="0"/>
              </a:rPr>
              <a:t>Stationarity &amp; Differencing</a:t>
            </a:r>
            <a:br>
              <a:rPr lang="en-US" sz="1100" dirty="0">
                <a:solidFill>
                  <a:schemeClr val="tx1"/>
                </a:solidFill>
                <a:latin typeface="Cambria" panose="02040503050406030204" pitchFamily="18" charset="0"/>
                <a:ea typeface="Cambria" panose="02040503050406030204" pitchFamily="18" charset="0"/>
              </a:rPr>
            </a:br>
            <a:r>
              <a:rPr lang="en-US" sz="1100" dirty="0">
                <a:solidFill>
                  <a:schemeClr val="tx1"/>
                </a:solidFill>
                <a:latin typeface="Cambria" panose="02040503050406030204" pitchFamily="18" charset="0"/>
                <a:ea typeface="Cambria" panose="02040503050406030204" pitchFamily="18" charset="0"/>
              </a:rPr>
              <a:t>Check for stationarity and apply differencing if needed to stabilize the mean and variance</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b="1" dirty="0">
              <a:solidFill>
                <a:schemeClr val="tx1"/>
              </a:solidFill>
              <a:latin typeface="Cambria" panose="02040503050406030204" pitchFamily="18" charset="0"/>
              <a:ea typeface="Cambria" panose="020405030504060302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solidFill>
                  <a:schemeClr val="tx1"/>
                </a:solidFill>
                <a:latin typeface="Cambria" panose="02040503050406030204" pitchFamily="18" charset="0"/>
                <a:ea typeface="Cambria" panose="02040503050406030204" pitchFamily="18" charset="0"/>
              </a:rPr>
              <a:t>Autocorrelation Analysis</a:t>
            </a:r>
            <a:br>
              <a:rPr lang="en-US" sz="1100" b="1" dirty="0">
                <a:solidFill>
                  <a:schemeClr val="tx1"/>
                </a:solidFill>
                <a:latin typeface="Cambria" panose="02040503050406030204" pitchFamily="18" charset="0"/>
                <a:ea typeface="Cambria" panose="02040503050406030204" pitchFamily="18" charset="0"/>
              </a:rPr>
            </a:br>
            <a:r>
              <a:rPr lang="en-US" sz="1100" dirty="0">
                <a:solidFill>
                  <a:schemeClr val="tx1"/>
                </a:solidFill>
                <a:latin typeface="Cambria" panose="02040503050406030204" pitchFamily="18" charset="0"/>
                <a:ea typeface="Cambria" panose="02040503050406030204" pitchFamily="18" charset="0"/>
              </a:rPr>
              <a:t>Examine autocorrelation and partial autocorrelation to identify hidden dependencies.</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solidFill>
                <a:schemeClr val="tx1"/>
              </a:solidFill>
              <a:latin typeface="Cambria" panose="02040503050406030204" pitchFamily="18" charset="0"/>
              <a:ea typeface="Cambria" panose="020405030504060302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solidFill>
                  <a:schemeClr val="tx1"/>
                </a:solidFill>
                <a:latin typeface="Cambria" panose="02040503050406030204" pitchFamily="18" charset="0"/>
                <a:ea typeface="Cambria" panose="02040503050406030204" pitchFamily="18" charset="0"/>
              </a:rPr>
              <a:t>LSTM Model Building</a:t>
            </a:r>
            <a:br>
              <a:rPr lang="en-US" sz="1100" dirty="0">
                <a:solidFill>
                  <a:schemeClr val="tx1"/>
                </a:solidFill>
                <a:latin typeface="Cambria" panose="02040503050406030204" pitchFamily="18" charset="0"/>
                <a:ea typeface="Cambria" panose="02040503050406030204" pitchFamily="18" charset="0"/>
              </a:rPr>
            </a:br>
            <a:r>
              <a:rPr lang="en-US" sz="1100" dirty="0">
                <a:solidFill>
                  <a:schemeClr val="tx1"/>
                </a:solidFill>
                <a:latin typeface="Cambria" panose="02040503050406030204" pitchFamily="18" charset="0"/>
                <a:ea typeface="Cambria" panose="02040503050406030204" pitchFamily="18" charset="0"/>
              </a:rPr>
              <a:t>Construct a two-layer Long Short-Term Memory (LSTM) Recurrent Neural Network using TensorFlow</a:t>
            </a:r>
          </a:p>
          <a:p>
            <a:pPr indent="-228600" defTabSz="914400">
              <a:lnSpc>
                <a:spcPct val="110000"/>
              </a:lnSpc>
              <a:spcAft>
                <a:spcPts val="600"/>
              </a:spcAft>
              <a:buClr>
                <a:schemeClr val="accent1"/>
              </a:buClr>
              <a:buSzPct val="100000"/>
              <a:buFont typeface="Arial" panose="020B0604020202020204" pitchFamily="34" charset="0"/>
              <a:buChar char="•"/>
            </a:pPr>
            <a:endParaRPr lang="en-US" sz="1100" dirty="0">
              <a:solidFill>
                <a:schemeClr val="tx1"/>
              </a:solidFill>
              <a:latin typeface="Cambria" panose="02040503050406030204" pitchFamily="18" charset="0"/>
              <a:ea typeface="Cambria" panose="02040503050406030204" pitchFamily="18" charset="0"/>
            </a:endParaRPr>
          </a:p>
          <a:p>
            <a:pPr indent="-228600" defTabSz="914400">
              <a:lnSpc>
                <a:spcPct val="110000"/>
              </a:lnSpc>
              <a:spcAft>
                <a:spcPts val="600"/>
              </a:spcAft>
              <a:buClr>
                <a:schemeClr val="accent1"/>
              </a:buClr>
              <a:buSzPct val="100000"/>
              <a:buFont typeface="Arial" panose="020B0604020202020204" pitchFamily="34" charset="0"/>
              <a:buChar char="•"/>
            </a:pPr>
            <a:r>
              <a:rPr lang="en-US" sz="1100" b="1" dirty="0">
                <a:solidFill>
                  <a:schemeClr val="tx1"/>
                </a:solidFill>
                <a:latin typeface="Cambria" panose="02040503050406030204" pitchFamily="18" charset="0"/>
                <a:ea typeface="Cambria" panose="02040503050406030204" pitchFamily="18" charset="0"/>
              </a:rPr>
              <a:t>Prediction Confidence</a:t>
            </a:r>
            <a:br>
              <a:rPr lang="en-US" sz="1100" dirty="0">
                <a:solidFill>
                  <a:schemeClr val="tx1"/>
                </a:solidFill>
                <a:latin typeface="Cambria" panose="02040503050406030204" pitchFamily="18" charset="0"/>
                <a:ea typeface="Cambria" panose="02040503050406030204" pitchFamily="18" charset="0"/>
              </a:rPr>
            </a:br>
            <a:r>
              <a:rPr lang="en-US" sz="1100" dirty="0">
                <a:solidFill>
                  <a:schemeClr val="tx1"/>
                </a:solidFill>
                <a:latin typeface="Cambria" panose="02040503050406030204" pitchFamily="18" charset="0"/>
                <a:ea typeface="Cambria" panose="02040503050406030204" pitchFamily="18" charset="0"/>
              </a:rPr>
              <a:t>Use confidence intervals around predictions to assess the reliability of outputs.</a:t>
            </a:r>
          </a:p>
          <a:p>
            <a:pPr indent="-228600" defTabSz="914400">
              <a:lnSpc>
                <a:spcPct val="110000"/>
              </a:lnSpc>
              <a:spcAft>
                <a:spcPts val="600"/>
              </a:spcAft>
              <a:buClr>
                <a:schemeClr val="accent1"/>
              </a:buClr>
              <a:buSzPct val="100000"/>
              <a:buFont typeface="Arial" panose="020B0604020202020204" pitchFamily="34" charset="0"/>
              <a:buChar char="•"/>
            </a:pPr>
            <a:endParaRPr lang="en-US" sz="900" dirty="0">
              <a:solidFill>
                <a:schemeClr val="tx1"/>
              </a:solidFill>
            </a:endParaRPr>
          </a:p>
        </p:txBody>
      </p:sp>
    </p:spTree>
    <p:extLst>
      <p:ext uri="{BB962C8B-B14F-4D97-AF65-F5344CB8AC3E}">
        <p14:creationId xmlns:p14="http://schemas.microsoft.com/office/powerpoint/2010/main" val="977386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80108" y="0"/>
            <a:ext cx="5347855" cy="6780718"/>
          </a:xfrm>
          <a:prstGeom prst="rect">
            <a:avLst/>
          </a:prstGeom>
        </p:spPr>
      </p:pic>
      <p:pic>
        <p:nvPicPr>
          <p:cNvPr id="5" name="Picture 4"/>
          <p:cNvPicPr>
            <a:picLocks noChangeAspect="1"/>
          </p:cNvPicPr>
          <p:nvPr/>
        </p:nvPicPr>
        <p:blipFill>
          <a:blip r:embed="rId3"/>
          <a:stretch>
            <a:fillRect/>
          </a:stretch>
        </p:blipFill>
        <p:spPr>
          <a:xfrm>
            <a:off x="5680363" y="134542"/>
            <a:ext cx="6123709" cy="6677890"/>
          </a:xfrm>
          <a:prstGeom prst="rect">
            <a:avLst/>
          </a:prstGeom>
        </p:spPr>
      </p:pic>
    </p:spTree>
    <p:extLst>
      <p:ext uri="{BB962C8B-B14F-4D97-AF65-F5344CB8AC3E}">
        <p14:creationId xmlns:p14="http://schemas.microsoft.com/office/powerpoint/2010/main" val="4099278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581891" y="249382"/>
            <a:ext cx="10861964" cy="6331527"/>
          </a:xfrm>
          <a:prstGeom prst="rect">
            <a:avLst/>
          </a:prstGeom>
        </p:spPr>
      </p:pic>
    </p:spTree>
    <p:extLst>
      <p:ext uri="{BB962C8B-B14F-4D97-AF65-F5344CB8AC3E}">
        <p14:creationId xmlns:p14="http://schemas.microsoft.com/office/powerpoint/2010/main" val="38919868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6220692" y="332509"/>
            <a:ext cx="5971308" cy="6220691"/>
          </a:xfrm>
          <a:prstGeom prst="rect">
            <a:avLst/>
          </a:prstGeom>
        </p:spPr>
      </p:pic>
      <p:pic>
        <p:nvPicPr>
          <p:cNvPr id="5" name="Picture 4"/>
          <p:cNvPicPr>
            <a:picLocks noChangeAspect="1"/>
          </p:cNvPicPr>
          <p:nvPr/>
        </p:nvPicPr>
        <p:blipFill>
          <a:blip r:embed="rId3"/>
          <a:stretch>
            <a:fillRect/>
          </a:stretch>
        </p:blipFill>
        <p:spPr>
          <a:xfrm>
            <a:off x="0" y="0"/>
            <a:ext cx="6121978" cy="6442364"/>
          </a:xfrm>
          <a:prstGeom prst="rect">
            <a:avLst/>
          </a:prstGeom>
        </p:spPr>
      </p:pic>
    </p:spTree>
    <p:extLst>
      <p:ext uri="{BB962C8B-B14F-4D97-AF65-F5344CB8AC3E}">
        <p14:creationId xmlns:p14="http://schemas.microsoft.com/office/powerpoint/2010/main" val="13983421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239490" y="308474"/>
            <a:ext cx="7398327" cy="92458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endParaRPr lang="en-US" dirty="0"/>
          </a:p>
          <a:p>
            <a:endParaRPr lang="en-IN" dirty="0"/>
          </a:p>
        </p:txBody>
      </p:sp>
      <p:sp>
        <p:nvSpPr>
          <p:cNvPr id="10" name="Rectangle 9"/>
          <p:cNvSpPr/>
          <p:nvPr/>
        </p:nvSpPr>
        <p:spPr>
          <a:xfrm>
            <a:off x="290944" y="2590800"/>
            <a:ext cx="3297383"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IN" sz="2800" b="1" dirty="0">
                <a:solidFill>
                  <a:schemeClr val="accent5"/>
                </a:solidFill>
                <a:latin typeface="Arial Black" panose="020B0A04020102020204" pitchFamily="34" charset="0"/>
                <a:ea typeface="Unbounded Bold" pitchFamily="34" charset="-122"/>
                <a:cs typeface="Unbounded Bold" pitchFamily="34" charset="-120"/>
              </a:rPr>
              <a:t>Final Thoughts </a:t>
            </a:r>
          </a:p>
          <a:p>
            <a:r>
              <a:rPr lang="en-IN" sz="2800" b="1" dirty="0">
                <a:solidFill>
                  <a:schemeClr val="accent5"/>
                </a:solidFill>
                <a:latin typeface="Arial Black" panose="020B0A04020102020204" pitchFamily="34" charset="0"/>
                <a:ea typeface="Unbounded Bold" pitchFamily="34" charset="-122"/>
                <a:cs typeface="Unbounded Bold" pitchFamily="34" charset="-120"/>
              </a:rPr>
              <a:t>and Conclusion</a:t>
            </a:r>
          </a:p>
        </p:txBody>
      </p:sp>
      <p:sp>
        <p:nvSpPr>
          <p:cNvPr id="13" name="Block Arc 12"/>
          <p:cNvSpPr/>
          <p:nvPr/>
        </p:nvSpPr>
        <p:spPr>
          <a:xfrm rot="5400000">
            <a:off x="-637951" y="2078832"/>
            <a:ext cx="6719438" cy="2700337"/>
          </a:xfrm>
          <a:prstGeom prst="blockArc">
            <a:avLst>
              <a:gd name="adj1" fmla="val 10594134"/>
              <a:gd name="adj2" fmla="val 0"/>
              <a:gd name="adj3" fmla="val 25000"/>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4" name="Rectangle 13"/>
          <p:cNvSpPr/>
          <p:nvPr/>
        </p:nvSpPr>
        <p:spPr>
          <a:xfrm>
            <a:off x="4239490" y="308474"/>
            <a:ext cx="7827820" cy="648024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000" b="1" u="sng" dirty="0">
                <a:solidFill>
                  <a:srgbClr val="FFC000"/>
                </a:solidFill>
                <a:latin typeface="Arial Black" panose="020B0A04020102020204" pitchFamily="34" charset="0"/>
              </a:rPr>
              <a:t>Accurate Sales Predictions</a:t>
            </a:r>
          </a:p>
          <a:p>
            <a:r>
              <a:rPr lang="en-US" dirty="0">
                <a:latin typeface="Arial" panose="020B0604020202020204" pitchFamily="34" charset="0"/>
                <a:cs typeface="Arial" panose="020B0604020202020204" pitchFamily="34" charset="0"/>
              </a:rPr>
              <a:t>Implementing a model enhances accuracy in sales forecasting across stores.</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Data-Driven Insights</a:t>
            </a:r>
            <a:br>
              <a:rPr lang="en-US" dirty="0"/>
            </a:br>
            <a:r>
              <a:rPr lang="en-US" dirty="0">
                <a:latin typeface="Arial" panose="020B0604020202020204" pitchFamily="34" charset="0"/>
                <a:cs typeface="Arial" panose="020B0604020202020204" pitchFamily="34" charset="0"/>
              </a:rPr>
              <a:t>Utilizing data reveals important trends and influences on purchasing behavior.</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Promotions Matter</a:t>
            </a:r>
            <a:br>
              <a:rPr lang="en-US" dirty="0"/>
            </a:br>
            <a:r>
              <a:rPr lang="en-US" dirty="0">
                <a:latin typeface="Arial" panose="020B0604020202020204" pitchFamily="34" charset="0"/>
                <a:cs typeface="Arial" panose="020B0604020202020204" pitchFamily="34" charset="0"/>
              </a:rPr>
              <a:t>Active promotions significantly impact sales performance throughout the analysis.</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Customer Behavior Insights</a:t>
            </a:r>
            <a:br>
              <a:rPr lang="en-US" dirty="0"/>
            </a:br>
            <a:r>
              <a:rPr lang="en-US" dirty="0">
                <a:latin typeface="Arial" panose="020B0604020202020204" pitchFamily="34" charset="0"/>
                <a:cs typeface="Arial" panose="020B0604020202020204" pitchFamily="34" charset="0"/>
              </a:rPr>
              <a:t>Understanding customer flow is crucial to predicting daily sales effectively.</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Technology Utilization</a:t>
            </a:r>
            <a:br>
              <a:rPr lang="en-US" dirty="0"/>
            </a:br>
            <a:r>
              <a:rPr lang="en-US" dirty="0">
                <a:latin typeface="Arial" panose="020B0604020202020204" pitchFamily="34" charset="0"/>
                <a:cs typeface="Arial" panose="020B0604020202020204" pitchFamily="34" charset="0"/>
              </a:rPr>
              <a:t>Leveraging advanced algorithms improves forecasting efficiency and accuracy.</a:t>
            </a:r>
          </a:p>
          <a:p>
            <a:endParaRPr lang="en-US" dirty="0">
              <a:latin typeface="Arial" panose="020B0604020202020204" pitchFamily="34" charset="0"/>
              <a:cs typeface="Arial" panose="020B0604020202020204" pitchFamily="34" charset="0"/>
            </a:endParaRPr>
          </a:p>
          <a:p>
            <a:r>
              <a:rPr lang="en-US" sz="2000" b="1" u="sng" dirty="0">
                <a:solidFill>
                  <a:srgbClr val="FFC000"/>
                </a:solidFill>
                <a:latin typeface="Arial Black" panose="020B0A04020102020204" pitchFamily="34" charset="0"/>
              </a:rPr>
              <a:t>Web</a:t>
            </a:r>
            <a:r>
              <a:rPr lang="en-US" sz="2400" b="1" u="sng" dirty="0">
                <a:solidFill>
                  <a:srgbClr val="FFC000"/>
                </a:solidFill>
                <a:latin typeface="Arial Black" panose="020B0A04020102020204" pitchFamily="34" charset="0"/>
              </a:rPr>
              <a:t> </a:t>
            </a:r>
            <a:r>
              <a:rPr lang="en-US" sz="2000" b="1" u="sng" dirty="0">
                <a:solidFill>
                  <a:srgbClr val="FFC000"/>
                </a:solidFill>
                <a:latin typeface="Arial Black" panose="020B0A04020102020204" pitchFamily="34" charset="0"/>
              </a:rPr>
              <a:t>Interface Convenience</a:t>
            </a:r>
            <a:br>
              <a:rPr lang="en-US" dirty="0"/>
            </a:br>
            <a:r>
              <a:rPr lang="en-US" dirty="0">
                <a:latin typeface="Arial" panose="020B0604020202020204" pitchFamily="34" charset="0"/>
                <a:cs typeface="Arial" panose="020B0604020202020204" pitchFamily="34" charset="0"/>
              </a:rPr>
              <a:t>A user-friendly application facilitates easy access to sales predictions for managers.</a:t>
            </a:r>
          </a:p>
          <a:p>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0717371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 name="Rectangle 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6" name="Rectangle 5">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p:cNvSpPr/>
          <p:nvPr/>
        </p:nvSpPr>
        <p:spPr>
          <a:xfrm>
            <a:off x="3371787" y="1741337"/>
            <a:ext cx="5448730" cy="23879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b">
            <a:normAutofit/>
          </a:bodyPr>
          <a:lstStyle/>
          <a:p>
            <a:pPr algn="ctr" defTabSz="914400">
              <a:lnSpc>
                <a:spcPct val="90000"/>
              </a:lnSpc>
              <a:spcBef>
                <a:spcPct val="0"/>
              </a:spcBef>
              <a:spcAft>
                <a:spcPts val="600"/>
              </a:spcAft>
            </a:pPr>
            <a:r>
              <a:rPr lang="en-US" sz="5200" kern="1200" cap="all">
                <a:solidFill>
                  <a:schemeClr val="tx2"/>
                </a:solidFill>
                <a:latin typeface="+mj-lt"/>
                <a:ea typeface="+mj-ea"/>
                <a:cs typeface="+mj-cs"/>
              </a:rPr>
              <a:t>Thank you</a:t>
            </a:r>
          </a:p>
        </p:txBody>
      </p:sp>
      <p:grpSp>
        <p:nvGrpSpPr>
          <p:cNvPr id="8" name="Group 7">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14" name="Freeform: Shape 13">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Freeform: Shape 9">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Freeform: Shape 11">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20" name="Freeform: Shape 19">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Shape 20">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23" name="Freeform: Shape 22">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31952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36073" y="334276"/>
            <a:ext cx="10756164" cy="605294"/>
          </a:xfrm>
          <a:prstGeom prst="rect">
            <a:avLst/>
          </a:prstGeom>
        </p:spPr>
        <p:txBody>
          <a:bodyPr wrap="square">
            <a:spAutoFit/>
          </a:bodyPr>
          <a:lstStyle/>
          <a:p>
            <a:pPr>
              <a:lnSpc>
                <a:spcPts val="4000"/>
              </a:lnSpc>
            </a:pPr>
            <a:r>
              <a:rPr lang="en-US" sz="3200" b="1" dirty="0">
                <a:latin typeface="Unbounded Bold" pitchFamily="34" charset="0"/>
                <a:ea typeface="Unbounded Bold" pitchFamily="34" charset="-122"/>
                <a:cs typeface="Unbounded Bold" pitchFamily="34" charset="-120"/>
              </a:rPr>
              <a:t>           </a:t>
            </a:r>
            <a:r>
              <a:rPr lang="en-US" sz="4000" b="1" dirty="0">
                <a:solidFill>
                  <a:schemeClr val="accent5"/>
                </a:solidFill>
                <a:latin typeface="Unbounded Bold" pitchFamily="34" charset="0"/>
                <a:ea typeface="Unbounded Bold" pitchFamily="34" charset="-122"/>
                <a:cs typeface="Unbounded Bold" pitchFamily="34" charset="-120"/>
              </a:rPr>
              <a:t>Understanding Key Features</a:t>
            </a:r>
            <a:endParaRPr lang="en-US" sz="4000" dirty="0">
              <a:solidFill>
                <a:schemeClr val="accent5"/>
              </a:solidFill>
            </a:endParaRPr>
          </a:p>
        </p:txBody>
      </p:sp>
      <p:sp>
        <p:nvSpPr>
          <p:cNvPr id="3" name="Rectangle 2"/>
          <p:cNvSpPr/>
          <p:nvPr/>
        </p:nvSpPr>
        <p:spPr>
          <a:xfrm>
            <a:off x="817419" y="1243165"/>
            <a:ext cx="11042072" cy="361637"/>
          </a:xfrm>
          <a:prstGeom prst="rect">
            <a:avLst/>
          </a:prstGeom>
        </p:spPr>
        <p:txBody>
          <a:bodyPr wrap="square">
            <a:spAutoFit/>
          </a:bodyPr>
          <a:lstStyle/>
          <a:p>
            <a:pPr>
              <a:lnSpc>
                <a:spcPts val="2050"/>
              </a:lnSpc>
            </a:pPr>
            <a:r>
              <a:rPr lang="en-US" dirty="0">
                <a:solidFill>
                  <a:srgbClr val="002060"/>
                </a:solidFill>
                <a:latin typeface="Cambria" panose="02040503050406030204" pitchFamily="18" charset="0"/>
                <a:ea typeface="Cambria" panose="02040503050406030204" pitchFamily="18" charset="0"/>
                <a:cs typeface="Open Sans" pitchFamily="34" charset="-120"/>
              </a:rPr>
              <a:t>The provided dataset offers a comprehensive view of </a:t>
            </a:r>
            <a:r>
              <a:rPr lang="en-US" dirty="0" err="1">
                <a:solidFill>
                  <a:srgbClr val="002060"/>
                </a:solidFill>
                <a:latin typeface="Cambria" panose="02040503050406030204" pitchFamily="18" charset="0"/>
                <a:ea typeface="Cambria" panose="02040503050406030204" pitchFamily="18" charset="0"/>
                <a:cs typeface="Open Sans" pitchFamily="34" charset="-120"/>
              </a:rPr>
              <a:t>Rossmann's</a:t>
            </a:r>
            <a:r>
              <a:rPr lang="en-US" dirty="0">
                <a:solidFill>
                  <a:srgbClr val="002060"/>
                </a:solidFill>
                <a:latin typeface="Cambria" panose="02040503050406030204" pitchFamily="18" charset="0"/>
                <a:ea typeface="Cambria" panose="02040503050406030204" pitchFamily="18" charset="0"/>
                <a:cs typeface="Open Sans" pitchFamily="34" charset="-120"/>
              </a:rPr>
              <a:t> store operations, Key features included.</a:t>
            </a:r>
            <a:endParaRPr lang="en-US" dirty="0">
              <a:solidFill>
                <a:srgbClr val="002060"/>
              </a:solidFill>
              <a:latin typeface="Cambria" panose="02040503050406030204" pitchFamily="18" charset="0"/>
              <a:ea typeface="Cambria" panose="02040503050406030204" pitchFamily="18" charset="0"/>
            </a:endParaRPr>
          </a:p>
        </p:txBody>
      </p:sp>
      <p:sp>
        <p:nvSpPr>
          <p:cNvPr id="5" name="Rectangle 4"/>
          <p:cNvSpPr/>
          <p:nvPr/>
        </p:nvSpPr>
        <p:spPr>
          <a:xfrm>
            <a:off x="536819" y="1935047"/>
            <a:ext cx="5327164" cy="361637"/>
          </a:xfrm>
          <a:prstGeom prst="rect">
            <a:avLst/>
          </a:prstGeom>
        </p:spPr>
        <p:txBody>
          <a:bodyPr wrap="none">
            <a:spAutoFit/>
          </a:bodyPr>
          <a:lstStyle/>
          <a:p>
            <a:pPr marL="342900" indent="-342900">
              <a:lnSpc>
                <a:spcPts val="2050"/>
              </a:lnSpc>
              <a:buSzPct val="100000"/>
              <a:buChar char="•"/>
            </a:pPr>
            <a:r>
              <a:rPr lang="en-US" sz="2000" b="1" dirty="0">
                <a:solidFill>
                  <a:srgbClr val="FFC000"/>
                </a:solidFill>
                <a:latin typeface="Cambria" panose="02040503050406030204" pitchFamily="18" charset="0"/>
                <a:ea typeface="Cambria" panose="02040503050406030204" pitchFamily="18" charset="0"/>
                <a:cs typeface="Open Sans" pitchFamily="34" charset="-120"/>
              </a:rPr>
              <a:t>Id:</a:t>
            </a:r>
            <a:r>
              <a:rPr lang="en-US" sz="2000"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Unique identifier for each (Store, Date) pair.</a:t>
            </a:r>
            <a:endParaRPr lang="en-US" dirty="0">
              <a:latin typeface="Cambria" panose="02040503050406030204" pitchFamily="18" charset="0"/>
              <a:ea typeface="Cambria" panose="02040503050406030204" pitchFamily="18" charset="0"/>
            </a:endParaRPr>
          </a:p>
        </p:txBody>
      </p:sp>
      <p:sp>
        <p:nvSpPr>
          <p:cNvPr id="7" name="Rectangle 6"/>
          <p:cNvSpPr/>
          <p:nvPr/>
        </p:nvSpPr>
        <p:spPr>
          <a:xfrm>
            <a:off x="6514155" y="1958954"/>
            <a:ext cx="5631400" cy="361637"/>
          </a:xfrm>
          <a:prstGeom prst="rect">
            <a:avLst/>
          </a:prstGeom>
        </p:spPr>
        <p:txBody>
          <a:bodyPr wrap="square">
            <a:spAutoFit/>
          </a:bodyPr>
          <a:lstStyle/>
          <a:p>
            <a:pPr>
              <a:lnSpc>
                <a:spcPts val="2050"/>
              </a:lnSpc>
              <a:buSzPct val="100000"/>
            </a:pPr>
            <a:r>
              <a:rPr lang="en-US" b="1" dirty="0">
                <a:solidFill>
                  <a:srgbClr val="FFC000"/>
                </a:solidFill>
                <a:latin typeface="Open Sans" pitchFamily="34" charset="0"/>
                <a:ea typeface="Open Sans" pitchFamily="34" charset="-122"/>
                <a:cs typeface="Open Sans" pitchFamily="34" charset="-120"/>
              </a:rPr>
              <a:t>     Store: </a:t>
            </a:r>
            <a:r>
              <a:rPr lang="en-US" b="1" dirty="0">
                <a:latin typeface="Open Sans" pitchFamily="34" charset="0"/>
                <a:ea typeface="Open Sans" pitchFamily="34" charset="-122"/>
                <a:cs typeface="Open Sans" pitchFamily="34" charset="-120"/>
              </a:rPr>
              <a:t>Unique ID for each retail store</a:t>
            </a:r>
            <a:r>
              <a:rPr lang="en-US" dirty="0">
                <a:latin typeface="Open Sans" pitchFamily="34" charset="0"/>
                <a:ea typeface="Open Sans" pitchFamily="34" charset="-122"/>
                <a:cs typeface="Open Sans" pitchFamily="34" charset="-120"/>
              </a:rPr>
              <a:t>.</a:t>
            </a:r>
            <a:endParaRPr lang="en-US" dirty="0"/>
          </a:p>
        </p:txBody>
      </p:sp>
      <p:sp>
        <p:nvSpPr>
          <p:cNvPr id="8" name="Rectangle 7"/>
          <p:cNvSpPr/>
          <p:nvPr/>
        </p:nvSpPr>
        <p:spPr>
          <a:xfrm>
            <a:off x="434275" y="2404472"/>
            <a:ext cx="5904180" cy="361637"/>
          </a:xfrm>
          <a:prstGeom prst="rect">
            <a:avLst/>
          </a:prstGeom>
        </p:spPr>
        <p:txBody>
          <a:bodyPr wrap="none">
            <a:spAutoFit/>
          </a:bodyPr>
          <a:lstStyle/>
          <a:p>
            <a:pPr marL="342900" indent="-342900">
              <a:lnSpc>
                <a:spcPts val="2050"/>
              </a:lnSpc>
              <a:buSzPct val="100000"/>
              <a:buChar char="•"/>
            </a:pPr>
            <a:r>
              <a:rPr lang="en-US" b="1" dirty="0">
                <a:solidFill>
                  <a:srgbClr val="FFC000"/>
                </a:solidFill>
                <a:latin typeface="Cambria" panose="02040503050406030204" pitchFamily="18" charset="0"/>
                <a:ea typeface="Cambria" panose="02040503050406030204" pitchFamily="18" charset="0"/>
                <a:cs typeface="Open Sans" pitchFamily="34" charset="-120"/>
              </a:rPr>
              <a:t>Sales:</a:t>
            </a:r>
            <a:r>
              <a:rPr lang="en-US"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Daily turnover – our primary prediction target</a:t>
            </a:r>
            <a:r>
              <a:rPr lang="en-US" dirty="0">
                <a:solidFill>
                  <a:srgbClr val="333F70"/>
                </a:solidFill>
                <a:latin typeface="Cambria" panose="02040503050406030204" pitchFamily="18" charset="0"/>
                <a:ea typeface="Cambria" panose="02040503050406030204" pitchFamily="18" charset="0"/>
                <a:cs typeface="Open Sans" pitchFamily="34" charset="-120"/>
              </a:rPr>
              <a:t>.</a:t>
            </a:r>
            <a:endParaRPr lang="en-US" dirty="0">
              <a:latin typeface="Cambria" panose="02040503050406030204" pitchFamily="18" charset="0"/>
              <a:ea typeface="Cambria" panose="02040503050406030204" pitchFamily="18" charset="0"/>
            </a:endParaRPr>
          </a:p>
        </p:txBody>
      </p:sp>
      <p:sp>
        <p:nvSpPr>
          <p:cNvPr id="9" name="Rectangle 8"/>
          <p:cNvSpPr/>
          <p:nvPr/>
        </p:nvSpPr>
        <p:spPr>
          <a:xfrm>
            <a:off x="6514155" y="2404471"/>
            <a:ext cx="4192173" cy="361637"/>
          </a:xfrm>
          <a:prstGeom prst="rect">
            <a:avLst/>
          </a:prstGeom>
        </p:spPr>
        <p:txBody>
          <a:bodyPr wrap="none">
            <a:spAutoFit/>
          </a:bodyPr>
          <a:lstStyle/>
          <a:p>
            <a:pPr>
              <a:lnSpc>
                <a:spcPts val="2050"/>
              </a:lnSpc>
              <a:buSzPct val="100000"/>
            </a:pPr>
            <a:r>
              <a:rPr lang="en-US" b="1" dirty="0">
                <a:solidFill>
                  <a:srgbClr val="FFC000"/>
                </a:solidFill>
                <a:latin typeface="Open Sans" pitchFamily="34" charset="0"/>
                <a:ea typeface="Open Sans" pitchFamily="34" charset="-122"/>
                <a:cs typeface="Open Sans" pitchFamily="34" charset="-120"/>
              </a:rPr>
              <a:t>     Customers:</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Daily customer count.</a:t>
            </a:r>
            <a:endParaRPr lang="en-US" dirty="0"/>
          </a:p>
        </p:txBody>
      </p:sp>
      <p:sp>
        <p:nvSpPr>
          <p:cNvPr id="10" name="Rectangle 9"/>
          <p:cNvSpPr/>
          <p:nvPr/>
        </p:nvSpPr>
        <p:spPr>
          <a:xfrm>
            <a:off x="434275" y="2742141"/>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Cambria" panose="02040503050406030204" pitchFamily="18" charset="0"/>
                <a:ea typeface="Cambria" panose="02040503050406030204" pitchFamily="18" charset="0"/>
                <a:cs typeface="Open Sans" pitchFamily="34" charset="-120"/>
              </a:rPr>
              <a:t>Open:</a:t>
            </a:r>
            <a:r>
              <a:rPr lang="en-US"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Store open/closed indicator (0 = closed, 1 = open).</a:t>
            </a:r>
            <a:endParaRPr lang="en-US" dirty="0">
              <a:latin typeface="Cambria" panose="02040503050406030204" pitchFamily="18" charset="0"/>
              <a:ea typeface="Cambria" panose="02040503050406030204" pitchFamily="18" charset="0"/>
            </a:endParaRPr>
          </a:p>
        </p:txBody>
      </p:sp>
      <p:sp>
        <p:nvSpPr>
          <p:cNvPr id="11" name="Rectangle 10"/>
          <p:cNvSpPr/>
          <p:nvPr/>
        </p:nvSpPr>
        <p:spPr>
          <a:xfrm>
            <a:off x="6437955" y="2826021"/>
            <a:ext cx="5631400" cy="630942"/>
          </a:xfrm>
          <a:prstGeom prst="rect">
            <a:avLst/>
          </a:prstGeom>
        </p:spPr>
        <p:txBody>
          <a:bodyPr wrap="square">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StateHoliday</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'a' (public), 'b' (Easter), 'c' (Christmas), '0' (None).</a:t>
            </a:r>
            <a:endParaRPr lang="en-US" dirty="0"/>
          </a:p>
        </p:txBody>
      </p:sp>
      <p:sp>
        <p:nvSpPr>
          <p:cNvPr id="12" name="Rectangle 11"/>
          <p:cNvSpPr/>
          <p:nvPr/>
        </p:nvSpPr>
        <p:spPr>
          <a:xfrm>
            <a:off x="434275" y="3476224"/>
            <a:ext cx="6096000" cy="630942"/>
          </a:xfrm>
          <a:prstGeom prst="rect">
            <a:avLst/>
          </a:prstGeom>
        </p:spPr>
        <p:txBody>
          <a:bodyPr>
            <a:spAutoFit/>
          </a:bodyPr>
          <a:lstStyle/>
          <a:p>
            <a:pPr marL="342900" indent="-342900">
              <a:lnSpc>
                <a:spcPts val="2050"/>
              </a:lnSpc>
              <a:buSzPct val="100000"/>
              <a:buChar char="•"/>
            </a:pPr>
            <a:r>
              <a:rPr lang="en-US" b="1" dirty="0" err="1">
                <a:solidFill>
                  <a:srgbClr val="FFC000"/>
                </a:solidFill>
                <a:latin typeface="Cambria" panose="02040503050406030204" pitchFamily="18" charset="0"/>
                <a:ea typeface="Cambria" panose="02040503050406030204" pitchFamily="18" charset="0"/>
                <a:cs typeface="Open Sans" pitchFamily="34" charset="-120"/>
              </a:rPr>
              <a:t>SchoolHoliday</a:t>
            </a:r>
            <a:r>
              <a:rPr lang="en-US" b="1" dirty="0">
                <a:solidFill>
                  <a:srgbClr val="FFC000"/>
                </a:solidFill>
                <a:latin typeface="Cambria" panose="02040503050406030204" pitchFamily="18" charset="0"/>
                <a:ea typeface="Cambria" panose="02040503050406030204" pitchFamily="18" charset="0"/>
                <a:cs typeface="Open Sans" pitchFamily="34" charset="-120"/>
              </a:rPr>
              <a:t>:</a:t>
            </a:r>
            <a:r>
              <a:rPr lang="en-US"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Indicates public school closures affecting the store</a:t>
            </a:r>
            <a:r>
              <a:rPr lang="en-US" dirty="0">
                <a:latin typeface="Open Sans" pitchFamily="34" charset="0"/>
                <a:ea typeface="Open Sans" pitchFamily="34" charset="-122"/>
                <a:cs typeface="Open Sans" pitchFamily="34" charset="-120"/>
              </a:rPr>
              <a:t>.</a:t>
            </a:r>
            <a:endParaRPr lang="en-US" dirty="0"/>
          </a:p>
        </p:txBody>
      </p:sp>
      <p:sp>
        <p:nvSpPr>
          <p:cNvPr id="13" name="Rectangle 12"/>
          <p:cNvSpPr/>
          <p:nvPr/>
        </p:nvSpPr>
        <p:spPr>
          <a:xfrm>
            <a:off x="6437955" y="3475471"/>
            <a:ext cx="5754045" cy="630942"/>
          </a:xfrm>
          <a:prstGeom prst="rect">
            <a:avLst/>
          </a:prstGeom>
        </p:spPr>
        <p:txBody>
          <a:bodyPr wrap="square">
            <a:spAutoFit/>
          </a:bodyPr>
          <a:lstStyle/>
          <a:p>
            <a:pPr marL="342900" indent="-342900">
              <a:lnSpc>
                <a:spcPts val="2050"/>
              </a:lnSpc>
              <a:buSzPct val="100000"/>
              <a:buChar char="•"/>
            </a:pPr>
            <a:r>
              <a:rPr lang="en-US" b="1" dirty="0" err="1">
                <a:solidFill>
                  <a:srgbClr val="FFC000"/>
                </a:solidFill>
                <a:latin typeface="Open Sans" pitchFamily="34" charset="0"/>
                <a:ea typeface="Open Sans" pitchFamily="34" charset="-122"/>
                <a:cs typeface="Open Sans" pitchFamily="34" charset="-120"/>
              </a:rPr>
              <a:t>StoreType</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Differentiates 4 store models (a, b, c, d).</a:t>
            </a:r>
            <a:endParaRPr lang="en-US" dirty="0"/>
          </a:p>
        </p:txBody>
      </p:sp>
      <p:sp>
        <p:nvSpPr>
          <p:cNvPr id="14" name="Rectangle 13"/>
          <p:cNvSpPr/>
          <p:nvPr/>
        </p:nvSpPr>
        <p:spPr>
          <a:xfrm>
            <a:off x="434275" y="4053438"/>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Cambria" panose="02040503050406030204" pitchFamily="18" charset="0"/>
                <a:ea typeface="Cambria" panose="02040503050406030204" pitchFamily="18" charset="0"/>
                <a:cs typeface="Open Sans" pitchFamily="34" charset="-120"/>
              </a:rPr>
              <a:t>Assortment:</a:t>
            </a:r>
            <a:r>
              <a:rPr lang="en-US"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Describes assortment level (a = basic, b = extra, c = extended).</a:t>
            </a:r>
            <a:endParaRPr lang="en-US" dirty="0">
              <a:latin typeface="Cambria" panose="02040503050406030204" pitchFamily="18" charset="0"/>
              <a:ea typeface="Cambria" panose="02040503050406030204" pitchFamily="18" charset="0"/>
            </a:endParaRPr>
          </a:p>
        </p:txBody>
      </p:sp>
      <p:sp>
        <p:nvSpPr>
          <p:cNvPr id="15" name="Rectangle 14"/>
          <p:cNvSpPr/>
          <p:nvPr/>
        </p:nvSpPr>
        <p:spPr>
          <a:xfrm>
            <a:off x="6437955" y="3933132"/>
            <a:ext cx="6313011" cy="646331"/>
          </a:xfrm>
          <a:prstGeom prst="rect">
            <a:avLst/>
          </a:prstGeom>
        </p:spPr>
        <p:txBody>
          <a:bodyPr wrap="square">
            <a:spAutoFit/>
          </a:bodyPr>
          <a:lstStyle/>
          <a:p>
            <a:pPr marL="285750" indent="-285750">
              <a:buFont typeface="Arial" panose="020B0604020202020204" pitchFamily="34" charset="0"/>
              <a:buChar char="•"/>
            </a:pPr>
            <a:r>
              <a:rPr lang="en-US" b="1" dirty="0" err="1">
                <a:solidFill>
                  <a:srgbClr val="FFC000"/>
                </a:solidFill>
                <a:latin typeface="Open Sans" pitchFamily="34" charset="0"/>
                <a:ea typeface="Open Sans" pitchFamily="34" charset="-122"/>
                <a:cs typeface="Open Sans" pitchFamily="34" charset="-120"/>
              </a:rPr>
              <a:t>CompetitionDistance</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Distance to the nearest   competitor in meters</a:t>
            </a:r>
            <a:endParaRPr lang="en-IN" dirty="0"/>
          </a:p>
        </p:txBody>
      </p:sp>
      <p:sp>
        <p:nvSpPr>
          <p:cNvPr id="16" name="Rectangle 15"/>
          <p:cNvSpPr/>
          <p:nvPr/>
        </p:nvSpPr>
        <p:spPr>
          <a:xfrm>
            <a:off x="434275" y="4740161"/>
            <a:ext cx="6096000" cy="630942"/>
          </a:xfrm>
          <a:prstGeom prst="rect">
            <a:avLst/>
          </a:prstGeom>
        </p:spPr>
        <p:txBody>
          <a:bodyPr>
            <a:spAutoFit/>
          </a:bodyPr>
          <a:lstStyle/>
          <a:p>
            <a:pPr marL="342900" indent="-342900">
              <a:lnSpc>
                <a:spcPts val="2050"/>
              </a:lnSpc>
              <a:buSzPct val="100000"/>
              <a:buChar char="•"/>
            </a:pPr>
            <a:r>
              <a:rPr lang="en-US" b="1" dirty="0" err="1">
                <a:solidFill>
                  <a:srgbClr val="FFC000"/>
                </a:solidFill>
                <a:latin typeface="Cambria" panose="02040503050406030204" pitchFamily="18" charset="0"/>
                <a:ea typeface="Cambria" panose="02040503050406030204" pitchFamily="18" charset="0"/>
                <a:cs typeface="Open Sans" pitchFamily="34" charset="-120"/>
              </a:rPr>
              <a:t>CompetitionOpenSince</a:t>
            </a:r>
            <a:r>
              <a:rPr lang="en-US" b="1" dirty="0">
                <a:solidFill>
                  <a:srgbClr val="FFC000"/>
                </a:solidFill>
                <a:latin typeface="Cambria" panose="02040503050406030204" pitchFamily="18" charset="0"/>
                <a:ea typeface="Cambria" panose="02040503050406030204" pitchFamily="18" charset="0"/>
                <a:cs typeface="Open Sans" pitchFamily="34" charset="-120"/>
              </a:rPr>
              <a:t>:</a:t>
            </a:r>
            <a:r>
              <a:rPr lang="en-US"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Approximate year/month of competitor's opening.</a:t>
            </a:r>
            <a:endParaRPr lang="en-US" dirty="0">
              <a:latin typeface="Cambria" panose="02040503050406030204" pitchFamily="18" charset="0"/>
              <a:ea typeface="Cambria" panose="02040503050406030204" pitchFamily="18" charset="0"/>
            </a:endParaRPr>
          </a:p>
        </p:txBody>
      </p:sp>
      <p:sp>
        <p:nvSpPr>
          <p:cNvPr id="18" name="Rectangle 17"/>
          <p:cNvSpPr/>
          <p:nvPr/>
        </p:nvSpPr>
        <p:spPr>
          <a:xfrm>
            <a:off x="536819" y="5518249"/>
            <a:ext cx="6096000" cy="630942"/>
          </a:xfrm>
          <a:prstGeom prst="rect">
            <a:avLst/>
          </a:prstGeom>
        </p:spPr>
        <p:txBody>
          <a:bodyPr>
            <a:spAutoFit/>
          </a:bodyPr>
          <a:lstStyle/>
          <a:p>
            <a:pPr marL="342900" indent="-342900">
              <a:lnSpc>
                <a:spcPts val="2050"/>
              </a:lnSpc>
              <a:buSzPct val="100000"/>
              <a:buChar char="•"/>
            </a:pPr>
            <a:r>
              <a:rPr lang="en-US" b="1" dirty="0">
                <a:solidFill>
                  <a:srgbClr val="FFC000"/>
                </a:solidFill>
                <a:latin typeface="Cambria" panose="02040503050406030204" pitchFamily="18" charset="0"/>
                <a:ea typeface="Cambria" panose="02040503050406030204" pitchFamily="18" charset="0"/>
                <a:cs typeface="Open Sans" pitchFamily="34" charset="-120"/>
              </a:rPr>
              <a:t>Promo2:</a:t>
            </a:r>
            <a:r>
              <a:rPr lang="en-US" dirty="0">
                <a:solidFill>
                  <a:srgbClr val="FFC000"/>
                </a:solidFill>
                <a:latin typeface="Cambria" panose="02040503050406030204" pitchFamily="18" charset="0"/>
                <a:ea typeface="Cambria" panose="02040503050406030204" pitchFamily="18" charset="0"/>
                <a:cs typeface="Open Sans" pitchFamily="34" charset="-120"/>
              </a:rPr>
              <a:t> </a:t>
            </a:r>
            <a:r>
              <a:rPr lang="en-US" dirty="0">
                <a:latin typeface="Cambria" panose="02040503050406030204" pitchFamily="18" charset="0"/>
                <a:ea typeface="Cambria" panose="02040503050406030204" pitchFamily="18" charset="0"/>
                <a:cs typeface="Open Sans" pitchFamily="34" charset="-120"/>
              </a:rPr>
              <a:t>Ongoing consecutive promotion (0 = no, 1 = participating).</a:t>
            </a:r>
            <a:endParaRPr lang="en-US" dirty="0">
              <a:latin typeface="Cambria" panose="02040503050406030204" pitchFamily="18" charset="0"/>
              <a:ea typeface="Cambria" panose="02040503050406030204" pitchFamily="18" charset="0"/>
            </a:endParaRPr>
          </a:p>
        </p:txBody>
      </p:sp>
      <p:sp>
        <p:nvSpPr>
          <p:cNvPr id="19" name="Rectangle 18"/>
          <p:cNvSpPr/>
          <p:nvPr/>
        </p:nvSpPr>
        <p:spPr>
          <a:xfrm>
            <a:off x="6437955" y="4740161"/>
            <a:ext cx="5996500" cy="630942"/>
          </a:xfrm>
          <a:prstGeom prst="rect">
            <a:avLst/>
          </a:prstGeom>
        </p:spPr>
        <p:txBody>
          <a:bodyPr wrap="square">
            <a:spAutoFit/>
          </a:bodyPr>
          <a:lstStyle/>
          <a:p>
            <a:pPr marL="342900" indent="-342900">
              <a:lnSpc>
                <a:spcPts val="2050"/>
              </a:lnSpc>
              <a:buSzPct val="100000"/>
              <a:buChar char="•"/>
            </a:pPr>
            <a:r>
              <a:rPr lang="en-US" b="1" dirty="0">
                <a:solidFill>
                  <a:srgbClr val="FFC000"/>
                </a:solidFill>
                <a:latin typeface="Open Sans" pitchFamily="34" charset="0"/>
                <a:ea typeface="Open Sans" pitchFamily="34" charset="-122"/>
                <a:cs typeface="Open Sans" pitchFamily="34" charset="-120"/>
              </a:rPr>
              <a:t>Promo2Since:</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Year/week when Promo2 participation began.</a:t>
            </a:r>
            <a:endParaRPr lang="en-US" dirty="0"/>
          </a:p>
        </p:txBody>
      </p:sp>
      <p:sp>
        <p:nvSpPr>
          <p:cNvPr id="4" name="Rectangle 3"/>
          <p:cNvSpPr/>
          <p:nvPr/>
        </p:nvSpPr>
        <p:spPr>
          <a:xfrm>
            <a:off x="6632819" y="5518249"/>
            <a:ext cx="5421529" cy="630942"/>
          </a:xfrm>
          <a:prstGeom prst="rect">
            <a:avLst/>
          </a:prstGeom>
        </p:spPr>
        <p:txBody>
          <a:bodyPr wrap="square">
            <a:spAutoFit/>
          </a:bodyPr>
          <a:lstStyle/>
          <a:p>
            <a:pPr>
              <a:lnSpc>
                <a:spcPts val="2050"/>
              </a:lnSpc>
              <a:buSzPct val="100000"/>
            </a:pPr>
            <a:r>
              <a:rPr lang="en-US" b="1" dirty="0">
                <a:solidFill>
                  <a:srgbClr val="FFC000"/>
                </a:solidFill>
                <a:latin typeface="Open Sans" pitchFamily="34" charset="0"/>
                <a:ea typeface="Open Sans" pitchFamily="34" charset="-122"/>
                <a:cs typeface="Open Sans" pitchFamily="34" charset="-120"/>
              </a:rPr>
              <a:t>   </a:t>
            </a:r>
            <a:r>
              <a:rPr lang="en-US" b="1" dirty="0" err="1">
                <a:solidFill>
                  <a:srgbClr val="FFC000"/>
                </a:solidFill>
                <a:latin typeface="Open Sans" pitchFamily="34" charset="0"/>
                <a:ea typeface="Open Sans" pitchFamily="34" charset="-122"/>
                <a:cs typeface="Open Sans" pitchFamily="34" charset="-120"/>
              </a:rPr>
              <a:t>PromoInterval</a:t>
            </a:r>
            <a:r>
              <a:rPr lang="en-US" b="1" dirty="0">
                <a:solidFill>
                  <a:srgbClr val="FFC000"/>
                </a:solidFill>
                <a:latin typeface="Open Sans" pitchFamily="34" charset="0"/>
                <a:ea typeface="Open Sans" pitchFamily="34" charset="-122"/>
                <a:cs typeface="Open Sans" pitchFamily="34" charset="-120"/>
              </a:rPr>
              <a:t>:</a:t>
            </a:r>
            <a:r>
              <a:rPr lang="en-US" dirty="0">
                <a:solidFill>
                  <a:srgbClr val="FFC000"/>
                </a:solidFill>
                <a:latin typeface="Open Sans" pitchFamily="34" charset="0"/>
                <a:ea typeface="Open Sans" pitchFamily="34" charset="-122"/>
                <a:cs typeface="Open Sans" pitchFamily="34" charset="-120"/>
              </a:rPr>
              <a:t> </a:t>
            </a:r>
            <a:r>
              <a:rPr lang="en-US" dirty="0">
                <a:latin typeface="Open Sans" pitchFamily="34" charset="0"/>
                <a:ea typeface="Open Sans" pitchFamily="34" charset="-122"/>
                <a:cs typeface="Open Sans" pitchFamily="34" charset="-120"/>
              </a:rPr>
              <a:t>Months when Promo2 starts (e.g., "</a:t>
            </a:r>
            <a:r>
              <a:rPr lang="en-US" dirty="0" err="1">
                <a:latin typeface="Open Sans" pitchFamily="34" charset="0"/>
                <a:ea typeface="Open Sans" pitchFamily="34" charset="-122"/>
                <a:cs typeface="Open Sans" pitchFamily="34" charset="-120"/>
              </a:rPr>
              <a:t>Feb,May,Aug,Nov</a:t>
            </a:r>
            <a:r>
              <a:rPr lang="en-US" dirty="0">
                <a:latin typeface="Open Sans" pitchFamily="34" charset="0"/>
                <a:ea typeface="Open Sans" pitchFamily="34" charset="-122"/>
                <a:cs typeface="Open Sans" pitchFamily="34" charset="-120"/>
              </a:rPr>
              <a:t>").</a:t>
            </a:r>
            <a:endParaRPr lang="en-US" dirty="0"/>
          </a:p>
        </p:txBody>
      </p:sp>
    </p:spTree>
    <p:extLst>
      <p:ext uri="{BB962C8B-B14F-4D97-AF65-F5344CB8AC3E}">
        <p14:creationId xmlns:p14="http://schemas.microsoft.com/office/powerpoint/2010/main" val="2123910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Rectangle 4"/>
          <p:cNvSpPr/>
          <p:nvPr/>
        </p:nvSpPr>
        <p:spPr>
          <a:xfrm>
            <a:off x="838200" y="365125"/>
            <a:ext cx="9842237" cy="1325563"/>
          </a:xfrm>
          <a:prstGeom prst="rect">
            <a:avLst/>
          </a:prstGeom>
        </p:spPr>
        <p:txBody>
          <a:bodyPr vert="horz" lIns="91440" tIns="45720" rIns="91440" bIns="45720" rtlCol="0" anchor="ctr">
            <a:normAutofit/>
          </a:bodyPr>
          <a:lstStyle/>
          <a:p>
            <a:pPr defTabSz="914400">
              <a:lnSpc>
                <a:spcPct val="90000"/>
              </a:lnSpc>
              <a:spcBef>
                <a:spcPct val="0"/>
              </a:spcBef>
              <a:spcAft>
                <a:spcPts val="600"/>
              </a:spcAft>
            </a:pPr>
            <a:r>
              <a:rPr lang="en-US" sz="5200" b="1" kern="1200">
                <a:solidFill>
                  <a:schemeClr val="tx1"/>
                </a:solidFill>
                <a:latin typeface="+mj-lt"/>
                <a:ea typeface="+mj-ea"/>
                <a:cs typeface="+mj-cs"/>
              </a:rPr>
              <a:t> Project Description and Objectives</a:t>
            </a:r>
            <a:endParaRPr lang="en-US" sz="5200" kern="1200">
              <a:solidFill>
                <a:schemeClr val="tx1"/>
              </a:solidFill>
              <a:latin typeface="+mj-lt"/>
              <a:ea typeface="+mj-ea"/>
              <a:cs typeface="+mj-cs"/>
            </a:endParaRPr>
          </a:p>
        </p:txBody>
      </p:sp>
      <p:graphicFrame>
        <p:nvGraphicFramePr>
          <p:cNvPr id="2" name="Diagram 1"/>
          <p:cNvGraphicFramePr/>
          <p:nvPr>
            <p:extLst>
              <p:ext uri="{D42A27DB-BD31-4B8C-83A1-F6EECF244321}">
                <p14:modId xmlns:p14="http://schemas.microsoft.com/office/powerpoint/2010/main" val="410777341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347859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482436" y="706582"/>
            <a:ext cx="10280073" cy="646331"/>
          </a:xfrm>
          <a:prstGeom prst="rect">
            <a:avLst/>
          </a:prstGeom>
        </p:spPr>
        <p:txBody>
          <a:bodyPr wrap="square">
            <a:spAutoFit/>
          </a:bodyPr>
          <a:lstStyle/>
          <a:p>
            <a:r>
              <a:rPr lang="en-IN" sz="3600" b="1" dirty="0">
                <a:solidFill>
                  <a:schemeClr val="accent5"/>
                </a:solidFill>
                <a:latin typeface="Arial Black" panose="020B0A04020102020204" pitchFamily="34" charset="0"/>
                <a:ea typeface="Unbounded Bold" pitchFamily="34" charset="-122"/>
                <a:cs typeface="Unbounded Bold" pitchFamily="34" charset="-120"/>
              </a:rPr>
              <a:t>Exploratory Data Analysis Techniques</a:t>
            </a:r>
          </a:p>
        </p:txBody>
      </p:sp>
      <p:sp>
        <p:nvSpPr>
          <p:cNvPr id="6" name="Rectangle 5"/>
          <p:cNvSpPr/>
          <p:nvPr/>
        </p:nvSpPr>
        <p:spPr>
          <a:xfrm>
            <a:off x="526473" y="2369127"/>
            <a:ext cx="11665527" cy="437803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defTabSz="914400" eaLnBrk="0" fontAlgn="base" hangingPunct="0">
              <a:spcBef>
                <a:spcPct val="0"/>
              </a:spcBef>
              <a:spcAft>
                <a:spcPct val="0"/>
              </a:spcAft>
            </a:pPr>
            <a:r>
              <a:rPr lang="en-US" altLang="en-US" b="1" dirty="0">
                <a:solidFill>
                  <a:schemeClr val="tx1"/>
                </a:solidFill>
                <a:latin typeface="Arial" panose="020B0604020202020204" pitchFamily="34" charset="0"/>
              </a:rPr>
              <a:t>  </a:t>
            </a:r>
            <a:r>
              <a:rPr lang="en-US" altLang="en-US" sz="2000" b="1" dirty="0">
                <a:solidFill>
                  <a:srgbClr val="FFC000"/>
                </a:solidFill>
                <a:latin typeface="Arial" panose="020B0604020202020204" pitchFamily="34" charset="0"/>
              </a:rPr>
              <a:t>Data Summary                     Missing Values             Outlier Detection             Visualizations</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Summarize key statistics          Identify and assess the          Detect and analyze            Create visualizations </a:t>
            </a:r>
          </a:p>
          <a:p>
            <a:pPr defTabSz="914400" eaLnBrk="0" fontAlgn="base" hangingPunct="0">
              <a:spcBef>
                <a:spcPct val="0"/>
              </a:spcBef>
              <a:spcAft>
                <a:spcPct val="0"/>
              </a:spcAft>
            </a:pPr>
            <a:r>
              <a:rPr lang="en-US" altLang="en-US" dirty="0">
                <a:solidFill>
                  <a:schemeClr val="tx1"/>
                </a:solidFill>
                <a:latin typeface="Arial" panose="020B0604020202020204" pitchFamily="34" charset="0"/>
              </a:rPr>
              <a:t>such as mean and                    extent of missing values        outliers to understand           to compare sales </a:t>
            </a:r>
          </a:p>
          <a:p>
            <a:pPr lvl="0" defTabSz="914400" eaLnBrk="0" fontAlgn="base" hangingPunct="0">
              <a:spcBef>
                <a:spcPct val="0"/>
              </a:spcBef>
              <a:spcAft>
                <a:spcPct val="0"/>
              </a:spcAft>
            </a:pPr>
            <a:r>
              <a:rPr lang="en-US" altLang="en-US" dirty="0">
                <a:solidFill>
                  <a:schemeClr val="tx1"/>
                </a:solidFill>
                <a:latin typeface="Arial" panose="020B0604020202020204" pitchFamily="34" charset="0"/>
              </a:rPr>
              <a:t>median values.                          in the dataset.                       their impact.                      across various conditions.</a:t>
            </a:r>
          </a:p>
          <a:p>
            <a:pPr defTabSz="914400" eaLnBrk="0" fontAlgn="base" hangingPunct="0">
              <a:spcBef>
                <a:spcPct val="0"/>
              </a:spcBef>
              <a:spcAft>
                <a:spcPct val="0"/>
              </a:spcAft>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pPr>
            <a:br>
              <a:rPr lang="en-US" altLang="en-US" sz="2000" b="1" dirty="0">
                <a:solidFill>
                  <a:srgbClr val="FFC000"/>
                </a:solidFill>
                <a:latin typeface="Arial" panose="020B0604020202020204" pitchFamily="34" charset="0"/>
              </a:rPr>
            </a:br>
            <a:r>
              <a:rPr lang="en-US" altLang="en-US" sz="2000" b="1" dirty="0">
                <a:solidFill>
                  <a:srgbClr val="FFC000"/>
                </a:solidFill>
                <a:latin typeface="Arial" panose="020B0604020202020204" pitchFamily="34" charset="0"/>
              </a:rPr>
              <a:t>   Correlation Analysis        Trend Analysis                  Group Comparisons         Feature </a:t>
            </a:r>
          </a:p>
          <a:p>
            <a:pPr lvl="0" defTabSz="914400" eaLnBrk="0" fontAlgn="base" hangingPunct="0">
              <a:spcBef>
                <a:spcPct val="0"/>
              </a:spcBef>
              <a:spcAft>
                <a:spcPct val="0"/>
              </a:spcAft>
            </a:pP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Examine relationships               Identify and explore                    Compare sales                     Analyze which </a:t>
            </a:r>
          </a:p>
          <a:p>
            <a:pPr lvl="0" defTabSz="914400" eaLnBrk="0" fontAlgn="base" hangingPunct="0">
              <a:spcBef>
                <a:spcPct val="0"/>
              </a:spcBef>
              <a:spcAft>
                <a:spcPct val="0"/>
              </a:spcAft>
            </a:pPr>
            <a:r>
              <a:rPr lang="en-US" altLang="en-US" dirty="0">
                <a:solidFill>
                  <a:schemeClr val="tx1"/>
                </a:solidFill>
                <a:latin typeface="Arial" panose="020B0604020202020204" pitchFamily="34" charset="0"/>
              </a:rPr>
              <a:t>between sales and other             seasonal trends in                   performance across             features have the </a:t>
            </a:r>
          </a:p>
          <a:p>
            <a:pPr defTabSz="914400" eaLnBrk="0" fontAlgn="base" hangingPunct="0">
              <a:spcBef>
                <a:spcPct val="0"/>
              </a:spcBef>
              <a:spcAft>
                <a:spcPct val="0"/>
              </a:spcAft>
            </a:pPr>
            <a:r>
              <a:rPr lang="en-US" altLang="en-US" dirty="0">
                <a:solidFill>
                  <a:schemeClr val="tx1"/>
                </a:solidFill>
                <a:latin typeface="Arial" panose="020B0604020202020204" pitchFamily="34" charset="0"/>
              </a:rPr>
              <a:t>features.                                     customer behavior.                  different store types.          most influence on sales.</a:t>
            </a:r>
          </a:p>
          <a:p>
            <a:pPr lvl="0" defTabSz="914400" eaLnBrk="0" fontAlgn="base" hangingPunct="0">
              <a:spcBef>
                <a:spcPct val="0"/>
              </a:spcBef>
              <a:spcAft>
                <a:spcPct val="0"/>
              </a:spcAft>
            </a:pPr>
            <a:endParaRPr lang="en-US" altLang="en-US" dirty="0">
              <a:solidFill>
                <a:schemeClr val="tx1"/>
              </a:solidFill>
              <a:latin typeface="Arial" panose="020B0604020202020204" pitchFamily="34" charset="0"/>
            </a:endParaRPr>
          </a:p>
          <a:p>
            <a:pPr defTabSz="914400" eaLnBrk="0" fontAlgn="base" hangingPunct="0">
              <a:spcBef>
                <a:spcPct val="0"/>
              </a:spcBef>
              <a:spcAft>
                <a:spcPct val="0"/>
              </a:spcAft>
            </a:pPr>
            <a:endParaRPr lang="en-US" altLang="en-US" dirty="0">
              <a:solidFill>
                <a:schemeClr val="tx1"/>
              </a:solidFill>
              <a:latin typeface="Arial" panose="020B0604020202020204" pitchFamily="34" charset="0"/>
            </a:endParaRPr>
          </a:p>
          <a:p>
            <a:pPr lvl="0" defTabSz="914400" eaLnBrk="0" fontAlgn="base" hangingPunct="0">
              <a:spcBef>
                <a:spcPct val="0"/>
              </a:spcBef>
              <a:spcAft>
                <a:spcPct val="0"/>
              </a:spcAft>
            </a:pPr>
            <a:br>
              <a:rPr lang="en-US" altLang="en-US" dirty="0">
                <a:solidFill>
                  <a:schemeClr val="tx1"/>
                </a:solidFill>
                <a:latin typeface="Arial" panose="020B0604020202020204" pitchFamily="34" charset="0"/>
              </a:rPr>
            </a:br>
            <a:br>
              <a:rPr lang="en-US" altLang="en-US" dirty="0">
                <a:solidFill>
                  <a:schemeClr val="tx1"/>
                </a:solidFill>
                <a:latin typeface="Arial" panose="020B0604020202020204" pitchFamily="34" charset="0"/>
              </a:rPr>
            </a:br>
            <a:endParaRPr lang="en-US" altLang="en-US" dirty="0">
              <a:solidFill>
                <a:schemeClr val="tx1"/>
              </a:solidFill>
              <a:latin typeface="Arial" panose="020B0604020202020204" pitchFamily="34" charset="0"/>
            </a:endParaRPr>
          </a:p>
        </p:txBody>
      </p:sp>
      <p:sp>
        <p:nvSpPr>
          <p:cNvPr id="13" name="Isosceles Triangle 12"/>
          <p:cNvSpPr/>
          <p:nvPr/>
        </p:nvSpPr>
        <p:spPr>
          <a:xfrm>
            <a:off x="3609109" y="4371108"/>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Isosceles Triangle 20"/>
          <p:cNvSpPr/>
          <p:nvPr/>
        </p:nvSpPr>
        <p:spPr>
          <a:xfrm flipV="1">
            <a:off x="6483927" y="2369127"/>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Isosceles Triangle 21"/>
          <p:cNvSpPr/>
          <p:nvPr/>
        </p:nvSpPr>
        <p:spPr>
          <a:xfrm flipV="1">
            <a:off x="9282545" y="2348344"/>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Isosceles Triangle 22"/>
          <p:cNvSpPr/>
          <p:nvPr/>
        </p:nvSpPr>
        <p:spPr>
          <a:xfrm flipV="1">
            <a:off x="484909" y="2369127"/>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Isosceles Triangle 23"/>
          <p:cNvSpPr/>
          <p:nvPr/>
        </p:nvSpPr>
        <p:spPr>
          <a:xfrm flipV="1">
            <a:off x="3629891" y="2334490"/>
            <a:ext cx="263237" cy="457201"/>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Isosceles Triangle 24"/>
          <p:cNvSpPr/>
          <p:nvPr/>
        </p:nvSpPr>
        <p:spPr>
          <a:xfrm>
            <a:off x="9649692" y="4371107"/>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Isosceles Triangle 25"/>
          <p:cNvSpPr/>
          <p:nvPr/>
        </p:nvSpPr>
        <p:spPr>
          <a:xfrm>
            <a:off x="6629400" y="4371108"/>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Isosceles Triangle 26"/>
          <p:cNvSpPr/>
          <p:nvPr/>
        </p:nvSpPr>
        <p:spPr>
          <a:xfrm>
            <a:off x="533400" y="4336471"/>
            <a:ext cx="235528" cy="37407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99935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rotWithShape="1">
          <a:blip r:embed="rId2"/>
          <a:srcRect l="-23893" t="-153956" r="-18403" b="-143232"/>
          <a:stretch/>
        </p:blipFill>
        <p:spPr>
          <a:xfrm>
            <a:off x="-2786063" y="-7877176"/>
            <a:ext cx="17049750" cy="22755225"/>
          </a:xfrm>
          <a:prstGeom prst="rect">
            <a:avLst/>
          </a:prstGeom>
        </p:spPr>
      </p:pic>
      <p:sp>
        <p:nvSpPr>
          <p:cNvPr id="5" name="Rectangle 4"/>
          <p:cNvSpPr/>
          <p:nvPr/>
        </p:nvSpPr>
        <p:spPr>
          <a:xfrm>
            <a:off x="4323431" y="3244334"/>
            <a:ext cx="184731" cy="369332"/>
          </a:xfrm>
          <a:prstGeom prst="rect">
            <a:avLst/>
          </a:prstGeom>
        </p:spPr>
        <p:txBody>
          <a:bodyPr wrap="none">
            <a:spAutoFit/>
          </a:bodyPr>
          <a:lstStyle/>
          <a:p>
            <a:endParaRPr lang="en-IN" dirty="0"/>
          </a:p>
        </p:txBody>
      </p:sp>
      <p:sp>
        <p:nvSpPr>
          <p:cNvPr id="6" name="Rectangle 5"/>
          <p:cNvSpPr/>
          <p:nvPr/>
        </p:nvSpPr>
        <p:spPr>
          <a:xfrm>
            <a:off x="1668026" y="110532"/>
            <a:ext cx="8476099" cy="584775"/>
          </a:xfrm>
          <a:prstGeom prst="rect">
            <a:avLst/>
          </a:prstGeom>
        </p:spPr>
        <p:txBody>
          <a:bodyPr wrap="square">
            <a:spAutoFit/>
          </a:bodyPr>
          <a:lstStyle/>
          <a:p>
            <a:r>
              <a:rPr lang="en-IN" sz="3200" b="1" dirty="0">
                <a:solidFill>
                  <a:schemeClr val="accent5"/>
                </a:solidFill>
                <a:latin typeface="Cambria" panose="02040503050406030204" pitchFamily="18" charset="0"/>
                <a:ea typeface="Cambria" panose="02040503050406030204" pitchFamily="18" charset="0"/>
                <a:cs typeface="Unbounded Bold" pitchFamily="34" charset="-120"/>
              </a:rPr>
              <a:t>Exploratory Data Analysis Visualization </a:t>
            </a:r>
            <a:endParaRPr lang="en-IN" sz="32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224943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7814355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17176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812223" y="1662545"/>
            <a:ext cx="5643995" cy="5084619"/>
          </a:xfrm>
          <a:prstGeom prst="rect">
            <a:avLst/>
          </a:prstGeom>
        </p:spPr>
      </p:pic>
      <p:sp>
        <p:nvSpPr>
          <p:cNvPr id="3" name="Rectangle 2"/>
          <p:cNvSpPr/>
          <p:nvPr/>
        </p:nvSpPr>
        <p:spPr>
          <a:xfrm>
            <a:off x="1399309" y="387927"/>
            <a:ext cx="9878292" cy="88669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en-US" sz="2800" b="1" dirty="0">
                <a:solidFill>
                  <a:schemeClr val="accent5"/>
                </a:solidFill>
                <a:latin typeface="Arial Black" panose="020B0A04020102020204" pitchFamily="34" charset="0"/>
                <a:ea typeface="Unbounded Bold" pitchFamily="34" charset="-122"/>
                <a:cs typeface="Unbounded Bold" pitchFamily="34" charset="-120"/>
              </a:rPr>
              <a:t>Exploration of customer purchasing behavior                    some Visualization</a:t>
            </a:r>
          </a:p>
        </p:txBody>
      </p:sp>
      <p:pic>
        <p:nvPicPr>
          <p:cNvPr id="5" name="Picture 4"/>
          <p:cNvPicPr>
            <a:picLocks noChangeAspect="1"/>
          </p:cNvPicPr>
          <p:nvPr/>
        </p:nvPicPr>
        <p:blipFill>
          <a:blip r:embed="rId3"/>
          <a:stretch>
            <a:fillRect/>
          </a:stretch>
        </p:blipFill>
        <p:spPr>
          <a:xfrm>
            <a:off x="6456218" y="1662545"/>
            <a:ext cx="5524500" cy="5084619"/>
          </a:xfrm>
          <a:prstGeom prst="rect">
            <a:avLst/>
          </a:prstGeom>
        </p:spPr>
      </p:pic>
    </p:spTree>
    <p:extLst>
      <p:ext uri="{BB962C8B-B14F-4D97-AF65-F5344CB8AC3E}">
        <p14:creationId xmlns:p14="http://schemas.microsoft.com/office/powerpoint/2010/main" val="19435436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Rectangle 1"/>
          <p:cNvSpPr/>
          <p:nvPr/>
        </p:nvSpPr>
        <p:spPr>
          <a:xfrm>
            <a:off x="265472" y="1153572"/>
            <a:ext cx="3153138" cy="4461163"/>
          </a:xfrm>
          <a:prstGeom prst="rect">
            <a:avLst/>
          </a:prstGeom>
        </p:spPr>
        <p:txBody>
          <a:bodyPr vert="horz" lIns="91440" tIns="45720" rIns="91440" bIns="45720" rtlCol="0" anchor="ctr">
            <a:normAutofit/>
          </a:bodyPr>
          <a:lstStyle/>
          <a:p>
            <a:pPr lvl="0" defTabSz="914400">
              <a:lnSpc>
                <a:spcPct val="90000"/>
              </a:lnSpc>
              <a:spcBef>
                <a:spcPct val="0"/>
              </a:spcBef>
              <a:spcAft>
                <a:spcPts val="600"/>
              </a:spcAft>
            </a:pPr>
            <a:r>
              <a:rPr lang="en-US" sz="4400" kern="1200" dirty="0">
                <a:solidFill>
                  <a:srgbClr val="FFFFFF"/>
                </a:solidFill>
                <a:latin typeface="+mj-lt"/>
                <a:ea typeface="+mj-ea"/>
                <a:cs typeface="+mj-cs"/>
              </a:rPr>
              <a:t>        </a:t>
            </a:r>
            <a:r>
              <a:rPr lang="en-US" sz="4400" b="1" kern="1200" dirty="0">
                <a:solidFill>
                  <a:srgbClr val="FFFFFF"/>
                </a:solidFill>
                <a:highlight>
                  <a:srgbClr val="000000"/>
                </a:highlight>
                <a:latin typeface="+mj-lt"/>
                <a:ea typeface="+mj-ea"/>
                <a:cs typeface="+mj-cs"/>
              </a:rPr>
              <a:t>Prediction</a:t>
            </a:r>
            <a:r>
              <a:rPr lang="en-US" sz="4400" b="1" kern="1200" dirty="0">
                <a:solidFill>
                  <a:srgbClr val="FFFFFF"/>
                </a:solidFill>
                <a:latin typeface="+mj-lt"/>
                <a:ea typeface="+mj-ea"/>
                <a:cs typeface="+mj-cs"/>
              </a:rPr>
              <a:t> </a:t>
            </a:r>
            <a:r>
              <a:rPr lang="en-US" sz="4400" b="1" kern="1200" dirty="0">
                <a:solidFill>
                  <a:srgbClr val="FFFFFF"/>
                </a:solidFill>
                <a:highlight>
                  <a:srgbClr val="000000"/>
                </a:highlight>
                <a:latin typeface="+mj-lt"/>
                <a:ea typeface="+mj-ea"/>
                <a:cs typeface="+mj-cs"/>
              </a:rPr>
              <a:t>of store sales </a:t>
            </a:r>
          </a:p>
        </p:txBody>
      </p:sp>
      <p:sp>
        <p:nvSpPr>
          <p:cNvPr id="4" name="Rectangle 3"/>
          <p:cNvSpPr/>
          <p:nvPr/>
        </p:nvSpPr>
        <p:spPr>
          <a:xfrm>
            <a:off x="3418609" y="72736"/>
            <a:ext cx="4131793" cy="6466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vert="horz" lIns="91440" tIns="45720" rIns="91440" bIns="45720" rtlCol="0" anchor="ctr">
            <a:normAutofit/>
          </a:bodyPr>
          <a:lstStyle/>
          <a:p>
            <a:pPr indent="-228600" defTabSz="914400">
              <a:lnSpc>
                <a:spcPct val="90000"/>
              </a:lnSpc>
              <a:spcAft>
                <a:spcPts val="600"/>
              </a:spcAft>
              <a:buFont typeface="Arial" panose="020B0604020202020204" pitchFamily="34" charset="0"/>
              <a:buChar char="•"/>
            </a:pPr>
            <a:r>
              <a:rPr lang="en-US" b="1">
                <a:solidFill>
                  <a:schemeClr val="tx1"/>
                </a:solidFill>
              </a:rPr>
              <a:t>Feature Importance                                                                     </a:t>
            </a:r>
            <a:br>
              <a:rPr lang="en-US">
                <a:solidFill>
                  <a:schemeClr val="tx1"/>
                </a:solidFill>
              </a:rPr>
            </a:br>
            <a:r>
              <a:rPr lang="en-US">
                <a:solidFill>
                  <a:schemeClr val="tx1"/>
                </a:solidFill>
              </a:rPr>
              <a:t>Identify key factors influencing sales using model analysis techniques.</a:t>
            </a:r>
          </a:p>
          <a:p>
            <a:pPr indent="-228600" defTabSz="914400">
              <a:lnSpc>
                <a:spcPct val="90000"/>
              </a:lnSpc>
              <a:spcAft>
                <a:spcPts val="600"/>
              </a:spcAft>
              <a:buFont typeface="Arial" panose="020B0604020202020204" pitchFamily="34" charset="0"/>
              <a:buChar char="•"/>
            </a:pPr>
            <a:endParaRPr lang="en-US">
              <a:solidFill>
                <a:schemeClr val="tx1"/>
              </a:solidFill>
            </a:endParaRPr>
          </a:p>
          <a:p>
            <a:pPr indent="-228600" defTabSz="914400">
              <a:lnSpc>
                <a:spcPct val="90000"/>
              </a:lnSpc>
              <a:spcAft>
                <a:spcPts val="600"/>
              </a:spcAft>
              <a:buFont typeface="Arial" panose="020B0604020202020204" pitchFamily="34" charset="0"/>
              <a:buChar char="•"/>
            </a:pPr>
            <a:r>
              <a:rPr lang="en-US" b="1">
                <a:solidFill>
                  <a:schemeClr val="tx1"/>
                </a:solidFill>
              </a:rPr>
              <a:t>Cross-Validation</a:t>
            </a:r>
            <a:br>
              <a:rPr lang="en-US">
                <a:solidFill>
                  <a:schemeClr val="tx1"/>
                </a:solidFill>
              </a:rPr>
            </a:br>
            <a:r>
              <a:rPr lang="en-US">
                <a:solidFill>
                  <a:schemeClr val="tx1"/>
                </a:solidFill>
              </a:rPr>
              <a:t>Ensure model robustness by implementing k-fold cross-validation strategies.</a:t>
            </a:r>
          </a:p>
          <a:p>
            <a:pPr indent="-228600" defTabSz="914400">
              <a:lnSpc>
                <a:spcPct val="90000"/>
              </a:lnSpc>
              <a:spcAft>
                <a:spcPts val="600"/>
              </a:spcAft>
              <a:buFont typeface="Arial" panose="020B0604020202020204" pitchFamily="34" charset="0"/>
              <a:buChar char="•"/>
            </a:pPr>
            <a:endParaRPr lang="en-US">
              <a:solidFill>
                <a:schemeClr val="tx1"/>
              </a:solidFill>
            </a:endParaRPr>
          </a:p>
          <a:p>
            <a:pPr indent="-228600" defTabSz="914400">
              <a:lnSpc>
                <a:spcPct val="90000"/>
              </a:lnSpc>
              <a:spcAft>
                <a:spcPts val="600"/>
              </a:spcAft>
              <a:buFont typeface="Arial" panose="020B0604020202020204" pitchFamily="34" charset="0"/>
              <a:buChar char="•"/>
            </a:pPr>
            <a:r>
              <a:rPr lang="en-US" b="1">
                <a:solidFill>
                  <a:schemeClr val="tx1"/>
                </a:solidFill>
              </a:rPr>
              <a:t>Error Analysis</a:t>
            </a:r>
            <a:br>
              <a:rPr lang="en-US">
                <a:solidFill>
                  <a:schemeClr val="tx1"/>
                </a:solidFill>
              </a:rPr>
            </a:br>
            <a:r>
              <a:rPr lang="en-US">
                <a:solidFill>
                  <a:schemeClr val="tx1"/>
                </a:solidFill>
              </a:rPr>
              <a:t>Evaluate and analyze prediction errors to refine model accuracy and robustness.</a:t>
            </a:r>
          </a:p>
          <a:p>
            <a:pPr indent="-228600" defTabSz="914400">
              <a:lnSpc>
                <a:spcPct val="90000"/>
              </a:lnSpc>
              <a:spcAft>
                <a:spcPts val="600"/>
              </a:spcAft>
              <a:buFont typeface="Arial" panose="020B0604020202020204" pitchFamily="34" charset="0"/>
              <a:buChar char="•"/>
            </a:pPr>
            <a:endParaRPr lang="en-US">
              <a:solidFill>
                <a:schemeClr val="tx1"/>
              </a:solidFill>
            </a:endParaRPr>
          </a:p>
          <a:p>
            <a:pPr indent="-228600" defTabSz="914400">
              <a:lnSpc>
                <a:spcPct val="90000"/>
              </a:lnSpc>
              <a:spcAft>
                <a:spcPts val="600"/>
              </a:spcAft>
              <a:buFont typeface="Arial" panose="020B0604020202020204" pitchFamily="34" charset="0"/>
              <a:buChar char="•"/>
            </a:pPr>
            <a:r>
              <a:rPr lang="en-US" b="1">
                <a:solidFill>
                  <a:schemeClr val="tx1"/>
                </a:solidFill>
              </a:rPr>
              <a:t>Ensemble Methods</a:t>
            </a:r>
            <a:br>
              <a:rPr lang="en-US">
                <a:solidFill>
                  <a:schemeClr val="tx1"/>
                </a:solidFill>
              </a:rPr>
            </a:br>
            <a:r>
              <a:rPr lang="en-US">
                <a:solidFill>
                  <a:schemeClr val="tx1"/>
                </a:solidFill>
              </a:rPr>
              <a:t>Combine multiple tree models for improved robustness and predictive accuracy.</a:t>
            </a:r>
          </a:p>
          <a:p>
            <a:pPr indent="-228600" defTabSz="914400">
              <a:lnSpc>
                <a:spcPct val="90000"/>
              </a:lnSpc>
              <a:spcAft>
                <a:spcPts val="600"/>
              </a:spcAft>
              <a:buFont typeface="Arial" panose="020B0604020202020204" pitchFamily="34" charset="0"/>
              <a:buChar char="•"/>
            </a:pPr>
            <a:endParaRPr lang="en-US">
              <a:solidFill>
                <a:schemeClr val="tx1"/>
              </a:solidFill>
            </a:endParaRPr>
          </a:p>
          <a:p>
            <a:pPr indent="-228600" defTabSz="914400">
              <a:lnSpc>
                <a:spcPct val="90000"/>
              </a:lnSpc>
              <a:spcAft>
                <a:spcPts val="600"/>
              </a:spcAft>
              <a:buFont typeface="Arial" panose="020B0604020202020204" pitchFamily="34" charset="0"/>
              <a:buChar char="•"/>
            </a:pPr>
            <a:r>
              <a:rPr lang="en-US" b="1">
                <a:solidFill>
                  <a:schemeClr val="tx1"/>
                </a:solidFill>
              </a:rPr>
              <a:t>Deployment Ready</a:t>
            </a:r>
            <a:br>
              <a:rPr lang="en-US">
                <a:solidFill>
                  <a:schemeClr val="tx1"/>
                </a:solidFill>
              </a:rPr>
            </a:br>
            <a:r>
              <a:rPr lang="en-US">
                <a:solidFill>
                  <a:schemeClr val="tx1"/>
                </a:solidFill>
              </a:rPr>
              <a:t>Prepare the model for production deployment, ensuring it serves predictions efficiently.</a:t>
            </a:r>
          </a:p>
          <a:p>
            <a:pPr indent="-228600" defTabSz="914400">
              <a:lnSpc>
                <a:spcPct val="90000"/>
              </a:lnSpc>
              <a:spcAft>
                <a:spcPts val="600"/>
              </a:spcAft>
              <a:buFont typeface="Arial" panose="020B0604020202020204" pitchFamily="34" charset="0"/>
              <a:buChar char="•"/>
            </a:pPr>
            <a:endParaRPr lang="en-US" dirty="0">
              <a:solidFill>
                <a:schemeClr val="tx1"/>
              </a:solidFill>
            </a:endParaRPr>
          </a:p>
        </p:txBody>
      </p:sp>
      <p:sp>
        <p:nvSpPr>
          <p:cNvPr id="5" name="Rectangle 4"/>
          <p:cNvSpPr/>
          <p:nvPr/>
        </p:nvSpPr>
        <p:spPr>
          <a:xfrm>
            <a:off x="7699663" y="145473"/>
            <a:ext cx="4131793" cy="639343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spcAft>
                <a:spcPts val="600"/>
              </a:spcAft>
            </a:pPr>
            <a:r>
              <a:rPr lang="en-US" sz="1600" b="1" dirty="0">
                <a:solidFill>
                  <a:srgbClr val="FFC000"/>
                </a:solidFill>
                <a:highlight>
                  <a:srgbClr val="000000"/>
                </a:highlight>
                <a:latin typeface="Arial Black" panose="020B0A04020102020204" pitchFamily="34" charset="0"/>
              </a:rPr>
              <a:t>Model Evaluation</a:t>
            </a:r>
            <a:br>
              <a:rPr lang="en-US" dirty="0">
                <a:highlight>
                  <a:srgbClr val="000000"/>
                </a:highlight>
              </a:rPr>
            </a:br>
            <a:r>
              <a:rPr lang="en-US" dirty="0">
                <a:highlight>
                  <a:srgbClr val="000000"/>
                </a:highlight>
              </a:rPr>
              <a:t>Assess performance against predetermined accuracy metrics.</a:t>
            </a:r>
            <a:endParaRPr lang="en-US" b="1" dirty="0">
              <a:highlight>
                <a:srgbClr val="000000"/>
              </a:highlight>
            </a:endParaRPr>
          </a:p>
          <a:p>
            <a:pPr>
              <a:spcAft>
                <a:spcPts val="600"/>
              </a:spcAft>
            </a:pPr>
            <a:endParaRPr lang="en-US" b="1" dirty="0">
              <a:highlight>
                <a:srgbClr val="000000"/>
              </a:highlight>
            </a:endParaRPr>
          </a:p>
          <a:p>
            <a:pPr>
              <a:spcAft>
                <a:spcPts val="600"/>
              </a:spcAft>
            </a:pPr>
            <a:r>
              <a:rPr lang="en-US" sz="1600" b="1" dirty="0">
                <a:solidFill>
                  <a:srgbClr val="FFC000"/>
                </a:solidFill>
                <a:highlight>
                  <a:srgbClr val="000000"/>
                </a:highlight>
                <a:latin typeface="Arial Black" panose="020B0A04020102020204" pitchFamily="34" charset="0"/>
              </a:rPr>
              <a:t>Hyper-parameter Tuning</a:t>
            </a:r>
            <a:br>
              <a:rPr lang="en-US" dirty="0">
                <a:highlight>
                  <a:srgbClr val="000000"/>
                </a:highlight>
              </a:rPr>
            </a:br>
            <a:r>
              <a:rPr lang="en-US" dirty="0">
                <a:highlight>
                  <a:srgbClr val="000000"/>
                </a:highlight>
              </a:rPr>
              <a:t>Optimize model performance via techniques like Grid Search and Random Search.</a:t>
            </a:r>
          </a:p>
          <a:p>
            <a:pPr>
              <a:spcAft>
                <a:spcPts val="600"/>
              </a:spcAft>
            </a:pPr>
            <a:endParaRPr lang="en-US" dirty="0">
              <a:highlight>
                <a:srgbClr val="000000"/>
              </a:highlight>
            </a:endParaRPr>
          </a:p>
          <a:p>
            <a:pPr>
              <a:spcAft>
                <a:spcPts val="600"/>
              </a:spcAft>
            </a:pPr>
            <a:r>
              <a:rPr lang="en-US" sz="1600" b="1" dirty="0">
                <a:solidFill>
                  <a:srgbClr val="FFC000"/>
                </a:solidFill>
                <a:highlight>
                  <a:srgbClr val="000000"/>
                </a:highlight>
                <a:latin typeface="Arial Black" panose="020B0A04020102020204" pitchFamily="34" charset="0"/>
              </a:rPr>
              <a:t>Confidence Intervals</a:t>
            </a:r>
            <a:br>
              <a:rPr lang="en-US" sz="1600" b="1" dirty="0">
                <a:solidFill>
                  <a:srgbClr val="FFC000"/>
                </a:solidFill>
                <a:highlight>
                  <a:srgbClr val="000000"/>
                </a:highlight>
                <a:latin typeface="Arial Black" panose="020B0A04020102020204" pitchFamily="34" charset="0"/>
              </a:rPr>
            </a:br>
            <a:r>
              <a:rPr lang="en-US" dirty="0">
                <a:highlight>
                  <a:srgbClr val="000000"/>
                </a:highlight>
              </a:rPr>
              <a:t>Calculate</a:t>
            </a:r>
            <a:r>
              <a:rPr lang="en-US" sz="1600" b="1" dirty="0">
                <a:solidFill>
                  <a:srgbClr val="FFC000"/>
                </a:solidFill>
                <a:highlight>
                  <a:srgbClr val="000000"/>
                </a:highlight>
                <a:latin typeface="Arial Black" panose="020B0A04020102020204" pitchFamily="34" charset="0"/>
              </a:rPr>
              <a:t> </a:t>
            </a:r>
            <a:r>
              <a:rPr lang="en-US" dirty="0">
                <a:highlight>
                  <a:srgbClr val="000000"/>
                </a:highlight>
              </a:rPr>
              <a:t>the range within which predictions likely fall.</a:t>
            </a:r>
          </a:p>
          <a:p>
            <a:pPr>
              <a:spcAft>
                <a:spcPts val="600"/>
              </a:spcAft>
            </a:pPr>
            <a:endParaRPr lang="en-US" dirty="0">
              <a:highlight>
                <a:srgbClr val="000000"/>
              </a:highlight>
            </a:endParaRPr>
          </a:p>
          <a:p>
            <a:pPr>
              <a:spcAft>
                <a:spcPts val="600"/>
              </a:spcAft>
            </a:pPr>
            <a:r>
              <a:rPr lang="en-US" sz="1600" b="1" dirty="0">
                <a:solidFill>
                  <a:srgbClr val="FFC000"/>
                </a:solidFill>
                <a:highlight>
                  <a:srgbClr val="000000"/>
                </a:highlight>
                <a:latin typeface="Arial Black" panose="020B0A04020102020204" pitchFamily="34" charset="0"/>
              </a:rPr>
              <a:t>Bias Adjustment</a:t>
            </a:r>
            <a:br>
              <a:rPr lang="en-US" dirty="0">
                <a:highlight>
                  <a:srgbClr val="000000"/>
                </a:highlight>
              </a:rPr>
            </a:br>
            <a:r>
              <a:rPr lang="en-US" dirty="0">
                <a:highlight>
                  <a:srgbClr val="000000"/>
                </a:highlight>
              </a:rPr>
              <a:t>Modify the model to correct for systematic biases.</a:t>
            </a:r>
          </a:p>
          <a:p>
            <a:pPr>
              <a:spcAft>
                <a:spcPts val="600"/>
              </a:spcAft>
            </a:pPr>
            <a:endParaRPr lang="en-US" dirty="0">
              <a:highlight>
                <a:srgbClr val="000000"/>
              </a:highlight>
            </a:endParaRPr>
          </a:p>
          <a:p>
            <a:pPr>
              <a:spcAft>
                <a:spcPts val="600"/>
              </a:spcAft>
            </a:pPr>
            <a:r>
              <a:rPr lang="en-US" sz="1600" b="1" dirty="0">
                <a:solidFill>
                  <a:srgbClr val="FFC000"/>
                </a:solidFill>
                <a:highlight>
                  <a:srgbClr val="000000"/>
                </a:highlight>
                <a:latin typeface="Arial Black" panose="020B0A04020102020204" pitchFamily="34" charset="0"/>
              </a:rPr>
              <a:t>Re-training</a:t>
            </a:r>
            <a:br>
              <a:rPr lang="en-US" dirty="0">
                <a:highlight>
                  <a:srgbClr val="000000"/>
                </a:highlight>
              </a:rPr>
            </a:br>
            <a:r>
              <a:rPr lang="en-US" dirty="0">
                <a:highlight>
                  <a:srgbClr val="000000"/>
                </a:highlight>
              </a:rPr>
              <a:t>Re-train the model with new data for improved accuracy.</a:t>
            </a:r>
          </a:p>
          <a:p>
            <a:pPr>
              <a:spcAft>
                <a:spcPts val="600"/>
              </a:spcAft>
            </a:pPr>
            <a:endParaRPr lang="en-IN" dirty="0">
              <a:solidFill>
                <a:schemeClr val="bg1"/>
              </a:solidFill>
              <a:highlight>
                <a:srgbClr val="FFFF00"/>
              </a:highlight>
            </a:endParaRPr>
          </a:p>
        </p:txBody>
      </p:sp>
    </p:spTree>
    <p:extLst>
      <p:ext uri="{BB962C8B-B14F-4D97-AF65-F5344CB8AC3E}">
        <p14:creationId xmlns:p14="http://schemas.microsoft.com/office/powerpoint/2010/main" val="1497241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351991" y="0"/>
            <a:ext cx="11452082" cy="3061855"/>
          </a:xfrm>
          <a:prstGeom prst="rect">
            <a:avLst/>
          </a:prstGeom>
        </p:spPr>
      </p:pic>
      <p:pic>
        <p:nvPicPr>
          <p:cNvPr id="3" name="Picture 2"/>
          <p:cNvPicPr>
            <a:picLocks noChangeAspect="1"/>
          </p:cNvPicPr>
          <p:nvPr/>
        </p:nvPicPr>
        <p:blipFill>
          <a:blip r:embed="rId3"/>
          <a:stretch>
            <a:fillRect/>
          </a:stretch>
        </p:blipFill>
        <p:spPr>
          <a:xfrm>
            <a:off x="351991" y="3061856"/>
            <a:ext cx="11452082" cy="3559750"/>
          </a:xfrm>
          <a:prstGeom prst="rect">
            <a:avLst/>
          </a:prstGeom>
        </p:spPr>
      </p:pic>
    </p:spTree>
    <p:extLst>
      <p:ext uri="{BB962C8B-B14F-4D97-AF65-F5344CB8AC3E}">
        <p14:creationId xmlns:p14="http://schemas.microsoft.com/office/powerpoint/2010/main" val="3876499068"/>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415</TotalTime>
  <Words>846</Words>
  <Application>Microsoft Office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Arial Black</vt:lpstr>
      <vt:lpstr>Calibri</vt:lpstr>
      <vt:lpstr>Calibri Light</vt:lpstr>
      <vt:lpstr>Cambria</vt:lpstr>
      <vt:lpstr>Open Sans</vt:lpstr>
      <vt:lpstr>Unbounded Bold</vt:lpstr>
      <vt:lpstr>Office 2013 - 2022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Latha</dc:creator>
  <cp:lastModifiedBy>Manoj Kapri</cp:lastModifiedBy>
  <cp:revision>77</cp:revision>
  <dcterms:created xsi:type="dcterms:W3CDTF">2025-06-25T07:53:33Z</dcterms:created>
  <dcterms:modified xsi:type="dcterms:W3CDTF">2025-06-27T10:44:40Z</dcterms:modified>
</cp:coreProperties>
</file>