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6" r:id="rId3"/>
    <p:sldId id="291" r:id="rId4"/>
    <p:sldId id="310" r:id="rId5"/>
    <p:sldId id="288" r:id="rId6"/>
    <p:sldId id="311" r:id="rId7"/>
    <p:sldId id="312" r:id="rId8"/>
    <p:sldId id="313" r:id="rId9"/>
    <p:sldId id="314" r:id="rId10"/>
    <p:sldId id="315" r:id="rId11"/>
    <p:sldId id="317" r:id="rId12"/>
    <p:sldId id="319" r:id="rId13"/>
    <p:sldId id="332" r:id="rId14"/>
    <p:sldId id="318" r:id="rId15"/>
    <p:sldId id="321" r:id="rId16"/>
    <p:sldId id="322" r:id="rId17"/>
    <p:sldId id="325" r:id="rId18"/>
    <p:sldId id="327" r:id="rId19"/>
    <p:sldId id="328" r:id="rId20"/>
    <p:sldId id="323" r:id="rId21"/>
    <p:sldId id="324" r:id="rId22"/>
    <p:sldId id="331" r:id="rId23"/>
    <p:sldId id="286" r:id="rId24"/>
    <p:sldId id="305" r:id="rId25"/>
    <p:sldId id="329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EDEDED"/>
    <a:srgbClr val="004992"/>
    <a:srgbClr val="E7E7E7"/>
    <a:srgbClr val="A1E6FF"/>
    <a:srgbClr val="EFE4B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9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6D841-F3B0-41BC-ACE8-0B2556690A9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1445FD-93DC-4AD4-A6E3-A2E5DB611FC7}">
      <dgm:prSet phldrT="[Text]" custT="1"/>
      <dgm:spPr/>
      <dgm:t>
        <a:bodyPr/>
        <a:lstStyle/>
        <a:p>
          <a:pPr algn="l"/>
          <a:r>
            <a:rPr lang="en-IN" sz="1800" b="1" i="0" dirty="0"/>
            <a:t>Tokenization</a:t>
          </a:r>
        </a:p>
        <a:p>
          <a:pPr algn="l"/>
          <a:endParaRPr lang="en-IN" sz="1300" b="0" i="0" dirty="0"/>
        </a:p>
        <a:p>
          <a:pPr algn="just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D6A5E3B-55C7-411D-A132-D5622DD1AE1A}" type="parTrans" cxnId="{7F85F02A-8154-49A1-B6B2-EBE481A235B2}">
      <dgm:prSet/>
      <dgm:spPr/>
      <dgm:t>
        <a:bodyPr/>
        <a:lstStyle/>
        <a:p>
          <a:endParaRPr lang="en-IN"/>
        </a:p>
      </dgm:t>
    </dgm:pt>
    <dgm:pt modelId="{5FE36BAA-FD2E-4BFE-9004-83EF2A80B6F7}" type="sibTrans" cxnId="{7F85F02A-8154-49A1-B6B2-EBE481A235B2}">
      <dgm:prSet/>
      <dgm:spPr/>
      <dgm:t>
        <a:bodyPr/>
        <a:lstStyle/>
        <a:p>
          <a:endParaRPr lang="en-IN"/>
        </a:p>
      </dgm:t>
    </dgm:pt>
    <dgm:pt modelId="{C7D33D52-F057-4AAF-A98A-9C0DF8BE18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Input Representation</a:t>
          </a:r>
        </a:p>
        <a:p>
          <a:pPr algn="l"/>
          <a:endParaRPr lang="en-IN" sz="1400" b="0" i="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algn="l"/>
          <a:r>
            <a:rPr lang="en-US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DBDE3255-2909-47C2-844A-4088C977520B}" type="parTrans" cxnId="{CB8B6526-DDCE-4587-A325-7E51B0BF1FF7}">
      <dgm:prSet/>
      <dgm:spPr/>
      <dgm:t>
        <a:bodyPr/>
        <a:lstStyle/>
        <a:p>
          <a:endParaRPr lang="en-IN"/>
        </a:p>
      </dgm:t>
    </dgm:pt>
    <dgm:pt modelId="{C1B00BF7-7BCA-4344-93DE-956F8D47B976}" type="sibTrans" cxnId="{CB8B6526-DDCE-4587-A325-7E51B0BF1FF7}">
      <dgm:prSet/>
      <dgm:spPr/>
      <dgm:t>
        <a:bodyPr/>
        <a:lstStyle/>
        <a:p>
          <a:endParaRPr lang="en-IN"/>
        </a:p>
      </dgm:t>
    </dgm:pt>
    <dgm:pt modelId="{B8733E7D-EB1D-4535-80F7-E7ED866847D0}">
      <dgm:prSet phldrT="[Text]"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Pre-training</a:t>
          </a:r>
        </a:p>
        <a:p>
          <a:pPr algn="l"/>
          <a:endParaRPr lang="en-IN" sz="1300" b="0" i="0" dirty="0"/>
        </a:p>
        <a:p>
          <a:pPr algn="just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DB4AF28-0EA7-4B7E-9DC8-C9C2EBA60C73}" type="parTrans" cxnId="{D4886A3E-21DC-41C0-8890-0FA8C7BAC357}">
      <dgm:prSet/>
      <dgm:spPr/>
      <dgm:t>
        <a:bodyPr/>
        <a:lstStyle/>
        <a:p>
          <a:endParaRPr lang="en-IN"/>
        </a:p>
      </dgm:t>
    </dgm:pt>
    <dgm:pt modelId="{A7D87E82-3B19-40D8-9512-188CA67F7045}" type="sibTrans" cxnId="{D4886A3E-21DC-41C0-8890-0FA8C7BAC357}">
      <dgm:prSet/>
      <dgm:spPr/>
      <dgm:t>
        <a:bodyPr/>
        <a:lstStyle/>
        <a:p>
          <a:endParaRPr lang="en-IN"/>
        </a:p>
      </dgm:t>
    </dgm:pt>
    <dgm:pt modelId="{2E1E62CE-9083-40E1-A625-F767A2273BCB}">
      <dgm:prSet custT="1"/>
      <dgm:spPr/>
      <dgm:t>
        <a:bodyPr/>
        <a:lstStyle/>
        <a:p>
          <a:pPr algn="l"/>
          <a:r>
            <a:rPr lang="en-IN" sz="1800" b="1" i="0" dirty="0">
              <a:solidFill>
                <a:schemeClr val="tx1"/>
              </a:solidFill>
            </a:rPr>
            <a:t>Encoding</a:t>
          </a:r>
        </a:p>
        <a:p>
          <a:pPr algn="l"/>
          <a:endParaRPr lang="en-IN" sz="1400" b="0" i="0" dirty="0"/>
        </a:p>
        <a:p>
          <a:pPr algn="l"/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15499FB-4F97-4BF5-8C3E-34311A2044EC}" type="parTrans" cxnId="{A728BAD7-9E4F-4CFD-AF40-969C2C70D996}">
      <dgm:prSet/>
      <dgm:spPr/>
      <dgm:t>
        <a:bodyPr/>
        <a:lstStyle/>
        <a:p>
          <a:endParaRPr lang="en-IN"/>
        </a:p>
      </dgm:t>
    </dgm:pt>
    <dgm:pt modelId="{CECB7E55-F1FC-4A20-8C7A-45772A1A0228}" type="sibTrans" cxnId="{A728BAD7-9E4F-4CFD-AF40-969C2C70D996}">
      <dgm:prSet/>
      <dgm:spPr/>
      <dgm:t>
        <a:bodyPr/>
        <a:lstStyle/>
        <a:p>
          <a:endParaRPr lang="en-IN"/>
        </a:p>
      </dgm:t>
    </dgm:pt>
    <dgm:pt modelId="{9D6E1DD0-C668-4003-9A34-A3FCF34086D6}">
      <dgm:prSet custT="1"/>
      <dgm:spPr/>
      <dgm:t>
        <a:bodyPr/>
        <a:lstStyle/>
        <a:p>
          <a:r>
            <a:rPr lang="en-IN" sz="1800" b="1" i="0" dirty="0">
              <a:solidFill>
                <a:schemeClr val="tx1"/>
              </a:solidFill>
            </a:rPr>
            <a:t>Output Representation</a:t>
          </a:r>
        </a:p>
        <a:p>
          <a:endParaRPr lang="en-IN" sz="1600" b="0" i="0" dirty="0"/>
        </a:p>
        <a:p>
          <a:r>
            <a:rPr lang="en-IN" sz="1400" b="0" i="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4703C3A-7C38-4BCD-BACE-0578E3CA98BE}" type="parTrans" cxnId="{F99EF055-AB10-41C4-867C-F4E6DEDD7839}">
      <dgm:prSet/>
      <dgm:spPr/>
      <dgm:t>
        <a:bodyPr/>
        <a:lstStyle/>
        <a:p>
          <a:endParaRPr lang="en-IN"/>
        </a:p>
      </dgm:t>
    </dgm:pt>
    <dgm:pt modelId="{75F63072-8446-4CBE-8B60-33D6585523D5}" type="sibTrans" cxnId="{F99EF055-AB10-41C4-867C-F4E6DEDD7839}">
      <dgm:prSet/>
      <dgm:spPr/>
      <dgm:t>
        <a:bodyPr/>
        <a:lstStyle/>
        <a:p>
          <a:endParaRPr lang="en-IN"/>
        </a:p>
      </dgm:t>
    </dgm:pt>
    <dgm:pt modelId="{3CB66A1E-6564-45EC-91EC-2E1B41E574E4}" type="pres">
      <dgm:prSet presAssocID="{3286D841-F3B0-41BC-ACE8-0B2556690A95}" presName="rootnode" presStyleCnt="0">
        <dgm:presLayoutVars>
          <dgm:chMax/>
          <dgm:chPref/>
          <dgm:dir/>
          <dgm:animLvl val="lvl"/>
        </dgm:presLayoutVars>
      </dgm:prSet>
      <dgm:spPr/>
    </dgm:pt>
    <dgm:pt modelId="{5397D662-671C-4FE7-B22B-611B88441F59}" type="pres">
      <dgm:prSet presAssocID="{001445FD-93DC-4AD4-A6E3-A2E5DB611FC7}" presName="composite" presStyleCnt="0"/>
      <dgm:spPr/>
    </dgm:pt>
    <dgm:pt modelId="{B4B77674-C26F-46ED-A2D4-B5363FCF2AEE}" type="pres">
      <dgm:prSet presAssocID="{001445FD-93DC-4AD4-A6E3-A2E5DB611FC7}" presName="LShape" presStyleLbl="alignNode1" presStyleIdx="0" presStyleCnt="9"/>
      <dgm:spPr/>
    </dgm:pt>
    <dgm:pt modelId="{D16918CB-872F-4628-A723-150063BF8063}" type="pres">
      <dgm:prSet presAssocID="{001445FD-93DC-4AD4-A6E3-A2E5DB611FC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5B316FC-729F-4E3A-BCE8-F1035C266364}" type="pres">
      <dgm:prSet presAssocID="{001445FD-93DC-4AD4-A6E3-A2E5DB611FC7}" presName="Triangle" presStyleLbl="alignNode1" presStyleIdx="1" presStyleCnt="9"/>
      <dgm:spPr/>
    </dgm:pt>
    <dgm:pt modelId="{33D06B12-E3C9-4D9A-B4A7-6D1B34F49D6F}" type="pres">
      <dgm:prSet presAssocID="{5FE36BAA-FD2E-4BFE-9004-83EF2A80B6F7}" presName="sibTrans" presStyleCnt="0"/>
      <dgm:spPr/>
    </dgm:pt>
    <dgm:pt modelId="{573A1FF9-99BC-4DA9-A399-1608E0EA27F5}" type="pres">
      <dgm:prSet presAssocID="{5FE36BAA-FD2E-4BFE-9004-83EF2A80B6F7}" presName="space" presStyleCnt="0"/>
      <dgm:spPr/>
    </dgm:pt>
    <dgm:pt modelId="{BAF95FF3-9CB5-49F5-9158-81108AA8206D}" type="pres">
      <dgm:prSet presAssocID="{C7D33D52-F057-4AAF-A98A-9C0DF8BE18D0}" presName="composite" presStyleCnt="0"/>
      <dgm:spPr/>
    </dgm:pt>
    <dgm:pt modelId="{2DAA3FBF-4DB6-4BF3-80B2-BC76725D2BE9}" type="pres">
      <dgm:prSet presAssocID="{C7D33D52-F057-4AAF-A98A-9C0DF8BE18D0}" presName="LShape" presStyleLbl="alignNode1" presStyleIdx="2" presStyleCnt="9" custScaleX="111699"/>
      <dgm:spPr/>
    </dgm:pt>
    <dgm:pt modelId="{D6596E50-1816-48BF-ACB6-A1D49CA3F3EC}" type="pres">
      <dgm:prSet presAssocID="{C7D33D52-F057-4AAF-A98A-9C0DF8BE18D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F9A6363-B27A-4D2D-AAFE-35344B57A4D8}" type="pres">
      <dgm:prSet presAssocID="{C7D33D52-F057-4AAF-A98A-9C0DF8BE18D0}" presName="Triangle" presStyleLbl="alignNode1" presStyleIdx="3" presStyleCnt="9"/>
      <dgm:spPr/>
    </dgm:pt>
    <dgm:pt modelId="{6C209E0D-7453-4B8E-A6DE-1D8129B0D0CE}" type="pres">
      <dgm:prSet presAssocID="{C1B00BF7-7BCA-4344-93DE-956F8D47B976}" presName="sibTrans" presStyleCnt="0"/>
      <dgm:spPr/>
    </dgm:pt>
    <dgm:pt modelId="{1C84F503-E56C-44CD-8AE6-F29C6553FFA9}" type="pres">
      <dgm:prSet presAssocID="{C1B00BF7-7BCA-4344-93DE-956F8D47B976}" presName="space" presStyleCnt="0"/>
      <dgm:spPr/>
    </dgm:pt>
    <dgm:pt modelId="{2FC91174-B2CF-4FC9-86A6-F4C19D492DD1}" type="pres">
      <dgm:prSet presAssocID="{B8733E7D-EB1D-4535-80F7-E7ED866847D0}" presName="composite" presStyleCnt="0"/>
      <dgm:spPr/>
    </dgm:pt>
    <dgm:pt modelId="{44F7B62E-80EE-4EB0-9903-5EEB620FB975}" type="pres">
      <dgm:prSet presAssocID="{B8733E7D-EB1D-4535-80F7-E7ED866847D0}" presName="LShape" presStyleLbl="alignNode1" presStyleIdx="4" presStyleCnt="9"/>
      <dgm:spPr/>
    </dgm:pt>
    <dgm:pt modelId="{54C59665-7B85-488C-A4DF-766B7E39A0BC}" type="pres">
      <dgm:prSet presAssocID="{B8733E7D-EB1D-4535-80F7-E7ED866847D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F4050-E2F1-4561-AED2-C8F9DB3AB527}" type="pres">
      <dgm:prSet presAssocID="{B8733E7D-EB1D-4535-80F7-E7ED866847D0}" presName="Triangle" presStyleLbl="alignNode1" presStyleIdx="5" presStyleCnt="9"/>
      <dgm:spPr/>
    </dgm:pt>
    <dgm:pt modelId="{E9702D90-4A09-4875-A003-80A10E28A95F}" type="pres">
      <dgm:prSet presAssocID="{A7D87E82-3B19-40D8-9512-188CA67F7045}" presName="sibTrans" presStyleCnt="0"/>
      <dgm:spPr/>
    </dgm:pt>
    <dgm:pt modelId="{FA926DEA-1377-4C04-80F7-11411BEA2D50}" type="pres">
      <dgm:prSet presAssocID="{A7D87E82-3B19-40D8-9512-188CA67F7045}" presName="space" presStyleCnt="0"/>
      <dgm:spPr/>
    </dgm:pt>
    <dgm:pt modelId="{6DA55EDD-1D48-4C8C-9167-EF4D93E12571}" type="pres">
      <dgm:prSet presAssocID="{2E1E62CE-9083-40E1-A625-F767A2273BCB}" presName="composite" presStyleCnt="0"/>
      <dgm:spPr/>
    </dgm:pt>
    <dgm:pt modelId="{630EE03C-9F21-4697-860F-36617D3B98E8}" type="pres">
      <dgm:prSet presAssocID="{2E1E62CE-9083-40E1-A625-F767A2273BCB}" presName="LShape" presStyleLbl="alignNode1" presStyleIdx="6" presStyleCnt="9"/>
      <dgm:spPr/>
    </dgm:pt>
    <dgm:pt modelId="{2F6CB535-2647-4275-94BE-60ECC9F9785E}" type="pres">
      <dgm:prSet presAssocID="{2E1E62CE-9083-40E1-A625-F767A2273BC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8ECCF79-33DE-483F-9731-21D26C525E98}" type="pres">
      <dgm:prSet presAssocID="{2E1E62CE-9083-40E1-A625-F767A2273BCB}" presName="Triangle" presStyleLbl="alignNode1" presStyleIdx="7" presStyleCnt="9"/>
      <dgm:spPr/>
    </dgm:pt>
    <dgm:pt modelId="{B2583F4F-FD78-4092-90B5-49AF1FBA1E39}" type="pres">
      <dgm:prSet presAssocID="{CECB7E55-F1FC-4A20-8C7A-45772A1A0228}" presName="sibTrans" presStyleCnt="0"/>
      <dgm:spPr/>
    </dgm:pt>
    <dgm:pt modelId="{67C7A06D-53CF-4320-A720-C78F99B7F7AC}" type="pres">
      <dgm:prSet presAssocID="{CECB7E55-F1FC-4A20-8C7A-45772A1A0228}" presName="space" presStyleCnt="0"/>
      <dgm:spPr/>
    </dgm:pt>
    <dgm:pt modelId="{2EFBEE3E-AFBC-494E-AE27-CEB7201876D5}" type="pres">
      <dgm:prSet presAssocID="{9D6E1DD0-C668-4003-9A34-A3FCF34086D6}" presName="composite" presStyleCnt="0"/>
      <dgm:spPr/>
    </dgm:pt>
    <dgm:pt modelId="{826E001D-3210-45A2-9A0B-2345F43700AD}" type="pres">
      <dgm:prSet presAssocID="{9D6E1DD0-C668-4003-9A34-A3FCF34086D6}" presName="LShape" presStyleLbl="alignNode1" presStyleIdx="8" presStyleCnt="9"/>
      <dgm:spPr/>
    </dgm:pt>
    <dgm:pt modelId="{B9F6BA94-70FF-48BA-B902-92A641138316}" type="pres">
      <dgm:prSet presAssocID="{9D6E1DD0-C668-4003-9A34-A3FCF34086D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275410-9F7F-44DD-B287-BB4C529DC968}" type="presOf" srcId="{2E1E62CE-9083-40E1-A625-F767A2273BCB}" destId="{2F6CB535-2647-4275-94BE-60ECC9F9785E}" srcOrd="0" destOrd="0" presId="urn:microsoft.com/office/officeart/2009/3/layout/StepUpProcess"/>
    <dgm:cxn modelId="{CB8B6526-DDCE-4587-A325-7E51B0BF1FF7}" srcId="{3286D841-F3B0-41BC-ACE8-0B2556690A95}" destId="{C7D33D52-F057-4AAF-A98A-9C0DF8BE18D0}" srcOrd="1" destOrd="0" parTransId="{DBDE3255-2909-47C2-844A-4088C977520B}" sibTransId="{C1B00BF7-7BCA-4344-93DE-956F8D47B976}"/>
    <dgm:cxn modelId="{7F85F02A-8154-49A1-B6B2-EBE481A235B2}" srcId="{3286D841-F3B0-41BC-ACE8-0B2556690A95}" destId="{001445FD-93DC-4AD4-A6E3-A2E5DB611FC7}" srcOrd="0" destOrd="0" parTransId="{5D6A5E3B-55C7-411D-A132-D5622DD1AE1A}" sibTransId="{5FE36BAA-FD2E-4BFE-9004-83EF2A80B6F7}"/>
    <dgm:cxn modelId="{D4886A3E-21DC-41C0-8890-0FA8C7BAC357}" srcId="{3286D841-F3B0-41BC-ACE8-0B2556690A95}" destId="{B8733E7D-EB1D-4535-80F7-E7ED866847D0}" srcOrd="2" destOrd="0" parTransId="{8DB4AF28-0EA7-4B7E-9DC8-C9C2EBA60C73}" sibTransId="{A7D87E82-3B19-40D8-9512-188CA67F7045}"/>
    <dgm:cxn modelId="{F99EF055-AB10-41C4-867C-F4E6DEDD7839}" srcId="{3286D841-F3B0-41BC-ACE8-0B2556690A95}" destId="{9D6E1DD0-C668-4003-9A34-A3FCF34086D6}" srcOrd="4" destOrd="0" parTransId="{A4703C3A-7C38-4BCD-BACE-0578E3CA98BE}" sibTransId="{75F63072-8446-4CBE-8B60-33D6585523D5}"/>
    <dgm:cxn modelId="{91EC659A-2469-4E9B-8921-1475D5E1A219}" type="presOf" srcId="{B8733E7D-EB1D-4535-80F7-E7ED866847D0}" destId="{54C59665-7B85-488C-A4DF-766B7E39A0BC}" srcOrd="0" destOrd="0" presId="urn:microsoft.com/office/officeart/2009/3/layout/StepUpProcess"/>
    <dgm:cxn modelId="{1B2DC3D2-87B2-4A8A-BA63-C42033B7D677}" type="presOf" srcId="{001445FD-93DC-4AD4-A6E3-A2E5DB611FC7}" destId="{D16918CB-872F-4628-A723-150063BF8063}" srcOrd="0" destOrd="0" presId="urn:microsoft.com/office/officeart/2009/3/layout/StepUpProcess"/>
    <dgm:cxn modelId="{D81858D6-BCDD-40A2-8A40-7B3CE56DBD00}" type="presOf" srcId="{3286D841-F3B0-41BC-ACE8-0B2556690A95}" destId="{3CB66A1E-6564-45EC-91EC-2E1B41E574E4}" srcOrd="0" destOrd="0" presId="urn:microsoft.com/office/officeart/2009/3/layout/StepUpProcess"/>
    <dgm:cxn modelId="{A728BAD7-9E4F-4CFD-AF40-969C2C70D996}" srcId="{3286D841-F3B0-41BC-ACE8-0B2556690A95}" destId="{2E1E62CE-9083-40E1-A625-F767A2273BCB}" srcOrd="3" destOrd="0" parTransId="{015499FB-4F97-4BF5-8C3E-34311A2044EC}" sibTransId="{CECB7E55-F1FC-4A20-8C7A-45772A1A0228}"/>
    <dgm:cxn modelId="{2D5721D8-339B-4099-969C-1E8517EEB4B9}" type="presOf" srcId="{9D6E1DD0-C668-4003-9A34-A3FCF34086D6}" destId="{B9F6BA94-70FF-48BA-B902-92A641138316}" srcOrd="0" destOrd="0" presId="urn:microsoft.com/office/officeart/2009/3/layout/StepUpProcess"/>
    <dgm:cxn modelId="{5AF7EAE8-0C5A-47C7-A4E6-B69071C39DDC}" type="presOf" srcId="{C7D33D52-F057-4AAF-A98A-9C0DF8BE18D0}" destId="{D6596E50-1816-48BF-ACB6-A1D49CA3F3EC}" srcOrd="0" destOrd="0" presId="urn:microsoft.com/office/officeart/2009/3/layout/StepUpProcess"/>
    <dgm:cxn modelId="{E76EB5B3-F335-45AB-BBA6-1CD41BEB7023}" type="presParOf" srcId="{3CB66A1E-6564-45EC-91EC-2E1B41E574E4}" destId="{5397D662-671C-4FE7-B22B-611B88441F59}" srcOrd="0" destOrd="0" presId="urn:microsoft.com/office/officeart/2009/3/layout/StepUpProcess"/>
    <dgm:cxn modelId="{360B7C0C-1D15-4FC4-8177-96D5DAE4C2F8}" type="presParOf" srcId="{5397D662-671C-4FE7-B22B-611B88441F59}" destId="{B4B77674-C26F-46ED-A2D4-B5363FCF2AEE}" srcOrd="0" destOrd="0" presId="urn:microsoft.com/office/officeart/2009/3/layout/StepUpProcess"/>
    <dgm:cxn modelId="{340112A4-82A4-4479-90E7-6AB6CFAFACEC}" type="presParOf" srcId="{5397D662-671C-4FE7-B22B-611B88441F59}" destId="{D16918CB-872F-4628-A723-150063BF8063}" srcOrd="1" destOrd="0" presId="urn:microsoft.com/office/officeart/2009/3/layout/StepUpProcess"/>
    <dgm:cxn modelId="{0B69B4E5-7351-49DA-9F45-01C5D206D878}" type="presParOf" srcId="{5397D662-671C-4FE7-B22B-611B88441F59}" destId="{F5B316FC-729F-4E3A-BCE8-F1035C266364}" srcOrd="2" destOrd="0" presId="urn:microsoft.com/office/officeart/2009/3/layout/StepUpProcess"/>
    <dgm:cxn modelId="{581A7F4E-575F-44F4-A2DA-163A7AA7D16F}" type="presParOf" srcId="{3CB66A1E-6564-45EC-91EC-2E1B41E574E4}" destId="{33D06B12-E3C9-4D9A-B4A7-6D1B34F49D6F}" srcOrd="1" destOrd="0" presId="urn:microsoft.com/office/officeart/2009/3/layout/StepUpProcess"/>
    <dgm:cxn modelId="{0E84B4ED-70E8-49D6-9A40-A14786918739}" type="presParOf" srcId="{33D06B12-E3C9-4D9A-B4A7-6D1B34F49D6F}" destId="{573A1FF9-99BC-4DA9-A399-1608E0EA27F5}" srcOrd="0" destOrd="0" presId="urn:microsoft.com/office/officeart/2009/3/layout/StepUpProcess"/>
    <dgm:cxn modelId="{AEDD50F0-E0A4-4F06-912D-76AFDC02E6FF}" type="presParOf" srcId="{3CB66A1E-6564-45EC-91EC-2E1B41E574E4}" destId="{BAF95FF3-9CB5-49F5-9158-81108AA8206D}" srcOrd="2" destOrd="0" presId="urn:microsoft.com/office/officeart/2009/3/layout/StepUpProcess"/>
    <dgm:cxn modelId="{1C2BA1AA-49B4-4C1C-909C-B59FB1F10C7E}" type="presParOf" srcId="{BAF95FF3-9CB5-49F5-9158-81108AA8206D}" destId="{2DAA3FBF-4DB6-4BF3-80B2-BC76725D2BE9}" srcOrd="0" destOrd="0" presId="urn:microsoft.com/office/officeart/2009/3/layout/StepUpProcess"/>
    <dgm:cxn modelId="{D3C328C4-1C1A-45C8-94FD-D7F2D96FE607}" type="presParOf" srcId="{BAF95FF3-9CB5-49F5-9158-81108AA8206D}" destId="{D6596E50-1816-48BF-ACB6-A1D49CA3F3EC}" srcOrd="1" destOrd="0" presId="urn:microsoft.com/office/officeart/2009/3/layout/StepUpProcess"/>
    <dgm:cxn modelId="{3D01ED48-931C-495A-B735-C6DC95752B5B}" type="presParOf" srcId="{BAF95FF3-9CB5-49F5-9158-81108AA8206D}" destId="{9F9A6363-B27A-4D2D-AAFE-35344B57A4D8}" srcOrd="2" destOrd="0" presId="urn:microsoft.com/office/officeart/2009/3/layout/StepUpProcess"/>
    <dgm:cxn modelId="{1E549EB3-0710-4DD0-9FC2-C1056544382B}" type="presParOf" srcId="{3CB66A1E-6564-45EC-91EC-2E1B41E574E4}" destId="{6C209E0D-7453-4B8E-A6DE-1D8129B0D0CE}" srcOrd="3" destOrd="0" presId="urn:microsoft.com/office/officeart/2009/3/layout/StepUpProcess"/>
    <dgm:cxn modelId="{78C9058B-3813-4362-A264-1F7218FAA831}" type="presParOf" srcId="{6C209E0D-7453-4B8E-A6DE-1D8129B0D0CE}" destId="{1C84F503-E56C-44CD-8AE6-F29C6553FFA9}" srcOrd="0" destOrd="0" presId="urn:microsoft.com/office/officeart/2009/3/layout/StepUpProcess"/>
    <dgm:cxn modelId="{36B7EE0F-01F0-4C69-8A55-329066AB089D}" type="presParOf" srcId="{3CB66A1E-6564-45EC-91EC-2E1B41E574E4}" destId="{2FC91174-B2CF-4FC9-86A6-F4C19D492DD1}" srcOrd="4" destOrd="0" presId="urn:microsoft.com/office/officeart/2009/3/layout/StepUpProcess"/>
    <dgm:cxn modelId="{571E64EB-00BD-4475-97E2-16DE931B41F6}" type="presParOf" srcId="{2FC91174-B2CF-4FC9-86A6-F4C19D492DD1}" destId="{44F7B62E-80EE-4EB0-9903-5EEB620FB975}" srcOrd="0" destOrd="0" presId="urn:microsoft.com/office/officeart/2009/3/layout/StepUpProcess"/>
    <dgm:cxn modelId="{E3C92F90-4E5E-4181-8324-21A9555D88AE}" type="presParOf" srcId="{2FC91174-B2CF-4FC9-86A6-F4C19D492DD1}" destId="{54C59665-7B85-488C-A4DF-766B7E39A0BC}" srcOrd="1" destOrd="0" presId="urn:microsoft.com/office/officeart/2009/3/layout/StepUpProcess"/>
    <dgm:cxn modelId="{1336580D-5F4C-4C86-A694-C2A66BAF14D2}" type="presParOf" srcId="{2FC91174-B2CF-4FC9-86A6-F4C19D492DD1}" destId="{D5EF4050-E2F1-4561-AED2-C8F9DB3AB527}" srcOrd="2" destOrd="0" presId="urn:microsoft.com/office/officeart/2009/3/layout/StepUpProcess"/>
    <dgm:cxn modelId="{D6A16791-F0E6-441B-B1AF-8C7A598F7FE1}" type="presParOf" srcId="{3CB66A1E-6564-45EC-91EC-2E1B41E574E4}" destId="{E9702D90-4A09-4875-A003-80A10E28A95F}" srcOrd="5" destOrd="0" presId="urn:microsoft.com/office/officeart/2009/3/layout/StepUpProcess"/>
    <dgm:cxn modelId="{97FA6212-CBC0-4202-B3BE-69AE7966B4CE}" type="presParOf" srcId="{E9702D90-4A09-4875-A003-80A10E28A95F}" destId="{FA926DEA-1377-4C04-80F7-11411BEA2D50}" srcOrd="0" destOrd="0" presId="urn:microsoft.com/office/officeart/2009/3/layout/StepUpProcess"/>
    <dgm:cxn modelId="{DB3741D2-88CB-42B0-BA19-068699B49336}" type="presParOf" srcId="{3CB66A1E-6564-45EC-91EC-2E1B41E574E4}" destId="{6DA55EDD-1D48-4C8C-9167-EF4D93E12571}" srcOrd="6" destOrd="0" presId="urn:microsoft.com/office/officeart/2009/3/layout/StepUpProcess"/>
    <dgm:cxn modelId="{57DA5F5E-D05B-4156-B1DE-6E204961E882}" type="presParOf" srcId="{6DA55EDD-1D48-4C8C-9167-EF4D93E12571}" destId="{630EE03C-9F21-4697-860F-36617D3B98E8}" srcOrd="0" destOrd="0" presId="urn:microsoft.com/office/officeart/2009/3/layout/StepUpProcess"/>
    <dgm:cxn modelId="{E0903BF7-96FB-4449-A7D0-43B602E41B41}" type="presParOf" srcId="{6DA55EDD-1D48-4C8C-9167-EF4D93E12571}" destId="{2F6CB535-2647-4275-94BE-60ECC9F9785E}" srcOrd="1" destOrd="0" presId="urn:microsoft.com/office/officeart/2009/3/layout/StepUpProcess"/>
    <dgm:cxn modelId="{72203B74-AAC7-4057-B3F7-C7A52A7B7701}" type="presParOf" srcId="{6DA55EDD-1D48-4C8C-9167-EF4D93E12571}" destId="{18ECCF79-33DE-483F-9731-21D26C525E98}" srcOrd="2" destOrd="0" presId="urn:microsoft.com/office/officeart/2009/3/layout/StepUpProcess"/>
    <dgm:cxn modelId="{89932764-0A90-4156-94B7-2AF9F6E0E871}" type="presParOf" srcId="{3CB66A1E-6564-45EC-91EC-2E1B41E574E4}" destId="{B2583F4F-FD78-4092-90B5-49AF1FBA1E39}" srcOrd="7" destOrd="0" presId="urn:microsoft.com/office/officeart/2009/3/layout/StepUpProcess"/>
    <dgm:cxn modelId="{2D74810E-683A-4007-94AB-64D92BF1F779}" type="presParOf" srcId="{B2583F4F-FD78-4092-90B5-49AF1FBA1E39}" destId="{67C7A06D-53CF-4320-A720-C78F99B7F7AC}" srcOrd="0" destOrd="0" presId="urn:microsoft.com/office/officeart/2009/3/layout/StepUpProcess"/>
    <dgm:cxn modelId="{6AE4801D-B876-4E12-8642-4CB1DBFA6DB2}" type="presParOf" srcId="{3CB66A1E-6564-45EC-91EC-2E1B41E574E4}" destId="{2EFBEE3E-AFBC-494E-AE27-CEB7201876D5}" srcOrd="8" destOrd="0" presId="urn:microsoft.com/office/officeart/2009/3/layout/StepUpProcess"/>
    <dgm:cxn modelId="{29741D6C-09E8-45E8-B162-E5F75A96A5D4}" type="presParOf" srcId="{2EFBEE3E-AFBC-494E-AE27-CEB7201876D5}" destId="{826E001D-3210-45A2-9A0B-2345F43700AD}" srcOrd="0" destOrd="0" presId="urn:microsoft.com/office/officeart/2009/3/layout/StepUpProcess"/>
    <dgm:cxn modelId="{BC5D2607-AB4B-44DA-9672-DF9A3C96BD83}" type="presParOf" srcId="{2EFBEE3E-AFBC-494E-AE27-CEB7201876D5}" destId="{B9F6BA94-70FF-48BA-B902-92A64113831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FEF26-965B-42F4-A605-D8A59CE1D23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598E06-EEE1-4804-9EEE-B886E57E30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</a:t>
          </a:r>
          <a:r>
            <a:rPr lang="en-IN" b="1" baseline="0" dirty="0">
              <a:solidFill>
                <a:schemeClr val="tx1"/>
              </a:solidFill>
            </a:rPr>
            <a:t> Collection &amp; Database</a:t>
          </a:r>
          <a:endParaRPr lang="en-IN" b="1" dirty="0">
            <a:solidFill>
              <a:schemeClr val="tx1"/>
            </a:solidFill>
          </a:endParaRPr>
        </a:p>
      </dgm:t>
    </dgm:pt>
    <dgm:pt modelId="{A7F317B5-B2A6-4BA3-8FA5-AA3A538BD08A}" type="parTrans" cxnId="{410C6F50-3B2B-4921-904E-02626BCBAAED}">
      <dgm:prSet/>
      <dgm:spPr/>
      <dgm:t>
        <a:bodyPr/>
        <a:lstStyle/>
        <a:p>
          <a:endParaRPr lang="en-IN"/>
        </a:p>
      </dgm:t>
    </dgm:pt>
    <dgm:pt modelId="{EA9C80AE-3864-48C4-84E0-971256779C33}" type="sibTrans" cxnId="{410C6F50-3B2B-4921-904E-02626BCBAAED}">
      <dgm:prSet/>
      <dgm:spPr/>
      <dgm:t>
        <a:bodyPr/>
        <a:lstStyle/>
        <a:p>
          <a:endParaRPr lang="en-IN"/>
        </a:p>
      </dgm:t>
    </dgm:pt>
    <dgm:pt modelId="{AAF6E219-E67C-4963-B146-4F4EB776BE83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Manoj</a:t>
          </a:r>
          <a:r>
            <a:rPr lang="en-US" sz="2800" b="0" i="0" dirty="0"/>
            <a:t> </a:t>
          </a:r>
        </a:p>
        <a:p>
          <a:pPr>
            <a:buFont typeface="Wingdings" panose="05000000000000000000" pitchFamily="2" charset="2"/>
            <a:buChar char="q"/>
          </a:pPr>
          <a:r>
            <a:rPr lang="en-US" sz="2000" b="1" i="0" dirty="0"/>
            <a:t>Julian</a:t>
          </a:r>
          <a:endParaRPr lang="en-IN" sz="2000" b="1" dirty="0"/>
        </a:p>
      </dgm:t>
    </dgm:pt>
    <dgm:pt modelId="{95A21B6C-3514-45DE-BC52-C71941164C58}" type="parTrans" cxnId="{83B00BE9-B2A0-43E8-9DC3-404519C24655}">
      <dgm:prSet/>
      <dgm:spPr/>
      <dgm:t>
        <a:bodyPr/>
        <a:lstStyle/>
        <a:p>
          <a:endParaRPr lang="en-IN"/>
        </a:p>
      </dgm:t>
    </dgm:pt>
    <dgm:pt modelId="{B30FB1BF-C228-4D35-8B04-85CA8EF89479}" type="sibTrans" cxnId="{83B00BE9-B2A0-43E8-9DC3-404519C24655}">
      <dgm:prSet/>
      <dgm:spPr/>
      <dgm:t>
        <a:bodyPr/>
        <a:lstStyle/>
        <a:p>
          <a:endParaRPr lang="en-IN"/>
        </a:p>
      </dgm:t>
    </dgm:pt>
    <dgm:pt modelId="{DD7528D2-1FEB-4DBA-8BEB-5C7053A0EAC1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Data Cleaning &amp; Machine Learning model</a:t>
          </a:r>
        </a:p>
      </dgm:t>
    </dgm:pt>
    <dgm:pt modelId="{DC9D580C-E2D5-4A21-A86D-23B512DC30A6}" type="parTrans" cxnId="{84868A8B-3D6F-4C4D-BF81-16A686C483D0}">
      <dgm:prSet/>
      <dgm:spPr/>
      <dgm:t>
        <a:bodyPr/>
        <a:lstStyle/>
        <a:p>
          <a:endParaRPr lang="en-IN"/>
        </a:p>
      </dgm:t>
    </dgm:pt>
    <dgm:pt modelId="{7859569B-09D6-4975-A986-2F86AAA1B4FD}" type="sibTrans" cxnId="{84868A8B-3D6F-4C4D-BF81-16A686C483D0}">
      <dgm:prSet/>
      <dgm:spPr/>
      <dgm:t>
        <a:bodyPr/>
        <a:lstStyle/>
        <a:p>
          <a:endParaRPr lang="en-IN"/>
        </a:p>
      </dgm:t>
    </dgm:pt>
    <dgm:pt modelId="{BEAD805E-2093-47BC-88F1-8D6EEA65D4C3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Web frame work</a:t>
          </a:r>
        </a:p>
      </dgm:t>
    </dgm:pt>
    <dgm:pt modelId="{13CBA13A-5556-4AD3-90CC-66CEBC78C998}" type="parTrans" cxnId="{B4C85A9B-F1B6-41B0-B4E8-1849C2488162}">
      <dgm:prSet/>
      <dgm:spPr/>
      <dgm:t>
        <a:bodyPr/>
        <a:lstStyle/>
        <a:p>
          <a:endParaRPr lang="en-IN"/>
        </a:p>
      </dgm:t>
    </dgm:pt>
    <dgm:pt modelId="{D44C6FD5-F14B-4C1A-9DC1-494A6F1E901C}" type="sibTrans" cxnId="{B4C85A9B-F1B6-41B0-B4E8-1849C2488162}">
      <dgm:prSet/>
      <dgm:spPr/>
      <dgm:t>
        <a:bodyPr/>
        <a:lstStyle/>
        <a:p>
          <a:endParaRPr lang="en-IN"/>
        </a:p>
      </dgm:t>
    </dgm:pt>
    <dgm:pt modelId="{16FF21DD-C20F-4B3C-BBD6-92FF0430B561}">
      <dgm:prSet custT="1"/>
      <dgm:spPr/>
      <dgm:t>
        <a:bodyPr/>
        <a:lstStyle/>
        <a:p>
          <a:r>
            <a:rPr lang="en-US" sz="2000" b="1" i="0" dirty="0"/>
            <a:t>Manoj</a:t>
          </a:r>
          <a:endParaRPr lang="en-IN" sz="2000" b="1" dirty="0"/>
        </a:p>
      </dgm:t>
    </dgm:pt>
    <dgm:pt modelId="{B0416D7D-F4A0-4E6F-BFA5-94712AF3099C}" type="parTrans" cxnId="{F83CCE00-B607-48F5-AEB6-0CAABCE4AEAB}">
      <dgm:prSet/>
      <dgm:spPr/>
      <dgm:t>
        <a:bodyPr/>
        <a:lstStyle/>
        <a:p>
          <a:endParaRPr lang="en-IN"/>
        </a:p>
      </dgm:t>
    </dgm:pt>
    <dgm:pt modelId="{D46B6D01-1B9F-47D8-8D1C-B5DA2DB711B3}" type="sibTrans" cxnId="{F83CCE00-B607-48F5-AEB6-0CAABCE4AEAB}">
      <dgm:prSet/>
      <dgm:spPr/>
      <dgm:t>
        <a:bodyPr/>
        <a:lstStyle/>
        <a:p>
          <a:endParaRPr lang="en-IN"/>
        </a:p>
      </dgm:t>
    </dgm:pt>
    <dgm:pt modelId="{6F2B50E7-5655-4237-868E-5BE233EFC72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Visualization</a:t>
          </a:r>
        </a:p>
      </dgm:t>
    </dgm:pt>
    <dgm:pt modelId="{069CEF4A-C940-41F6-A32A-5050D1F06158}" type="parTrans" cxnId="{BBC86462-7F75-4D1B-B0AD-696D65910A58}">
      <dgm:prSet/>
      <dgm:spPr/>
      <dgm:t>
        <a:bodyPr/>
        <a:lstStyle/>
        <a:p>
          <a:endParaRPr lang="en-IN"/>
        </a:p>
      </dgm:t>
    </dgm:pt>
    <dgm:pt modelId="{EB82F3D9-485A-43F8-BD6F-49ADF84C959D}" type="sibTrans" cxnId="{BBC86462-7F75-4D1B-B0AD-696D65910A58}">
      <dgm:prSet/>
      <dgm:spPr/>
      <dgm:t>
        <a:bodyPr/>
        <a:lstStyle/>
        <a:p>
          <a:endParaRPr lang="en-IN"/>
        </a:p>
      </dgm:t>
    </dgm:pt>
    <dgm:pt modelId="{279F7728-2296-4CEC-981C-BF480B212B24}">
      <dgm:prSet custT="1"/>
      <dgm:spPr/>
      <dgm:t>
        <a:bodyPr/>
        <a:lstStyle/>
        <a:p>
          <a:r>
            <a:rPr lang="en-IN" sz="2000" b="1" dirty="0"/>
            <a:t>Manoj</a:t>
          </a:r>
          <a:r>
            <a:rPr lang="en-IN" sz="2300" dirty="0"/>
            <a:t> </a:t>
          </a:r>
        </a:p>
        <a:p>
          <a:r>
            <a:rPr lang="en-IN" sz="2000" b="1" dirty="0"/>
            <a:t>Divyangana</a:t>
          </a:r>
        </a:p>
      </dgm:t>
    </dgm:pt>
    <dgm:pt modelId="{BC0B66F2-5143-4471-BB52-CE34B922E26B}" type="parTrans" cxnId="{5C4FAAF9-C09C-46F3-82C1-561FDAD1BB3B}">
      <dgm:prSet/>
      <dgm:spPr/>
      <dgm:t>
        <a:bodyPr/>
        <a:lstStyle/>
        <a:p>
          <a:endParaRPr lang="en-IN"/>
        </a:p>
      </dgm:t>
    </dgm:pt>
    <dgm:pt modelId="{2AD212CB-238B-4CC8-A9C4-FEFF1DCA708F}" type="sibTrans" cxnId="{5C4FAAF9-C09C-46F3-82C1-561FDAD1BB3B}">
      <dgm:prSet/>
      <dgm:spPr/>
      <dgm:t>
        <a:bodyPr/>
        <a:lstStyle/>
        <a:p>
          <a:endParaRPr lang="en-IN"/>
        </a:p>
      </dgm:t>
    </dgm:pt>
    <dgm:pt modelId="{6BC291E3-0444-4219-85E1-12D256550D23}">
      <dgm:prSet/>
      <dgm:spPr/>
      <dgm:t>
        <a:bodyPr/>
        <a:lstStyle/>
        <a:p>
          <a:endParaRPr lang="en-IN"/>
        </a:p>
      </dgm:t>
    </dgm:pt>
    <dgm:pt modelId="{4B05A14A-C743-4710-B5AE-1456FF697653}" type="parTrans" cxnId="{513A95EA-FBF6-474F-BF11-962E2524BFA6}">
      <dgm:prSet/>
      <dgm:spPr/>
      <dgm:t>
        <a:bodyPr/>
        <a:lstStyle/>
        <a:p>
          <a:endParaRPr lang="en-IN"/>
        </a:p>
      </dgm:t>
    </dgm:pt>
    <dgm:pt modelId="{41DB096E-B9AD-4A2D-8945-2B1FFC9C3077}" type="sibTrans" cxnId="{513A95EA-FBF6-474F-BF11-962E2524BFA6}">
      <dgm:prSet/>
      <dgm:spPr/>
      <dgm:t>
        <a:bodyPr/>
        <a:lstStyle/>
        <a:p>
          <a:endParaRPr lang="en-IN"/>
        </a:p>
      </dgm:t>
    </dgm:pt>
    <dgm:pt modelId="{6A88BB7B-8947-4FF4-8B03-4E775F38FA68}">
      <dgm:prSet/>
      <dgm:spPr/>
      <dgm:t>
        <a:bodyPr/>
        <a:lstStyle/>
        <a:p>
          <a:endParaRPr lang="en-IN"/>
        </a:p>
      </dgm:t>
    </dgm:pt>
    <dgm:pt modelId="{0FEC6034-C211-4732-B6C8-1ED3A9B6BB47}" type="parTrans" cxnId="{AC4B3D11-6A21-4D43-B2B2-FE798364ECB5}">
      <dgm:prSet/>
      <dgm:spPr/>
      <dgm:t>
        <a:bodyPr/>
        <a:lstStyle/>
        <a:p>
          <a:endParaRPr lang="en-IN"/>
        </a:p>
      </dgm:t>
    </dgm:pt>
    <dgm:pt modelId="{F3577DB6-EA43-4217-AA03-479C3F1816D0}" type="sibTrans" cxnId="{AC4B3D11-6A21-4D43-B2B2-FE798364ECB5}">
      <dgm:prSet/>
      <dgm:spPr/>
      <dgm:t>
        <a:bodyPr/>
        <a:lstStyle/>
        <a:p>
          <a:endParaRPr lang="en-IN"/>
        </a:p>
      </dgm:t>
    </dgm:pt>
    <dgm:pt modelId="{35017EDD-9F9E-4F9A-9387-9DCA3EC7A451}">
      <dgm:prSet/>
      <dgm:spPr/>
      <dgm:t>
        <a:bodyPr/>
        <a:lstStyle/>
        <a:p>
          <a:endParaRPr lang="en-IN"/>
        </a:p>
      </dgm:t>
    </dgm:pt>
    <dgm:pt modelId="{DA66B89D-E658-42E5-893B-1EBAFA601DAC}" type="parTrans" cxnId="{853AEE33-ADAA-4D64-8A92-FEB0C948A39E}">
      <dgm:prSet/>
      <dgm:spPr/>
      <dgm:t>
        <a:bodyPr/>
        <a:lstStyle/>
        <a:p>
          <a:endParaRPr lang="en-IN"/>
        </a:p>
      </dgm:t>
    </dgm:pt>
    <dgm:pt modelId="{74E1E280-75B0-4F99-8387-7C8C413CFE81}" type="sibTrans" cxnId="{853AEE33-ADAA-4D64-8A92-FEB0C948A39E}">
      <dgm:prSet/>
      <dgm:spPr/>
      <dgm:t>
        <a:bodyPr/>
        <a:lstStyle/>
        <a:p>
          <a:endParaRPr lang="en-IN"/>
        </a:p>
      </dgm:t>
    </dgm:pt>
    <dgm:pt modelId="{79094226-535E-44C3-AC03-129363E696FD}">
      <dgm:prSet/>
      <dgm:spPr/>
      <dgm:t>
        <a:bodyPr/>
        <a:lstStyle/>
        <a:p>
          <a:endParaRPr lang="en-IN"/>
        </a:p>
      </dgm:t>
    </dgm:pt>
    <dgm:pt modelId="{5176F68A-3B7E-4326-A576-C353B9C7C486}" type="parTrans" cxnId="{7C3ED9BF-D153-447D-9E21-CD19B00A192A}">
      <dgm:prSet/>
      <dgm:spPr/>
      <dgm:t>
        <a:bodyPr/>
        <a:lstStyle/>
        <a:p>
          <a:endParaRPr lang="en-IN"/>
        </a:p>
      </dgm:t>
    </dgm:pt>
    <dgm:pt modelId="{6D283377-FDE0-4A4D-98C5-B31BAA749316}" type="sibTrans" cxnId="{7C3ED9BF-D153-447D-9E21-CD19B00A192A}">
      <dgm:prSet/>
      <dgm:spPr/>
      <dgm:t>
        <a:bodyPr/>
        <a:lstStyle/>
        <a:p>
          <a:endParaRPr lang="en-IN"/>
        </a:p>
      </dgm:t>
    </dgm:pt>
    <dgm:pt modelId="{BF520211-62F6-4BEF-A1B5-F905BA4398B3}">
      <dgm:prSet custLinFactX="-100000" custLinFactNeighborX="-173261" custLinFactNeighborY="-38145"/>
      <dgm:spPr/>
      <dgm:t>
        <a:bodyPr/>
        <a:lstStyle/>
        <a:p>
          <a:endParaRPr lang="en-IN"/>
        </a:p>
      </dgm:t>
    </dgm:pt>
    <dgm:pt modelId="{620F868A-6476-45E2-96A0-1B191734000B}" type="parTrans" cxnId="{0B6A8FDB-3F06-499D-AB24-B0CB54A9F4BE}">
      <dgm:prSet/>
      <dgm:spPr/>
      <dgm:t>
        <a:bodyPr/>
        <a:lstStyle/>
        <a:p>
          <a:endParaRPr lang="en-IN"/>
        </a:p>
      </dgm:t>
    </dgm:pt>
    <dgm:pt modelId="{9ACABF75-9063-4321-B2D8-1C93376BD25A}" type="sibTrans" cxnId="{0B6A8FDB-3F06-499D-AB24-B0CB54A9F4BE}">
      <dgm:prSet/>
      <dgm:spPr/>
      <dgm:t>
        <a:bodyPr/>
        <a:lstStyle/>
        <a:p>
          <a:endParaRPr lang="en-IN"/>
        </a:p>
      </dgm:t>
    </dgm:pt>
    <dgm:pt modelId="{8ADD8D05-8806-491E-AFC8-162EEF11B8B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Frontend</a:t>
          </a:r>
          <a:r>
            <a:rPr lang="en-IN" dirty="0"/>
            <a:t> </a:t>
          </a:r>
        </a:p>
      </dgm:t>
    </dgm:pt>
    <dgm:pt modelId="{1D0F60D0-0840-4C53-A5A2-1DF41E278167}" type="sibTrans" cxnId="{C837F775-2822-40B8-8507-D940D20A4F15}">
      <dgm:prSet/>
      <dgm:spPr/>
      <dgm:t>
        <a:bodyPr/>
        <a:lstStyle/>
        <a:p>
          <a:endParaRPr lang="en-IN"/>
        </a:p>
      </dgm:t>
    </dgm:pt>
    <dgm:pt modelId="{89EBB4A2-BFDD-45FF-B2CA-286DC37FE475}" type="parTrans" cxnId="{C837F775-2822-40B8-8507-D940D20A4F15}">
      <dgm:prSet/>
      <dgm:spPr/>
      <dgm:t>
        <a:bodyPr/>
        <a:lstStyle/>
        <a:p>
          <a:endParaRPr lang="en-IN"/>
        </a:p>
      </dgm:t>
    </dgm:pt>
    <dgm:pt modelId="{4994D4FA-E2CD-4943-98F7-3857E6F0D3CB}" type="pres">
      <dgm:prSet presAssocID="{A5AFEF26-965B-42F4-A605-D8A59CE1D23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43B97E7-598F-4972-B536-4DAEAC8591C1}" type="pres">
      <dgm:prSet presAssocID="{62598E06-EEE1-4804-9EEE-B886E57E300F}" presName="parentText1" presStyleLbl="node1" presStyleIdx="0" presStyleCnt="5" custScaleX="109722" custLinFactNeighborX="2513" custLinFactNeighborY="-20311">
        <dgm:presLayoutVars>
          <dgm:chMax/>
          <dgm:chPref val="3"/>
          <dgm:bulletEnabled val="1"/>
        </dgm:presLayoutVars>
      </dgm:prSet>
      <dgm:spPr/>
    </dgm:pt>
    <dgm:pt modelId="{ADBAB93D-E975-4F85-A528-0F768020AFED}" type="pres">
      <dgm:prSet presAssocID="{62598E06-EEE1-4804-9EEE-B886E57E300F}" presName="childText1" presStyleLbl="solidAlignAcc1" presStyleIdx="0" presStyleCnt="3" custScaleX="81726" custScaleY="99689" custLinFactNeighborX="-24979" custLinFactNeighborY="-13085">
        <dgm:presLayoutVars>
          <dgm:chMax val="0"/>
          <dgm:chPref val="0"/>
          <dgm:bulletEnabled val="1"/>
        </dgm:presLayoutVars>
      </dgm:prSet>
      <dgm:spPr/>
    </dgm:pt>
    <dgm:pt modelId="{BDEBBB3A-1B64-43C1-9E15-B4BFC169E085}" type="pres">
      <dgm:prSet presAssocID="{DD7528D2-1FEB-4DBA-8BEB-5C7053A0EAC1}" presName="parentText2" presStyleLbl="node1" presStyleIdx="1" presStyleCnt="5" custScaleX="118002" custLinFactNeighborX="1702" custLinFactNeighborY="-7175">
        <dgm:presLayoutVars>
          <dgm:chMax/>
          <dgm:chPref val="3"/>
          <dgm:bulletEnabled val="1"/>
        </dgm:presLayoutVars>
      </dgm:prSet>
      <dgm:spPr/>
    </dgm:pt>
    <dgm:pt modelId="{F59CBEA3-2194-4A4A-ABE0-AD8936F0B924}" type="pres">
      <dgm:prSet presAssocID="{BEAD805E-2093-47BC-88F1-8D6EEA65D4C3}" presName="parentText3" presStyleLbl="node1" presStyleIdx="2" presStyleCnt="5" custScaleX="131873" custLinFactNeighborX="-4385" custLinFactNeighborY="8830">
        <dgm:presLayoutVars>
          <dgm:chMax/>
          <dgm:chPref val="3"/>
          <dgm:bulletEnabled val="1"/>
        </dgm:presLayoutVars>
      </dgm:prSet>
      <dgm:spPr/>
    </dgm:pt>
    <dgm:pt modelId="{87936CA8-47F9-47CA-91A0-7C199663FEF0}" type="pres">
      <dgm:prSet presAssocID="{BEAD805E-2093-47BC-88F1-8D6EEA65D4C3}" presName="childText3" presStyleLbl="solidAlignAcc1" presStyleIdx="1" presStyleCnt="3" custScaleX="63515" custScaleY="82700" custLinFactX="-50108" custLinFactNeighborX="-100000" custLinFactNeighborY="-32482">
        <dgm:presLayoutVars>
          <dgm:chMax val="0"/>
          <dgm:chPref val="0"/>
          <dgm:bulletEnabled val="1"/>
        </dgm:presLayoutVars>
      </dgm:prSet>
      <dgm:spPr/>
    </dgm:pt>
    <dgm:pt modelId="{B2A66C3B-6CEC-426B-8391-A0B7D6748EEC}" type="pres">
      <dgm:prSet presAssocID="{6F2B50E7-5655-4237-868E-5BE233EFC724}" presName="parentText4" presStyleLbl="node1" presStyleIdx="3" presStyleCnt="5" custScaleX="151464" custLinFactNeighborX="-10739" custLinFactNeighborY="25761">
        <dgm:presLayoutVars>
          <dgm:chMax/>
          <dgm:chPref val="3"/>
          <dgm:bulletEnabled val="1"/>
        </dgm:presLayoutVars>
      </dgm:prSet>
      <dgm:spPr/>
    </dgm:pt>
    <dgm:pt modelId="{8DB7F1D0-96B3-40B7-9C65-1956C2135654}" type="pres">
      <dgm:prSet presAssocID="{8ADD8D05-8806-491E-AFC8-162EEF11B8B5}" presName="parentText5" presStyleLbl="node1" presStyleIdx="4" presStyleCnt="5" custScaleX="203793" custLinFactNeighborX="-26847" custLinFactNeighborY="43170">
        <dgm:presLayoutVars>
          <dgm:chMax/>
          <dgm:chPref val="3"/>
          <dgm:bulletEnabled val="1"/>
        </dgm:presLayoutVars>
      </dgm:prSet>
      <dgm:spPr/>
    </dgm:pt>
    <dgm:pt modelId="{9EF91CEF-4F33-44E6-934E-4BAFA38E0F78}" type="pres">
      <dgm:prSet presAssocID="{8ADD8D05-8806-491E-AFC8-162EEF11B8B5}" presName="childText5" presStyleLbl="solidAlignAcc1" presStyleIdx="2" presStyleCnt="3" custScaleX="82942" custScaleY="72165" custLinFactX="-100000" custLinFactNeighborX="-178042" custLinFactNeighborY="-46787">
        <dgm:presLayoutVars>
          <dgm:chMax val="0"/>
          <dgm:chPref val="0"/>
          <dgm:bulletEnabled val="1"/>
        </dgm:presLayoutVars>
      </dgm:prSet>
      <dgm:spPr/>
    </dgm:pt>
  </dgm:ptLst>
  <dgm:cxnLst>
    <dgm:cxn modelId="{F83CCE00-B607-48F5-AEB6-0CAABCE4AEAB}" srcId="{BEAD805E-2093-47BC-88F1-8D6EEA65D4C3}" destId="{16FF21DD-C20F-4B3C-BBD6-92FF0430B561}" srcOrd="0" destOrd="0" parTransId="{B0416D7D-F4A0-4E6F-BFA5-94712AF3099C}" sibTransId="{D46B6D01-1B9F-47D8-8D1C-B5DA2DB711B3}"/>
    <dgm:cxn modelId="{AC4B3D11-6A21-4D43-B2B2-FE798364ECB5}" srcId="{A5AFEF26-965B-42F4-A605-D8A59CE1D232}" destId="{6A88BB7B-8947-4FF4-8B03-4E775F38FA68}" srcOrd="6" destOrd="0" parTransId="{0FEC6034-C211-4732-B6C8-1ED3A9B6BB47}" sibTransId="{F3577DB6-EA43-4217-AA03-479C3F1816D0}"/>
    <dgm:cxn modelId="{280A5B2C-D76D-4007-B35C-DDA04284910C}" type="presOf" srcId="{8ADD8D05-8806-491E-AFC8-162EEF11B8B5}" destId="{8DB7F1D0-96B3-40B7-9C65-1956C2135654}" srcOrd="0" destOrd="0" presId="urn:microsoft.com/office/officeart/2009/3/layout/IncreasingArrowsProcess"/>
    <dgm:cxn modelId="{CCEDE62D-A198-4859-A7B1-7E6D3E08811E}" type="presOf" srcId="{16FF21DD-C20F-4B3C-BBD6-92FF0430B561}" destId="{87936CA8-47F9-47CA-91A0-7C199663FEF0}" srcOrd="0" destOrd="0" presId="urn:microsoft.com/office/officeart/2009/3/layout/IncreasingArrowsProcess"/>
    <dgm:cxn modelId="{7F3BFA2D-EB99-4435-8338-3BB88966E976}" type="presOf" srcId="{62598E06-EEE1-4804-9EEE-B886E57E300F}" destId="{843B97E7-598F-4972-B536-4DAEAC8591C1}" srcOrd="0" destOrd="0" presId="urn:microsoft.com/office/officeart/2009/3/layout/IncreasingArrowsProcess"/>
    <dgm:cxn modelId="{853AEE33-ADAA-4D64-8A92-FEB0C948A39E}" srcId="{A5AFEF26-965B-42F4-A605-D8A59CE1D232}" destId="{35017EDD-9F9E-4F9A-9387-9DCA3EC7A451}" srcOrd="7" destOrd="0" parTransId="{DA66B89D-E658-42E5-893B-1EBAFA601DAC}" sibTransId="{74E1E280-75B0-4F99-8387-7C8C413CFE81}"/>
    <dgm:cxn modelId="{8716B138-1CFE-47BB-AB7E-01FFF2E98AF0}" type="presOf" srcId="{BEAD805E-2093-47BC-88F1-8D6EEA65D4C3}" destId="{F59CBEA3-2194-4A4A-ABE0-AD8936F0B924}" srcOrd="0" destOrd="0" presId="urn:microsoft.com/office/officeart/2009/3/layout/IncreasingArrowsProcess"/>
    <dgm:cxn modelId="{BBC86462-7F75-4D1B-B0AD-696D65910A58}" srcId="{A5AFEF26-965B-42F4-A605-D8A59CE1D232}" destId="{6F2B50E7-5655-4237-868E-5BE233EFC724}" srcOrd="3" destOrd="0" parTransId="{069CEF4A-C940-41F6-A32A-5050D1F06158}" sibTransId="{EB82F3D9-485A-43F8-BD6F-49ADF84C959D}"/>
    <dgm:cxn modelId="{410C6F50-3B2B-4921-904E-02626BCBAAED}" srcId="{A5AFEF26-965B-42F4-A605-D8A59CE1D232}" destId="{62598E06-EEE1-4804-9EEE-B886E57E300F}" srcOrd="0" destOrd="0" parTransId="{A7F317B5-B2A6-4BA3-8FA5-AA3A538BD08A}" sibTransId="{EA9C80AE-3864-48C4-84E0-971256779C33}"/>
    <dgm:cxn modelId="{C837F775-2822-40B8-8507-D940D20A4F15}" srcId="{A5AFEF26-965B-42F4-A605-D8A59CE1D232}" destId="{8ADD8D05-8806-491E-AFC8-162EEF11B8B5}" srcOrd="4" destOrd="0" parTransId="{89EBB4A2-BFDD-45FF-B2CA-286DC37FE475}" sibTransId="{1D0F60D0-0840-4C53-A5A2-1DF41E278167}"/>
    <dgm:cxn modelId="{84868A8B-3D6F-4C4D-BF81-16A686C483D0}" srcId="{A5AFEF26-965B-42F4-A605-D8A59CE1D232}" destId="{DD7528D2-1FEB-4DBA-8BEB-5C7053A0EAC1}" srcOrd="1" destOrd="0" parTransId="{DC9D580C-E2D5-4A21-A86D-23B512DC30A6}" sibTransId="{7859569B-09D6-4975-A986-2F86AAA1B4FD}"/>
    <dgm:cxn modelId="{B4C85A9B-F1B6-41B0-B4E8-1849C2488162}" srcId="{A5AFEF26-965B-42F4-A605-D8A59CE1D232}" destId="{BEAD805E-2093-47BC-88F1-8D6EEA65D4C3}" srcOrd="2" destOrd="0" parTransId="{13CBA13A-5556-4AD3-90CC-66CEBC78C998}" sibTransId="{D44C6FD5-F14B-4C1A-9DC1-494A6F1E901C}"/>
    <dgm:cxn modelId="{F75E7FAD-1433-40A7-921E-9545D2836C3A}" type="presOf" srcId="{A5AFEF26-965B-42F4-A605-D8A59CE1D232}" destId="{4994D4FA-E2CD-4943-98F7-3857E6F0D3CB}" srcOrd="0" destOrd="0" presId="urn:microsoft.com/office/officeart/2009/3/layout/IncreasingArrowsProcess"/>
    <dgm:cxn modelId="{1FAC1AB5-9EB2-4A2B-B43A-7A3973651DD2}" type="presOf" srcId="{AAF6E219-E67C-4963-B146-4F4EB776BE83}" destId="{ADBAB93D-E975-4F85-A528-0F768020AFED}" srcOrd="0" destOrd="0" presId="urn:microsoft.com/office/officeart/2009/3/layout/IncreasingArrowsProcess"/>
    <dgm:cxn modelId="{227B74BC-C696-4E5F-AE3A-509630461841}" type="presOf" srcId="{DD7528D2-1FEB-4DBA-8BEB-5C7053A0EAC1}" destId="{BDEBBB3A-1B64-43C1-9E15-B4BFC169E085}" srcOrd="0" destOrd="0" presId="urn:microsoft.com/office/officeart/2009/3/layout/IncreasingArrowsProcess"/>
    <dgm:cxn modelId="{7C3ED9BF-D153-447D-9E21-CD19B00A192A}" srcId="{A5AFEF26-965B-42F4-A605-D8A59CE1D232}" destId="{79094226-535E-44C3-AC03-129363E696FD}" srcOrd="8" destOrd="0" parTransId="{5176F68A-3B7E-4326-A576-C353B9C7C486}" sibTransId="{6D283377-FDE0-4A4D-98C5-B31BAA749316}"/>
    <dgm:cxn modelId="{0B6A8FDB-3F06-499D-AB24-B0CB54A9F4BE}" srcId="{A5AFEF26-965B-42F4-A605-D8A59CE1D232}" destId="{BF520211-62F6-4BEF-A1B5-F905BA4398B3}" srcOrd="9" destOrd="0" parTransId="{620F868A-6476-45E2-96A0-1B191734000B}" sibTransId="{9ACABF75-9063-4321-B2D8-1C93376BD25A}"/>
    <dgm:cxn modelId="{83B00BE9-B2A0-43E8-9DC3-404519C24655}" srcId="{62598E06-EEE1-4804-9EEE-B886E57E300F}" destId="{AAF6E219-E67C-4963-B146-4F4EB776BE83}" srcOrd="0" destOrd="0" parTransId="{95A21B6C-3514-45DE-BC52-C71941164C58}" sibTransId="{B30FB1BF-C228-4D35-8B04-85CA8EF89479}"/>
    <dgm:cxn modelId="{513A95EA-FBF6-474F-BF11-962E2524BFA6}" srcId="{A5AFEF26-965B-42F4-A605-D8A59CE1D232}" destId="{6BC291E3-0444-4219-85E1-12D256550D23}" srcOrd="5" destOrd="0" parTransId="{4B05A14A-C743-4710-B5AE-1456FF697653}" sibTransId="{41DB096E-B9AD-4A2D-8945-2B1FFC9C3077}"/>
    <dgm:cxn modelId="{3F7A0DF2-C467-4671-9445-8DDA881930ED}" type="presOf" srcId="{279F7728-2296-4CEC-981C-BF480B212B24}" destId="{9EF91CEF-4F33-44E6-934E-4BAFA38E0F78}" srcOrd="0" destOrd="0" presId="urn:microsoft.com/office/officeart/2009/3/layout/IncreasingArrowsProcess"/>
    <dgm:cxn modelId="{834D34F6-79CB-4D64-AF83-96407F6474AF}" type="presOf" srcId="{6F2B50E7-5655-4237-868E-5BE233EFC724}" destId="{B2A66C3B-6CEC-426B-8391-A0B7D6748EEC}" srcOrd="0" destOrd="0" presId="urn:microsoft.com/office/officeart/2009/3/layout/IncreasingArrowsProcess"/>
    <dgm:cxn modelId="{5C4FAAF9-C09C-46F3-82C1-561FDAD1BB3B}" srcId="{8ADD8D05-8806-491E-AFC8-162EEF11B8B5}" destId="{279F7728-2296-4CEC-981C-BF480B212B24}" srcOrd="0" destOrd="0" parTransId="{BC0B66F2-5143-4471-BB52-CE34B922E26B}" sibTransId="{2AD212CB-238B-4CC8-A9C4-FEFF1DCA708F}"/>
    <dgm:cxn modelId="{305190AA-1332-4828-98C1-E4615393881F}" type="presParOf" srcId="{4994D4FA-E2CD-4943-98F7-3857E6F0D3CB}" destId="{843B97E7-598F-4972-B536-4DAEAC8591C1}" srcOrd="0" destOrd="0" presId="urn:microsoft.com/office/officeart/2009/3/layout/IncreasingArrowsProcess"/>
    <dgm:cxn modelId="{FBA87104-DE3F-4FB0-8A76-8564A96E02AE}" type="presParOf" srcId="{4994D4FA-E2CD-4943-98F7-3857E6F0D3CB}" destId="{ADBAB93D-E975-4F85-A528-0F768020AFED}" srcOrd="1" destOrd="0" presId="urn:microsoft.com/office/officeart/2009/3/layout/IncreasingArrowsProcess"/>
    <dgm:cxn modelId="{E4332733-D024-4658-A975-A88F661DDC71}" type="presParOf" srcId="{4994D4FA-E2CD-4943-98F7-3857E6F0D3CB}" destId="{BDEBBB3A-1B64-43C1-9E15-B4BFC169E085}" srcOrd="2" destOrd="0" presId="urn:microsoft.com/office/officeart/2009/3/layout/IncreasingArrowsProcess"/>
    <dgm:cxn modelId="{1FB2281C-06EC-432F-AFEB-D9D04EDB0075}" type="presParOf" srcId="{4994D4FA-E2CD-4943-98F7-3857E6F0D3CB}" destId="{F59CBEA3-2194-4A4A-ABE0-AD8936F0B924}" srcOrd="3" destOrd="0" presId="urn:microsoft.com/office/officeart/2009/3/layout/IncreasingArrowsProcess"/>
    <dgm:cxn modelId="{24598B3A-9AD3-4675-ACD0-47E37C98DCDE}" type="presParOf" srcId="{4994D4FA-E2CD-4943-98F7-3857E6F0D3CB}" destId="{87936CA8-47F9-47CA-91A0-7C199663FEF0}" srcOrd="4" destOrd="0" presId="urn:microsoft.com/office/officeart/2009/3/layout/IncreasingArrowsProcess"/>
    <dgm:cxn modelId="{D9932B5D-F93C-4A80-86E2-DF46F94DD1E4}" type="presParOf" srcId="{4994D4FA-E2CD-4943-98F7-3857E6F0D3CB}" destId="{B2A66C3B-6CEC-426B-8391-A0B7D6748EEC}" srcOrd="5" destOrd="0" presId="urn:microsoft.com/office/officeart/2009/3/layout/IncreasingArrowsProcess"/>
    <dgm:cxn modelId="{728F0165-D51F-45B0-AEEE-15CB49574190}" type="presParOf" srcId="{4994D4FA-E2CD-4943-98F7-3857E6F0D3CB}" destId="{8DB7F1D0-96B3-40B7-9C65-1956C2135654}" srcOrd="6" destOrd="0" presId="urn:microsoft.com/office/officeart/2009/3/layout/IncreasingArrowsProcess"/>
    <dgm:cxn modelId="{C5E88EB2-A0FD-4AE5-BBA2-3C1111663FAC}" type="presParOf" srcId="{4994D4FA-E2CD-4943-98F7-3857E6F0D3CB}" destId="{9EF91CEF-4F33-44E6-934E-4BAFA38E0F78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7674-C26F-46ED-A2D4-B5363FCF2AEE}">
      <dsp:nvSpPr>
        <dsp:cNvPr id="0" name=""/>
        <dsp:cNvSpPr/>
      </dsp:nvSpPr>
      <dsp:spPr>
        <a:xfrm rot="5400000">
          <a:off x="383914" y="2258453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18CB-872F-4628-A723-150063BF8063}">
      <dsp:nvSpPr>
        <dsp:cNvPr id="0" name=""/>
        <dsp:cNvSpPr/>
      </dsp:nvSpPr>
      <dsp:spPr>
        <a:xfrm>
          <a:off x="191595" y="2831257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Tokenization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Word Piece tokenizer to break down words into smaller pieces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91595" y="2831257"/>
        <a:ext cx="1730782" cy="1517132"/>
      </dsp:txXfrm>
    </dsp:sp>
    <dsp:sp modelId="{F5B316FC-729F-4E3A-BCE8-F1035C266364}">
      <dsp:nvSpPr>
        <dsp:cNvPr id="0" name=""/>
        <dsp:cNvSpPr/>
      </dsp:nvSpPr>
      <dsp:spPr>
        <a:xfrm>
          <a:off x="1595814" y="2117313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A3FBF-4DB6-4BF3-80B2-BC76725D2BE9}">
      <dsp:nvSpPr>
        <dsp:cNvPr id="0" name=""/>
        <dsp:cNvSpPr/>
      </dsp:nvSpPr>
      <dsp:spPr>
        <a:xfrm rot="5400000">
          <a:off x="2614871" y="1622008"/>
          <a:ext cx="1152127" cy="214139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96E50-1816-48BF-ACB6-A1D49CA3F3EC}">
      <dsp:nvSpPr>
        <dsp:cNvPr id="0" name=""/>
        <dsp:cNvSpPr/>
      </dsp:nvSpPr>
      <dsp:spPr>
        <a:xfrm>
          <a:off x="2422552" y="2306954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Input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Converted into numerical representations called "input IDs.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22552" y="2306954"/>
        <a:ext cx="1730782" cy="1517132"/>
      </dsp:txXfrm>
    </dsp:sp>
    <dsp:sp modelId="{9F9A6363-B27A-4D2D-AAFE-35344B57A4D8}">
      <dsp:nvSpPr>
        <dsp:cNvPr id="0" name=""/>
        <dsp:cNvSpPr/>
      </dsp:nvSpPr>
      <dsp:spPr>
        <a:xfrm>
          <a:off x="3826771" y="1593010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B62E-80EE-4EB0-9903-5EEB620FB975}">
      <dsp:nvSpPr>
        <dsp:cNvPr id="0" name=""/>
        <dsp:cNvSpPr/>
      </dsp:nvSpPr>
      <dsp:spPr>
        <a:xfrm rot="5400000">
          <a:off x="4621545" y="1209847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9665-7B85-488C-A4DF-766B7E39A0BC}">
      <dsp:nvSpPr>
        <dsp:cNvPr id="0" name=""/>
        <dsp:cNvSpPr/>
      </dsp:nvSpPr>
      <dsp:spPr>
        <a:xfrm>
          <a:off x="4429226" y="1782651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Pre-training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0" i="0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Contextual relationships between words and predicts the missing tokens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429226" y="1782651"/>
        <a:ext cx="1730782" cy="1517132"/>
      </dsp:txXfrm>
    </dsp:sp>
    <dsp:sp modelId="{D5EF4050-E2F1-4561-AED2-C8F9DB3AB527}">
      <dsp:nvSpPr>
        <dsp:cNvPr id="0" name=""/>
        <dsp:cNvSpPr/>
      </dsp:nvSpPr>
      <dsp:spPr>
        <a:xfrm>
          <a:off x="5833445" y="1068707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E03C-9F21-4697-860F-36617D3B98E8}">
      <dsp:nvSpPr>
        <dsp:cNvPr id="0" name=""/>
        <dsp:cNvSpPr/>
      </dsp:nvSpPr>
      <dsp:spPr>
        <a:xfrm rot="5400000">
          <a:off x="6740360" y="685544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B535-2647-4275-94BE-60ECC9F9785E}">
      <dsp:nvSpPr>
        <dsp:cNvPr id="0" name=""/>
        <dsp:cNvSpPr/>
      </dsp:nvSpPr>
      <dsp:spPr>
        <a:xfrm>
          <a:off x="6548041" y="1258348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Encoding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Self-attention mechanisms to generate word embeddings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548041" y="1258348"/>
        <a:ext cx="1730782" cy="1517132"/>
      </dsp:txXfrm>
    </dsp:sp>
    <dsp:sp modelId="{18ECCF79-33DE-483F-9731-21D26C525E98}">
      <dsp:nvSpPr>
        <dsp:cNvPr id="0" name=""/>
        <dsp:cNvSpPr/>
      </dsp:nvSpPr>
      <dsp:spPr>
        <a:xfrm>
          <a:off x="7952261" y="544404"/>
          <a:ext cx="326562" cy="32656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E001D-3210-45A2-9A0B-2345F43700AD}">
      <dsp:nvSpPr>
        <dsp:cNvPr id="0" name=""/>
        <dsp:cNvSpPr/>
      </dsp:nvSpPr>
      <dsp:spPr>
        <a:xfrm rot="5400000">
          <a:off x="8859176" y="161241"/>
          <a:ext cx="1152127" cy="191711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6BA94-70FF-48BA-B902-92A641138316}">
      <dsp:nvSpPr>
        <dsp:cNvPr id="0" name=""/>
        <dsp:cNvSpPr/>
      </dsp:nvSpPr>
      <dsp:spPr>
        <a:xfrm>
          <a:off x="8666857" y="734045"/>
          <a:ext cx="1730782" cy="1517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Output Representation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tx1">
                  <a:lumMod val="50000"/>
                  <a:lumOff val="50000"/>
                </a:schemeClr>
              </a:solidFill>
            </a:rPr>
            <a:t>Final word embedding</a:t>
          </a:r>
          <a:endParaRPr lang="en-IN" sz="1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666857" y="734045"/>
        <a:ext cx="1730782" cy="1517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97E7-598F-4972-B536-4DAEAC8591C1}">
      <dsp:nvSpPr>
        <dsp:cNvPr id="0" name=""/>
        <dsp:cNvSpPr/>
      </dsp:nvSpPr>
      <dsp:spPr>
        <a:xfrm>
          <a:off x="16190" y="0"/>
          <a:ext cx="11044054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</a:t>
          </a:r>
          <a:r>
            <a:rPr lang="en-IN" sz="2800" b="1" kern="1200" baseline="0" dirty="0">
              <a:solidFill>
                <a:schemeClr val="tx1"/>
              </a:solidFill>
            </a:rPr>
            <a:t> Collection &amp; Database</a:t>
          </a:r>
          <a:endParaRPr lang="en-IN" sz="2800" b="1" kern="1200" dirty="0">
            <a:solidFill>
              <a:schemeClr val="tx1"/>
            </a:solidFill>
          </a:endParaRPr>
        </a:p>
      </dsp:txBody>
      <dsp:txXfrm>
        <a:off x="16190" y="365951"/>
        <a:ext cx="10678103" cy="731902"/>
      </dsp:txXfrm>
    </dsp:sp>
    <dsp:sp modelId="{ADBAB93D-E975-4F85-A528-0F768020AFED}">
      <dsp:nvSpPr>
        <dsp:cNvPr id="0" name=""/>
        <dsp:cNvSpPr/>
      </dsp:nvSpPr>
      <dsp:spPr>
        <a:xfrm>
          <a:off x="0" y="1041615"/>
          <a:ext cx="1520351" cy="2679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Manoj</a:t>
          </a:r>
          <a:r>
            <a:rPr lang="en-US" sz="28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i="0" kern="1200" dirty="0"/>
            <a:t>Julian</a:t>
          </a:r>
          <a:endParaRPr lang="en-IN" sz="2000" b="1" kern="1200" dirty="0"/>
        </a:p>
      </dsp:txBody>
      <dsp:txXfrm>
        <a:off x="0" y="1041615"/>
        <a:ext cx="1520351" cy="2679420"/>
      </dsp:txXfrm>
    </dsp:sp>
    <dsp:sp modelId="{BDEBBB3A-1B64-43C1-9E15-B4BFC169E085}">
      <dsp:nvSpPr>
        <dsp:cNvPr id="0" name=""/>
        <dsp:cNvSpPr/>
      </dsp:nvSpPr>
      <dsp:spPr>
        <a:xfrm>
          <a:off x="1513719" y="645311"/>
          <a:ext cx="9682519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Data Cleaning &amp; Machine Learning model</a:t>
          </a:r>
        </a:p>
      </dsp:txBody>
      <dsp:txXfrm>
        <a:off x="1513719" y="1011262"/>
        <a:ext cx="9316568" cy="731902"/>
      </dsp:txXfrm>
    </dsp:sp>
    <dsp:sp modelId="{F59CBEA3-2194-4A4A-ABE0-AD8936F0B924}">
      <dsp:nvSpPr>
        <dsp:cNvPr id="0" name=""/>
        <dsp:cNvSpPr/>
      </dsp:nvSpPr>
      <dsp:spPr>
        <a:xfrm>
          <a:off x="2683275" y="1367716"/>
          <a:ext cx="8367715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Web frame work</a:t>
          </a:r>
        </a:p>
      </dsp:txBody>
      <dsp:txXfrm>
        <a:off x="2683275" y="1733667"/>
        <a:ext cx="8001764" cy="731902"/>
      </dsp:txXfrm>
    </dsp:sp>
    <dsp:sp modelId="{87936CA8-47F9-47CA-91A0-7C199663FEF0}">
      <dsp:nvSpPr>
        <dsp:cNvPr id="0" name=""/>
        <dsp:cNvSpPr/>
      </dsp:nvSpPr>
      <dsp:spPr>
        <a:xfrm>
          <a:off x="1519634" y="1724825"/>
          <a:ext cx="1181571" cy="22227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Manoj</a:t>
          </a:r>
          <a:endParaRPr lang="en-IN" sz="2000" b="1" kern="1200" dirty="0"/>
        </a:p>
      </dsp:txBody>
      <dsp:txXfrm>
        <a:off x="1519634" y="1724825"/>
        <a:ext cx="1181571" cy="2222793"/>
      </dsp:txXfrm>
    </dsp:sp>
    <dsp:sp modelId="{B2A66C3B-6CEC-426B-8391-A0B7D6748EEC}">
      <dsp:nvSpPr>
        <dsp:cNvPr id="0" name=""/>
        <dsp:cNvSpPr/>
      </dsp:nvSpPr>
      <dsp:spPr>
        <a:xfrm>
          <a:off x="4198417" y="2103675"/>
          <a:ext cx="6791910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Visualization</a:t>
          </a:r>
        </a:p>
      </dsp:txBody>
      <dsp:txXfrm>
        <a:off x="4198417" y="2469626"/>
        <a:ext cx="6425959" cy="731902"/>
      </dsp:txXfrm>
    </dsp:sp>
    <dsp:sp modelId="{8DB7F1D0-96B3-40B7-9C65-1956C2135654}">
      <dsp:nvSpPr>
        <dsp:cNvPr id="0" name=""/>
        <dsp:cNvSpPr/>
      </dsp:nvSpPr>
      <dsp:spPr>
        <a:xfrm>
          <a:off x="5627656" y="2846632"/>
          <a:ext cx="5347676" cy="14638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237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</a:rPr>
            <a:t>Frontend</a:t>
          </a:r>
          <a:r>
            <a:rPr lang="en-IN" sz="2800" kern="1200" dirty="0"/>
            <a:t> </a:t>
          </a:r>
        </a:p>
      </dsp:txBody>
      <dsp:txXfrm>
        <a:off x="5627656" y="3212583"/>
        <a:ext cx="4981725" cy="731902"/>
      </dsp:txXfrm>
    </dsp:sp>
    <dsp:sp modelId="{9EF91CEF-4F33-44E6-934E-4BAFA38E0F78}">
      <dsp:nvSpPr>
        <dsp:cNvPr id="0" name=""/>
        <dsp:cNvSpPr/>
      </dsp:nvSpPr>
      <dsp:spPr>
        <a:xfrm>
          <a:off x="2680183" y="2458163"/>
          <a:ext cx="1542972" cy="19396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Manoj</a:t>
          </a:r>
          <a:r>
            <a:rPr lang="en-IN" sz="230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Divyangana</a:t>
          </a:r>
        </a:p>
      </dsp:txBody>
      <dsp:txXfrm>
        <a:off x="2680183" y="2458163"/>
        <a:ext cx="1542972" cy="193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875EC-2782-47E9-B4B9-EE995BFD9A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113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6" name="Bild 7" descr="UDE-Logo_E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7" y="-8585"/>
            <a:ext cx="2673453" cy="103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# - Topic - Group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 userDrawn="1"/>
        </p:nvGrpSpPr>
        <p:grpSpPr>
          <a:xfrm>
            <a:off x="-1" y="0"/>
            <a:ext cx="12196764" cy="649381"/>
            <a:chOff x="-1" y="0"/>
            <a:chExt cx="12196764" cy="649381"/>
          </a:xfrm>
        </p:grpSpPr>
        <p:pic>
          <p:nvPicPr>
            <p:cNvPr id="128" name="Grafik 3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9" r="8071"/>
            <a:stretch/>
          </p:blipFill>
          <p:spPr bwMode="auto">
            <a:xfrm>
              <a:off x="-1" y="0"/>
              <a:ext cx="12196764" cy="64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Bild 7" descr="UDE-Logo_ENG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685" y="129350"/>
              <a:ext cx="1315317" cy="50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9"/>
            <a:ext cx="11443063" cy="522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Assignment # - Topic - Group name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www.kaggle.com/datasets/mdwaquarazam/datasciencebook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www.kaggle.com/datasets/thomaskonstantin/top-270-rated-computer-science-programing-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hyperlink" Target="https://www.kaggle.com/datasets/die9origephit/amazon-data-science-books" TargetMode="External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1.xml"/><Relationship Id="rId7" Type="http://schemas.openxmlformats.org/officeDocument/2006/relationships/hyperlink" Target="http://jalammar.github.io/illustrated-transformer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bootstrap.com/theme/sb-admin-2" TargetMode="External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hyperlink" Target="https://chat.openai.com/chat" TargetMode="External"/><Relationship Id="rId7" Type="http://schemas.openxmlformats.org/officeDocument/2006/relationships/hyperlink" Target="https://www.geeksforgeeks.org/python-plotly-tutorial/" TargetMode="External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hyperlink" Target="https://github.com/Manojkdara/Books-to-Search-BTS-" TargetMode="Externa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default.asp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docs.streamlit.io/" TargetMode="External"/><Relationship Id="rId15" Type="http://schemas.openxmlformats.org/officeDocument/2006/relationships/image" Target="../media/image82.jpeg"/><Relationship Id="rId10" Type="http://schemas.openxmlformats.org/officeDocument/2006/relationships/image" Target="../media/image77.png"/><Relationship Id="rId4" Type="http://schemas.openxmlformats.org/officeDocument/2006/relationships/hyperlink" Target="https://huggingface.co/models" TargetMode="External"/><Relationship Id="rId9" Type="http://schemas.openxmlformats.org/officeDocument/2006/relationships/hyperlink" Target="https://www.youtube.com/playlist?list=PLuU3eVwK0I9PT48ZBYAHdKPFazhXg76h5" TargetMode="External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pinecone.io/learn/sentence-embed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D57-9D7A-4037-B687-FAB8CFFF4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16023"/>
            <a:ext cx="7248259" cy="722300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70C0"/>
                </a:solidFill>
                <a:latin typeface="+mn-lt"/>
              </a:rPr>
              <a:t>BTS-Books to Search</a:t>
            </a:r>
            <a:endParaRPr lang="de-DE" sz="4400" b="1" dirty="0">
              <a:solidFill>
                <a:srgbClr val="0070C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F93F-4000-4CB7-9B18-FFA67BE4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347" y="3633456"/>
            <a:ext cx="3591959" cy="503045"/>
          </a:xfrm>
        </p:spPr>
        <p:txBody>
          <a:bodyPr>
            <a:normAutofit fontScale="25000" lnSpcReduction="20000"/>
          </a:bodyPr>
          <a:lstStyle/>
          <a:p>
            <a:endParaRPr lang="de-DE" sz="11200" b="1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12000" b="1" dirty="0">
                <a:solidFill>
                  <a:schemeClr val="accent5">
                    <a:lumMod val="75000"/>
                  </a:schemeClr>
                </a:solidFill>
              </a:rPr>
              <a:t>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80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Farnaz Arghavan</a:t>
            </a:r>
            <a:endParaRPr lang="en-IN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9600" dirty="0">
                <a:solidFill>
                  <a:srgbClr val="004992"/>
                </a:solidFill>
                <a:cs typeface="Times New Roman" panose="02020603050405020304" pitchFamily="18" charset="0"/>
              </a:rPr>
              <a:t> Divyangana Kothari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Manoj Kumar Dara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600" i="0" dirty="0">
                <a:solidFill>
                  <a:srgbClr val="004992"/>
                </a:solidFill>
                <a:effectLst/>
                <a:cs typeface="Times New Roman" panose="02020603050405020304" pitchFamily="18" charset="0"/>
              </a:rPr>
              <a:t>  Julian Stülp</a:t>
            </a:r>
            <a:endParaRPr lang="en-IN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44A1D-EDD6-70AA-5845-6FF5F0F6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8" y="3754811"/>
            <a:ext cx="1655819" cy="165581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F70BB82-CA26-4736-1C48-D9BD006B6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6235" y="3633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3C15465-0D66-A9FE-B1F0-69B0348F6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11388" cy="37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13F65DB7-F2FC-4520-AEA2-E2E5FDF88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80711"/>
              </p:ext>
            </p:extLst>
          </p:nvPr>
        </p:nvGraphicFramePr>
        <p:xfrm>
          <a:off x="6338577" y="2263544"/>
          <a:ext cx="4473802" cy="149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771240" imgH="5257080" progId="">
                  <p:embed/>
                </p:oleObj>
              </mc:Choice>
              <mc:Fallback>
                <p:oleObj r:id="rId3" imgW="15771240" imgH="5257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8577" y="2263544"/>
                        <a:ext cx="4473802" cy="149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3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Bar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Titles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Y-axis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sz="2200" dirty="0"/>
              <a:t>Similarity Score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quantitative)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2800" b="1" u="sng" dirty="0" err="1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Channels</a:t>
            </a:r>
            <a:r>
              <a:rPr lang="en-US" i="0" dirty="0"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Position channel: The x-axis and y-axis will be used to position the bars.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Length channel: The length of the bars will represent the similarity scores.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Marks</a:t>
            </a:r>
            <a:r>
              <a:rPr lang="en-US" dirty="0">
                <a:latin typeface="Söhne"/>
              </a:rPr>
              <a:t> 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Bar marks: The bars themselves will represent the data.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Text marks: Labels will be used to identify the book titles on the x-axis.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33FB7-1C85-8164-145F-C2A173A7D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7093166" y="808273"/>
            <a:ext cx="4580999" cy="29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75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Pie chart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953588"/>
            <a:ext cx="10474456" cy="5241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(One categorical)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R</a:t>
            </a: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epresent proportions of different </a:t>
            </a:r>
            <a:r>
              <a:rPr lang="en-US" sz="2200" b="0" i="0" dirty="0">
                <a:effectLst/>
                <a:latin typeface="Söhne"/>
              </a:rPr>
              <a:t>‘Titles’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400" b="0" i="0" dirty="0">
                <a:effectLst/>
                <a:latin typeface="Söhne"/>
              </a:rPr>
              <a:t> : 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Size : The size of each wedge representing the rating of that title.</a:t>
            </a:r>
          </a:p>
          <a:p>
            <a:pPr lvl="1"/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Color channel: Different colors can be used to distinguish between different books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</a:t>
            </a:r>
            <a:r>
              <a:rPr lang="en-US" sz="2400" b="0" i="1" dirty="0">
                <a:effectLst/>
                <a:latin typeface="Söhne"/>
              </a:rPr>
              <a:t> </a:t>
            </a:r>
            <a:r>
              <a:rPr lang="en-US" sz="2400" b="0" dirty="0">
                <a:effectLst/>
                <a:latin typeface="Söhne"/>
              </a:rPr>
              <a:t>: 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different sections of the pie chart representing each title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3E615-C011-D7F6-F2C5-517F1EDEB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t="21061" r="8294" b="3920"/>
          <a:stretch/>
        </p:blipFill>
        <p:spPr>
          <a:xfrm>
            <a:off x="6815226" y="994647"/>
            <a:ext cx="4223164" cy="23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83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8E7-A351-C1C0-A946-C5E48DA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_</a:t>
            </a:r>
            <a:r>
              <a:rPr lang="en-US" b="1" dirty="0"/>
              <a:t> Histogram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EA8-23DA-7072-A44C-8D2B8FD1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8"/>
            <a:ext cx="11252755" cy="5456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en-US" i="1" dirty="0"/>
              <a:t> 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 Quantitative)</a:t>
            </a:r>
          </a:p>
          <a:p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Distribution of a dataset</a:t>
            </a:r>
            <a:r>
              <a:rPr lang="en-US" sz="2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How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Channels</a:t>
            </a:r>
            <a:r>
              <a:rPr lang="en-US" sz="2600" b="0" i="0" dirty="0">
                <a:effectLst/>
                <a:latin typeface="Söhne"/>
              </a:rPr>
              <a:t> :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X-axis represents the range of ratings in the dataset, Y-axis represents the frequency of those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  <a:p>
            <a:pPr algn="l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Marks 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bars of the histogram representing the frequency of a certain range of values in the dataset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C4A4-AAE4-8613-692F-E09F07F6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8C2C-09D5-9DFB-5724-FBB8D769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1CC245-88FF-4ED9-A7F1-8C7C069E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68" y="953588"/>
            <a:ext cx="5422598" cy="28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6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DAAAD08-AD95-F48A-DD99-79C00457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6638" r="10190" b="-1"/>
          <a:stretch/>
        </p:blipFill>
        <p:spPr>
          <a:xfrm>
            <a:off x="11262589" y="2796753"/>
            <a:ext cx="776252" cy="1025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0129A-E4B1-A06C-99C2-56698970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52" y="-37416"/>
            <a:ext cx="11443063" cy="649224"/>
          </a:xfrm>
        </p:spPr>
        <p:txBody>
          <a:bodyPr/>
          <a:lstStyle/>
          <a:p>
            <a:r>
              <a:rPr lang="en-US" b="1" dirty="0"/>
              <a:t>Implementation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F60A-0952-6893-1EA2-59C2FC0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D9F3-E0B6-A69A-A6C6-9DB71337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89F38-E111-C26B-1665-78819FA30F1C}"/>
              </a:ext>
            </a:extLst>
          </p:cNvPr>
          <p:cNvGrpSpPr/>
          <p:nvPr/>
        </p:nvGrpSpPr>
        <p:grpSpPr>
          <a:xfrm>
            <a:off x="2757023" y="920743"/>
            <a:ext cx="1712209" cy="1598210"/>
            <a:chOff x="1440066" y="3649615"/>
            <a:chExt cx="1611838" cy="16118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DABF19-A839-6053-793A-7DD38082E51A}"/>
                </a:ext>
              </a:extLst>
            </p:cNvPr>
            <p:cNvSpPr/>
            <p:nvPr/>
          </p:nvSpPr>
          <p:spPr>
            <a:xfrm>
              <a:off x="1440066" y="364961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421084CE-DB1C-BC31-BC99-B4F9BA5E6D87}"/>
                </a:ext>
              </a:extLst>
            </p:cNvPr>
            <p:cNvSpPr txBox="1"/>
            <p:nvPr/>
          </p:nvSpPr>
          <p:spPr>
            <a:xfrm>
              <a:off x="1676114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Pre-processing of data, including cleaning and tokenization</a:t>
              </a:r>
              <a:endParaRPr lang="en-IN" sz="13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653A8-13A2-9001-DFA7-92BB97E2734C}"/>
              </a:ext>
            </a:extLst>
          </p:cNvPr>
          <p:cNvGrpSpPr/>
          <p:nvPr/>
        </p:nvGrpSpPr>
        <p:grpSpPr>
          <a:xfrm>
            <a:off x="5088572" y="923176"/>
            <a:ext cx="1987316" cy="1424973"/>
            <a:chOff x="5064890" y="3666105"/>
            <a:chExt cx="1611838" cy="1611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662400-C66E-5F73-F5C5-F8246E9B634A}"/>
                </a:ext>
              </a:extLst>
            </p:cNvPr>
            <p:cNvSpPr/>
            <p:nvPr/>
          </p:nvSpPr>
          <p:spPr>
            <a:xfrm>
              <a:off x="5064890" y="3666105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D4D8DD73-B737-81BB-4469-7C1D75E1889D}"/>
                </a:ext>
              </a:extLst>
            </p:cNvPr>
            <p:cNvSpPr txBox="1"/>
            <p:nvPr/>
          </p:nvSpPr>
          <p:spPr>
            <a:xfrm>
              <a:off x="5300938" y="3902153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Encoding of data using Sentence Transformer and BERT model</a:t>
              </a:r>
              <a:endParaRPr lang="en-IN" sz="13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94F985-6330-AF7B-7034-9DEC482ECC61}"/>
              </a:ext>
            </a:extLst>
          </p:cNvPr>
          <p:cNvGrpSpPr/>
          <p:nvPr/>
        </p:nvGrpSpPr>
        <p:grpSpPr>
          <a:xfrm>
            <a:off x="4451067" y="3924841"/>
            <a:ext cx="1611838" cy="1611838"/>
            <a:chOff x="4913603" y="776211"/>
            <a:chExt cx="1611838" cy="1611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91B78E-76A0-9989-CCCE-ED59862DDD05}"/>
                </a:ext>
              </a:extLst>
            </p:cNvPr>
            <p:cNvSpPr/>
            <p:nvPr/>
          </p:nvSpPr>
          <p:spPr>
            <a:xfrm>
              <a:off x="4913603" y="776211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E2BDC616-91E1-AEB1-E8D4-806A2D9B7112}"/>
                </a:ext>
              </a:extLst>
            </p:cNvPr>
            <p:cNvSpPr txBox="1"/>
            <p:nvPr/>
          </p:nvSpPr>
          <p:spPr>
            <a:xfrm>
              <a:off x="5149651" y="1012259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Ranking of book titles based on similarity scores</a:t>
              </a:r>
              <a:endParaRPr lang="en-IN" sz="13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8743D-FB31-C061-09DB-AA2E8ABE9FF1}"/>
              </a:ext>
            </a:extLst>
          </p:cNvPr>
          <p:cNvGrpSpPr/>
          <p:nvPr/>
        </p:nvGrpSpPr>
        <p:grpSpPr>
          <a:xfrm>
            <a:off x="7171692" y="4009309"/>
            <a:ext cx="1611838" cy="1360689"/>
            <a:chOff x="8689714" y="418220"/>
            <a:chExt cx="1611838" cy="1611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92E5E2-FD3F-5E30-B213-BF7AE4C84985}"/>
                </a:ext>
              </a:extLst>
            </p:cNvPr>
            <p:cNvSpPr/>
            <p:nvPr/>
          </p:nvSpPr>
          <p:spPr>
            <a:xfrm>
              <a:off x="8689714" y="418220"/>
              <a:ext cx="1611838" cy="161183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1CEAD435-BBB1-9DE6-9B25-2E757CB16A50}"/>
                </a:ext>
              </a:extLst>
            </p:cNvPr>
            <p:cNvSpPr txBox="1"/>
            <p:nvPr/>
          </p:nvSpPr>
          <p:spPr>
            <a:xfrm>
              <a:off x="8925762" y="639812"/>
              <a:ext cx="1139742" cy="11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300" b="0" i="0" kern="1200" dirty="0">
                  <a:effectLst/>
                  <a:latin typeface="Söhne"/>
                </a:rPr>
                <a:t>Visualization of top 10 book titles</a:t>
              </a:r>
              <a:endParaRPr lang="en-IN" sz="13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BE0D8C-CC39-CF9C-9978-748C4B4BECE3}"/>
              </a:ext>
            </a:extLst>
          </p:cNvPr>
          <p:cNvGrpSpPr/>
          <p:nvPr/>
        </p:nvGrpSpPr>
        <p:grpSpPr>
          <a:xfrm>
            <a:off x="9440446" y="3814370"/>
            <a:ext cx="2751553" cy="2103830"/>
            <a:chOff x="9247981" y="3278663"/>
            <a:chExt cx="2050423" cy="2027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14786D-0200-EDC4-1643-98291FE5C8E3}"/>
                </a:ext>
              </a:extLst>
            </p:cNvPr>
            <p:cNvSpPr/>
            <p:nvPr/>
          </p:nvSpPr>
          <p:spPr>
            <a:xfrm>
              <a:off x="9247981" y="3278663"/>
              <a:ext cx="2050423" cy="2027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F3D442D0-4193-FE40-8C66-13229817B76D}"/>
                </a:ext>
              </a:extLst>
            </p:cNvPr>
            <p:cNvSpPr txBox="1"/>
            <p:nvPr/>
          </p:nvSpPr>
          <p:spPr>
            <a:xfrm>
              <a:off x="9442458" y="3563486"/>
              <a:ext cx="1661470" cy="1313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1" i="0" kern="1200" dirty="0">
                  <a:effectLst/>
                  <a:latin typeface="Söhne"/>
                </a:rPr>
                <a:t>Output: </a:t>
              </a:r>
            </a:p>
            <a:p>
              <a:pPr marL="0" lvl="0" indent="0" algn="just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500" b="0" i="0" kern="1200" dirty="0">
                  <a:effectLst/>
                  <a:latin typeface="Söhne"/>
                </a:rPr>
                <a:t>Recommended book titles for the search query, with visual representation of similarity scores and book ratings.</a:t>
              </a:r>
              <a:endParaRPr lang="en-IN" sz="15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E259E-FB8D-A4E4-31F6-1B5D141DC45F}"/>
              </a:ext>
            </a:extLst>
          </p:cNvPr>
          <p:cNvGrpSpPr/>
          <p:nvPr/>
        </p:nvGrpSpPr>
        <p:grpSpPr>
          <a:xfrm>
            <a:off x="207652" y="920079"/>
            <a:ext cx="1829662" cy="1364732"/>
            <a:chOff x="685583" y="139762"/>
            <a:chExt cx="2416549" cy="24165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39A23B-849F-3B53-3460-C145D7E7635A}"/>
                </a:ext>
              </a:extLst>
            </p:cNvPr>
            <p:cNvSpPr/>
            <p:nvPr/>
          </p:nvSpPr>
          <p:spPr>
            <a:xfrm>
              <a:off x="685583" y="139762"/>
              <a:ext cx="2416549" cy="241654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569A60B7-72E1-E1F0-D7C8-0B28F49E01D7}"/>
                </a:ext>
              </a:extLst>
            </p:cNvPr>
            <p:cNvSpPr txBox="1"/>
            <p:nvPr/>
          </p:nvSpPr>
          <p:spPr>
            <a:xfrm>
              <a:off x="1082094" y="353895"/>
              <a:ext cx="1708759" cy="17087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Collection from Kaggle</a:t>
              </a:r>
              <a:endParaRPr lang="en-IN" sz="1500" kern="1200" dirty="0"/>
            </a:p>
          </p:txBody>
        </p:sp>
      </p:grp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132B645B-8F71-F6AB-5B20-A22F53870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" y="2494465"/>
            <a:ext cx="722305" cy="722305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513BD3-3E52-8113-C7F0-86FE4BF79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7692"/>
          <a:stretch/>
        </p:blipFill>
        <p:spPr>
          <a:xfrm flipH="1">
            <a:off x="3028549" y="2614060"/>
            <a:ext cx="1016272" cy="73176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44D1E72-9FE8-B566-9D8B-4A1FC10576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72" y="798065"/>
            <a:ext cx="885839" cy="88583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CA364A2B-CC77-D059-9BD3-095394553C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10" y="5300631"/>
            <a:ext cx="810743" cy="810743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0E233995-BA16-9ECC-EC51-E0F46F4778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19" y="3216770"/>
            <a:ext cx="777956" cy="77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8CEBB-46A0-6C19-3D99-407B68FD6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8154">
            <a:off x="5330227" y="2606520"/>
            <a:ext cx="1028311" cy="102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437A2-647F-9507-91E7-00707BBA4A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2107775" y="804974"/>
            <a:ext cx="656311" cy="692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35510-173B-32F8-08E2-DBAC71A168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4462472" y="804685"/>
            <a:ext cx="656311" cy="692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67089C-F118-03BA-B55E-546DF15C88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6280557" y="3850155"/>
            <a:ext cx="656311" cy="692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367D37-1260-2E2D-AE8B-D27571611C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8609">
            <a:off x="8860130" y="3884443"/>
            <a:ext cx="656311" cy="6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55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551-A605-9D50-F2DF-25F01FE7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Conceptual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7AD9-C5C4-5FF7-FEB5-923D0F8E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2E73C-0499-3DB5-8CD6-5EDAF4DC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F1F8-B260-3E2E-640E-AD03D21F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D75A3-B3A1-6E95-5B4B-221A00CF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66" y="3528361"/>
            <a:ext cx="10519778" cy="14762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B0623-455E-927C-2713-7AC970F24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530" y="872315"/>
            <a:ext cx="1352550" cy="1352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A36B4B-CA4C-4538-8138-504F5137B5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39" y="2003180"/>
            <a:ext cx="1778690" cy="8084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A37B8F7-FEDA-41C5-8065-F349C4EF2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63" y="1948953"/>
            <a:ext cx="1380632" cy="91262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C8DABED-EA2F-4E67-8D09-7A132A6FE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41" y="1941510"/>
            <a:ext cx="1358877" cy="1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14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5ED-C156-36E2-2E62-C3CA55B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7EA-A8FE-DE7C-F6AF-CF5049AD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Bert Transformer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561A6-DD66-ACD5-628F-EF44247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02606-FA1F-4FB1-8707-EBFBE1C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BAAF72-1DFF-FACB-BE0F-A4495E6E6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61542"/>
              </p:ext>
            </p:extLst>
          </p:nvPr>
        </p:nvGraphicFramePr>
        <p:xfrm>
          <a:off x="1550473" y="1287349"/>
          <a:ext cx="10399060" cy="489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E53C9C3-C884-34E9-448A-C0C4580F24EF}"/>
              </a:ext>
            </a:extLst>
          </p:cNvPr>
          <p:cNvSpPr/>
          <p:nvPr/>
        </p:nvSpPr>
        <p:spPr>
          <a:xfrm>
            <a:off x="170331" y="4034118"/>
            <a:ext cx="1201269" cy="4751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180E9-A8CC-1130-068A-4F9B6BA9A4CB}"/>
              </a:ext>
            </a:extLst>
          </p:cNvPr>
          <p:cNvSpPr txBox="1"/>
          <p:nvPr/>
        </p:nvSpPr>
        <p:spPr>
          <a:xfrm>
            <a:off x="267817" y="4537921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Query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5F03E-0633-03AC-8D8B-DCFC5C6E5A63}"/>
              </a:ext>
            </a:extLst>
          </p:cNvPr>
          <p:cNvSpPr txBox="1"/>
          <p:nvPr/>
        </p:nvSpPr>
        <p:spPr>
          <a:xfrm>
            <a:off x="267817" y="5512586"/>
            <a:ext cx="354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- </a:t>
            </a:r>
            <a:r>
              <a:rPr lang="en-IN" sz="1400" dirty="0">
                <a:hlinkClick r:id="rId7"/>
              </a:rPr>
              <a:t>The Illustrated Transformer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529044-3C0F-97B2-ADC8-C88437D7C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1787902" y="3273794"/>
            <a:ext cx="1212049" cy="630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1B917C-B070-E1E1-10D3-5DED47D08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993446" y="2735239"/>
            <a:ext cx="1212049" cy="630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99B7C2-4E52-17C5-126A-6D4762FEA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6091634" y="2158710"/>
            <a:ext cx="1212049" cy="630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63C826-710D-E8E9-4EDD-CCF6252AC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8219904" y="1663409"/>
            <a:ext cx="1212049" cy="630694"/>
          </a:xfrm>
          <a:prstGeom prst="rect">
            <a:avLst/>
          </a:prstGeom>
        </p:spPr>
      </p:pic>
      <p:pic>
        <p:nvPicPr>
          <p:cNvPr id="21" name="Picture 20" descr="A picture containing arrow&#10;&#10;Description automatically generated">
            <a:extLst>
              <a:ext uri="{FF2B5EF4-FFF2-40B4-BE49-F238E27FC236}">
                <a16:creationId xmlns:a16="http://schemas.microsoft.com/office/drawing/2014/main" id="{431659FC-4EB9-8D1F-2282-0F1D8CFE31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5512">
            <a:off x="10562283" y="82498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19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8737469-E4CB-CA45-1E3E-2CED68FAA513}"/>
              </a:ext>
            </a:extLst>
          </p:cNvPr>
          <p:cNvSpPr/>
          <p:nvPr/>
        </p:nvSpPr>
        <p:spPr>
          <a:xfrm>
            <a:off x="2429436" y="2130644"/>
            <a:ext cx="7162800" cy="29762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06860-DFF8-2DD1-1B10-DF71B12C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Conceptual Solution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3D3B-7552-1584-FDC5-6DA2A67B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288EE-D0FB-EED2-E8F5-620CBD64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16FFE56B-1C7E-0E8F-EDFF-9CCFD987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550" y="4594798"/>
            <a:ext cx="2369063" cy="18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undlagen der Datenverarbeitung mit Pandas - LG4ML">
            <a:extLst>
              <a:ext uri="{FF2B5EF4-FFF2-40B4-BE49-F238E27FC236}">
                <a16:creationId xmlns:a16="http://schemas.microsoft.com/office/drawing/2014/main" id="{F6611F55-DEA4-D4F3-C0ED-A4936E9C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b="15517"/>
          <a:stretch/>
        </p:blipFill>
        <p:spPr bwMode="auto">
          <a:xfrm>
            <a:off x="5077799" y="2689192"/>
            <a:ext cx="1783114" cy="121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otly - Wikipedia">
            <a:extLst>
              <a:ext uri="{FF2B5EF4-FFF2-40B4-BE49-F238E27FC236}">
                <a16:creationId xmlns:a16="http://schemas.microsoft.com/office/drawing/2014/main" id="{45285A94-3616-73FD-D4FE-2CDF8F0F0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6449" r="14030" b="10507"/>
          <a:stretch/>
        </p:blipFill>
        <p:spPr bwMode="auto">
          <a:xfrm>
            <a:off x="6797115" y="2513707"/>
            <a:ext cx="252425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ntenceTransformers Documentation — Sentence-Transformers documentation">
            <a:extLst>
              <a:ext uri="{FF2B5EF4-FFF2-40B4-BE49-F238E27FC236}">
                <a16:creationId xmlns:a16="http://schemas.microsoft.com/office/drawing/2014/main" id="{1337217F-EADF-668D-234C-5A2CFA17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37" y="3953558"/>
            <a:ext cx="2312360" cy="115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241A9-7AB8-519C-B682-FDCE5990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Technologies used:</a:t>
            </a:r>
            <a:endParaRPr lang="en-IN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84DBC-A136-4653-8B42-94B4601C6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5" y="936537"/>
            <a:ext cx="2480344" cy="24803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096F7B-F82F-48E9-8549-851065FD53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0"/>
          <a:stretch/>
        </p:blipFill>
        <p:spPr>
          <a:xfrm>
            <a:off x="2233295" y="1381789"/>
            <a:ext cx="2348408" cy="50436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DF2A6A-A4B6-4BA7-B689-AE460E3D69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81" y="3144442"/>
            <a:ext cx="3093556" cy="18098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2A6B451-042E-4829-B6A8-78086DB4A0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31" y="1889410"/>
            <a:ext cx="2861613" cy="12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50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F25-17D0-7AC4-BAFC-A71816E6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E003-815E-8BD5-1532-42600F84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" y="662169"/>
            <a:ext cx="11443063" cy="553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Homepage</a:t>
            </a:r>
            <a:endParaRPr lang="en-I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2A70E-7D8D-BEAE-2907-81E2AAF4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38CF-C092-5895-58F6-5E69E05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D72BAA-3E96-A8B3-EFC9-EF6E81D40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08"/>
          <a:stretch/>
        </p:blipFill>
        <p:spPr>
          <a:xfrm>
            <a:off x="8101556" y="4752136"/>
            <a:ext cx="2471503" cy="1917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9F221-EE24-D01A-0CAE-D7970FF0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9" t="21747" r="16133" b="38782"/>
          <a:stretch/>
        </p:blipFill>
        <p:spPr>
          <a:xfrm rot="1088839" flipH="1">
            <a:off x="8150814" y="4659153"/>
            <a:ext cx="1285743" cy="52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8B093-0CCF-FA09-64B7-7DCAADC35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03" y="662169"/>
            <a:ext cx="484533" cy="48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829BE-D721-AC3A-14DC-8E5D3D9244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78" b="7346"/>
          <a:stretch/>
        </p:blipFill>
        <p:spPr>
          <a:xfrm>
            <a:off x="526869" y="1243459"/>
            <a:ext cx="7420341" cy="35167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D6E6625-FFBE-4980-B773-965EDC45E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53" y="4832216"/>
            <a:ext cx="7421257" cy="1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8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A2A-B64F-7863-4387-FE68BE8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E5784-AC91-EB23-7F79-EE4B222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F3946-993E-8CA0-10B2-F572F13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285BE-A976-04D8-9FF7-91B456E528A9}"/>
              </a:ext>
            </a:extLst>
          </p:cNvPr>
          <p:cNvSpPr txBox="1"/>
          <p:nvPr/>
        </p:nvSpPr>
        <p:spPr>
          <a:xfrm>
            <a:off x="1907936" y="855523"/>
            <a:ext cx="2642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Line graph for top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D7510-EF65-116C-8564-E41B582CABAA}"/>
              </a:ext>
            </a:extLst>
          </p:cNvPr>
          <p:cNvSpPr txBox="1"/>
          <p:nvPr/>
        </p:nvSpPr>
        <p:spPr>
          <a:xfrm>
            <a:off x="7515695" y="1993346"/>
            <a:ext cx="349172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/>
              <a:t>Table for top 10 books with scores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DB8C8-7FF5-3F5E-0E95-F2E8DFEA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95" y="2635621"/>
            <a:ext cx="3331225" cy="33245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44FA65-00CF-4FFD-A9CC-F62018C5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3" y="1430998"/>
            <a:ext cx="6516130" cy="39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66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9921-D34D-8C13-EBBB-67C60F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6426-C63A-C5AD-CF7F-7478E204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BC674-61C3-A709-4336-4FCC2981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70ACE-6BF9-6047-0596-16BD7FB6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t="18620" r="19449" b="-4620"/>
          <a:stretch/>
        </p:blipFill>
        <p:spPr>
          <a:xfrm>
            <a:off x="2283390" y="876810"/>
            <a:ext cx="4580999" cy="2912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EE8B6-6832-F4DA-C53B-972FAEEDF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0" t="21061" r="8294" b="3920"/>
          <a:stretch/>
        </p:blipFill>
        <p:spPr>
          <a:xfrm>
            <a:off x="7168896" y="3568989"/>
            <a:ext cx="4149910" cy="227277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C7C6F3C-7284-A5C6-0C55-A893ADC8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0" y="1584717"/>
            <a:ext cx="1422400" cy="14224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8FAAB25-D37E-B616-D59E-C30F531F2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1" y="41295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6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7A0D-B785-B57A-51F2-C4C042E0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D859-38FF-CC3B-B0B7-A36246CB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208" y="1321336"/>
            <a:ext cx="3780088" cy="3876828"/>
          </a:xfrm>
        </p:spPr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b="1" dirty="0">
                <a:solidFill>
                  <a:srgbClr val="0070C0"/>
                </a:solidFill>
              </a:rPr>
              <a:t>BTS</a:t>
            </a:r>
            <a:r>
              <a:rPr lang="en-IN" dirty="0"/>
              <a:t>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Implementation </a:t>
            </a:r>
          </a:p>
          <a:p>
            <a:r>
              <a:rPr lang="en-IN" dirty="0"/>
              <a:t>Conceptual Solution 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DFEC-D6AE-D5E7-D910-7B5026F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6D61-97AB-6EE6-0402-983F8D3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 dirty="0"/>
          </a:p>
        </p:txBody>
      </p:sp>
      <p:pic>
        <p:nvPicPr>
          <p:cNvPr id="20" name="Picture 19" descr="A picture containing text, transport, wheel, gear&#10;&#10;Description automatically generated">
            <a:extLst>
              <a:ext uri="{FF2B5EF4-FFF2-40B4-BE49-F238E27FC236}">
                <a16:creationId xmlns:a16="http://schemas.microsoft.com/office/drawing/2014/main" id="{62790076-0FCA-8762-89A4-4F4CBB88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3" y="1889782"/>
            <a:ext cx="747797" cy="111669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BCA02B8-18AB-FD9C-B6BB-15062092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81" y="1889987"/>
            <a:ext cx="823298" cy="1255140"/>
          </a:xfrm>
          <a:prstGeom prst="rect">
            <a:avLst/>
          </a:prstGeom>
        </p:spPr>
      </p:pic>
      <p:pic>
        <p:nvPicPr>
          <p:cNvPr id="24" name="Picture 2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A9EAA5B-E07D-92E7-AD6A-C2F78AC40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53" y="1889782"/>
            <a:ext cx="839744" cy="11034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3387B3-B73C-CE25-B1A8-D95B135D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97" y="2035836"/>
            <a:ext cx="505529" cy="5616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0EA984-98CD-A205-877E-2632DCE65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87" y="2207838"/>
            <a:ext cx="271241" cy="3516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BC9BCA-379A-B6C5-7372-8B6A3C4D6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32" y="2207838"/>
            <a:ext cx="192323" cy="349172"/>
          </a:xfrm>
          <a:prstGeom prst="rect">
            <a:avLst/>
          </a:prstGeom>
        </p:spPr>
      </p:pic>
      <p:pic>
        <p:nvPicPr>
          <p:cNvPr id="30" name="Picture 2" descr="Project Scope: What is it, and how is it defined? | Enkonix">
            <a:extLst>
              <a:ext uri="{FF2B5EF4-FFF2-40B4-BE49-F238E27FC236}">
                <a16:creationId xmlns:a16="http://schemas.microsoft.com/office/drawing/2014/main" id="{79A8B557-F219-28C6-FC38-EB0EEF64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420" y="1190127"/>
            <a:ext cx="3492167" cy="28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136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9F6-17CD-B488-5EE6-E6A746B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4272-5226-C4AD-1E4F-A67EA88A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B4D87-41C2-B883-1617-745CB713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D9C46-656F-22AE-4F1D-B6CD884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E0A6F-8266-9B7C-2F77-FEB41C15C854}"/>
              </a:ext>
            </a:extLst>
          </p:cNvPr>
          <p:cNvSpPr txBox="1"/>
          <p:nvPr/>
        </p:nvSpPr>
        <p:spPr>
          <a:xfrm>
            <a:off x="374468" y="94796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solidFill>
                  <a:schemeClr val="accent1">
                    <a:lumMod val="50000"/>
                  </a:schemeClr>
                </a:solidFill>
              </a:rPr>
              <a:t>Demo – 10 minute</a:t>
            </a:r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1941C7-C174-1042-BB41-DCAC3067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0849" y="2433992"/>
            <a:ext cx="1762344" cy="1621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8FCBC-9421-A726-0CDB-8A90925E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2" y="2433992"/>
            <a:ext cx="1444197" cy="12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71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ABB7-A1CC-E671-335A-CF6A93F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9CAA-C3EA-666D-6B8D-8525630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C7FFA-A22D-8C64-882B-B5E6830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06652-B807-7BD6-113F-AAF42BE3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23"/>
          <a:stretch/>
        </p:blipFill>
        <p:spPr>
          <a:xfrm>
            <a:off x="3083861" y="5223042"/>
            <a:ext cx="1286464" cy="134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76CCC-0623-ED13-E502-A62BD02C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" y="1086843"/>
            <a:ext cx="1146931" cy="139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622D46-9682-789E-85B6-5D6FAF8F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86" y="2481424"/>
            <a:ext cx="1296370" cy="1394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6C0EF-815F-D6A4-704C-002D47197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588" y="3876004"/>
            <a:ext cx="1146931" cy="13470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ABE271-E802-97E0-BBFC-D594075C028C}"/>
              </a:ext>
            </a:extLst>
          </p:cNvPr>
          <p:cNvSpPr txBox="1"/>
          <p:nvPr/>
        </p:nvSpPr>
        <p:spPr>
          <a:xfrm>
            <a:off x="1891553" y="1473729"/>
            <a:ext cx="390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– List of books with titles, ratings…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982AD-4C4F-5A76-157E-3421BB12DB2A}"/>
              </a:ext>
            </a:extLst>
          </p:cNvPr>
          <p:cNvSpPr txBox="1"/>
          <p:nvPr/>
        </p:nvSpPr>
        <p:spPr>
          <a:xfrm>
            <a:off x="4468265" y="5814048"/>
            <a:ext cx="576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Students , Who are looking for recommendations on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42C0B-74EB-7962-22E6-2FEF565CBDF7}"/>
              </a:ext>
            </a:extLst>
          </p:cNvPr>
          <p:cNvSpPr txBox="1"/>
          <p:nvPr/>
        </p:nvSpPr>
        <p:spPr>
          <a:xfrm>
            <a:off x="3581888" y="4383361"/>
            <a:ext cx="53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Embeddings, Interactive Visualization, Web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2BB37-137F-183A-EDEA-8FED7A13F0C6}"/>
              </a:ext>
            </a:extLst>
          </p:cNvPr>
          <p:cNvSpPr txBox="1"/>
          <p:nvPr/>
        </p:nvSpPr>
        <p:spPr>
          <a:xfrm>
            <a:off x="2932448" y="2741136"/>
            <a:ext cx="548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Providing a user-friendly book recommendation system, </a:t>
            </a:r>
          </a:p>
          <a:p>
            <a:r>
              <a:rPr lang="en-US" b="0" i="0" dirty="0">
                <a:effectLst/>
              </a:rPr>
              <a:t>and engaging way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5300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71A-5A0E-156E-1F89-5B2FFD09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endParaRPr lang="en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CE94D-F983-E876-4F85-3FB7347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EA1B0-6CC3-4B4A-1799-8BD1904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2BCE-68EF-A599-8490-99C4265A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/>
          <a:stretch/>
        </p:blipFill>
        <p:spPr>
          <a:xfrm>
            <a:off x="374469" y="1726256"/>
            <a:ext cx="4959531" cy="3405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39166-F523-A300-02CF-CE91F5FC9A2E}"/>
              </a:ext>
            </a:extLst>
          </p:cNvPr>
          <p:cNvSpPr txBox="1"/>
          <p:nvPr/>
        </p:nvSpPr>
        <p:spPr>
          <a:xfrm>
            <a:off x="5758743" y="1536173"/>
            <a:ext cx="54210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</a:rPr>
              <a:t>Future Improvements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cs typeface="Aharoni" panose="02010803020104030203" pitchFamily="2" charset="-79"/>
            </a:endParaRPr>
          </a:p>
          <a:p>
            <a:endParaRPr lang="en-IN" sz="2400" b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recommendation </a:t>
            </a:r>
            <a:r>
              <a:rPr lang="en-US" sz="2000" b="1" i="0" dirty="0">
                <a:effectLst/>
              </a:rPr>
              <a:t>additional features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such as book genres, </a:t>
            </a:r>
            <a:r>
              <a:rPr lang="en-IN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description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user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Expanding the database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of books to include a larger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variety of titles.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Improving the interface to make it </a:t>
            </a:r>
            <a:r>
              <a:rPr lang="en-US" sz="2000" b="1" i="0" dirty="0">
                <a:effectLst/>
              </a:rPr>
              <a:t>more user-friendly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41794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61C-618B-C065-CEB2-7F5BD4D2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Allocation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C05F8B-A6D5-DAFB-8D27-F4015C9A10DD}"/>
              </a:ext>
            </a:extLst>
          </p:cNvPr>
          <p:cNvGraphicFramePr/>
          <p:nvPr/>
        </p:nvGraphicFramePr>
        <p:xfrm>
          <a:off x="416650" y="481112"/>
          <a:ext cx="11443063" cy="591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C3F3-8316-E2C1-7F3F-74736DCE4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5B7F7-3C2E-06C3-69B6-8CD899E4F7E6}"/>
              </a:ext>
            </a:extLst>
          </p:cNvPr>
          <p:cNvSpPr/>
          <p:nvPr/>
        </p:nvSpPr>
        <p:spPr>
          <a:xfrm>
            <a:off x="4639797" y="3660885"/>
            <a:ext cx="1414022" cy="1619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Divyangana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73D39-EDD7-0ABC-4C83-8A12A0BC3F17}"/>
              </a:ext>
            </a:extLst>
          </p:cNvPr>
          <p:cNvSpPr/>
          <p:nvPr/>
        </p:nvSpPr>
        <p:spPr>
          <a:xfrm>
            <a:off x="6053818" y="4382070"/>
            <a:ext cx="1414021" cy="150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b="1" dirty="0"/>
              <a:t>Julian</a:t>
            </a:r>
            <a:r>
              <a:rPr lang="en-IN" sz="1800" dirty="0"/>
              <a:t> </a:t>
            </a:r>
          </a:p>
          <a:p>
            <a:pPr lvl="0"/>
            <a:r>
              <a:rPr lang="en-IN" sz="2000" b="1" dirty="0"/>
              <a:t>Farnaz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2ED8103-DBBC-8BCA-012B-C1097B5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186" y="6487251"/>
            <a:ext cx="9418738" cy="365125"/>
          </a:xfrm>
        </p:spPr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</p:spTree>
    <p:extLst>
      <p:ext uri="{BB962C8B-B14F-4D97-AF65-F5344CB8AC3E}">
        <p14:creationId xmlns:p14="http://schemas.microsoft.com/office/powerpoint/2010/main" val="31672343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9CE-EF0A-1FDD-6057-71D2B5B2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226AD2-9AF7-F6B5-2CCC-AA137D8709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49" y="954087"/>
          <a:ext cx="11548408" cy="456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51">
                  <a:extLst>
                    <a:ext uri="{9D8B030D-6E8A-4147-A177-3AD203B41FA5}">
                      <a16:colId xmlns:a16="http://schemas.microsoft.com/office/drawing/2014/main" val="51840956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560908475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914213508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248526553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392068856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07578582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1590775714"/>
                    </a:ext>
                  </a:extLst>
                </a:gridCol>
                <a:gridCol w="1443551">
                  <a:extLst>
                    <a:ext uri="{9D8B030D-6E8A-4147-A177-3AD203B41FA5}">
                      <a16:colId xmlns:a16="http://schemas.microsoft.com/office/drawing/2014/main" val="4050475719"/>
                    </a:ext>
                  </a:extLst>
                </a:gridCol>
              </a:tblGrid>
              <a:tr h="652596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654540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361838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14393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18900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25552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454439"/>
                  </a:ext>
                </a:extLst>
              </a:tr>
              <a:tr h="6525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7619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6722D-92D3-C356-4A8C-F8CD02A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7EB7-5C43-F415-A29D-2CE656A9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73B3726-78E8-0FD7-255E-184E111C5C3D}"/>
              </a:ext>
            </a:extLst>
          </p:cNvPr>
          <p:cNvSpPr/>
          <p:nvPr/>
        </p:nvSpPr>
        <p:spPr>
          <a:xfrm>
            <a:off x="493373" y="1739152"/>
            <a:ext cx="1873625" cy="4803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Idea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B3B2032-4DBC-3DEE-0D15-B7E495A016DA}"/>
              </a:ext>
            </a:extLst>
          </p:cNvPr>
          <p:cNvSpPr/>
          <p:nvPr/>
        </p:nvSpPr>
        <p:spPr>
          <a:xfrm>
            <a:off x="2076609" y="2284794"/>
            <a:ext cx="2234134" cy="6239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collection &amp; approach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53ACF3E-478F-9B25-4A6D-14A064A5EF25}"/>
              </a:ext>
            </a:extLst>
          </p:cNvPr>
          <p:cNvSpPr/>
          <p:nvPr/>
        </p:nvSpPr>
        <p:spPr>
          <a:xfrm>
            <a:off x="4174375" y="2926176"/>
            <a:ext cx="2780310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C993BD5-E850-6CE2-98D7-6F7904B2C453}"/>
              </a:ext>
            </a:extLst>
          </p:cNvPr>
          <p:cNvSpPr/>
          <p:nvPr/>
        </p:nvSpPr>
        <p:spPr>
          <a:xfrm>
            <a:off x="6580409" y="3567559"/>
            <a:ext cx="2877356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framework &amp;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Visualizations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A57F3DF-F106-4613-D832-EE4CCE201F78}"/>
              </a:ext>
            </a:extLst>
          </p:cNvPr>
          <p:cNvSpPr/>
          <p:nvPr/>
        </p:nvSpPr>
        <p:spPr>
          <a:xfrm>
            <a:off x="8229757" y="4232912"/>
            <a:ext cx="2456015" cy="62399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 development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69E92AE-7738-16C7-CE66-EFC345C3FE53}"/>
              </a:ext>
            </a:extLst>
          </p:cNvPr>
          <p:cNvSpPr/>
          <p:nvPr/>
        </p:nvSpPr>
        <p:spPr>
          <a:xfrm>
            <a:off x="9394399" y="4898265"/>
            <a:ext cx="2356730" cy="5522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40662407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31CC-A0AB-4921-4214-93E26D2A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B60C-AA55-21B8-6710-8B35560E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0908E-C327-A6FF-F5F0-800BA59D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7BAB17-726B-6E5B-EC29-B8E8F0A0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44788"/>
              </p:ext>
            </p:extLst>
          </p:nvPr>
        </p:nvGraphicFramePr>
        <p:xfrm>
          <a:off x="759012" y="819710"/>
          <a:ext cx="11058519" cy="46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303">
                  <a:extLst>
                    <a:ext uri="{9D8B030D-6E8A-4147-A177-3AD203B41FA5}">
                      <a16:colId xmlns:a16="http://schemas.microsoft.com/office/drawing/2014/main" val="653897484"/>
                    </a:ext>
                  </a:extLst>
                </a:gridCol>
                <a:gridCol w="1934850">
                  <a:extLst>
                    <a:ext uri="{9D8B030D-6E8A-4147-A177-3AD203B41FA5}">
                      <a16:colId xmlns:a16="http://schemas.microsoft.com/office/drawing/2014/main" val="575045884"/>
                    </a:ext>
                  </a:extLst>
                </a:gridCol>
                <a:gridCol w="8303366">
                  <a:extLst>
                    <a:ext uri="{9D8B030D-6E8A-4147-A177-3AD203B41FA5}">
                      <a16:colId xmlns:a16="http://schemas.microsoft.com/office/drawing/2014/main" val="1725541403"/>
                    </a:ext>
                  </a:extLst>
                </a:gridCol>
              </a:tblGrid>
              <a:tr h="596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hlinkClick r:id="rId2"/>
                        </a:rPr>
                        <a:t>https://github.com/Manojkdara/Books-to-Search-BTS-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392631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ChatGPT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3"/>
                        </a:rPr>
                        <a:t>https://chat.openai.com/chat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164926"/>
                  </a:ext>
                </a:extLst>
              </a:tr>
              <a:tr h="5357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Pretrained models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4"/>
                        </a:rPr>
                        <a:t>https://huggingface.co/models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182634"/>
                  </a:ext>
                </a:extLst>
              </a:tr>
              <a:tr h="5040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5"/>
                        </a:rPr>
                        <a:t>https://docs.streamlit.io/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415725"/>
                  </a:ext>
                </a:extLst>
              </a:tr>
              <a:tr h="5108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6"/>
                        </a:rPr>
                        <a:t>https://www.w3schools.com/mysql/default.asp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729074"/>
                  </a:ext>
                </a:extLst>
              </a:tr>
              <a:tr h="529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Plotly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7"/>
                        </a:rPr>
                        <a:t>https://www.geeksforgeeks.org/python-plotly-tutorial/</a:t>
                      </a:r>
                      <a:r>
                        <a:rPr lang="en-IN" sz="1800" dirty="0"/>
                        <a:t>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54008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Dashboard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8"/>
                        </a:rPr>
                        <a:t>https://startbootstrap.com/theme/sb-admin-2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497344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r>
                        <a:rPr lang="en-IN" dirty="0"/>
                        <a:t> Tutorials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hlinkClick r:id="rId9"/>
                        </a:rPr>
                        <a:t>https://www.youtube.com/playlist?list=PLuU3eVwK0I9PT48ZBYAHdKPFazhXg76h5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4570199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Lecture Slides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Lecture notes of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Prof.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Mohamed Amine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Chatti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Learning Analytics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214368"/>
                  </a:ext>
                </a:extLst>
              </a:tr>
            </a:tbl>
          </a:graphicData>
        </a:graphic>
      </p:graphicFrame>
      <p:pic>
        <p:nvPicPr>
          <p:cNvPr id="7" name="Picture 4" descr="GitHub Logos and Usage · GitHub">
            <a:extLst>
              <a:ext uri="{FF2B5EF4-FFF2-40B4-BE49-F238E27FC236}">
                <a16:creationId xmlns:a16="http://schemas.microsoft.com/office/drawing/2014/main" id="{25977410-A958-0A91-73A9-6D47F385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" y="857444"/>
            <a:ext cx="584064" cy="5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hatGPT Logo PNG Vector (PDF) Free Download">
            <a:extLst>
              <a:ext uri="{FF2B5EF4-FFF2-40B4-BE49-F238E27FC236}">
                <a16:creationId xmlns:a16="http://schemas.microsoft.com/office/drawing/2014/main" id="{898A0D71-5349-CA3F-C168-C274A3FB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8" y="1472445"/>
            <a:ext cx="405845" cy="4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ugging Face · GitHub">
            <a:extLst>
              <a:ext uri="{FF2B5EF4-FFF2-40B4-BE49-F238E27FC236}">
                <a16:creationId xmlns:a16="http://schemas.microsoft.com/office/drawing/2014/main" id="{D7E667A4-21E4-2282-AC73-36BAE5A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1975783"/>
            <a:ext cx="405845" cy="4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reamlit Down? Streamlit status and issues - SaaSHub">
            <a:extLst>
              <a:ext uri="{FF2B5EF4-FFF2-40B4-BE49-F238E27FC236}">
                <a16:creationId xmlns:a16="http://schemas.microsoft.com/office/drawing/2014/main" id="{6BE207A6-0243-3F7F-13D6-23C9389E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2489287"/>
            <a:ext cx="458778" cy="4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ysql - Kostenlose logo Icons">
            <a:extLst>
              <a:ext uri="{FF2B5EF4-FFF2-40B4-BE49-F238E27FC236}">
                <a16:creationId xmlns:a16="http://schemas.microsoft.com/office/drawing/2014/main" id="{4818A91F-F2BB-4FAA-52AE-62F4865A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7" y="3034328"/>
            <a:ext cx="344151" cy="3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lotly - Org Chart, Teams, Culture &amp; Jobs | The Org">
            <a:extLst>
              <a:ext uri="{FF2B5EF4-FFF2-40B4-BE49-F238E27FC236}">
                <a16:creationId xmlns:a16="http://schemas.microsoft.com/office/drawing/2014/main" id="{C9ACE11C-CA04-E9DF-F13B-3164A390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1" y="3575051"/>
            <a:ext cx="394541" cy="39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Free Bootstrap Themes, Templates, Snippets, and Guides - Start Bootstrap">
            <a:extLst>
              <a:ext uri="{FF2B5EF4-FFF2-40B4-BE49-F238E27FC236}">
                <a16:creationId xmlns:a16="http://schemas.microsoft.com/office/drawing/2014/main" id="{8B6ECB95-1981-8617-D9C6-4FE22A7F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" y="4042474"/>
            <a:ext cx="394542" cy="3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Youtube Logo SVG, PNG Icon, Symbol. Download Image.">
            <a:extLst>
              <a:ext uri="{FF2B5EF4-FFF2-40B4-BE49-F238E27FC236}">
                <a16:creationId xmlns:a16="http://schemas.microsoft.com/office/drawing/2014/main" id="{956E5D92-9886-15CD-17C7-18525D406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17695" r="4273" b="16879"/>
          <a:stretch/>
        </p:blipFill>
        <p:spPr bwMode="auto">
          <a:xfrm>
            <a:off x="876323" y="4607345"/>
            <a:ext cx="411045" cy="2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cture Icon #283362 - Free Icons Library">
            <a:extLst>
              <a:ext uri="{FF2B5EF4-FFF2-40B4-BE49-F238E27FC236}">
                <a16:creationId xmlns:a16="http://schemas.microsoft.com/office/drawing/2014/main" id="{BEC4CE6C-A2C8-1081-C051-DF4F8C75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0" b="15952"/>
          <a:stretch/>
        </p:blipFill>
        <p:spPr bwMode="auto">
          <a:xfrm>
            <a:off x="764947" y="4966675"/>
            <a:ext cx="728383" cy="5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8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371D-6C79-4F20-1923-A30EE9C2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E9312-9201-77B1-976E-466F37F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F0C56-82B2-AF75-C48A-B2DDD67D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96" y="1985645"/>
            <a:ext cx="2588768" cy="25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331B-69BE-69CB-DE17-C63B1E3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BTS</a:t>
            </a:r>
            <a:r>
              <a:rPr lang="en-IN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B598-F037-F6DF-E10A-D47401EA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D7DD1-C0EC-C635-5FC7-5CA5BBD6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D8317D-0185-6921-458E-B77388840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770" y="1029746"/>
            <a:ext cx="5863771" cy="5401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Despite the availability of instructional videos, books continue to be a crucial tool for learning new technology and obtaining knowledge. They've been with us for a long time and continue to play a vital role in our educational path.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    </a:t>
            </a: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sz="2400" b="1" u="sng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en-US" sz="2000" dirty="0"/>
              <a:t>A book recommendation system based on embedding, with interactive representations of recommended books. 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CA6DAA8-4FF4-448B-EFCC-20C1585B2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7106"/>
            <a:ext cx="438151" cy="4381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26F302-7A26-DA68-3AB4-0F08C954A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" y="903243"/>
            <a:ext cx="4890611" cy="3667959"/>
          </a:xfrm>
          <a:prstGeom prst="rect">
            <a:avLst/>
          </a:prstGeom>
        </p:spPr>
      </p:pic>
      <p:pic>
        <p:nvPicPr>
          <p:cNvPr id="14" name="Picture 13" descr="A picture containing text, reptile, lizard&#10;&#10;Description automatically generated">
            <a:extLst>
              <a:ext uri="{FF2B5EF4-FFF2-40B4-BE49-F238E27FC236}">
                <a16:creationId xmlns:a16="http://schemas.microsoft.com/office/drawing/2014/main" id="{F34A7263-FE85-83F1-C9BE-F7E8AFD89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68" y="2368823"/>
            <a:ext cx="840603" cy="1102219"/>
          </a:xfrm>
          <a:prstGeom prst="rect">
            <a:avLst/>
          </a:prstGeom>
        </p:spPr>
      </p:pic>
      <p:pic>
        <p:nvPicPr>
          <p:cNvPr id="8" name="Picture 7" descr="A picture containing text, arthropod&#10;&#10;Description automatically generated">
            <a:extLst>
              <a:ext uri="{FF2B5EF4-FFF2-40B4-BE49-F238E27FC236}">
                <a16:creationId xmlns:a16="http://schemas.microsoft.com/office/drawing/2014/main" id="{82110A5C-3C91-E47E-1C22-C69A4F528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47" y="4217133"/>
            <a:ext cx="1579253" cy="1946702"/>
          </a:xfrm>
          <a:prstGeom prst="rect">
            <a:avLst/>
          </a:prstGeom>
        </p:spPr>
      </p:pic>
      <p:pic>
        <p:nvPicPr>
          <p:cNvPr id="16" name="Picture 15" descr="A picture containing map&#10;&#10;Description automatically generated">
            <a:extLst>
              <a:ext uri="{FF2B5EF4-FFF2-40B4-BE49-F238E27FC236}">
                <a16:creationId xmlns:a16="http://schemas.microsoft.com/office/drawing/2014/main" id="{FA3AD016-A1AC-5381-D5A6-69FC0E31EA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13" y="4042800"/>
            <a:ext cx="960244" cy="9602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7BC19-EBE8-C058-CDCB-6AA5F66B9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23" y="3533618"/>
            <a:ext cx="1763390" cy="24594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22B79C-FF67-E1FA-377E-D9EDEA51E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056" y="3871657"/>
            <a:ext cx="1993576" cy="26376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787DA-ED9F-25FD-55B1-D0155DBEDD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805"/>
          <a:stretch/>
        </p:blipFill>
        <p:spPr>
          <a:xfrm>
            <a:off x="0" y="4047309"/>
            <a:ext cx="1424412" cy="21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8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IN" dirty="0"/>
              <a:t>–Why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3" y="872065"/>
            <a:ext cx="7569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used for this project includes book titles, which will be used to generate embeddings for each book.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data is cleaned and preprocessed before being used to train the model to make sure it is accurate and useful.</a:t>
            </a:r>
          </a:p>
          <a:p>
            <a:pPr algn="l"/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MySQL DB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to store and retrieve datasets.</a:t>
            </a:r>
          </a:p>
        </p:txBody>
      </p:sp>
      <p:pic>
        <p:nvPicPr>
          <p:cNvPr id="2050" name="Picture 2" descr="How to Download Kaggle Datasets on Ubuntu | endtoend.ai">
            <a:extLst>
              <a:ext uri="{FF2B5EF4-FFF2-40B4-BE49-F238E27FC236}">
                <a16:creationId xmlns:a16="http://schemas.microsoft.com/office/drawing/2014/main" id="{24BDDC7D-B151-2C25-15E8-BD5931A5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4" y="3305060"/>
            <a:ext cx="2048189" cy="13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E77BE5-6496-C86A-6AFE-5EDB6DFE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8" y="4211265"/>
            <a:ext cx="1431824" cy="20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6AB694-1B14-084D-2E70-177157D69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71014">
            <a:off x="2474424" y="3940053"/>
            <a:ext cx="562743" cy="54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9DC90-13C0-DE2D-E48A-71286494A6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27"/>
          <a:stretch/>
        </p:blipFill>
        <p:spPr>
          <a:xfrm>
            <a:off x="5375355" y="2251116"/>
            <a:ext cx="5658406" cy="1652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967CB-D558-A1A5-BBDC-65C3B2250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6338" y="759085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5E60E22-A621-7AC0-CD5C-D0173877F7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13260"/>
          <a:stretch/>
        </p:blipFill>
        <p:spPr>
          <a:xfrm>
            <a:off x="1701566" y="1091016"/>
            <a:ext cx="932655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53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r>
              <a:rPr lang="en-IN" dirty="0"/>
              <a:t> – How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4030134" y="872065"/>
            <a:ext cx="7526866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To provide a personalized book recommendation system that takes into account the user's search query and </a:t>
            </a:r>
            <a:r>
              <a:rPr lang="en-US" sz="2000" b="1" i="0" dirty="0">
                <a:effectLst/>
                <a:latin typeface="Söhne"/>
              </a:rPr>
              <a:t>suggests books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that are semantically related to the query.</a:t>
            </a:r>
          </a:p>
          <a:p>
            <a:pPr algn="just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Action – Target pairs</a:t>
            </a:r>
          </a:p>
          <a:p>
            <a:pPr algn="l"/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Discover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1" i="0" dirty="0">
                <a:effectLst/>
                <a:latin typeface="Söhne"/>
              </a:rPr>
              <a:t>features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of books by using embeddings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L</a:t>
            </a:r>
            <a:r>
              <a:rPr lang="en-US" sz="2000" b="1" i="0" dirty="0">
                <a:effectLst/>
                <a:latin typeface="Söhne"/>
              </a:rPr>
              <a:t>ocate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relevant books based on user's query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C</a:t>
            </a:r>
            <a:r>
              <a:rPr lang="en-US" sz="2000" b="1" i="0" dirty="0">
                <a:effectLst/>
                <a:latin typeface="Söhne"/>
              </a:rPr>
              <a:t>ompare similarities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between books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S</a:t>
            </a:r>
            <a:r>
              <a:rPr lang="en-US" sz="2000" b="1" i="0" dirty="0">
                <a:effectLst/>
                <a:latin typeface="Söhne"/>
              </a:rPr>
              <a:t>ummarize trends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 the recommended books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D</a:t>
            </a:r>
            <a:r>
              <a:rPr lang="en-US" sz="2000" b="1" i="0" dirty="0">
                <a:effectLst/>
                <a:latin typeface="Söhne"/>
              </a:rPr>
              <a:t>erive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insights from the data for the recommendation system.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A298-6F75-0A56-9359-12F8199C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19C82-5C55-A466-7B82-66994B6F15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3802" b="5754"/>
          <a:stretch/>
        </p:blipFill>
        <p:spPr>
          <a:xfrm>
            <a:off x="1740111" y="1343137"/>
            <a:ext cx="868977" cy="5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7A61-EA1D-24A6-846A-50389577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7A06-2831-6A82-ACBF-D280BBA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6AF8-DE59-2703-1886-9EFC77E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C0B0F-242B-E42E-C62C-09099A661374}"/>
              </a:ext>
            </a:extLst>
          </p:cNvPr>
          <p:cNvSpPr txBox="1"/>
          <p:nvPr/>
        </p:nvSpPr>
        <p:spPr>
          <a:xfrm>
            <a:off x="3262441" y="1775132"/>
            <a:ext cx="615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book titles are used to generate embeddings for each book using </a:t>
            </a:r>
            <a:r>
              <a:rPr lang="en-US" sz="2000" b="1" i="0" dirty="0">
                <a:effectLst/>
              </a:rPr>
              <a:t>Sentence Transformer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sz="2000" dirty="0">
              <a:solidFill>
                <a:srgbClr val="D1D5DB"/>
              </a:solidFill>
            </a:endParaRPr>
          </a:p>
          <a:p>
            <a:pPr algn="l"/>
            <a:endParaRPr lang="en-US" sz="2000" b="0" i="0" dirty="0">
              <a:solidFill>
                <a:srgbClr val="D1D5DB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embeddings are used to calculate the similarity between books using </a:t>
            </a:r>
            <a:r>
              <a:rPr lang="en-US" sz="2000" b="1" i="0" dirty="0">
                <a:effectLst/>
              </a:rPr>
              <a:t>Semantic Search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</a:p>
          <a:p>
            <a:pPr algn="l"/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9" name="Picture 8" descr="sentence-transformers (Sentence Transformers)">
            <a:extLst>
              <a:ext uri="{FF2B5EF4-FFF2-40B4-BE49-F238E27FC236}">
                <a16:creationId xmlns:a16="http://schemas.microsoft.com/office/drawing/2014/main" id="{E2A7EFFD-1DFE-1DD7-4840-61C4381F6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9" t="16789" r="22254" b="19733"/>
          <a:stretch/>
        </p:blipFill>
        <p:spPr bwMode="auto">
          <a:xfrm>
            <a:off x="8296074" y="4485307"/>
            <a:ext cx="2325134" cy="14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C9873-2D3D-19AB-0092-849CDFA3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5192" y="891286"/>
            <a:ext cx="2345455" cy="286232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8415579-B9DB-05AA-6C47-32E8CB212B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9921" r="3301" b="4955"/>
          <a:stretch/>
        </p:blipFill>
        <p:spPr>
          <a:xfrm>
            <a:off x="1700682" y="1383746"/>
            <a:ext cx="920575" cy="6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5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AB3-5E96-8747-83B8-2D747107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1D260-5BDF-3A8E-93BF-B738962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5DEBC-C912-8685-C840-6FF3AA3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D6EE9D-3DEC-29B0-F039-570DCA248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6133" y="1133356"/>
            <a:ext cx="67713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Sentence Transformer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library that allows for the generation of sentence embeddings for natural language processing tasks.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(Bidirectional Encoder Representations from Transformers) is based neural network model that is used to generate sentence embeddings.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can be fine-tuned for various natural language processing tasks such as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</a:rPr>
              <a:t>classification, question answering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and more.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FABBB-6DC2-3681-C5B5-19F79901CE6D}"/>
              </a:ext>
            </a:extLst>
          </p:cNvPr>
          <p:cNvSpPr txBox="1"/>
          <p:nvPr/>
        </p:nvSpPr>
        <p:spPr>
          <a:xfrm>
            <a:off x="153166" y="4382994"/>
            <a:ext cx="230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Source 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Sentence-Embeddings</a:t>
            </a:r>
            <a:endParaRPr lang="en-IN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717A2-C303-4A91-1AFD-62DFB0BB9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" t="8400" r="7470" b="8850"/>
          <a:stretch/>
        </p:blipFill>
        <p:spPr>
          <a:xfrm>
            <a:off x="0" y="1139051"/>
            <a:ext cx="4909457" cy="3243943"/>
          </a:xfrm>
          <a:prstGeom prst="rect">
            <a:avLst/>
          </a:prstGeom>
        </p:spPr>
      </p:pic>
      <p:pic>
        <p:nvPicPr>
          <p:cNvPr id="4102" name="Picture 6" descr="Sentence Transformers and Embeddings | Pinecone">
            <a:extLst>
              <a:ext uri="{FF2B5EF4-FFF2-40B4-BE49-F238E27FC236}">
                <a16:creationId xmlns:a16="http://schemas.microsoft.com/office/drawing/2014/main" id="{F33E9CFA-EB65-70E0-32E9-8DFE1F67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6" y="1379348"/>
            <a:ext cx="3222361" cy="19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905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0A3A-961E-5375-D2A8-2BE8EE7B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hat –Why – </a:t>
            </a:r>
            <a:r>
              <a:rPr lang="en-IN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6EFC-F408-E0F3-86C8-012AA727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067" y="953589"/>
            <a:ext cx="7770464" cy="505774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Semantic search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uses natural language processing techniques such as word embeddings to understand the intent behind a user's query and return semantically related results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takes into account context and synonyms to provide more accurate results.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1" i="0" dirty="0">
                <a:effectLst/>
              </a:rPr>
              <a:t>Sentence Transformer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library uses </a:t>
            </a:r>
            <a:r>
              <a:rPr lang="en-US" sz="2000" b="1" i="0" dirty="0">
                <a:effectLst/>
              </a:rPr>
              <a:t>cosine similarity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default similarity measure when generating embeddings</a:t>
            </a:r>
            <a:r>
              <a:rPr 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B62B4-50E4-4D29-35E4-79B60056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52978-9FA8-6BE8-4DB7-7D17AF9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832E20-097B-0160-E097-0018A9C9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1486989"/>
            <a:ext cx="340837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67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AE73-0C48-D0AE-23E0-4F71099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Choice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F5FD0-3DB2-F807-27EB-6064BAC2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BTS - Book Recommendation System - Neurons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7955B-FFB8-6B3B-B1FD-636D50D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F6B56B-C24E-47B8-EC81-21916907D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2122"/>
              </p:ext>
            </p:extLst>
          </p:nvPr>
        </p:nvGraphicFramePr>
        <p:xfrm>
          <a:off x="5054600" y="1532292"/>
          <a:ext cx="6762931" cy="3688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52936">
                  <a:extLst>
                    <a:ext uri="{9D8B030D-6E8A-4147-A177-3AD203B41FA5}">
                      <a16:colId xmlns:a16="http://schemas.microsoft.com/office/drawing/2014/main" val="3535243455"/>
                    </a:ext>
                  </a:extLst>
                </a:gridCol>
                <a:gridCol w="4409995">
                  <a:extLst>
                    <a:ext uri="{9D8B030D-6E8A-4147-A177-3AD203B41FA5}">
                      <a16:colId xmlns:a16="http://schemas.microsoft.com/office/drawing/2014/main" val="257870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What (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Data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öhne"/>
                        </a:rPr>
                        <a:t>Book titles(Categorical – Nominal), ratings(Quantitative – Ordinal)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Why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Tasks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Discover features, Locate, Compare similarities, Summarize trends , Derive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Encode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Embeddings using Sentence Transformer and BERT model.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Facet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Grouping the recommended books by ratings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Using Semantic search </a:t>
                      </a:r>
                      <a:endParaRPr lang="en-US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How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Manipulation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Similarity scores to compare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8391"/>
                  </a:ext>
                </a:extLst>
              </a:tr>
            </a:tbl>
          </a:graphicData>
        </a:graphic>
      </p:graphicFrame>
      <p:pic>
        <p:nvPicPr>
          <p:cNvPr id="7170" name="Picture 2" descr="The Hidden Traps in Decision Making">
            <a:extLst>
              <a:ext uri="{FF2B5EF4-FFF2-40B4-BE49-F238E27FC236}">
                <a16:creationId xmlns:a16="http://schemas.microsoft.com/office/drawing/2014/main" id="{0A1DAB08-3710-A9EE-AF1D-5375F508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133" y="1594770"/>
            <a:ext cx="4392500" cy="34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7FBA9B9-9848-EEFD-961C-06D7EBD42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181">
            <a:off x="2794368" y="2064350"/>
            <a:ext cx="1380426" cy="317197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13492840-92C7-787C-0BFF-785A91AAC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87">
            <a:off x="93869" y="2053582"/>
            <a:ext cx="1036495" cy="365126"/>
          </a:xfrm>
          <a:prstGeom prst="rect">
            <a:avLst/>
          </a:prstGeom>
        </p:spPr>
      </p:pic>
      <p:pic>
        <p:nvPicPr>
          <p:cNvPr id="11" name="Picture 10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16A99893-2A0B-3223-0A72-A0D3B0A3A3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3795">
            <a:off x="1703942" y="1844216"/>
            <a:ext cx="979714" cy="3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5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102</TotalTime>
  <Words>1265</Words>
  <Application>Microsoft Office PowerPoint</Application>
  <PresentationFormat>Widescreen</PresentationFormat>
  <Paragraphs>287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Arial</vt:lpstr>
      <vt:lpstr>Calibri</vt:lpstr>
      <vt:lpstr>Calibri Light</vt:lpstr>
      <vt:lpstr>Söhne</vt:lpstr>
      <vt:lpstr>Wingdings</vt:lpstr>
      <vt:lpstr>Office Theme</vt:lpstr>
      <vt:lpstr>BTS-Books to Search</vt:lpstr>
      <vt:lpstr>Overview</vt:lpstr>
      <vt:lpstr>What is BTS?</vt:lpstr>
      <vt:lpstr>What –Why – How </vt:lpstr>
      <vt:lpstr>What –Why – How </vt:lpstr>
      <vt:lpstr>What –Why – How </vt:lpstr>
      <vt:lpstr>What –Why – How </vt:lpstr>
      <vt:lpstr>What –Why – How </vt:lpstr>
      <vt:lpstr>Design Choice</vt:lpstr>
      <vt:lpstr>Data Visualization _Bar chart </vt:lpstr>
      <vt:lpstr>Data Visualization _Pie chart </vt:lpstr>
      <vt:lpstr>Data Visualization _ Histogram</vt:lpstr>
      <vt:lpstr>Implementation</vt:lpstr>
      <vt:lpstr>Conceptual Solution</vt:lpstr>
      <vt:lpstr>Conceptual Solution</vt:lpstr>
      <vt:lpstr>Conceptual Solution</vt:lpstr>
      <vt:lpstr>Results</vt:lpstr>
      <vt:lpstr>Results </vt:lpstr>
      <vt:lpstr>Results</vt:lpstr>
      <vt:lpstr>Results</vt:lpstr>
      <vt:lpstr>Summary</vt:lpstr>
      <vt:lpstr>Summary</vt:lpstr>
      <vt:lpstr>Task Allocation</vt:lpstr>
      <vt:lpstr>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Manoj Kumar Dara</cp:lastModifiedBy>
  <cp:revision>144</cp:revision>
  <dcterms:created xsi:type="dcterms:W3CDTF">2021-10-10T07:35:47Z</dcterms:created>
  <dcterms:modified xsi:type="dcterms:W3CDTF">2023-03-02T17:31:28Z</dcterms:modified>
</cp:coreProperties>
</file>