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6" r:id="rId3"/>
    <p:sldId id="291" r:id="rId4"/>
    <p:sldId id="310" r:id="rId5"/>
    <p:sldId id="288" r:id="rId6"/>
    <p:sldId id="311" r:id="rId7"/>
    <p:sldId id="312" r:id="rId8"/>
    <p:sldId id="313" r:id="rId9"/>
    <p:sldId id="314" r:id="rId10"/>
    <p:sldId id="315" r:id="rId11"/>
    <p:sldId id="317" r:id="rId12"/>
    <p:sldId id="319" r:id="rId13"/>
    <p:sldId id="332" r:id="rId14"/>
    <p:sldId id="318" r:id="rId15"/>
    <p:sldId id="321" r:id="rId16"/>
    <p:sldId id="322" r:id="rId17"/>
    <p:sldId id="325" r:id="rId18"/>
    <p:sldId id="327" r:id="rId19"/>
    <p:sldId id="328" r:id="rId20"/>
    <p:sldId id="323" r:id="rId21"/>
    <p:sldId id="324" r:id="rId22"/>
    <p:sldId id="331" r:id="rId23"/>
    <p:sldId id="286" r:id="rId24"/>
    <p:sldId id="305" r:id="rId25"/>
    <p:sldId id="329" r:id="rId26"/>
    <p:sldId id="33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79"/>
    <a:srgbClr val="EDEDED"/>
    <a:srgbClr val="004992"/>
    <a:srgbClr val="E7E7E7"/>
    <a:srgbClr val="A1E6FF"/>
    <a:srgbClr val="EFE4BF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07" autoAdjust="0"/>
    <p:restoredTop sz="94434" autoAdjust="0"/>
  </p:normalViewPr>
  <p:slideViewPr>
    <p:cSldViewPr snapToGrid="0">
      <p:cViewPr varScale="1">
        <p:scale>
          <a:sx n="85" d="100"/>
          <a:sy n="85" d="100"/>
        </p:scale>
        <p:origin x="94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86D841-F3B0-41BC-ACE8-0B2556690A95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01445FD-93DC-4AD4-A6E3-A2E5DB611FC7}">
      <dgm:prSet phldrT="[Text]" custT="1"/>
      <dgm:spPr/>
      <dgm:t>
        <a:bodyPr/>
        <a:lstStyle/>
        <a:p>
          <a:pPr algn="l"/>
          <a:r>
            <a:rPr lang="en-IN" sz="1800" b="1" i="0" dirty="0"/>
            <a:t>Tokenization</a:t>
          </a:r>
        </a:p>
        <a:p>
          <a:pPr algn="l"/>
          <a:endParaRPr lang="en-IN" sz="1300" b="0" i="0" dirty="0"/>
        </a:p>
        <a:p>
          <a:pPr algn="just"/>
          <a:r>
            <a:rPr lang="en-US" sz="1400" b="0" i="0" dirty="0">
              <a:solidFill>
                <a:schemeClr val="tx1">
                  <a:lumMod val="50000"/>
                  <a:lumOff val="50000"/>
                </a:schemeClr>
              </a:solidFill>
            </a:rPr>
            <a:t>Word Piece tokenizer to break down words into smaller pieces</a:t>
          </a:r>
          <a:endParaRPr lang="en-IN" sz="14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5D6A5E3B-55C7-411D-A132-D5622DD1AE1A}" type="parTrans" cxnId="{7F85F02A-8154-49A1-B6B2-EBE481A235B2}">
      <dgm:prSet/>
      <dgm:spPr/>
      <dgm:t>
        <a:bodyPr/>
        <a:lstStyle/>
        <a:p>
          <a:endParaRPr lang="en-IN"/>
        </a:p>
      </dgm:t>
    </dgm:pt>
    <dgm:pt modelId="{5FE36BAA-FD2E-4BFE-9004-83EF2A80B6F7}" type="sibTrans" cxnId="{7F85F02A-8154-49A1-B6B2-EBE481A235B2}">
      <dgm:prSet/>
      <dgm:spPr/>
      <dgm:t>
        <a:bodyPr/>
        <a:lstStyle/>
        <a:p>
          <a:endParaRPr lang="en-IN"/>
        </a:p>
      </dgm:t>
    </dgm:pt>
    <dgm:pt modelId="{C7D33D52-F057-4AAF-A98A-9C0DF8BE18D0}">
      <dgm:prSet phldrT="[Text]" custT="1"/>
      <dgm:spPr/>
      <dgm:t>
        <a:bodyPr/>
        <a:lstStyle/>
        <a:p>
          <a:pPr algn="l"/>
          <a:r>
            <a:rPr lang="en-IN" sz="1800" b="1" i="0" dirty="0">
              <a:solidFill>
                <a:schemeClr val="tx1"/>
              </a:solidFill>
            </a:rPr>
            <a:t>Input Representation</a:t>
          </a:r>
        </a:p>
        <a:p>
          <a:pPr algn="l"/>
          <a:endParaRPr lang="en-IN" sz="1400" b="0" i="0" dirty="0">
            <a:solidFill>
              <a:schemeClr val="tx1">
                <a:lumMod val="50000"/>
                <a:lumOff val="50000"/>
              </a:schemeClr>
            </a:solidFill>
          </a:endParaRPr>
        </a:p>
        <a:p>
          <a:pPr algn="l"/>
          <a:r>
            <a:rPr lang="en-US" sz="1400" b="0" i="0" dirty="0">
              <a:solidFill>
                <a:schemeClr val="tx1">
                  <a:lumMod val="50000"/>
                  <a:lumOff val="50000"/>
                </a:schemeClr>
              </a:solidFill>
            </a:rPr>
            <a:t>Converted into numerical representations called "input IDs.</a:t>
          </a:r>
          <a:endParaRPr lang="en-IN" sz="14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DBDE3255-2909-47C2-844A-4088C977520B}" type="parTrans" cxnId="{CB8B6526-DDCE-4587-A325-7E51B0BF1FF7}">
      <dgm:prSet/>
      <dgm:spPr/>
      <dgm:t>
        <a:bodyPr/>
        <a:lstStyle/>
        <a:p>
          <a:endParaRPr lang="en-IN"/>
        </a:p>
      </dgm:t>
    </dgm:pt>
    <dgm:pt modelId="{C1B00BF7-7BCA-4344-93DE-956F8D47B976}" type="sibTrans" cxnId="{CB8B6526-DDCE-4587-A325-7E51B0BF1FF7}">
      <dgm:prSet/>
      <dgm:spPr/>
      <dgm:t>
        <a:bodyPr/>
        <a:lstStyle/>
        <a:p>
          <a:endParaRPr lang="en-IN"/>
        </a:p>
      </dgm:t>
    </dgm:pt>
    <dgm:pt modelId="{B8733E7D-EB1D-4535-80F7-E7ED866847D0}">
      <dgm:prSet phldrT="[Text]" custT="1"/>
      <dgm:spPr/>
      <dgm:t>
        <a:bodyPr/>
        <a:lstStyle/>
        <a:p>
          <a:pPr algn="l"/>
          <a:r>
            <a:rPr lang="en-IN" sz="1800" b="1" i="0" dirty="0">
              <a:solidFill>
                <a:schemeClr val="tx1"/>
              </a:solidFill>
            </a:rPr>
            <a:t>Pre-training</a:t>
          </a:r>
        </a:p>
        <a:p>
          <a:pPr algn="l"/>
          <a:endParaRPr lang="en-IN" sz="1300" b="0" i="0" dirty="0"/>
        </a:p>
        <a:p>
          <a:pPr algn="just"/>
          <a:r>
            <a:rPr lang="en-IN" sz="1400" b="0" i="0" dirty="0">
              <a:solidFill>
                <a:schemeClr val="tx1">
                  <a:lumMod val="50000"/>
                  <a:lumOff val="50000"/>
                </a:schemeClr>
              </a:solidFill>
            </a:rPr>
            <a:t>Contextual relationships between words and predicts the missing tokens</a:t>
          </a:r>
          <a:endParaRPr lang="en-IN" sz="14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8DB4AF28-0EA7-4B7E-9DC8-C9C2EBA60C73}" type="parTrans" cxnId="{D4886A3E-21DC-41C0-8890-0FA8C7BAC357}">
      <dgm:prSet/>
      <dgm:spPr/>
      <dgm:t>
        <a:bodyPr/>
        <a:lstStyle/>
        <a:p>
          <a:endParaRPr lang="en-IN"/>
        </a:p>
      </dgm:t>
    </dgm:pt>
    <dgm:pt modelId="{A7D87E82-3B19-40D8-9512-188CA67F7045}" type="sibTrans" cxnId="{D4886A3E-21DC-41C0-8890-0FA8C7BAC357}">
      <dgm:prSet/>
      <dgm:spPr/>
      <dgm:t>
        <a:bodyPr/>
        <a:lstStyle/>
        <a:p>
          <a:endParaRPr lang="en-IN"/>
        </a:p>
      </dgm:t>
    </dgm:pt>
    <dgm:pt modelId="{2E1E62CE-9083-40E1-A625-F767A2273BCB}">
      <dgm:prSet custT="1"/>
      <dgm:spPr/>
      <dgm:t>
        <a:bodyPr/>
        <a:lstStyle/>
        <a:p>
          <a:pPr algn="l"/>
          <a:r>
            <a:rPr lang="en-IN" sz="1800" b="1" i="0" dirty="0">
              <a:solidFill>
                <a:schemeClr val="tx1"/>
              </a:solidFill>
            </a:rPr>
            <a:t>Encoding</a:t>
          </a:r>
        </a:p>
        <a:p>
          <a:pPr algn="l"/>
          <a:endParaRPr lang="en-IN" sz="1400" b="0" i="0" dirty="0"/>
        </a:p>
        <a:p>
          <a:pPr algn="l"/>
          <a:r>
            <a:rPr lang="en-IN" sz="1400" b="0" i="0" dirty="0">
              <a:solidFill>
                <a:schemeClr val="tx1">
                  <a:lumMod val="50000"/>
                  <a:lumOff val="50000"/>
                </a:schemeClr>
              </a:solidFill>
            </a:rPr>
            <a:t>Self-attention mechanisms to generate word embeddings</a:t>
          </a:r>
          <a:endParaRPr lang="en-IN" sz="14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015499FB-4F97-4BF5-8C3E-34311A2044EC}" type="parTrans" cxnId="{A728BAD7-9E4F-4CFD-AF40-969C2C70D996}">
      <dgm:prSet/>
      <dgm:spPr/>
      <dgm:t>
        <a:bodyPr/>
        <a:lstStyle/>
        <a:p>
          <a:endParaRPr lang="en-IN"/>
        </a:p>
      </dgm:t>
    </dgm:pt>
    <dgm:pt modelId="{CECB7E55-F1FC-4A20-8C7A-45772A1A0228}" type="sibTrans" cxnId="{A728BAD7-9E4F-4CFD-AF40-969C2C70D996}">
      <dgm:prSet/>
      <dgm:spPr/>
      <dgm:t>
        <a:bodyPr/>
        <a:lstStyle/>
        <a:p>
          <a:endParaRPr lang="en-IN"/>
        </a:p>
      </dgm:t>
    </dgm:pt>
    <dgm:pt modelId="{9D6E1DD0-C668-4003-9A34-A3FCF34086D6}">
      <dgm:prSet custT="1"/>
      <dgm:spPr/>
      <dgm:t>
        <a:bodyPr/>
        <a:lstStyle/>
        <a:p>
          <a:r>
            <a:rPr lang="en-IN" sz="1800" b="1" i="0" dirty="0">
              <a:solidFill>
                <a:schemeClr val="tx1"/>
              </a:solidFill>
            </a:rPr>
            <a:t>Output Representation</a:t>
          </a:r>
        </a:p>
        <a:p>
          <a:endParaRPr lang="en-IN" sz="1600" b="0" i="0" dirty="0"/>
        </a:p>
        <a:p>
          <a:r>
            <a:rPr lang="en-IN" sz="1400" b="0" i="0" dirty="0">
              <a:solidFill>
                <a:schemeClr val="tx1">
                  <a:lumMod val="50000"/>
                  <a:lumOff val="50000"/>
                </a:schemeClr>
              </a:solidFill>
            </a:rPr>
            <a:t>Final word embedding</a:t>
          </a:r>
          <a:endParaRPr lang="en-IN" sz="14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A4703C3A-7C38-4BCD-BACE-0578E3CA98BE}" type="parTrans" cxnId="{F99EF055-AB10-41C4-867C-F4E6DEDD7839}">
      <dgm:prSet/>
      <dgm:spPr/>
      <dgm:t>
        <a:bodyPr/>
        <a:lstStyle/>
        <a:p>
          <a:endParaRPr lang="en-IN"/>
        </a:p>
      </dgm:t>
    </dgm:pt>
    <dgm:pt modelId="{75F63072-8446-4CBE-8B60-33D6585523D5}" type="sibTrans" cxnId="{F99EF055-AB10-41C4-867C-F4E6DEDD7839}">
      <dgm:prSet/>
      <dgm:spPr/>
      <dgm:t>
        <a:bodyPr/>
        <a:lstStyle/>
        <a:p>
          <a:endParaRPr lang="en-IN"/>
        </a:p>
      </dgm:t>
    </dgm:pt>
    <dgm:pt modelId="{3CB66A1E-6564-45EC-91EC-2E1B41E574E4}" type="pres">
      <dgm:prSet presAssocID="{3286D841-F3B0-41BC-ACE8-0B2556690A95}" presName="rootnode" presStyleCnt="0">
        <dgm:presLayoutVars>
          <dgm:chMax/>
          <dgm:chPref/>
          <dgm:dir/>
          <dgm:animLvl val="lvl"/>
        </dgm:presLayoutVars>
      </dgm:prSet>
      <dgm:spPr/>
    </dgm:pt>
    <dgm:pt modelId="{5397D662-671C-4FE7-B22B-611B88441F59}" type="pres">
      <dgm:prSet presAssocID="{001445FD-93DC-4AD4-A6E3-A2E5DB611FC7}" presName="composite" presStyleCnt="0"/>
      <dgm:spPr/>
    </dgm:pt>
    <dgm:pt modelId="{B4B77674-C26F-46ED-A2D4-B5363FCF2AEE}" type="pres">
      <dgm:prSet presAssocID="{001445FD-93DC-4AD4-A6E3-A2E5DB611FC7}" presName="LShape" presStyleLbl="alignNode1" presStyleIdx="0" presStyleCnt="9"/>
      <dgm:spPr/>
    </dgm:pt>
    <dgm:pt modelId="{D16918CB-872F-4628-A723-150063BF8063}" type="pres">
      <dgm:prSet presAssocID="{001445FD-93DC-4AD4-A6E3-A2E5DB611FC7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F5B316FC-729F-4E3A-BCE8-F1035C266364}" type="pres">
      <dgm:prSet presAssocID="{001445FD-93DC-4AD4-A6E3-A2E5DB611FC7}" presName="Triangle" presStyleLbl="alignNode1" presStyleIdx="1" presStyleCnt="9"/>
      <dgm:spPr/>
    </dgm:pt>
    <dgm:pt modelId="{33D06B12-E3C9-4D9A-B4A7-6D1B34F49D6F}" type="pres">
      <dgm:prSet presAssocID="{5FE36BAA-FD2E-4BFE-9004-83EF2A80B6F7}" presName="sibTrans" presStyleCnt="0"/>
      <dgm:spPr/>
    </dgm:pt>
    <dgm:pt modelId="{573A1FF9-99BC-4DA9-A399-1608E0EA27F5}" type="pres">
      <dgm:prSet presAssocID="{5FE36BAA-FD2E-4BFE-9004-83EF2A80B6F7}" presName="space" presStyleCnt="0"/>
      <dgm:spPr/>
    </dgm:pt>
    <dgm:pt modelId="{BAF95FF3-9CB5-49F5-9158-81108AA8206D}" type="pres">
      <dgm:prSet presAssocID="{C7D33D52-F057-4AAF-A98A-9C0DF8BE18D0}" presName="composite" presStyleCnt="0"/>
      <dgm:spPr/>
    </dgm:pt>
    <dgm:pt modelId="{2DAA3FBF-4DB6-4BF3-80B2-BC76725D2BE9}" type="pres">
      <dgm:prSet presAssocID="{C7D33D52-F057-4AAF-A98A-9C0DF8BE18D0}" presName="LShape" presStyleLbl="alignNode1" presStyleIdx="2" presStyleCnt="9" custScaleX="111699"/>
      <dgm:spPr/>
    </dgm:pt>
    <dgm:pt modelId="{D6596E50-1816-48BF-ACB6-A1D49CA3F3EC}" type="pres">
      <dgm:prSet presAssocID="{C7D33D52-F057-4AAF-A98A-9C0DF8BE18D0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9F9A6363-B27A-4D2D-AAFE-35344B57A4D8}" type="pres">
      <dgm:prSet presAssocID="{C7D33D52-F057-4AAF-A98A-9C0DF8BE18D0}" presName="Triangle" presStyleLbl="alignNode1" presStyleIdx="3" presStyleCnt="9"/>
      <dgm:spPr/>
    </dgm:pt>
    <dgm:pt modelId="{6C209E0D-7453-4B8E-A6DE-1D8129B0D0CE}" type="pres">
      <dgm:prSet presAssocID="{C1B00BF7-7BCA-4344-93DE-956F8D47B976}" presName="sibTrans" presStyleCnt="0"/>
      <dgm:spPr/>
    </dgm:pt>
    <dgm:pt modelId="{1C84F503-E56C-44CD-8AE6-F29C6553FFA9}" type="pres">
      <dgm:prSet presAssocID="{C1B00BF7-7BCA-4344-93DE-956F8D47B976}" presName="space" presStyleCnt="0"/>
      <dgm:spPr/>
    </dgm:pt>
    <dgm:pt modelId="{2FC91174-B2CF-4FC9-86A6-F4C19D492DD1}" type="pres">
      <dgm:prSet presAssocID="{B8733E7D-EB1D-4535-80F7-E7ED866847D0}" presName="composite" presStyleCnt="0"/>
      <dgm:spPr/>
    </dgm:pt>
    <dgm:pt modelId="{44F7B62E-80EE-4EB0-9903-5EEB620FB975}" type="pres">
      <dgm:prSet presAssocID="{B8733E7D-EB1D-4535-80F7-E7ED866847D0}" presName="LShape" presStyleLbl="alignNode1" presStyleIdx="4" presStyleCnt="9"/>
      <dgm:spPr/>
    </dgm:pt>
    <dgm:pt modelId="{54C59665-7B85-488C-A4DF-766B7E39A0BC}" type="pres">
      <dgm:prSet presAssocID="{B8733E7D-EB1D-4535-80F7-E7ED866847D0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5EF4050-E2F1-4561-AED2-C8F9DB3AB527}" type="pres">
      <dgm:prSet presAssocID="{B8733E7D-EB1D-4535-80F7-E7ED866847D0}" presName="Triangle" presStyleLbl="alignNode1" presStyleIdx="5" presStyleCnt="9"/>
      <dgm:spPr/>
    </dgm:pt>
    <dgm:pt modelId="{E9702D90-4A09-4875-A003-80A10E28A95F}" type="pres">
      <dgm:prSet presAssocID="{A7D87E82-3B19-40D8-9512-188CA67F7045}" presName="sibTrans" presStyleCnt="0"/>
      <dgm:spPr/>
    </dgm:pt>
    <dgm:pt modelId="{FA926DEA-1377-4C04-80F7-11411BEA2D50}" type="pres">
      <dgm:prSet presAssocID="{A7D87E82-3B19-40D8-9512-188CA67F7045}" presName="space" presStyleCnt="0"/>
      <dgm:spPr/>
    </dgm:pt>
    <dgm:pt modelId="{6DA55EDD-1D48-4C8C-9167-EF4D93E12571}" type="pres">
      <dgm:prSet presAssocID="{2E1E62CE-9083-40E1-A625-F767A2273BCB}" presName="composite" presStyleCnt="0"/>
      <dgm:spPr/>
    </dgm:pt>
    <dgm:pt modelId="{630EE03C-9F21-4697-860F-36617D3B98E8}" type="pres">
      <dgm:prSet presAssocID="{2E1E62CE-9083-40E1-A625-F767A2273BCB}" presName="LShape" presStyleLbl="alignNode1" presStyleIdx="6" presStyleCnt="9"/>
      <dgm:spPr/>
    </dgm:pt>
    <dgm:pt modelId="{2F6CB535-2647-4275-94BE-60ECC9F9785E}" type="pres">
      <dgm:prSet presAssocID="{2E1E62CE-9083-40E1-A625-F767A2273BCB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8ECCF79-33DE-483F-9731-21D26C525E98}" type="pres">
      <dgm:prSet presAssocID="{2E1E62CE-9083-40E1-A625-F767A2273BCB}" presName="Triangle" presStyleLbl="alignNode1" presStyleIdx="7" presStyleCnt="9"/>
      <dgm:spPr/>
    </dgm:pt>
    <dgm:pt modelId="{B2583F4F-FD78-4092-90B5-49AF1FBA1E39}" type="pres">
      <dgm:prSet presAssocID="{CECB7E55-F1FC-4A20-8C7A-45772A1A0228}" presName="sibTrans" presStyleCnt="0"/>
      <dgm:spPr/>
    </dgm:pt>
    <dgm:pt modelId="{67C7A06D-53CF-4320-A720-C78F99B7F7AC}" type="pres">
      <dgm:prSet presAssocID="{CECB7E55-F1FC-4A20-8C7A-45772A1A0228}" presName="space" presStyleCnt="0"/>
      <dgm:spPr/>
    </dgm:pt>
    <dgm:pt modelId="{2EFBEE3E-AFBC-494E-AE27-CEB7201876D5}" type="pres">
      <dgm:prSet presAssocID="{9D6E1DD0-C668-4003-9A34-A3FCF34086D6}" presName="composite" presStyleCnt="0"/>
      <dgm:spPr/>
    </dgm:pt>
    <dgm:pt modelId="{826E001D-3210-45A2-9A0B-2345F43700AD}" type="pres">
      <dgm:prSet presAssocID="{9D6E1DD0-C668-4003-9A34-A3FCF34086D6}" presName="LShape" presStyleLbl="alignNode1" presStyleIdx="8" presStyleCnt="9"/>
      <dgm:spPr/>
    </dgm:pt>
    <dgm:pt modelId="{B9F6BA94-70FF-48BA-B902-92A641138316}" type="pres">
      <dgm:prSet presAssocID="{9D6E1DD0-C668-4003-9A34-A3FCF34086D6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5275410-9F7F-44DD-B287-BB4C529DC968}" type="presOf" srcId="{2E1E62CE-9083-40E1-A625-F767A2273BCB}" destId="{2F6CB535-2647-4275-94BE-60ECC9F9785E}" srcOrd="0" destOrd="0" presId="urn:microsoft.com/office/officeart/2009/3/layout/StepUpProcess"/>
    <dgm:cxn modelId="{CB8B6526-DDCE-4587-A325-7E51B0BF1FF7}" srcId="{3286D841-F3B0-41BC-ACE8-0B2556690A95}" destId="{C7D33D52-F057-4AAF-A98A-9C0DF8BE18D0}" srcOrd="1" destOrd="0" parTransId="{DBDE3255-2909-47C2-844A-4088C977520B}" sibTransId="{C1B00BF7-7BCA-4344-93DE-956F8D47B976}"/>
    <dgm:cxn modelId="{7F85F02A-8154-49A1-B6B2-EBE481A235B2}" srcId="{3286D841-F3B0-41BC-ACE8-0B2556690A95}" destId="{001445FD-93DC-4AD4-A6E3-A2E5DB611FC7}" srcOrd="0" destOrd="0" parTransId="{5D6A5E3B-55C7-411D-A132-D5622DD1AE1A}" sibTransId="{5FE36BAA-FD2E-4BFE-9004-83EF2A80B6F7}"/>
    <dgm:cxn modelId="{D4886A3E-21DC-41C0-8890-0FA8C7BAC357}" srcId="{3286D841-F3B0-41BC-ACE8-0B2556690A95}" destId="{B8733E7D-EB1D-4535-80F7-E7ED866847D0}" srcOrd="2" destOrd="0" parTransId="{8DB4AF28-0EA7-4B7E-9DC8-C9C2EBA60C73}" sibTransId="{A7D87E82-3B19-40D8-9512-188CA67F7045}"/>
    <dgm:cxn modelId="{F99EF055-AB10-41C4-867C-F4E6DEDD7839}" srcId="{3286D841-F3B0-41BC-ACE8-0B2556690A95}" destId="{9D6E1DD0-C668-4003-9A34-A3FCF34086D6}" srcOrd="4" destOrd="0" parTransId="{A4703C3A-7C38-4BCD-BACE-0578E3CA98BE}" sibTransId="{75F63072-8446-4CBE-8B60-33D6585523D5}"/>
    <dgm:cxn modelId="{91EC659A-2469-4E9B-8921-1475D5E1A219}" type="presOf" srcId="{B8733E7D-EB1D-4535-80F7-E7ED866847D0}" destId="{54C59665-7B85-488C-A4DF-766B7E39A0BC}" srcOrd="0" destOrd="0" presId="urn:microsoft.com/office/officeart/2009/3/layout/StepUpProcess"/>
    <dgm:cxn modelId="{1B2DC3D2-87B2-4A8A-BA63-C42033B7D677}" type="presOf" srcId="{001445FD-93DC-4AD4-A6E3-A2E5DB611FC7}" destId="{D16918CB-872F-4628-A723-150063BF8063}" srcOrd="0" destOrd="0" presId="urn:microsoft.com/office/officeart/2009/3/layout/StepUpProcess"/>
    <dgm:cxn modelId="{D81858D6-BCDD-40A2-8A40-7B3CE56DBD00}" type="presOf" srcId="{3286D841-F3B0-41BC-ACE8-0B2556690A95}" destId="{3CB66A1E-6564-45EC-91EC-2E1B41E574E4}" srcOrd="0" destOrd="0" presId="urn:microsoft.com/office/officeart/2009/3/layout/StepUpProcess"/>
    <dgm:cxn modelId="{A728BAD7-9E4F-4CFD-AF40-969C2C70D996}" srcId="{3286D841-F3B0-41BC-ACE8-0B2556690A95}" destId="{2E1E62CE-9083-40E1-A625-F767A2273BCB}" srcOrd="3" destOrd="0" parTransId="{015499FB-4F97-4BF5-8C3E-34311A2044EC}" sibTransId="{CECB7E55-F1FC-4A20-8C7A-45772A1A0228}"/>
    <dgm:cxn modelId="{2D5721D8-339B-4099-969C-1E8517EEB4B9}" type="presOf" srcId="{9D6E1DD0-C668-4003-9A34-A3FCF34086D6}" destId="{B9F6BA94-70FF-48BA-B902-92A641138316}" srcOrd="0" destOrd="0" presId="urn:microsoft.com/office/officeart/2009/3/layout/StepUpProcess"/>
    <dgm:cxn modelId="{5AF7EAE8-0C5A-47C7-A4E6-B69071C39DDC}" type="presOf" srcId="{C7D33D52-F057-4AAF-A98A-9C0DF8BE18D0}" destId="{D6596E50-1816-48BF-ACB6-A1D49CA3F3EC}" srcOrd="0" destOrd="0" presId="urn:microsoft.com/office/officeart/2009/3/layout/StepUpProcess"/>
    <dgm:cxn modelId="{E76EB5B3-F335-45AB-BBA6-1CD41BEB7023}" type="presParOf" srcId="{3CB66A1E-6564-45EC-91EC-2E1B41E574E4}" destId="{5397D662-671C-4FE7-B22B-611B88441F59}" srcOrd="0" destOrd="0" presId="urn:microsoft.com/office/officeart/2009/3/layout/StepUpProcess"/>
    <dgm:cxn modelId="{360B7C0C-1D15-4FC4-8177-96D5DAE4C2F8}" type="presParOf" srcId="{5397D662-671C-4FE7-B22B-611B88441F59}" destId="{B4B77674-C26F-46ED-A2D4-B5363FCF2AEE}" srcOrd="0" destOrd="0" presId="urn:microsoft.com/office/officeart/2009/3/layout/StepUpProcess"/>
    <dgm:cxn modelId="{340112A4-82A4-4479-90E7-6AB6CFAFACEC}" type="presParOf" srcId="{5397D662-671C-4FE7-B22B-611B88441F59}" destId="{D16918CB-872F-4628-A723-150063BF8063}" srcOrd="1" destOrd="0" presId="urn:microsoft.com/office/officeart/2009/3/layout/StepUpProcess"/>
    <dgm:cxn modelId="{0B69B4E5-7351-49DA-9F45-01C5D206D878}" type="presParOf" srcId="{5397D662-671C-4FE7-B22B-611B88441F59}" destId="{F5B316FC-729F-4E3A-BCE8-F1035C266364}" srcOrd="2" destOrd="0" presId="urn:microsoft.com/office/officeart/2009/3/layout/StepUpProcess"/>
    <dgm:cxn modelId="{581A7F4E-575F-44F4-A2DA-163A7AA7D16F}" type="presParOf" srcId="{3CB66A1E-6564-45EC-91EC-2E1B41E574E4}" destId="{33D06B12-E3C9-4D9A-B4A7-6D1B34F49D6F}" srcOrd="1" destOrd="0" presId="urn:microsoft.com/office/officeart/2009/3/layout/StepUpProcess"/>
    <dgm:cxn modelId="{0E84B4ED-70E8-49D6-9A40-A14786918739}" type="presParOf" srcId="{33D06B12-E3C9-4D9A-B4A7-6D1B34F49D6F}" destId="{573A1FF9-99BC-4DA9-A399-1608E0EA27F5}" srcOrd="0" destOrd="0" presId="urn:microsoft.com/office/officeart/2009/3/layout/StepUpProcess"/>
    <dgm:cxn modelId="{AEDD50F0-E0A4-4F06-912D-76AFDC02E6FF}" type="presParOf" srcId="{3CB66A1E-6564-45EC-91EC-2E1B41E574E4}" destId="{BAF95FF3-9CB5-49F5-9158-81108AA8206D}" srcOrd="2" destOrd="0" presId="urn:microsoft.com/office/officeart/2009/3/layout/StepUpProcess"/>
    <dgm:cxn modelId="{1C2BA1AA-49B4-4C1C-909C-B59FB1F10C7E}" type="presParOf" srcId="{BAF95FF3-9CB5-49F5-9158-81108AA8206D}" destId="{2DAA3FBF-4DB6-4BF3-80B2-BC76725D2BE9}" srcOrd="0" destOrd="0" presId="urn:microsoft.com/office/officeart/2009/3/layout/StepUpProcess"/>
    <dgm:cxn modelId="{D3C328C4-1C1A-45C8-94FD-D7F2D96FE607}" type="presParOf" srcId="{BAF95FF3-9CB5-49F5-9158-81108AA8206D}" destId="{D6596E50-1816-48BF-ACB6-A1D49CA3F3EC}" srcOrd="1" destOrd="0" presId="urn:microsoft.com/office/officeart/2009/3/layout/StepUpProcess"/>
    <dgm:cxn modelId="{3D01ED48-931C-495A-B735-C6DC95752B5B}" type="presParOf" srcId="{BAF95FF3-9CB5-49F5-9158-81108AA8206D}" destId="{9F9A6363-B27A-4D2D-AAFE-35344B57A4D8}" srcOrd="2" destOrd="0" presId="urn:microsoft.com/office/officeart/2009/3/layout/StepUpProcess"/>
    <dgm:cxn modelId="{1E549EB3-0710-4DD0-9FC2-C1056544382B}" type="presParOf" srcId="{3CB66A1E-6564-45EC-91EC-2E1B41E574E4}" destId="{6C209E0D-7453-4B8E-A6DE-1D8129B0D0CE}" srcOrd="3" destOrd="0" presId="urn:microsoft.com/office/officeart/2009/3/layout/StepUpProcess"/>
    <dgm:cxn modelId="{78C9058B-3813-4362-A264-1F7218FAA831}" type="presParOf" srcId="{6C209E0D-7453-4B8E-A6DE-1D8129B0D0CE}" destId="{1C84F503-E56C-44CD-8AE6-F29C6553FFA9}" srcOrd="0" destOrd="0" presId="urn:microsoft.com/office/officeart/2009/3/layout/StepUpProcess"/>
    <dgm:cxn modelId="{36B7EE0F-01F0-4C69-8A55-329066AB089D}" type="presParOf" srcId="{3CB66A1E-6564-45EC-91EC-2E1B41E574E4}" destId="{2FC91174-B2CF-4FC9-86A6-F4C19D492DD1}" srcOrd="4" destOrd="0" presId="urn:microsoft.com/office/officeart/2009/3/layout/StepUpProcess"/>
    <dgm:cxn modelId="{571E64EB-00BD-4475-97E2-16DE931B41F6}" type="presParOf" srcId="{2FC91174-B2CF-4FC9-86A6-F4C19D492DD1}" destId="{44F7B62E-80EE-4EB0-9903-5EEB620FB975}" srcOrd="0" destOrd="0" presId="urn:microsoft.com/office/officeart/2009/3/layout/StepUpProcess"/>
    <dgm:cxn modelId="{E3C92F90-4E5E-4181-8324-21A9555D88AE}" type="presParOf" srcId="{2FC91174-B2CF-4FC9-86A6-F4C19D492DD1}" destId="{54C59665-7B85-488C-A4DF-766B7E39A0BC}" srcOrd="1" destOrd="0" presId="urn:microsoft.com/office/officeart/2009/3/layout/StepUpProcess"/>
    <dgm:cxn modelId="{1336580D-5F4C-4C86-A694-C2A66BAF14D2}" type="presParOf" srcId="{2FC91174-B2CF-4FC9-86A6-F4C19D492DD1}" destId="{D5EF4050-E2F1-4561-AED2-C8F9DB3AB527}" srcOrd="2" destOrd="0" presId="urn:microsoft.com/office/officeart/2009/3/layout/StepUpProcess"/>
    <dgm:cxn modelId="{D6A16791-F0E6-441B-B1AF-8C7A598F7FE1}" type="presParOf" srcId="{3CB66A1E-6564-45EC-91EC-2E1B41E574E4}" destId="{E9702D90-4A09-4875-A003-80A10E28A95F}" srcOrd="5" destOrd="0" presId="urn:microsoft.com/office/officeart/2009/3/layout/StepUpProcess"/>
    <dgm:cxn modelId="{97FA6212-CBC0-4202-B3BE-69AE7966B4CE}" type="presParOf" srcId="{E9702D90-4A09-4875-A003-80A10E28A95F}" destId="{FA926DEA-1377-4C04-80F7-11411BEA2D50}" srcOrd="0" destOrd="0" presId="urn:microsoft.com/office/officeart/2009/3/layout/StepUpProcess"/>
    <dgm:cxn modelId="{DB3741D2-88CB-42B0-BA19-068699B49336}" type="presParOf" srcId="{3CB66A1E-6564-45EC-91EC-2E1B41E574E4}" destId="{6DA55EDD-1D48-4C8C-9167-EF4D93E12571}" srcOrd="6" destOrd="0" presId="urn:microsoft.com/office/officeart/2009/3/layout/StepUpProcess"/>
    <dgm:cxn modelId="{57DA5F5E-D05B-4156-B1DE-6E204961E882}" type="presParOf" srcId="{6DA55EDD-1D48-4C8C-9167-EF4D93E12571}" destId="{630EE03C-9F21-4697-860F-36617D3B98E8}" srcOrd="0" destOrd="0" presId="urn:microsoft.com/office/officeart/2009/3/layout/StepUpProcess"/>
    <dgm:cxn modelId="{E0903BF7-96FB-4449-A7D0-43B602E41B41}" type="presParOf" srcId="{6DA55EDD-1D48-4C8C-9167-EF4D93E12571}" destId="{2F6CB535-2647-4275-94BE-60ECC9F9785E}" srcOrd="1" destOrd="0" presId="urn:microsoft.com/office/officeart/2009/3/layout/StepUpProcess"/>
    <dgm:cxn modelId="{72203B74-AAC7-4057-B3F7-C7A52A7B7701}" type="presParOf" srcId="{6DA55EDD-1D48-4C8C-9167-EF4D93E12571}" destId="{18ECCF79-33DE-483F-9731-21D26C525E98}" srcOrd="2" destOrd="0" presId="urn:microsoft.com/office/officeart/2009/3/layout/StepUpProcess"/>
    <dgm:cxn modelId="{89932764-0A90-4156-94B7-2AF9F6E0E871}" type="presParOf" srcId="{3CB66A1E-6564-45EC-91EC-2E1B41E574E4}" destId="{B2583F4F-FD78-4092-90B5-49AF1FBA1E39}" srcOrd="7" destOrd="0" presId="urn:microsoft.com/office/officeart/2009/3/layout/StepUpProcess"/>
    <dgm:cxn modelId="{2D74810E-683A-4007-94AB-64D92BF1F779}" type="presParOf" srcId="{B2583F4F-FD78-4092-90B5-49AF1FBA1E39}" destId="{67C7A06D-53CF-4320-A720-C78F99B7F7AC}" srcOrd="0" destOrd="0" presId="urn:microsoft.com/office/officeart/2009/3/layout/StepUpProcess"/>
    <dgm:cxn modelId="{6AE4801D-B876-4E12-8642-4CB1DBFA6DB2}" type="presParOf" srcId="{3CB66A1E-6564-45EC-91EC-2E1B41E574E4}" destId="{2EFBEE3E-AFBC-494E-AE27-CEB7201876D5}" srcOrd="8" destOrd="0" presId="urn:microsoft.com/office/officeart/2009/3/layout/StepUpProcess"/>
    <dgm:cxn modelId="{29741D6C-09E8-45E8-B162-E5F75A96A5D4}" type="presParOf" srcId="{2EFBEE3E-AFBC-494E-AE27-CEB7201876D5}" destId="{826E001D-3210-45A2-9A0B-2345F43700AD}" srcOrd="0" destOrd="0" presId="urn:microsoft.com/office/officeart/2009/3/layout/StepUpProcess"/>
    <dgm:cxn modelId="{BC5D2607-AB4B-44DA-9672-DF9A3C96BD83}" type="presParOf" srcId="{2EFBEE3E-AFBC-494E-AE27-CEB7201876D5}" destId="{B9F6BA94-70FF-48BA-B902-92A641138316}" srcOrd="1" destOrd="0" presId="urn:microsoft.com/office/officeart/2009/3/layout/StepUp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AFEF26-965B-42F4-A605-D8A59CE1D23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2598E06-EEE1-4804-9EEE-B886E57E300F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IN" b="1" dirty="0">
              <a:solidFill>
                <a:schemeClr val="tx1"/>
              </a:solidFill>
            </a:rPr>
            <a:t>Data</a:t>
          </a:r>
          <a:r>
            <a:rPr lang="en-IN" b="1" baseline="0" dirty="0">
              <a:solidFill>
                <a:schemeClr val="tx1"/>
              </a:solidFill>
            </a:rPr>
            <a:t> Collection &amp; Database</a:t>
          </a:r>
          <a:endParaRPr lang="en-IN" b="1" dirty="0">
            <a:solidFill>
              <a:schemeClr val="tx1"/>
            </a:solidFill>
          </a:endParaRPr>
        </a:p>
      </dgm:t>
    </dgm:pt>
    <dgm:pt modelId="{A7F317B5-B2A6-4BA3-8FA5-AA3A538BD08A}" type="parTrans" cxnId="{410C6F50-3B2B-4921-904E-02626BCBAAED}">
      <dgm:prSet/>
      <dgm:spPr/>
      <dgm:t>
        <a:bodyPr/>
        <a:lstStyle/>
        <a:p>
          <a:endParaRPr lang="en-IN"/>
        </a:p>
      </dgm:t>
    </dgm:pt>
    <dgm:pt modelId="{EA9C80AE-3864-48C4-84E0-971256779C33}" type="sibTrans" cxnId="{410C6F50-3B2B-4921-904E-02626BCBAAED}">
      <dgm:prSet/>
      <dgm:spPr/>
      <dgm:t>
        <a:bodyPr/>
        <a:lstStyle/>
        <a:p>
          <a:endParaRPr lang="en-IN"/>
        </a:p>
      </dgm:t>
    </dgm:pt>
    <dgm:pt modelId="{AAF6E219-E67C-4963-B146-4F4EB776BE83}">
      <dgm:prSet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2000" b="1" i="0" dirty="0"/>
            <a:t>Manoj</a:t>
          </a:r>
          <a:r>
            <a:rPr lang="en-US" sz="2800" b="0" i="0" dirty="0"/>
            <a:t> </a:t>
          </a:r>
        </a:p>
        <a:p>
          <a:pPr>
            <a:buFont typeface="Wingdings" panose="05000000000000000000" pitchFamily="2" charset="2"/>
            <a:buChar char="q"/>
          </a:pPr>
          <a:r>
            <a:rPr lang="en-US" sz="2000" b="1" i="0" dirty="0"/>
            <a:t>Julian</a:t>
          </a:r>
          <a:endParaRPr lang="en-IN" sz="2000" b="1" dirty="0"/>
        </a:p>
      </dgm:t>
    </dgm:pt>
    <dgm:pt modelId="{95A21B6C-3514-45DE-BC52-C71941164C58}" type="parTrans" cxnId="{83B00BE9-B2A0-43E8-9DC3-404519C24655}">
      <dgm:prSet/>
      <dgm:spPr/>
      <dgm:t>
        <a:bodyPr/>
        <a:lstStyle/>
        <a:p>
          <a:endParaRPr lang="en-IN"/>
        </a:p>
      </dgm:t>
    </dgm:pt>
    <dgm:pt modelId="{B30FB1BF-C228-4D35-8B04-85CA8EF89479}" type="sibTrans" cxnId="{83B00BE9-B2A0-43E8-9DC3-404519C24655}">
      <dgm:prSet/>
      <dgm:spPr/>
      <dgm:t>
        <a:bodyPr/>
        <a:lstStyle/>
        <a:p>
          <a:endParaRPr lang="en-IN"/>
        </a:p>
      </dgm:t>
    </dgm:pt>
    <dgm:pt modelId="{DD7528D2-1FEB-4DBA-8BEB-5C7053A0EAC1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IN" b="1" dirty="0">
              <a:solidFill>
                <a:schemeClr val="tx1"/>
              </a:solidFill>
            </a:rPr>
            <a:t>Data Cleaning &amp; Machine Learning model</a:t>
          </a:r>
        </a:p>
      </dgm:t>
    </dgm:pt>
    <dgm:pt modelId="{DC9D580C-E2D5-4A21-A86D-23B512DC30A6}" type="parTrans" cxnId="{84868A8B-3D6F-4C4D-BF81-16A686C483D0}">
      <dgm:prSet/>
      <dgm:spPr/>
      <dgm:t>
        <a:bodyPr/>
        <a:lstStyle/>
        <a:p>
          <a:endParaRPr lang="en-IN"/>
        </a:p>
      </dgm:t>
    </dgm:pt>
    <dgm:pt modelId="{7859569B-09D6-4975-A986-2F86AAA1B4FD}" type="sibTrans" cxnId="{84868A8B-3D6F-4C4D-BF81-16A686C483D0}">
      <dgm:prSet/>
      <dgm:spPr/>
      <dgm:t>
        <a:bodyPr/>
        <a:lstStyle/>
        <a:p>
          <a:endParaRPr lang="en-IN"/>
        </a:p>
      </dgm:t>
    </dgm:pt>
    <dgm:pt modelId="{BEAD805E-2093-47BC-88F1-8D6EEA65D4C3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IN" b="1" dirty="0">
              <a:solidFill>
                <a:schemeClr val="tx1"/>
              </a:solidFill>
            </a:rPr>
            <a:t>Web frame work</a:t>
          </a:r>
        </a:p>
      </dgm:t>
    </dgm:pt>
    <dgm:pt modelId="{13CBA13A-5556-4AD3-90CC-66CEBC78C998}" type="parTrans" cxnId="{B4C85A9B-F1B6-41B0-B4E8-1849C2488162}">
      <dgm:prSet/>
      <dgm:spPr/>
      <dgm:t>
        <a:bodyPr/>
        <a:lstStyle/>
        <a:p>
          <a:endParaRPr lang="en-IN"/>
        </a:p>
      </dgm:t>
    </dgm:pt>
    <dgm:pt modelId="{D44C6FD5-F14B-4C1A-9DC1-494A6F1E901C}" type="sibTrans" cxnId="{B4C85A9B-F1B6-41B0-B4E8-1849C2488162}">
      <dgm:prSet/>
      <dgm:spPr/>
      <dgm:t>
        <a:bodyPr/>
        <a:lstStyle/>
        <a:p>
          <a:endParaRPr lang="en-IN"/>
        </a:p>
      </dgm:t>
    </dgm:pt>
    <dgm:pt modelId="{16FF21DD-C20F-4B3C-BBD6-92FF0430B561}">
      <dgm:prSet custT="1"/>
      <dgm:spPr/>
      <dgm:t>
        <a:bodyPr/>
        <a:lstStyle/>
        <a:p>
          <a:r>
            <a:rPr lang="en-US" sz="2000" b="1" i="0" dirty="0"/>
            <a:t>Manoj</a:t>
          </a:r>
          <a:endParaRPr lang="en-IN" sz="2000" b="1" dirty="0"/>
        </a:p>
      </dgm:t>
    </dgm:pt>
    <dgm:pt modelId="{B0416D7D-F4A0-4E6F-BFA5-94712AF3099C}" type="parTrans" cxnId="{F83CCE00-B607-48F5-AEB6-0CAABCE4AEAB}">
      <dgm:prSet/>
      <dgm:spPr/>
      <dgm:t>
        <a:bodyPr/>
        <a:lstStyle/>
        <a:p>
          <a:endParaRPr lang="en-IN"/>
        </a:p>
      </dgm:t>
    </dgm:pt>
    <dgm:pt modelId="{D46B6D01-1B9F-47D8-8D1C-B5DA2DB711B3}" type="sibTrans" cxnId="{F83CCE00-B607-48F5-AEB6-0CAABCE4AEAB}">
      <dgm:prSet/>
      <dgm:spPr/>
      <dgm:t>
        <a:bodyPr/>
        <a:lstStyle/>
        <a:p>
          <a:endParaRPr lang="en-IN"/>
        </a:p>
      </dgm:t>
    </dgm:pt>
    <dgm:pt modelId="{6F2B50E7-5655-4237-868E-5BE233EFC724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IN" b="1" dirty="0">
              <a:solidFill>
                <a:schemeClr val="tx1"/>
              </a:solidFill>
            </a:rPr>
            <a:t>Visualization</a:t>
          </a:r>
        </a:p>
      </dgm:t>
    </dgm:pt>
    <dgm:pt modelId="{069CEF4A-C940-41F6-A32A-5050D1F06158}" type="parTrans" cxnId="{BBC86462-7F75-4D1B-B0AD-696D65910A58}">
      <dgm:prSet/>
      <dgm:spPr/>
      <dgm:t>
        <a:bodyPr/>
        <a:lstStyle/>
        <a:p>
          <a:endParaRPr lang="en-IN"/>
        </a:p>
      </dgm:t>
    </dgm:pt>
    <dgm:pt modelId="{EB82F3D9-485A-43F8-BD6F-49ADF84C959D}" type="sibTrans" cxnId="{BBC86462-7F75-4D1B-B0AD-696D65910A58}">
      <dgm:prSet/>
      <dgm:spPr/>
      <dgm:t>
        <a:bodyPr/>
        <a:lstStyle/>
        <a:p>
          <a:endParaRPr lang="en-IN"/>
        </a:p>
      </dgm:t>
    </dgm:pt>
    <dgm:pt modelId="{279F7728-2296-4CEC-981C-BF480B212B24}">
      <dgm:prSet custT="1"/>
      <dgm:spPr/>
      <dgm:t>
        <a:bodyPr/>
        <a:lstStyle/>
        <a:p>
          <a:r>
            <a:rPr lang="en-IN" sz="2000" b="1" dirty="0"/>
            <a:t>Manoj</a:t>
          </a:r>
          <a:r>
            <a:rPr lang="en-IN" sz="2300" dirty="0"/>
            <a:t> </a:t>
          </a:r>
        </a:p>
        <a:p>
          <a:r>
            <a:rPr lang="en-IN" sz="2000" b="1" dirty="0"/>
            <a:t>Divyangana</a:t>
          </a:r>
        </a:p>
      </dgm:t>
    </dgm:pt>
    <dgm:pt modelId="{BC0B66F2-5143-4471-BB52-CE34B922E26B}" type="parTrans" cxnId="{5C4FAAF9-C09C-46F3-82C1-561FDAD1BB3B}">
      <dgm:prSet/>
      <dgm:spPr/>
      <dgm:t>
        <a:bodyPr/>
        <a:lstStyle/>
        <a:p>
          <a:endParaRPr lang="en-IN"/>
        </a:p>
      </dgm:t>
    </dgm:pt>
    <dgm:pt modelId="{2AD212CB-238B-4CC8-A9C4-FEFF1DCA708F}" type="sibTrans" cxnId="{5C4FAAF9-C09C-46F3-82C1-561FDAD1BB3B}">
      <dgm:prSet/>
      <dgm:spPr/>
      <dgm:t>
        <a:bodyPr/>
        <a:lstStyle/>
        <a:p>
          <a:endParaRPr lang="en-IN"/>
        </a:p>
      </dgm:t>
    </dgm:pt>
    <dgm:pt modelId="{6BC291E3-0444-4219-85E1-12D256550D23}">
      <dgm:prSet/>
      <dgm:spPr/>
      <dgm:t>
        <a:bodyPr/>
        <a:lstStyle/>
        <a:p>
          <a:endParaRPr lang="en-IN"/>
        </a:p>
      </dgm:t>
    </dgm:pt>
    <dgm:pt modelId="{4B05A14A-C743-4710-B5AE-1456FF697653}" type="parTrans" cxnId="{513A95EA-FBF6-474F-BF11-962E2524BFA6}">
      <dgm:prSet/>
      <dgm:spPr/>
      <dgm:t>
        <a:bodyPr/>
        <a:lstStyle/>
        <a:p>
          <a:endParaRPr lang="en-IN"/>
        </a:p>
      </dgm:t>
    </dgm:pt>
    <dgm:pt modelId="{41DB096E-B9AD-4A2D-8945-2B1FFC9C3077}" type="sibTrans" cxnId="{513A95EA-FBF6-474F-BF11-962E2524BFA6}">
      <dgm:prSet/>
      <dgm:spPr/>
      <dgm:t>
        <a:bodyPr/>
        <a:lstStyle/>
        <a:p>
          <a:endParaRPr lang="en-IN"/>
        </a:p>
      </dgm:t>
    </dgm:pt>
    <dgm:pt modelId="{6A88BB7B-8947-4FF4-8B03-4E775F38FA68}">
      <dgm:prSet/>
      <dgm:spPr/>
      <dgm:t>
        <a:bodyPr/>
        <a:lstStyle/>
        <a:p>
          <a:endParaRPr lang="en-IN"/>
        </a:p>
      </dgm:t>
    </dgm:pt>
    <dgm:pt modelId="{0FEC6034-C211-4732-B6C8-1ED3A9B6BB47}" type="parTrans" cxnId="{AC4B3D11-6A21-4D43-B2B2-FE798364ECB5}">
      <dgm:prSet/>
      <dgm:spPr/>
      <dgm:t>
        <a:bodyPr/>
        <a:lstStyle/>
        <a:p>
          <a:endParaRPr lang="en-IN"/>
        </a:p>
      </dgm:t>
    </dgm:pt>
    <dgm:pt modelId="{F3577DB6-EA43-4217-AA03-479C3F1816D0}" type="sibTrans" cxnId="{AC4B3D11-6A21-4D43-B2B2-FE798364ECB5}">
      <dgm:prSet/>
      <dgm:spPr/>
      <dgm:t>
        <a:bodyPr/>
        <a:lstStyle/>
        <a:p>
          <a:endParaRPr lang="en-IN"/>
        </a:p>
      </dgm:t>
    </dgm:pt>
    <dgm:pt modelId="{35017EDD-9F9E-4F9A-9387-9DCA3EC7A451}">
      <dgm:prSet/>
      <dgm:spPr/>
      <dgm:t>
        <a:bodyPr/>
        <a:lstStyle/>
        <a:p>
          <a:endParaRPr lang="en-IN"/>
        </a:p>
      </dgm:t>
    </dgm:pt>
    <dgm:pt modelId="{DA66B89D-E658-42E5-893B-1EBAFA601DAC}" type="parTrans" cxnId="{853AEE33-ADAA-4D64-8A92-FEB0C948A39E}">
      <dgm:prSet/>
      <dgm:spPr/>
      <dgm:t>
        <a:bodyPr/>
        <a:lstStyle/>
        <a:p>
          <a:endParaRPr lang="en-IN"/>
        </a:p>
      </dgm:t>
    </dgm:pt>
    <dgm:pt modelId="{74E1E280-75B0-4F99-8387-7C8C413CFE81}" type="sibTrans" cxnId="{853AEE33-ADAA-4D64-8A92-FEB0C948A39E}">
      <dgm:prSet/>
      <dgm:spPr/>
      <dgm:t>
        <a:bodyPr/>
        <a:lstStyle/>
        <a:p>
          <a:endParaRPr lang="en-IN"/>
        </a:p>
      </dgm:t>
    </dgm:pt>
    <dgm:pt modelId="{79094226-535E-44C3-AC03-129363E696FD}">
      <dgm:prSet/>
      <dgm:spPr/>
      <dgm:t>
        <a:bodyPr/>
        <a:lstStyle/>
        <a:p>
          <a:endParaRPr lang="en-IN"/>
        </a:p>
      </dgm:t>
    </dgm:pt>
    <dgm:pt modelId="{5176F68A-3B7E-4326-A576-C353B9C7C486}" type="parTrans" cxnId="{7C3ED9BF-D153-447D-9E21-CD19B00A192A}">
      <dgm:prSet/>
      <dgm:spPr/>
      <dgm:t>
        <a:bodyPr/>
        <a:lstStyle/>
        <a:p>
          <a:endParaRPr lang="en-IN"/>
        </a:p>
      </dgm:t>
    </dgm:pt>
    <dgm:pt modelId="{6D283377-FDE0-4A4D-98C5-B31BAA749316}" type="sibTrans" cxnId="{7C3ED9BF-D153-447D-9E21-CD19B00A192A}">
      <dgm:prSet/>
      <dgm:spPr/>
      <dgm:t>
        <a:bodyPr/>
        <a:lstStyle/>
        <a:p>
          <a:endParaRPr lang="en-IN"/>
        </a:p>
      </dgm:t>
    </dgm:pt>
    <dgm:pt modelId="{BF520211-62F6-4BEF-A1B5-F905BA4398B3}">
      <dgm:prSet custLinFactX="-100000" custLinFactNeighborX="-173261" custLinFactNeighborY="-38145"/>
      <dgm:spPr/>
      <dgm:t>
        <a:bodyPr/>
        <a:lstStyle/>
        <a:p>
          <a:endParaRPr lang="en-IN"/>
        </a:p>
      </dgm:t>
    </dgm:pt>
    <dgm:pt modelId="{620F868A-6476-45E2-96A0-1B191734000B}" type="parTrans" cxnId="{0B6A8FDB-3F06-499D-AB24-B0CB54A9F4BE}">
      <dgm:prSet/>
      <dgm:spPr/>
      <dgm:t>
        <a:bodyPr/>
        <a:lstStyle/>
        <a:p>
          <a:endParaRPr lang="en-IN"/>
        </a:p>
      </dgm:t>
    </dgm:pt>
    <dgm:pt modelId="{9ACABF75-9063-4321-B2D8-1C93376BD25A}" type="sibTrans" cxnId="{0B6A8FDB-3F06-499D-AB24-B0CB54A9F4BE}">
      <dgm:prSet/>
      <dgm:spPr/>
      <dgm:t>
        <a:bodyPr/>
        <a:lstStyle/>
        <a:p>
          <a:endParaRPr lang="en-IN"/>
        </a:p>
      </dgm:t>
    </dgm:pt>
    <dgm:pt modelId="{8ADD8D05-8806-491E-AFC8-162EEF11B8B5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IN" b="1" dirty="0">
              <a:solidFill>
                <a:schemeClr val="tx1"/>
              </a:solidFill>
            </a:rPr>
            <a:t>Frontend</a:t>
          </a:r>
          <a:r>
            <a:rPr lang="en-IN" dirty="0"/>
            <a:t> </a:t>
          </a:r>
        </a:p>
      </dgm:t>
    </dgm:pt>
    <dgm:pt modelId="{1D0F60D0-0840-4C53-A5A2-1DF41E278167}" type="sibTrans" cxnId="{C837F775-2822-40B8-8507-D940D20A4F15}">
      <dgm:prSet/>
      <dgm:spPr/>
      <dgm:t>
        <a:bodyPr/>
        <a:lstStyle/>
        <a:p>
          <a:endParaRPr lang="en-IN"/>
        </a:p>
      </dgm:t>
    </dgm:pt>
    <dgm:pt modelId="{89EBB4A2-BFDD-45FF-B2CA-286DC37FE475}" type="parTrans" cxnId="{C837F775-2822-40B8-8507-D940D20A4F15}">
      <dgm:prSet/>
      <dgm:spPr/>
      <dgm:t>
        <a:bodyPr/>
        <a:lstStyle/>
        <a:p>
          <a:endParaRPr lang="en-IN"/>
        </a:p>
      </dgm:t>
    </dgm:pt>
    <dgm:pt modelId="{4994D4FA-E2CD-4943-98F7-3857E6F0D3CB}" type="pres">
      <dgm:prSet presAssocID="{A5AFEF26-965B-42F4-A605-D8A59CE1D232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843B97E7-598F-4972-B536-4DAEAC8591C1}" type="pres">
      <dgm:prSet presAssocID="{62598E06-EEE1-4804-9EEE-B886E57E300F}" presName="parentText1" presStyleLbl="node1" presStyleIdx="0" presStyleCnt="5" custScaleX="109722" custLinFactNeighborX="2513" custLinFactNeighborY="-20311">
        <dgm:presLayoutVars>
          <dgm:chMax/>
          <dgm:chPref val="3"/>
          <dgm:bulletEnabled val="1"/>
        </dgm:presLayoutVars>
      </dgm:prSet>
      <dgm:spPr/>
    </dgm:pt>
    <dgm:pt modelId="{ADBAB93D-E975-4F85-A528-0F768020AFED}" type="pres">
      <dgm:prSet presAssocID="{62598E06-EEE1-4804-9EEE-B886E57E300F}" presName="childText1" presStyleLbl="solidAlignAcc1" presStyleIdx="0" presStyleCnt="3" custScaleX="81726" custScaleY="99689" custLinFactNeighborX="-24979" custLinFactNeighborY="-13085">
        <dgm:presLayoutVars>
          <dgm:chMax val="0"/>
          <dgm:chPref val="0"/>
          <dgm:bulletEnabled val="1"/>
        </dgm:presLayoutVars>
      </dgm:prSet>
      <dgm:spPr/>
    </dgm:pt>
    <dgm:pt modelId="{BDEBBB3A-1B64-43C1-9E15-B4BFC169E085}" type="pres">
      <dgm:prSet presAssocID="{DD7528D2-1FEB-4DBA-8BEB-5C7053A0EAC1}" presName="parentText2" presStyleLbl="node1" presStyleIdx="1" presStyleCnt="5" custScaleX="118002" custLinFactNeighborX="1702" custLinFactNeighborY="-7175">
        <dgm:presLayoutVars>
          <dgm:chMax/>
          <dgm:chPref val="3"/>
          <dgm:bulletEnabled val="1"/>
        </dgm:presLayoutVars>
      </dgm:prSet>
      <dgm:spPr/>
    </dgm:pt>
    <dgm:pt modelId="{F59CBEA3-2194-4A4A-ABE0-AD8936F0B924}" type="pres">
      <dgm:prSet presAssocID="{BEAD805E-2093-47BC-88F1-8D6EEA65D4C3}" presName="parentText3" presStyleLbl="node1" presStyleIdx="2" presStyleCnt="5" custScaleX="131873" custLinFactNeighborX="-4385" custLinFactNeighborY="8830">
        <dgm:presLayoutVars>
          <dgm:chMax/>
          <dgm:chPref val="3"/>
          <dgm:bulletEnabled val="1"/>
        </dgm:presLayoutVars>
      </dgm:prSet>
      <dgm:spPr/>
    </dgm:pt>
    <dgm:pt modelId="{87936CA8-47F9-47CA-91A0-7C199663FEF0}" type="pres">
      <dgm:prSet presAssocID="{BEAD805E-2093-47BC-88F1-8D6EEA65D4C3}" presName="childText3" presStyleLbl="solidAlignAcc1" presStyleIdx="1" presStyleCnt="3" custScaleX="63515" custScaleY="82700" custLinFactX="-50108" custLinFactNeighborX="-100000" custLinFactNeighborY="-32482">
        <dgm:presLayoutVars>
          <dgm:chMax val="0"/>
          <dgm:chPref val="0"/>
          <dgm:bulletEnabled val="1"/>
        </dgm:presLayoutVars>
      </dgm:prSet>
      <dgm:spPr/>
    </dgm:pt>
    <dgm:pt modelId="{B2A66C3B-6CEC-426B-8391-A0B7D6748EEC}" type="pres">
      <dgm:prSet presAssocID="{6F2B50E7-5655-4237-868E-5BE233EFC724}" presName="parentText4" presStyleLbl="node1" presStyleIdx="3" presStyleCnt="5" custScaleX="151464" custLinFactNeighborX="-10739" custLinFactNeighborY="25761">
        <dgm:presLayoutVars>
          <dgm:chMax/>
          <dgm:chPref val="3"/>
          <dgm:bulletEnabled val="1"/>
        </dgm:presLayoutVars>
      </dgm:prSet>
      <dgm:spPr/>
    </dgm:pt>
    <dgm:pt modelId="{8DB7F1D0-96B3-40B7-9C65-1956C2135654}" type="pres">
      <dgm:prSet presAssocID="{8ADD8D05-8806-491E-AFC8-162EEF11B8B5}" presName="parentText5" presStyleLbl="node1" presStyleIdx="4" presStyleCnt="5" custScaleX="203793" custLinFactNeighborX="-26847" custLinFactNeighborY="43170">
        <dgm:presLayoutVars>
          <dgm:chMax/>
          <dgm:chPref val="3"/>
          <dgm:bulletEnabled val="1"/>
        </dgm:presLayoutVars>
      </dgm:prSet>
      <dgm:spPr/>
    </dgm:pt>
    <dgm:pt modelId="{9EF91CEF-4F33-44E6-934E-4BAFA38E0F78}" type="pres">
      <dgm:prSet presAssocID="{8ADD8D05-8806-491E-AFC8-162EEF11B8B5}" presName="childText5" presStyleLbl="solidAlignAcc1" presStyleIdx="2" presStyleCnt="3" custScaleX="82942" custScaleY="72165" custLinFactX="-100000" custLinFactNeighborX="-178042" custLinFactNeighborY="-46787">
        <dgm:presLayoutVars>
          <dgm:chMax val="0"/>
          <dgm:chPref val="0"/>
          <dgm:bulletEnabled val="1"/>
        </dgm:presLayoutVars>
      </dgm:prSet>
      <dgm:spPr/>
    </dgm:pt>
  </dgm:ptLst>
  <dgm:cxnLst>
    <dgm:cxn modelId="{F83CCE00-B607-48F5-AEB6-0CAABCE4AEAB}" srcId="{BEAD805E-2093-47BC-88F1-8D6EEA65D4C3}" destId="{16FF21DD-C20F-4B3C-BBD6-92FF0430B561}" srcOrd="0" destOrd="0" parTransId="{B0416D7D-F4A0-4E6F-BFA5-94712AF3099C}" sibTransId="{D46B6D01-1B9F-47D8-8D1C-B5DA2DB711B3}"/>
    <dgm:cxn modelId="{AC4B3D11-6A21-4D43-B2B2-FE798364ECB5}" srcId="{A5AFEF26-965B-42F4-A605-D8A59CE1D232}" destId="{6A88BB7B-8947-4FF4-8B03-4E775F38FA68}" srcOrd="6" destOrd="0" parTransId="{0FEC6034-C211-4732-B6C8-1ED3A9B6BB47}" sibTransId="{F3577DB6-EA43-4217-AA03-479C3F1816D0}"/>
    <dgm:cxn modelId="{280A5B2C-D76D-4007-B35C-DDA04284910C}" type="presOf" srcId="{8ADD8D05-8806-491E-AFC8-162EEF11B8B5}" destId="{8DB7F1D0-96B3-40B7-9C65-1956C2135654}" srcOrd="0" destOrd="0" presId="urn:microsoft.com/office/officeart/2009/3/layout/IncreasingArrowsProcess"/>
    <dgm:cxn modelId="{CCEDE62D-A198-4859-A7B1-7E6D3E08811E}" type="presOf" srcId="{16FF21DD-C20F-4B3C-BBD6-92FF0430B561}" destId="{87936CA8-47F9-47CA-91A0-7C199663FEF0}" srcOrd="0" destOrd="0" presId="urn:microsoft.com/office/officeart/2009/3/layout/IncreasingArrowsProcess"/>
    <dgm:cxn modelId="{7F3BFA2D-EB99-4435-8338-3BB88966E976}" type="presOf" srcId="{62598E06-EEE1-4804-9EEE-B886E57E300F}" destId="{843B97E7-598F-4972-B536-4DAEAC8591C1}" srcOrd="0" destOrd="0" presId="urn:microsoft.com/office/officeart/2009/3/layout/IncreasingArrowsProcess"/>
    <dgm:cxn modelId="{853AEE33-ADAA-4D64-8A92-FEB0C948A39E}" srcId="{A5AFEF26-965B-42F4-A605-D8A59CE1D232}" destId="{35017EDD-9F9E-4F9A-9387-9DCA3EC7A451}" srcOrd="7" destOrd="0" parTransId="{DA66B89D-E658-42E5-893B-1EBAFA601DAC}" sibTransId="{74E1E280-75B0-4F99-8387-7C8C413CFE81}"/>
    <dgm:cxn modelId="{8716B138-1CFE-47BB-AB7E-01FFF2E98AF0}" type="presOf" srcId="{BEAD805E-2093-47BC-88F1-8D6EEA65D4C3}" destId="{F59CBEA3-2194-4A4A-ABE0-AD8936F0B924}" srcOrd="0" destOrd="0" presId="urn:microsoft.com/office/officeart/2009/3/layout/IncreasingArrowsProcess"/>
    <dgm:cxn modelId="{BBC86462-7F75-4D1B-B0AD-696D65910A58}" srcId="{A5AFEF26-965B-42F4-A605-D8A59CE1D232}" destId="{6F2B50E7-5655-4237-868E-5BE233EFC724}" srcOrd="3" destOrd="0" parTransId="{069CEF4A-C940-41F6-A32A-5050D1F06158}" sibTransId="{EB82F3D9-485A-43F8-BD6F-49ADF84C959D}"/>
    <dgm:cxn modelId="{410C6F50-3B2B-4921-904E-02626BCBAAED}" srcId="{A5AFEF26-965B-42F4-A605-D8A59CE1D232}" destId="{62598E06-EEE1-4804-9EEE-B886E57E300F}" srcOrd="0" destOrd="0" parTransId="{A7F317B5-B2A6-4BA3-8FA5-AA3A538BD08A}" sibTransId="{EA9C80AE-3864-48C4-84E0-971256779C33}"/>
    <dgm:cxn modelId="{C837F775-2822-40B8-8507-D940D20A4F15}" srcId="{A5AFEF26-965B-42F4-A605-D8A59CE1D232}" destId="{8ADD8D05-8806-491E-AFC8-162EEF11B8B5}" srcOrd="4" destOrd="0" parTransId="{89EBB4A2-BFDD-45FF-B2CA-286DC37FE475}" sibTransId="{1D0F60D0-0840-4C53-A5A2-1DF41E278167}"/>
    <dgm:cxn modelId="{84868A8B-3D6F-4C4D-BF81-16A686C483D0}" srcId="{A5AFEF26-965B-42F4-A605-D8A59CE1D232}" destId="{DD7528D2-1FEB-4DBA-8BEB-5C7053A0EAC1}" srcOrd="1" destOrd="0" parTransId="{DC9D580C-E2D5-4A21-A86D-23B512DC30A6}" sibTransId="{7859569B-09D6-4975-A986-2F86AAA1B4FD}"/>
    <dgm:cxn modelId="{B4C85A9B-F1B6-41B0-B4E8-1849C2488162}" srcId="{A5AFEF26-965B-42F4-A605-D8A59CE1D232}" destId="{BEAD805E-2093-47BC-88F1-8D6EEA65D4C3}" srcOrd="2" destOrd="0" parTransId="{13CBA13A-5556-4AD3-90CC-66CEBC78C998}" sibTransId="{D44C6FD5-F14B-4C1A-9DC1-494A6F1E901C}"/>
    <dgm:cxn modelId="{F75E7FAD-1433-40A7-921E-9545D2836C3A}" type="presOf" srcId="{A5AFEF26-965B-42F4-A605-D8A59CE1D232}" destId="{4994D4FA-E2CD-4943-98F7-3857E6F0D3CB}" srcOrd="0" destOrd="0" presId="urn:microsoft.com/office/officeart/2009/3/layout/IncreasingArrowsProcess"/>
    <dgm:cxn modelId="{1FAC1AB5-9EB2-4A2B-B43A-7A3973651DD2}" type="presOf" srcId="{AAF6E219-E67C-4963-B146-4F4EB776BE83}" destId="{ADBAB93D-E975-4F85-A528-0F768020AFED}" srcOrd="0" destOrd="0" presId="urn:microsoft.com/office/officeart/2009/3/layout/IncreasingArrowsProcess"/>
    <dgm:cxn modelId="{227B74BC-C696-4E5F-AE3A-509630461841}" type="presOf" srcId="{DD7528D2-1FEB-4DBA-8BEB-5C7053A0EAC1}" destId="{BDEBBB3A-1B64-43C1-9E15-B4BFC169E085}" srcOrd="0" destOrd="0" presId="urn:microsoft.com/office/officeart/2009/3/layout/IncreasingArrowsProcess"/>
    <dgm:cxn modelId="{7C3ED9BF-D153-447D-9E21-CD19B00A192A}" srcId="{A5AFEF26-965B-42F4-A605-D8A59CE1D232}" destId="{79094226-535E-44C3-AC03-129363E696FD}" srcOrd="8" destOrd="0" parTransId="{5176F68A-3B7E-4326-A576-C353B9C7C486}" sibTransId="{6D283377-FDE0-4A4D-98C5-B31BAA749316}"/>
    <dgm:cxn modelId="{0B6A8FDB-3F06-499D-AB24-B0CB54A9F4BE}" srcId="{A5AFEF26-965B-42F4-A605-D8A59CE1D232}" destId="{BF520211-62F6-4BEF-A1B5-F905BA4398B3}" srcOrd="9" destOrd="0" parTransId="{620F868A-6476-45E2-96A0-1B191734000B}" sibTransId="{9ACABF75-9063-4321-B2D8-1C93376BD25A}"/>
    <dgm:cxn modelId="{83B00BE9-B2A0-43E8-9DC3-404519C24655}" srcId="{62598E06-EEE1-4804-9EEE-B886E57E300F}" destId="{AAF6E219-E67C-4963-B146-4F4EB776BE83}" srcOrd="0" destOrd="0" parTransId="{95A21B6C-3514-45DE-BC52-C71941164C58}" sibTransId="{B30FB1BF-C228-4D35-8B04-85CA8EF89479}"/>
    <dgm:cxn modelId="{513A95EA-FBF6-474F-BF11-962E2524BFA6}" srcId="{A5AFEF26-965B-42F4-A605-D8A59CE1D232}" destId="{6BC291E3-0444-4219-85E1-12D256550D23}" srcOrd="5" destOrd="0" parTransId="{4B05A14A-C743-4710-B5AE-1456FF697653}" sibTransId="{41DB096E-B9AD-4A2D-8945-2B1FFC9C3077}"/>
    <dgm:cxn modelId="{3F7A0DF2-C467-4671-9445-8DDA881930ED}" type="presOf" srcId="{279F7728-2296-4CEC-981C-BF480B212B24}" destId="{9EF91CEF-4F33-44E6-934E-4BAFA38E0F78}" srcOrd="0" destOrd="0" presId="urn:microsoft.com/office/officeart/2009/3/layout/IncreasingArrowsProcess"/>
    <dgm:cxn modelId="{834D34F6-79CB-4D64-AF83-96407F6474AF}" type="presOf" srcId="{6F2B50E7-5655-4237-868E-5BE233EFC724}" destId="{B2A66C3B-6CEC-426B-8391-A0B7D6748EEC}" srcOrd="0" destOrd="0" presId="urn:microsoft.com/office/officeart/2009/3/layout/IncreasingArrowsProcess"/>
    <dgm:cxn modelId="{5C4FAAF9-C09C-46F3-82C1-561FDAD1BB3B}" srcId="{8ADD8D05-8806-491E-AFC8-162EEF11B8B5}" destId="{279F7728-2296-4CEC-981C-BF480B212B24}" srcOrd="0" destOrd="0" parTransId="{BC0B66F2-5143-4471-BB52-CE34B922E26B}" sibTransId="{2AD212CB-238B-4CC8-A9C4-FEFF1DCA708F}"/>
    <dgm:cxn modelId="{305190AA-1332-4828-98C1-E4615393881F}" type="presParOf" srcId="{4994D4FA-E2CD-4943-98F7-3857E6F0D3CB}" destId="{843B97E7-598F-4972-B536-4DAEAC8591C1}" srcOrd="0" destOrd="0" presId="urn:microsoft.com/office/officeart/2009/3/layout/IncreasingArrowsProcess"/>
    <dgm:cxn modelId="{FBA87104-DE3F-4FB0-8A76-8564A96E02AE}" type="presParOf" srcId="{4994D4FA-E2CD-4943-98F7-3857E6F0D3CB}" destId="{ADBAB93D-E975-4F85-A528-0F768020AFED}" srcOrd="1" destOrd="0" presId="urn:microsoft.com/office/officeart/2009/3/layout/IncreasingArrowsProcess"/>
    <dgm:cxn modelId="{E4332733-D024-4658-A975-A88F661DDC71}" type="presParOf" srcId="{4994D4FA-E2CD-4943-98F7-3857E6F0D3CB}" destId="{BDEBBB3A-1B64-43C1-9E15-B4BFC169E085}" srcOrd="2" destOrd="0" presId="urn:microsoft.com/office/officeart/2009/3/layout/IncreasingArrowsProcess"/>
    <dgm:cxn modelId="{1FB2281C-06EC-432F-AFEB-D9D04EDB0075}" type="presParOf" srcId="{4994D4FA-E2CD-4943-98F7-3857E6F0D3CB}" destId="{F59CBEA3-2194-4A4A-ABE0-AD8936F0B924}" srcOrd="3" destOrd="0" presId="urn:microsoft.com/office/officeart/2009/3/layout/IncreasingArrowsProcess"/>
    <dgm:cxn modelId="{24598B3A-9AD3-4675-ACD0-47E37C98DCDE}" type="presParOf" srcId="{4994D4FA-E2CD-4943-98F7-3857E6F0D3CB}" destId="{87936CA8-47F9-47CA-91A0-7C199663FEF0}" srcOrd="4" destOrd="0" presId="urn:microsoft.com/office/officeart/2009/3/layout/IncreasingArrowsProcess"/>
    <dgm:cxn modelId="{D9932B5D-F93C-4A80-86E2-DF46F94DD1E4}" type="presParOf" srcId="{4994D4FA-E2CD-4943-98F7-3857E6F0D3CB}" destId="{B2A66C3B-6CEC-426B-8391-A0B7D6748EEC}" srcOrd="5" destOrd="0" presId="urn:microsoft.com/office/officeart/2009/3/layout/IncreasingArrowsProcess"/>
    <dgm:cxn modelId="{728F0165-D51F-45B0-AEEE-15CB49574190}" type="presParOf" srcId="{4994D4FA-E2CD-4943-98F7-3857E6F0D3CB}" destId="{8DB7F1D0-96B3-40B7-9C65-1956C2135654}" srcOrd="6" destOrd="0" presId="urn:microsoft.com/office/officeart/2009/3/layout/IncreasingArrowsProcess"/>
    <dgm:cxn modelId="{C5E88EB2-A0FD-4AE5-BBA2-3C1111663FAC}" type="presParOf" srcId="{4994D4FA-E2CD-4943-98F7-3857E6F0D3CB}" destId="{9EF91CEF-4F33-44E6-934E-4BAFA38E0F78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77674-C26F-46ED-A2D4-B5363FCF2AEE}">
      <dsp:nvSpPr>
        <dsp:cNvPr id="0" name=""/>
        <dsp:cNvSpPr/>
      </dsp:nvSpPr>
      <dsp:spPr>
        <a:xfrm rot="5400000">
          <a:off x="383914" y="2258453"/>
          <a:ext cx="1152127" cy="191711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918CB-872F-4628-A723-150063BF8063}">
      <dsp:nvSpPr>
        <dsp:cNvPr id="0" name=""/>
        <dsp:cNvSpPr/>
      </dsp:nvSpPr>
      <dsp:spPr>
        <a:xfrm>
          <a:off x="191595" y="2831257"/>
          <a:ext cx="1730782" cy="1517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/>
            <a:t>Tokenization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b="0" i="0" kern="1200" dirty="0"/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</a:rPr>
            <a:t>Word Piece tokenizer to break down words into smaller pieces</a:t>
          </a:r>
          <a:endParaRPr lang="en-IN" sz="14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191595" y="2831257"/>
        <a:ext cx="1730782" cy="1517132"/>
      </dsp:txXfrm>
    </dsp:sp>
    <dsp:sp modelId="{F5B316FC-729F-4E3A-BCE8-F1035C266364}">
      <dsp:nvSpPr>
        <dsp:cNvPr id="0" name=""/>
        <dsp:cNvSpPr/>
      </dsp:nvSpPr>
      <dsp:spPr>
        <a:xfrm>
          <a:off x="1595814" y="2117313"/>
          <a:ext cx="326562" cy="32656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A3FBF-4DB6-4BF3-80B2-BC76725D2BE9}">
      <dsp:nvSpPr>
        <dsp:cNvPr id="0" name=""/>
        <dsp:cNvSpPr/>
      </dsp:nvSpPr>
      <dsp:spPr>
        <a:xfrm rot="5400000">
          <a:off x="2614871" y="1622008"/>
          <a:ext cx="1152127" cy="214139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96E50-1816-48BF-ACB6-A1D49CA3F3EC}">
      <dsp:nvSpPr>
        <dsp:cNvPr id="0" name=""/>
        <dsp:cNvSpPr/>
      </dsp:nvSpPr>
      <dsp:spPr>
        <a:xfrm>
          <a:off x="2422552" y="2306954"/>
          <a:ext cx="1730782" cy="1517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solidFill>
                <a:schemeClr val="tx1"/>
              </a:solidFill>
            </a:rPr>
            <a:t>Input Representation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b="0" i="0" kern="1200" dirty="0">
            <a:solidFill>
              <a:schemeClr val="tx1">
                <a:lumMod val="50000"/>
                <a:lumOff val="50000"/>
              </a:schemeClr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</a:rPr>
            <a:t>Converted into numerical representations called "input IDs.</a:t>
          </a:r>
          <a:endParaRPr lang="en-IN" sz="14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2422552" y="2306954"/>
        <a:ext cx="1730782" cy="1517132"/>
      </dsp:txXfrm>
    </dsp:sp>
    <dsp:sp modelId="{9F9A6363-B27A-4D2D-AAFE-35344B57A4D8}">
      <dsp:nvSpPr>
        <dsp:cNvPr id="0" name=""/>
        <dsp:cNvSpPr/>
      </dsp:nvSpPr>
      <dsp:spPr>
        <a:xfrm>
          <a:off x="3826771" y="1593010"/>
          <a:ext cx="326562" cy="32656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7B62E-80EE-4EB0-9903-5EEB620FB975}">
      <dsp:nvSpPr>
        <dsp:cNvPr id="0" name=""/>
        <dsp:cNvSpPr/>
      </dsp:nvSpPr>
      <dsp:spPr>
        <a:xfrm rot="5400000">
          <a:off x="4621545" y="1209847"/>
          <a:ext cx="1152127" cy="191711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59665-7B85-488C-A4DF-766B7E39A0BC}">
      <dsp:nvSpPr>
        <dsp:cNvPr id="0" name=""/>
        <dsp:cNvSpPr/>
      </dsp:nvSpPr>
      <dsp:spPr>
        <a:xfrm>
          <a:off x="4429226" y="1782651"/>
          <a:ext cx="1730782" cy="1517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solidFill>
                <a:schemeClr val="tx1"/>
              </a:solidFill>
            </a:rPr>
            <a:t>Pre-training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b="0" i="0" kern="1200" dirty="0"/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>
              <a:solidFill>
                <a:schemeClr val="tx1">
                  <a:lumMod val="50000"/>
                  <a:lumOff val="50000"/>
                </a:schemeClr>
              </a:solidFill>
            </a:rPr>
            <a:t>Contextual relationships between words and predicts the missing tokens</a:t>
          </a:r>
          <a:endParaRPr lang="en-IN" sz="14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4429226" y="1782651"/>
        <a:ext cx="1730782" cy="1517132"/>
      </dsp:txXfrm>
    </dsp:sp>
    <dsp:sp modelId="{D5EF4050-E2F1-4561-AED2-C8F9DB3AB527}">
      <dsp:nvSpPr>
        <dsp:cNvPr id="0" name=""/>
        <dsp:cNvSpPr/>
      </dsp:nvSpPr>
      <dsp:spPr>
        <a:xfrm>
          <a:off x="5833445" y="1068707"/>
          <a:ext cx="326562" cy="32656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EE03C-9F21-4697-860F-36617D3B98E8}">
      <dsp:nvSpPr>
        <dsp:cNvPr id="0" name=""/>
        <dsp:cNvSpPr/>
      </dsp:nvSpPr>
      <dsp:spPr>
        <a:xfrm rot="5400000">
          <a:off x="6740360" y="685544"/>
          <a:ext cx="1152127" cy="191711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CB535-2647-4275-94BE-60ECC9F9785E}">
      <dsp:nvSpPr>
        <dsp:cNvPr id="0" name=""/>
        <dsp:cNvSpPr/>
      </dsp:nvSpPr>
      <dsp:spPr>
        <a:xfrm>
          <a:off x="6548041" y="1258348"/>
          <a:ext cx="1730782" cy="1517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solidFill>
                <a:schemeClr val="tx1"/>
              </a:solidFill>
            </a:rPr>
            <a:t>Encoding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b="0" i="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>
              <a:solidFill>
                <a:schemeClr val="tx1">
                  <a:lumMod val="50000"/>
                  <a:lumOff val="50000"/>
                </a:schemeClr>
              </a:solidFill>
            </a:rPr>
            <a:t>Self-attention mechanisms to generate word embeddings</a:t>
          </a:r>
          <a:endParaRPr lang="en-IN" sz="14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6548041" y="1258348"/>
        <a:ext cx="1730782" cy="1517132"/>
      </dsp:txXfrm>
    </dsp:sp>
    <dsp:sp modelId="{18ECCF79-33DE-483F-9731-21D26C525E98}">
      <dsp:nvSpPr>
        <dsp:cNvPr id="0" name=""/>
        <dsp:cNvSpPr/>
      </dsp:nvSpPr>
      <dsp:spPr>
        <a:xfrm>
          <a:off x="7952261" y="544404"/>
          <a:ext cx="326562" cy="32656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E001D-3210-45A2-9A0B-2345F43700AD}">
      <dsp:nvSpPr>
        <dsp:cNvPr id="0" name=""/>
        <dsp:cNvSpPr/>
      </dsp:nvSpPr>
      <dsp:spPr>
        <a:xfrm rot="5400000">
          <a:off x="8859176" y="161241"/>
          <a:ext cx="1152127" cy="191711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6BA94-70FF-48BA-B902-92A641138316}">
      <dsp:nvSpPr>
        <dsp:cNvPr id="0" name=""/>
        <dsp:cNvSpPr/>
      </dsp:nvSpPr>
      <dsp:spPr>
        <a:xfrm>
          <a:off x="8666857" y="734045"/>
          <a:ext cx="1730782" cy="1517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solidFill>
                <a:schemeClr val="tx1"/>
              </a:solidFill>
            </a:rPr>
            <a:t>Output Representation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b="0" i="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>
              <a:solidFill>
                <a:schemeClr val="tx1">
                  <a:lumMod val="50000"/>
                  <a:lumOff val="50000"/>
                </a:schemeClr>
              </a:solidFill>
            </a:rPr>
            <a:t>Final word embedding</a:t>
          </a:r>
          <a:endParaRPr lang="en-IN" sz="14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8666857" y="734045"/>
        <a:ext cx="1730782" cy="1517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B97E7-598F-4972-B536-4DAEAC8591C1}">
      <dsp:nvSpPr>
        <dsp:cNvPr id="0" name=""/>
        <dsp:cNvSpPr/>
      </dsp:nvSpPr>
      <dsp:spPr>
        <a:xfrm>
          <a:off x="16190" y="0"/>
          <a:ext cx="11044054" cy="1463804"/>
        </a:xfrm>
        <a:prstGeom prst="rightArrow">
          <a:avLst>
            <a:gd name="adj1" fmla="val 50000"/>
            <a:gd name="adj2" fmla="val 5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3237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solidFill>
                <a:schemeClr val="tx1"/>
              </a:solidFill>
            </a:rPr>
            <a:t>Data</a:t>
          </a:r>
          <a:r>
            <a:rPr lang="en-IN" sz="2800" b="1" kern="1200" baseline="0" dirty="0">
              <a:solidFill>
                <a:schemeClr val="tx1"/>
              </a:solidFill>
            </a:rPr>
            <a:t> Collection &amp; Database</a:t>
          </a:r>
          <a:endParaRPr lang="en-IN" sz="2800" b="1" kern="1200" dirty="0">
            <a:solidFill>
              <a:schemeClr val="tx1"/>
            </a:solidFill>
          </a:endParaRPr>
        </a:p>
      </dsp:txBody>
      <dsp:txXfrm>
        <a:off x="16190" y="365951"/>
        <a:ext cx="10678103" cy="731902"/>
      </dsp:txXfrm>
    </dsp:sp>
    <dsp:sp modelId="{ADBAB93D-E975-4F85-A528-0F768020AFED}">
      <dsp:nvSpPr>
        <dsp:cNvPr id="0" name=""/>
        <dsp:cNvSpPr/>
      </dsp:nvSpPr>
      <dsp:spPr>
        <a:xfrm>
          <a:off x="0" y="1041615"/>
          <a:ext cx="1520351" cy="26794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b="1" i="0" kern="1200" dirty="0"/>
            <a:t>Manoj</a:t>
          </a:r>
          <a:r>
            <a:rPr lang="en-US" sz="2800" b="0" i="0" kern="1200" dirty="0"/>
            <a:t>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b="1" i="0" kern="1200" dirty="0"/>
            <a:t>Julian</a:t>
          </a:r>
          <a:endParaRPr lang="en-IN" sz="2000" b="1" kern="1200" dirty="0"/>
        </a:p>
      </dsp:txBody>
      <dsp:txXfrm>
        <a:off x="0" y="1041615"/>
        <a:ext cx="1520351" cy="2679420"/>
      </dsp:txXfrm>
    </dsp:sp>
    <dsp:sp modelId="{BDEBBB3A-1B64-43C1-9E15-B4BFC169E085}">
      <dsp:nvSpPr>
        <dsp:cNvPr id="0" name=""/>
        <dsp:cNvSpPr/>
      </dsp:nvSpPr>
      <dsp:spPr>
        <a:xfrm>
          <a:off x="1513719" y="645311"/>
          <a:ext cx="9682519" cy="1463804"/>
        </a:xfrm>
        <a:prstGeom prst="rightArrow">
          <a:avLst>
            <a:gd name="adj1" fmla="val 50000"/>
            <a:gd name="adj2" fmla="val 5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3237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solidFill>
                <a:schemeClr val="tx1"/>
              </a:solidFill>
            </a:rPr>
            <a:t>Data Cleaning &amp; Machine Learning model</a:t>
          </a:r>
        </a:p>
      </dsp:txBody>
      <dsp:txXfrm>
        <a:off x="1513719" y="1011262"/>
        <a:ext cx="9316568" cy="731902"/>
      </dsp:txXfrm>
    </dsp:sp>
    <dsp:sp modelId="{F59CBEA3-2194-4A4A-ABE0-AD8936F0B924}">
      <dsp:nvSpPr>
        <dsp:cNvPr id="0" name=""/>
        <dsp:cNvSpPr/>
      </dsp:nvSpPr>
      <dsp:spPr>
        <a:xfrm>
          <a:off x="2683275" y="1367716"/>
          <a:ext cx="8367715" cy="1463804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3237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solidFill>
                <a:schemeClr val="tx1"/>
              </a:solidFill>
            </a:rPr>
            <a:t>Web frame work</a:t>
          </a:r>
        </a:p>
      </dsp:txBody>
      <dsp:txXfrm>
        <a:off x="2683275" y="1733667"/>
        <a:ext cx="8001764" cy="731902"/>
      </dsp:txXfrm>
    </dsp:sp>
    <dsp:sp modelId="{87936CA8-47F9-47CA-91A0-7C199663FEF0}">
      <dsp:nvSpPr>
        <dsp:cNvPr id="0" name=""/>
        <dsp:cNvSpPr/>
      </dsp:nvSpPr>
      <dsp:spPr>
        <a:xfrm>
          <a:off x="1519634" y="1724825"/>
          <a:ext cx="1181571" cy="22227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Manoj</a:t>
          </a:r>
          <a:endParaRPr lang="en-IN" sz="2000" b="1" kern="1200" dirty="0"/>
        </a:p>
      </dsp:txBody>
      <dsp:txXfrm>
        <a:off x="1519634" y="1724825"/>
        <a:ext cx="1181571" cy="2222793"/>
      </dsp:txXfrm>
    </dsp:sp>
    <dsp:sp modelId="{B2A66C3B-6CEC-426B-8391-A0B7D6748EEC}">
      <dsp:nvSpPr>
        <dsp:cNvPr id="0" name=""/>
        <dsp:cNvSpPr/>
      </dsp:nvSpPr>
      <dsp:spPr>
        <a:xfrm>
          <a:off x="4198417" y="2103675"/>
          <a:ext cx="6791910" cy="1463804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3237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solidFill>
                <a:schemeClr val="tx1"/>
              </a:solidFill>
            </a:rPr>
            <a:t>Visualization</a:t>
          </a:r>
        </a:p>
      </dsp:txBody>
      <dsp:txXfrm>
        <a:off x="4198417" y="2469626"/>
        <a:ext cx="6425959" cy="731902"/>
      </dsp:txXfrm>
    </dsp:sp>
    <dsp:sp modelId="{8DB7F1D0-96B3-40B7-9C65-1956C2135654}">
      <dsp:nvSpPr>
        <dsp:cNvPr id="0" name=""/>
        <dsp:cNvSpPr/>
      </dsp:nvSpPr>
      <dsp:spPr>
        <a:xfrm>
          <a:off x="5627656" y="2846632"/>
          <a:ext cx="5347676" cy="1463804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3237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solidFill>
                <a:schemeClr val="tx1"/>
              </a:solidFill>
            </a:rPr>
            <a:t>Frontend</a:t>
          </a:r>
          <a:r>
            <a:rPr lang="en-IN" sz="2800" kern="1200" dirty="0"/>
            <a:t> </a:t>
          </a:r>
        </a:p>
      </dsp:txBody>
      <dsp:txXfrm>
        <a:off x="5627656" y="3212583"/>
        <a:ext cx="4981725" cy="731902"/>
      </dsp:txXfrm>
    </dsp:sp>
    <dsp:sp modelId="{9EF91CEF-4F33-44E6-934E-4BAFA38E0F78}">
      <dsp:nvSpPr>
        <dsp:cNvPr id="0" name=""/>
        <dsp:cNvSpPr/>
      </dsp:nvSpPr>
      <dsp:spPr>
        <a:xfrm>
          <a:off x="2680183" y="2458163"/>
          <a:ext cx="1542972" cy="19396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Manoj</a:t>
          </a:r>
          <a:r>
            <a:rPr lang="en-IN" sz="2300" kern="1200" dirty="0"/>
            <a:t>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Divyangana</a:t>
          </a:r>
        </a:p>
      </dsp:txBody>
      <dsp:txXfrm>
        <a:off x="2680183" y="2458163"/>
        <a:ext cx="1542972" cy="1939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1462-BE13-41FD-BF22-7B45672A69EA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D193F-73ED-4D3E-BF58-F02534D9AC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E5134-0E51-4470-806B-86E1EBBDC0A1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875EC-2782-47E9-B4B9-EE995BFD9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875EC-2782-47E9-B4B9-EE995BFD9A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5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875EC-2782-47E9-B4B9-EE995BFD9A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09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875EC-2782-47E9-B4B9-EE995BFD9A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1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70113"/>
            <a:ext cx="9144000" cy="2387600"/>
          </a:xfrm>
        </p:spPr>
        <p:txBody>
          <a:bodyPr anchor="ctr" anchorCtr="0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16463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6" name="Bild 7" descr="UDE-Logo_E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547" y="-8585"/>
            <a:ext cx="2673453" cy="103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/>
          <p:cNvGrpSpPr/>
          <p:nvPr userDrawn="1"/>
        </p:nvGrpSpPr>
        <p:grpSpPr>
          <a:xfrm>
            <a:off x="56655" y="52636"/>
            <a:ext cx="3241354" cy="1181012"/>
            <a:chOff x="275491" y="232395"/>
            <a:chExt cx="2741493" cy="998884"/>
          </a:xfrm>
        </p:grpSpPr>
        <p:grpSp>
          <p:nvGrpSpPr>
            <p:cNvPr id="42" name="Group 41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5080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0" name="Straight Connector 99"/>
              <p:cNvCxnSpPr>
                <a:stCxn id="99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5080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81" name="TextBox 80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94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74468" y="953589"/>
            <a:ext cx="11443063" cy="55336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Assignment # - Topic - Group name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4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89124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Assignment # - Topic - Group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59331" y="6393877"/>
            <a:ext cx="1120042" cy="408096"/>
            <a:chOff x="275491" y="232395"/>
            <a:chExt cx="2741493" cy="998884"/>
          </a:xfrm>
        </p:grpSpPr>
        <p:grpSp>
          <p:nvGrpSpPr>
            <p:cNvPr id="43" name="Group 42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1905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2" name="Straight Connector 101"/>
              <p:cNvCxnSpPr>
                <a:stCxn id="101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1905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47" name="TextBox 46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40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4469" y="959668"/>
            <a:ext cx="5645331" cy="552731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55108"/>
            <a:ext cx="5645331" cy="553214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Assignment # - Topic - Group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2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Assignment # - Topic - Group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3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Assignment # - Topic - Group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59331" y="6393877"/>
            <a:ext cx="1120042" cy="408096"/>
            <a:chOff x="275491" y="232395"/>
            <a:chExt cx="2741493" cy="998884"/>
          </a:xfrm>
        </p:grpSpPr>
        <p:grpSp>
          <p:nvGrpSpPr>
            <p:cNvPr id="41" name="Group 40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1905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0" name="Straight Connector 99"/>
              <p:cNvCxnSpPr>
                <a:stCxn id="99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1905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81" name="TextBox 80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43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 userDrawn="1"/>
        </p:nvGrpSpPr>
        <p:grpSpPr>
          <a:xfrm>
            <a:off x="-1" y="0"/>
            <a:ext cx="12196764" cy="649381"/>
            <a:chOff x="-1" y="0"/>
            <a:chExt cx="12196764" cy="649381"/>
          </a:xfrm>
        </p:grpSpPr>
        <p:pic>
          <p:nvPicPr>
            <p:cNvPr id="128" name="Grafik 3"/>
            <p:cNvPicPr>
              <a:picLocks noChangeAspect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769" r="8071"/>
            <a:stretch/>
          </p:blipFill>
          <p:spPr bwMode="auto">
            <a:xfrm>
              <a:off x="-1" y="0"/>
              <a:ext cx="12196764" cy="649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" name="Bild 7" descr="UDE-Logo_ENG.png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6685" y="129350"/>
              <a:ext cx="1315317" cy="508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74469" y="157"/>
            <a:ext cx="11443063" cy="649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74468" y="953589"/>
            <a:ext cx="11443063" cy="5223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430186" y="6487251"/>
            <a:ext cx="94187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Assignment # - Topic - Group name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136283" y="6492875"/>
            <a:ext cx="681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E32A53FC-A1F5-4D9E-915D-C1AF2CE43DE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59331" y="6393877"/>
            <a:ext cx="1120042" cy="408096"/>
            <a:chOff x="275491" y="232395"/>
            <a:chExt cx="2741493" cy="998884"/>
          </a:xfrm>
        </p:grpSpPr>
        <p:grpSp>
          <p:nvGrpSpPr>
            <p:cNvPr id="47" name="Group 46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1905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/>
              <p:cNvCxnSpPr>
                <a:stCxn id="69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1905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51" name="TextBox 50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08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s://www.kaggle.com/datasets/mdwaquarazam/datasciencebook" TargetMode="External"/><Relationship Id="rId7" Type="http://schemas.openxmlformats.org/officeDocument/2006/relationships/image" Target="../media/image49.png"/><Relationship Id="rId2" Type="http://schemas.openxmlformats.org/officeDocument/2006/relationships/hyperlink" Target="https://www.kaggle.com/datasets/thomaskonstantin/top-270-rated-computer-science-programing-book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7.png"/><Relationship Id="rId4" Type="http://schemas.openxmlformats.org/officeDocument/2006/relationships/hyperlink" Target="https://www.kaggle.com/datasets/die9origephit/amazon-data-science-books" TargetMode="External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diagramLayout" Target="../diagrams/layout1.xml"/><Relationship Id="rId7" Type="http://schemas.openxmlformats.org/officeDocument/2006/relationships/hyperlink" Target="http://jalammar.github.io/illustrated-transformer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startbootstrap.com/theme/sb-admin-2" TargetMode="External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hyperlink" Target="https://chat.openai.com/chat" TargetMode="External"/><Relationship Id="rId7" Type="http://schemas.openxmlformats.org/officeDocument/2006/relationships/hyperlink" Target="https://www.geeksforgeeks.org/python-plotly-tutorial/" TargetMode="External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hyperlink" Target="https://github.com/Manojkdara/Books-to-Search-BTS-" TargetMode="External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mysql/default.asp" TargetMode="External"/><Relationship Id="rId11" Type="http://schemas.openxmlformats.org/officeDocument/2006/relationships/image" Target="../media/image78.png"/><Relationship Id="rId5" Type="http://schemas.openxmlformats.org/officeDocument/2006/relationships/hyperlink" Target="https://docs.streamlit.io/" TargetMode="External"/><Relationship Id="rId15" Type="http://schemas.openxmlformats.org/officeDocument/2006/relationships/image" Target="../media/image82.jpeg"/><Relationship Id="rId10" Type="http://schemas.openxmlformats.org/officeDocument/2006/relationships/image" Target="../media/image77.png"/><Relationship Id="rId4" Type="http://schemas.openxmlformats.org/officeDocument/2006/relationships/hyperlink" Target="https://huggingface.co/models" TargetMode="External"/><Relationship Id="rId9" Type="http://schemas.openxmlformats.org/officeDocument/2006/relationships/hyperlink" Target="https://www.youtube.com/playlist?list=PLuU3eVwK0I9PT48ZBYAHdKPFazhXg76h5" TargetMode="External"/><Relationship Id="rId1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s://www.pinecone.io/learn/sentence-embedding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7D57-9D7A-4037-B687-FAB8CFFF4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316023"/>
            <a:ext cx="7248259" cy="722300"/>
          </a:xfrm>
        </p:spPr>
        <p:txBody>
          <a:bodyPr/>
          <a:lstStyle/>
          <a:p>
            <a:r>
              <a:rPr lang="en-IN" sz="4400" b="1" i="0" u="none" strike="noStrike" baseline="0" dirty="0">
                <a:solidFill>
                  <a:srgbClr val="0070C0"/>
                </a:solidFill>
                <a:latin typeface="+mn-lt"/>
              </a:rPr>
              <a:t>BTS-Books to Search</a:t>
            </a:r>
            <a:endParaRPr lang="de-DE" sz="4400" b="1" dirty="0">
              <a:solidFill>
                <a:srgbClr val="0070C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0F93F-4000-4CB7-9B18-FFA67BE44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0347" y="3633456"/>
            <a:ext cx="3591959" cy="503045"/>
          </a:xfrm>
        </p:spPr>
        <p:txBody>
          <a:bodyPr>
            <a:normAutofit fontScale="25000" lnSpcReduction="20000"/>
          </a:bodyPr>
          <a:lstStyle/>
          <a:p>
            <a:endParaRPr lang="de-DE" sz="11200" b="1" u="sng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de-DE" sz="12000" b="1" dirty="0">
                <a:solidFill>
                  <a:schemeClr val="accent5">
                    <a:lumMod val="75000"/>
                  </a:schemeClr>
                </a:solidFill>
              </a:rPr>
              <a:t>Neurons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8000" i="0" dirty="0">
                <a:solidFill>
                  <a:srgbClr val="004992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IN" sz="9600" i="0" dirty="0">
                <a:solidFill>
                  <a:srgbClr val="004992"/>
                </a:solidFill>
                <a:effectLst/>
                <a:cs typeface="Times New Roman" panose="02020603050405020304" pitchFamily="18" charset="0"/>
              </a:rPr>
              <a:t>Farnaz Arghavan</a:t>
            </a:r>
            <a:endParaRPr lang="en-IN" sz="9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9600" dirty="0">
                <a:solidFill>
                  <a:srgbClr val="004992"/>
                </a:solidFill>
                <a:cs typeface="Times New Roman" panose="02020603050405020304" pitchFamily="18" charset="0"/>
              </a:rPr>
              <a:t> Divyangana Kothari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9600" i="0" dirty="0">
                <a:solidFill>
                  <a:srgbClr val="004992"/>
                </a:solidFill>
                <a:effectLst/>
                <a:cs typeface="Times New Roman" panose="02020603050405020304" pitchFamily="18" charset="0"/>
              </a:rPr>
              <a:t>  Manoj Kumar Dara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9600" i="0" dirty="0">
                <a:solidFill>
                  <a:srgbClr val="004992"/>
                </a:solidFill>
                <a:effectLst/>
                <a:cs typeface="Times New Roman" panose="02020603050405020304" pitchFamily="18" charset="0"/>
              </a:rPr>
              <a:t>  Julian Stülp</a:t>
            </a:r>
            <a:endParaRPr lang="en-IN" sz="9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A44A1D-EDD6-70AA-5845-6FF5F0F64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28" y="3754811"/>
            <a:ext cx="1655819" cy="1655819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CF70BB82-CA26-4736-1C48-D9BD006B60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6235" y="363345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3C15465-0D66-A9FE-B1F0-69B0348F67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711388" cy="371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9D976C-0526-F8BA-5C23-5AD508A77E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197645"/>
            <a:ext cx="5244562" cy="121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3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98E7-A351-C1C0-A946-C5E48DAC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Visualization _</a:t>
            </a:r>
            <a:r>
              <a:rPr lang="en-US" b="1" dirty="0"/>
              <a:t>Bar chart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2EA8-23DA-7072-A44C-8D2B8FD1F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>
                    <a:lumMod val="50000"/>
                  </a:schemeClr>
                </a:solidFill>
              </a:rPr>
              <a:t>What</a:t>
            </a:r>
            <a:r>
              <a:rPr lang="en-US" i="1" dirty="0"/>
              <a:t> </a:t>
            </a: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X-axis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‘</a:t>
            </a:r>
            <a:r>
              <a:rPr lang="en-US" sz="2200" dirty="0"/>
              <a:t>Titles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(One categorical)</a:t>
            </a: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Y-axis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‘</a:t>
            </a:r>
            <a:r>
              <a:rPr lang="en-US" sz="2200" dirty="0"/>
              <a:t>Similarity Score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(One quantitative)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sz="2800" b="1" u="sng" dirty="0" err="1">
                <a:solidFill>
                  <a:schemeClr val="accent1">
                    <a:lumMod val="50000"/>
                  </a:schemeClr>
                </a:solidFill>
              </a:rPr>
              <a:t>How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Channels</a:t>
            </a:r>
            <a:r>
              <a:rPr lang="en-US" i="0" dirty="0">
                <a:latin typeface="Söhne"/>
              </a:rPr>
              <a:t> </a:t>
            </a: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: </a:t>
            </a:r>
          </a:p>
          <a:p>
            <a:pPr lvl="1"/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Position channel: The x-axis and y-axis will be used to position the bars. </a:t>
            </a:r>
          </a:p>
          <a:p>
            <a:pPr lvl="1"/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Length channel: The length of the bars will represent the similarity scores. </a:t>
            </a:r>
          </a:p>
          <a:p>
            <a:pPr lvl="1"/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Color channel: Different colors can be used to distinguish between different books</a:t>
            </a:r>
          </a:p>
          <a:p>
            <a:pPr algn="l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Marks</a:t>
            </a:r>
            <a:r>
              <a:rPr lang="en-US" dirty="0">
                <a:latin typeface="Söhne"/>
              </a:rPr>
              <a:t> : </a:t>
            </a:r>
          </a:p>
          <a:p>
            <a:pPr lvl="1"/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Bar marks: The bars themselves will represent the data. </a:t>
            </a:r>
          </a:p>
          <a:p>
            <a:pPr lvl="1"/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Text marks: Labels will be used to identify the book titles on the x-axis.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3C4A4-AAE4-8613-692F-E09F07F6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98C2C-09D5-9DFB-5724-FBB8D769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33FB7-1C85-8164-145F-C2A173A7D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8" t="18620" r="19449" b="-4620"/>
          <a:stretch/>
        </p:blipFill>
        <p:spPr>
          <a:xfrm>
            <a:off x="7093166" y="808273"/>
            <a:ext cx="4580999" cy="291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2753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98E7-A351-C1C0-A946-C5E48DAC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Visualization _</a:t>
            </a:r>
            <a:r>
              <a:rPr lang="en-US" b="1" dirty="0"/>
              <a:t>Pie chart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2EA8-23DA-7072-A44C-8D2B8FD1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69" y="953588"/>
            <a:ext cx="10474456" cy="52410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>
                    <a:lumMod val="50000"/>
                  </a:schemeClr>
                </a:solidFill>
              </a:rPr>
              <a:t>What</a:t>
            </a:r>
            <a:r>
              <a:rPr lang="en-US" i="1" dirty="0"/>
              <a:t>  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(One categorical)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R</a:t>
            </a:r>
            <a:r>
              <a:rPr lang="en-US" sz="2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epresent proportions of different </a:t>
            </a:r>
            <a:r>
              <a:rPr lang="en-US" sz="2200" b="0" i="0" dirty="0">
                <a:effectLst/>
                <a:latin typeface="Söhne"/>
              </a:rPr>
              <a:t>‘Titles’</a:t>
            </a:r>
            <a:r>
              <a:rPr lang="en-US" sz="2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 </a:t>
            </a: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N" b="1" u="sng" dirty="0">
                <a:solidFill>
                  <a:schemeClr val="accent1">
                    <a:lumMod val="50000"/>
                  </a:schemeClr>
                </a:solidFill>
              </a:rPr>
              <a:t>How</a:t>
            </a:r>
            <a:endParaRPr lang="en-US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Channels</a:t>
            </a:r>
            <a:r>
              <a:rPr lang="en-US" sz="2400" b="0" i="0" dirty="0">
                <a:effectLst/>
                <a:latin typeface="Söhne"/>
              </a:rPr>
              <a:t> : </a:t>
            </a:r>
          </a:p>
          <a:p>
            <a:pPr lvl="1"/>
            <a:r>
              <a:rPr lang="en-US" sz="2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Size : The size of each wedge representing the rating of that title.</a:t>
            </a:r>
          </a:p>
          <a:p>
            <a:pPr lvl="1"/>
            <a:r>
              <a:rPr lang="en-US" sz="2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Color channel: Different colors can be used to distinguish between different books</a:t>
            </a:r>
          </a:p>
          <a:p>
            <a:pPr algn="l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Marks</a:t>
            </a:r>
            <a:r>
              <a:rPr lang="en-US" sz="2400" b="0" i="1" dirty="0">
                <a:effectLst/>
                <a:latin typeface="Söhne"/>
              </a:rPr>
              <a:t> </a:t>
            </a:r>
            <a:r>
              <a:rPr lang="en-US" sz="2400" b="0" dirty="0">
                <a:effectLst/>
                <a:latin typeface="Söhne"/>
              </a:rPr>
              <a:t>: </a:t>
            </a:r>
          </a:p>
          <a:p>
            <a:pPr lvl="1"/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The different sections of the pie chart representing each title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3C4A4-AAE4-8613-692F-E09F07F6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98C2C-09D5-9DFB-5724-FBB8D769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C3E615-C011-D7F6-F2C5-517F1EDEB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90" t="21061" r="8294" b="3920"/>
          <a:stretch/>
        </p:blipFill>
        <p:spPr>
          <a:xfrm>
            <a:off x="6815226" y="994647"/>
            <a:ext cx="4223164" cy="23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9835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98E7-A351-C1C0-A946-C5E48DAC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Visualization _</a:t>
            </a:r>
            <a:r>
              <a:rPr lang="en-US" b="1" dirty="0"/>
              <a:t> Histogram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2EA8-23DA-7072-A44C-8D2B8FD1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68" y="953588"/>
            <a:ext cx="11252755" cy="545617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>
                    <a:lumMod val="50000"/>
                  </a:schemeClr>
                </a:solidFill>
              </a:rPr>
              <a:t>What</a:t>
            </a:r>
            <a:r>
              <a:rPr lang="en-US" i="1" dirty="0"/>
              <a:t> 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 Quantitative)</a:t>
            </a:r>
          </a:p>
          <a:p>
            <a:r>
              <a:rPr lang="en-US" sz="2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Distribution of a dataset</a:t>
            </a:r>
            <a:r>
              <a:rPr lang="en-US" sz="2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N" b="1" u="sng" dirty="0">
                <a:solidFill>
                  <a:schemeClr val="accent1">
                    <a:lumMod val="50000"/>
                  </a:schemeClr>
                </a:solidFill>
              </a:rPr>
              <a:t>How</a:t>
            </a:r>
            <a:endParaRPr lang="en-US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Channels</a:t>
            </a:r>
            <a:r>
              <a:rPr lang="en-US" sz="2600" b="0" i="0" dirty="0">
                <a:effectLst/>
                <a:latin typeface="Söhne"/>
              </a:rPr>
              <a:t> : </a:t>
            </a:r>
          </a:p>
          <a:p>
            <a:pPr marL="457200" lvl="1" indent="0">
              <a:buNone/>
            </a:pPr>
            <a:r>
              <a:rPr lang="en-US" sz="2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X-axis represents the range of ratings in the dataset, Y-axis represents the frequency of those values.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Söhne"/>
            </a:endParaRPr>
          </a:p>
          <a:p>
            <a:pPr algn="l"/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Marks :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</a:t>
            </a:r>
          </a:p>
          <a:p>
            <a:pPr marL="457200" lvl="1" indent="0">
              <a:buNone/>
            </a:pPr>
            <a:r>
              <a:rPr lang="en-US" sz="2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The bars of the histogram representing the frequency of a certain range of values in the dataset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3C4A4-AAE4-8613-692F-E09F07F6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98C2C-09D5-9DFB-5724-FBB8D769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01CC245-88FF-4ED9-A7F1-8C7C069E4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568" y="953588"/>
            <a:ext cx="5422598" cy="288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360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0DAAAD08-AD95-F48A-DD99-79C0045767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6638" r="10190" b="-1"/>
          <a:stretch/>
        </p:blipFill>
        <p:spPr>
          <a:xfrm>
            <a:off x="11262589" y="2796753"/>
            <a:ext cx="776252" cy="10258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0129A-E4B1-A06C-99C2-56698970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52" y="-37416"/>
            <a:ext cx="11443063" cy="649224"/>
          </a:xfrm>
        </p:spPr>
        <p:txBody>
          <a:bodyPr/>
          <a:lstStyle/>
          <a:p>
            <a:r>
              <a:rPr lang="en-US" b="1" dirty="0"/>
              <a:t>Implementation</a:t>
            </a:r>
            <a:endParaRPr lang="en-DE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4F60A-0952-6893-1EA2-59C2FC00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7D9F3-E0B6-A69A-A6C6-9DB71337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B89F38-E111-C26B-1665-78819FA30F1C}"/>
              </a:ext>
            </a:extLst>
          </p:cNvPr>
          <p:cNvGrpSpPr/>
          <p:nvPr/>
        </p:nvGrpSpPr>
        <p:grpSpPr>
          <a:xfrm>
            <a:off x="2757023" y="920743"/>
            <a:ext cx="1712209" cy="1598210"/>
            <a:chOff x="1440066" y="3649615"/>
            <a:chExt cx="1611838" cy="161183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DABF19-A839-6053-793A-7DD38082E51A}"/>
                </a:ext>
              </a:extLst>
            </p:cNvPr>
            <p:cNvSpPr/>
            <p:nvPr/>
          </p:nvSpPr>
          <p:spPr>
            <a:xfrm>
              <a:off x="1440066" y="3649615"/>
              <a:ext cx="1611838" cy="161183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4">
              <a:extLst>
                <a:ext uri="{FF2B5EF4-FFF2-40B4-BE49-F238E27FC236}">
                  <a16:creationId xmlns:a16="http://schemas.microsoft.com/office/drawing/2014/main" id="{421084CE-DB1C-BC31-BC99-B4F9BA5E6D87}"/>
                </a:ext>
              </a:extLst>
            </p:cNvPr>
            <p:cNvSpPr txBox="1"/>
            <p:nvPr/>
          </p:nvSpPr>
          <p:spPr>
            <a:xfrm>
              <a:off x="1676114" y="3902153"/>
              <a:ext cx="1139742" cy="11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just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0" i="0" kern="1200" dirty="0">
                  <a:effectLst/>
                  <a:latin typeface="Söhne"/>
                </a:rPr>
                <a:t>Pre-processing of data, including cleaning and tokenization</a:t>
              </a:r>
              <a:endParaRPr lang="en-IN" sz="13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D653A8-13A2-9001-DFA7-92BB97E2734C}"/>
              </a:ext>
            </a:extLst>
          </p:cNvPr>
          <p:cNvGrpSpPr/>
          <p:nvPr/>
        </p:nvGrpSpPr>
        <p:grpSpPr>
          <a:xfrm>
            <a:off x="5088572" y="923176"/>
            <a:ext cx="1987316" cy="1424973"/>
            <a:chOff x="5064890" y="3666105"/>
            <a:chExt cx="1611838" cy="161183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662400-C66E-5F73-F5C5-F8246E9B634A}"/>
                </a:ext>
              </a:extLst>
            </p:cNvPr>
            <p:cNvSpPr/>
            <p:nvPr/>
          </p:nvSpPr>
          <p:spPr>
            <a:xfrm>
              <a:off x="5064890" y="3666105"/>
              <a:ext cx="1611838" cy="161183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4">
              <a:extLst>
                <a:ext uri="{FF2B5EF4-FFF2-40B4-BE49-F238E27FC236}">
                  <a16:creationId xmlns:a16="http://schemas.microsoft.com/office/drawing/2014/main" id="{D4D8DD73-B737-81BB-4469-7C1D75E1889D}"/>
                </a:ext>
              </a:extLst>
            </p:cNvPr>
            <p:cNvSpPr txBox="1"/>
            <p:nvPr/>
          </p:nvSpPr>
          <p:spPr>
            <a:xfrm>
              <a:off x="5300938" y="3902153"/>
              <a:ext cx="1139742" cy="11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just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300" b="0" i="0" kern="1200" dirty="0">
                  <a:effectLst/>
                  <a:latin typeface="Söhne"/>
                </a:rPr>
                <a:t>Encoding of data using Sentence Transformer and BERT model</a:t>
              </a:r>
              <a:endParaRPr lang="en-IN" sz="13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94F985-6330-AF7B-7034-9DEC482ECC61}"/>
              </a:ext>
            </a:extLst>
          </p:cNvPr>
          <p:cNvGrpSpPr/>
          <p:nvPr/>
        </p:nvGrpSpPr>
        <p:grpSpPr>
          <a:xfrm>
            <a:off x="4451067" y="3924841"/>
            <a:ext cx="1611838" cy="1611838"/>
            <a:chOff x="4913603" y="776211"/>
            <a:chExt cx="1611838" cy="161183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091B78E-76A0-9989-CCCE-ED59862DDD05}"/>
                </a:ext>
              </a:extLst>
            </p:cNvPr>
            <p:cNvSpPr/>
            <p:nvPr/>
          </p:nvSpPr>
          <p:spPr>
            <a:xfrm>
              <a:off x="4913603" y="776211"/>
              <a:ext cx="1611838" cy="161183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4">
              <a:extLst>
                <a:ext uri="{FF2B5EF4-FFF2-40B4-BE49-F238E27FC236}">
                  <a16:creationId xmlns:a16="http://schemas.microsoft.com/office/drawing/2014/main" id="{E2BDC616-91E1-AEB1-E8D4-806A2D9B7112}"/>
                </a:ext>
              </a:extLst>
            </p:cNvPr>
            <p:cNvSpPr txBox="1"/>
            <p:nvPr/>
          </p:nvSpPr>
          <p:spPr>
            <a:xfrm>
              <a:off x="5149651" y="1012259"/>
              <a:ext cx="1139742" cy="11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0" i="0" kern="1200" dirty="0">
                  <a:effectLst/>
                  <a:latin typeface="Söhne"/>
                </a:rPr>
                <a:t>Ranking of book titles based on similarity scores</a:t>
              </a:r>
              <a:endParaRPr lang="en-IN" sz="13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C8743D-FB31-C061-09DB-AA2E8ABE9FF1}"/>
              </a:ext>
            </a:extLst>
          </p:cNvPr>
          <p:cNvGrpSpPr/>
          <p:nvPr/>
        </p:nvGrpSpPr>
        <p:grpSpPr>
          <a:xfrm>
            <a:off x="7171692" y="4009309"/>
            <a:ext cx="1611838" cy="1360689"/>
            <a:chOff x="8689714" y="418220"/>
            <a:chExt cx="1611838" cy="161183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092E5E2-FD3F-5E30-B213-BF7AE4C84985}"/>
                </a:ext>
              </a:extLst>
            </p:cNvPr>
            <p:cNvSpPr/>
            <p:nvPr/>
          </p:nvSpPr>
          <p:spPr>
            <a:xfrm>
              <a:off x="8689714" y="418220"/>
              <a:ext cx="1611838" cy="161183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Oval 4">
              <a:extLst>
                <a:ext uri="{FF2B5EF4-FFF2-40B4-BE49-F238E27FC236}">
                  <a16:creationId xmlns:a16="http://schemas.microsoft.com/office/drawing/2014/main" id="{1CEAD435-BBB1-9DE6-9B25-2E757CB16A50}"/>
                </a:ext>
              </a:extLst>
            </p:cNvPr>
            <p:cNvSpPr txBox="1"/>
            <p:nvPr/>
          </p:nvSpPr>
          <p:spPr>
            <a:xfrm>
              <a:off x="8925762" y="639812"/>
              <a:ext cx="1139742" cy="11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300" b="0" i="0" kern="1200" dirty="0">
                  <a:effectLst/>
                  <a:latin typeface="Söhne"/>
                </a:rPr>
                <a:t>Visualization of top 10 book titles</a:t>
              </a:r>
              <a:endParaRPr lang="en-IN" sz="1300" kern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BE0D8C-CC39-CF9C-9978-748C4B4BECE3}"/>
              </a:ext>
            </a:extLst>
          </p:cNvPr>
          <p:cNvGrpSpPr/>
          <p:nvPr/>
        </p:nvGrpSpPr>
        <p:grpSpPr>
          <a:xfrm>
            <a:off x="9440446" y="3814370"/>
            <a:ext cx="2751553" cy="2103830"/>
            <a:chOff x="9247981" y="3278663"/>
            <a:chExt cx="2050423" cy="20274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F14786D-0200-EDC4-1643-98291FE5C8E3}"/>
                </a:ext>
              </a:extLst>
            </p:cNvPr>
            <p:cNvSpPr/>
            <p:nvPr/>
          </p:nvSpPr>
          <p:spPr>
            <a:xfrm>
              <a:off x="9247981" y="3278663"/>
              <a:ext cx="2050423" cy="20274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4">
              <a:extLst>
                <a:ext uri="{FF2B5EF4-FFF2-40B4-BE49-F238E27FC236}">
                  <a16:creationId xmlns:a16="http://schemas.microsoft.com/office/drawing/2014/main" id="{F3D442D0-4193-FE40-8C66-13229817B76D}"/>
                </a:ext>
              </a:extLst>
            </p:cNvPr>
            <p:cNvSpPr txBox="1"/>
            <p:nvPr/>
          </p:nvSpPr>
          <p:spPr>
            <a:xfrm>
              <a:off x="9442458" y="3563486"/>
              <a:ext cx="1661470" cy="1313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just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500" b="1" i="0" kern="1200" dirty="0">
                  <a:effectLst/>
                  <a:latin typeface="Söhne"/>
                </a:rPr>
                <a:t>Output: </a:t>
              </a:r>
            </a:p>
            <a:p>
              <a:pPr marL="0" lvl="0" indent="0" algn="just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500" b="0" i="0" kern="1200" dirty="0">
                  <a:effectLst/>
                  <a:latin typeface="Söhne"/>
                </a:rPr>
                <a:t>Recommended book titles for the search query, with visual representation of similarity scores and book ratings.</a:t>
              </a:r>
              <a:endParaRPr lang="en-IN" sz="1500" kern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9E259E-FB8D-A4E4-31F6-1B5D141DC45F}"/>
              </a:ext>
            </a:extLst>
          </p:cNvPr>
          <p:cNvGrpSpPr/>
          <p:nvPr/>
        </p:nvGrpSpPr>
        <p:grpSpPr>
          <a:xfrm>
            <a:off x="207652" y="920079"/>
            <a:ext cx="1829662" cy="1364732"/>
            <a:chOff x="685583" y="139762"/>
            <a:chExt cx="2416549" cy="241654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C39A23B-849F-3B53-3460-C145D7E7635A}"/>
                </a:ext>
              </a:extLst>
            </p:cNvPr>
            <p:cNvSpPr/>
            <p:nvPr/>
          </p:nvSpPr>
          <p:spPr>
            <a:xfrm>
              <a:off x="685583" y="139762"/>
              <a:ext cx="2416549" cy="241654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Oval 4">
              <a:extLst>
                <a:ext uri="{FF2B5EF4-FFF2-40B4-BE49-F238E27FC236}">
                  <a16:creationId xmlns:a16="http://schemas.microsoft.com/office/drawing/2014/main" id="{569A60B7-72E1-E1F0-D7C8-0B28F49E01D7}"/>
                </a:ext>
              </a:extLst>
            </p:cNvPr>
            <p:cNvSpPr txBox="1"/>
            <p:nvPr/>
          </p:nvSpPr>
          <p:spPr>
            <a:xfrm>
              <a:off x="1082094" y="353895"/>
              <a:ext cx="1708759" cy="17087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Data Collection from Kaggle</a:t>
              </a:r>
              <a:endParaRPr lang="en-IN" sz="1500" kern="1200" dirty="0"/>
            </a:p>
          </p:txBody>
        </p:sp>
      </p:grpSp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132B645B-8F71-F6AB-5B20-A22F53870F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9" y="2494465"/>
            <a:ext cx="722305" cy="722305"/>
          </a:xfrm>
          <a:prstGeom prst="rect">
            <a:avLst/>
          </a:prstGeom>
        </p:spPr>
      </p:pic>
      <p:pic>
        <p:nvPicPr>
          <p:cNvPr id="40" name="Picture 3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9513BD3-3E52-8113-C7F0-86FE4BF796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" t="17692"/>
          <a:stretch/>
        </p:blipFill>
        <p:spPr>
          <a:xfrm flipH="1">
            <a:off x="3028549" y="2614060"/>
            <a:ext cx="1016272" cy="731762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F44D1E72-9FE8-B566-9D8B-4A1FC10576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772" y="798065"/>
            <a:ext cx="885839" cy="885839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CA364A2B-CC77-D059-9BD3-095394553C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710" y="5300631"/>
            <a:ext cx="810743" cy="810743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0E233995-BA16-9ECC-EC51-E0F46F4778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719" y="3216770"/>
            <a:ext cx="777956" cy="7779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48CEBB-46A0-6C19-3D99-407B68FD6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38154">
            <a:off x="5330227" y="2606520"/>
            <a:ext cx="1028311" cy="10283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1437A2-647F-9507-91E7-00707BBA4AE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58609">
            <a:off x="2107775" y="804974"/>
            <a:ext cx="656311" cy="6924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835510-173B-32F8-08E2-DBAC71A168F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58609">
            <a:off x="4462472" y="804685"/>
            <a:ext cx="656311" cy="6924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67089C-F118-03BA-B55E-546DF15C88A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58609">
            <a:off x="6280557" y="3850155"/>
            <a:ext cx="656311" cy="6924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9367D37-1260-2E2D-AE8B-D27571611C1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58609">
            <a:off x="8860130" y="3884443"/>
            <a:ext cx="656311" cy="69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2559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8551-A605-9D50-F2DF-25F01FE7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Conceptual Solution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87AD9-C5C4-5FF7-FEB5-923D0F8ED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</a:t>
            </a:r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</a:t>
            </a:r>
            <a:r>
              <a:rPr lang="en-US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 3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2E73C-0499-3DB5-8CD6-5EDAF4DC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EF1F8-B260-3E2E-640E-AD03D21F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1D75A3-B3A1-6E95-5B4B-221A00CF4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666" y="3528361"/>
            <a:ext cx="10519778" cy="14762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1B0623-455E-927C-2713-7AC970F24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3530" y="872315"/>
            <a:ext cx="1352550" cy="13525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3A36B4B-CA4C-4538-8138-504F5137B58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139" y="2003180"/>
            <a:ext cx="1778690" cy="80849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A37B8F7-FEDA-41C5-8065-F349C4EF2F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63" y="1948953"/>
            <a:ext cx="1380632" cy="91262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C8DABED-EA2F-4E67-8D09-7A132A6FEC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741" y="1941510"/>
            <a:ext cx="1358877" cy="10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6145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95ED-C156-36E2-2E62-C3CA55B6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Conceptual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C97EA-A8FE-DE7C-F6AF-CF5049ADD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>
                <a:solidFill>
                  <a:schemeClr val="accent1">
                    <a:lumMod val="50000"/>
                  </a:schemeClr>
                </a:solidFill>
              </a:rPr>
              <a:t>Bert Transformer</a:t>
            </a: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561A6-DD66-ACD5-628F-EF442475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02606-FA1F-4FB1-8707-EBFBE1CB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BBAAF72-1DFF-FACB-BE0F-A4495E6E6B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861542"/>
              </p:ext>
            </p:extLst>
          </p:nvPr>
        </p:nvGraphicFramePr>
        <p:xfrm>
          <a:off x="1550473" y="1287349"/>
          <a:ext cx="10399060" cy="489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EE53C9C3-C884-34E9-448A-C0C4580F24EF}"/>
              </a:ext>
            </a:extLst>
          </p:cNvPr>
          <p:cNvSpPr/>
          <p:nvPr/>
        </p:nvSpPr>
        <p:spPr>
          <a:xfrm>
            <a:off x="170331" y="4034118"/>
            <a:ext cx="1201269" cy="4751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180E9-A8CC-1130-068A-4F9B6BA9A4CB}"/>
              </a:ext>
            </a:extLst>
          </p:cNvPr>
          <p:cNvSpPr txBox="1"/>
          <p:nvPr/>
        </p:nvSpPr>
        <p:spPr>
          <a:xfrm>
            <a:off x="267817" y="4537921"/>
            <a:ext cx="1162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 Query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45F03E-0633-03AC-8D8B-DCFC5C6E5A63}"/>
              </a:ext>
            </a:extLst>
          </p:cNvPr>
          <p:cNvSpPr txBox="1"/>
          <p:nvPr/>
        </p:nvSpPr>
        <p:spPr>
          <a:xfrm>
            <a:off x="267817" y="5512586"/>
            <a:ext cx="3541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Source - </a:t>
            </a:r>
            <a:r>
              <a:rPr lang="en-IN" sz="1400" dirty="0">
                <a:hlinkClick r:id="rId7"/>
              </a:rPr>
              <a:t>The Illustrated Transformer</a:t>
            </a:r>
            <a:endParaRPr lang="en-IN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529044-3C0F-97B2-ADC8-C88437D7C1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 flipV="1">
            <a:off x="1787902" y="3273794"/>
            <a:ext cx="1212049" cy="6306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1B917C-B070-E1E1-10D3-5DED47D08B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 flipV="1">
            <a:off x="3993446" y="2735239"/>
            <a:ext cx="1212049" cy="6306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99B7C2-4E52-17C5-126A-6D4762FEA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 flipV="1">
            <a:off x="6091634" y="2158710"/>
            <a:ext cx="1212049" cy="6306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63C826-710D-E8E9-4EDD-CCF6252AC8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 flipV="1">
            <a:off x="8219904" y="1663409"/>
            <a:ext cx="1212049" cy="630694"/>
          </a:xfrm>
          <a:prstGeom prst="rect">
            <a:avLst/>
          </a:prstGeom>
        </p:spPr>
      </p:pic>
      <p:pic>
        <p:nvPicPr>
          <p:cNvPr id="21" name="Picture 20" descr="A picture containing arrow&#10;&#10;Description automatically generated">
            <a:extLst>
              <a:ext uri="{FF2B5EF4-FFF2-40B4-BE49-F238E27FC236}">
                <a16:creationId xmlns:a16="http://schemas.microsoft.com/office/drawing/2014/main" id="{431659FC-4EB9-8D1F-2282-0F1D8CFE314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25512">
            <a:off x="10562283" y="824984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0199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78737469-E4CB-CA45-1E3E-2CED68FAA513}"/>
              </a:ext>
            </a:extLst>
          </p:cNvPr>
          <p:cNvSpPr/>
          <p:nvPr/>
        </p:nvSpPr>
        <p:spPr>
          <a:xfrm>
            <a:off x="2429436" y="2130644"/>
            <a:ext cx="7162800" cy="297628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06860-DFF8-2DD1-1B10-DF71B12C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Conceptual Solution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F3D3B-7552-1584-FDC5-6DA2A67B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288EE-D0FB-EED2-E8F5-620CBD64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 descr="25 HTML &amp; CSS Tutorials. Learn HTML &amp; CSS by exploring these 25… | by  Brandon Morelli | codeburst">
            <a:extLst>
              <a:ext uri="{FF2B5EF4-FFF2-40B4-BE49-F238E27FC236}">
                <a16:creationId xmlns:a16="http://schemas.microsoft.com/office/drawing/2014/main" id="{16FFE56B-1C7E-0E8F-EDFF-9CCFD987F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550" y="4594798"/>
            <a:ext cx="2369063" cy="183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rundlagen der Datenverarbeitung mit Pandas - LG4ML">
            <a:extLst>
              <a:ext uri="{FF2B5EF4-FFF2-40B4-BE49-F238E27FC236}">
                <a16:creationId xmlns:a16="http://schemas.microsoft.com/office/drawing/2014/main" id="{F6611F55-DEA4-D4F3-C0ED-A4936E9CC0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5" b="15517"/>
          <a:stretch/>
        </p:blipFill>
        <p:spPr bwMode="auto">
          <a:xfrm>
            <a:off x="5077799" y="2689192"/>
            <a:ext cx="1783114" cy="121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lotly - Wikipedia">
            <a:extLst>
              <a:ext uri="{FF2B5EF4-FFF2-40B4-BE49-F238E27FC236}">
                <a16:creationId xmlns:a16="http://schemas.microsoft.com/office/drawing/2014/main" id="{45285A94-3616-73FD-D4FE-2CDF8F0F0C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8" t="6449" r="14030" b="10507"/>
          <a:stretch/>
        </p:blipFill>
        <p:spPr bwMode="auto">
          <a:xfrm>
            <a:off x="6797115" y="2513707"/>
            <a:ext cx="2524250" cy="9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entenceTransformers Documentation — Sentence-Transformers documentation">
            <a:extLst>
              <a:ext uri="{FF2B5EF4-FFF2-40B4-BE49-F238E27FC236}">
                <a16:creationId xmlns:a16="http://schemas.microsoft.com/office/drawing/2014/main" id="{1337217F-EADF-668D-234C-5A2CFA17B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537" y="3953558"/>
            <a:ext cx="2312360" cy="115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F241A9-7AB8-519C-B682-FDCE59908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>
                <a:solidFill>
                  <a:schemeClr val="accent1">
                    <a:lumMod val="50000"/>
                  </a:schemeClr>
                </a:solidFill>
              </a:rPr>
              <a:t>Technologies used:</a:t>
            </a:r>
            <a:endParaRPr lang="en-IN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7F84DBC-A136-4653-8B42-94B4601C6C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35" y="936537"/>
            <a:ext cx="2480344" cy="248034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C096F7B-F82F-48E9-8549-851065FD53E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10"/>
          <a:stretch/>
        </p:blipFill>
        <p:spPr>
          <a:xfrm>
            <a:off x="2233295" y="1381789"/>
            <a:ext cx="2348408" cy="504364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FDF2A6A-A4B6-4BA7-B689-AE460E3D692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681" y="3144442"/>
            <a:ext cx="3093556" cy="180989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2A6B451-042E-4829-B6A8-78086DB4A02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631" y="1889410"/>
            <a:ext cx="2861613" cy="129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3501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AF25-17D0-7AC4-BAFC-A71816E6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4E003-815E-8BD5-1532-42600F840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8" y="662169"/>
            <a:ext cx="11443063" cy="5533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</a:rPr>
              <a:t>Homepage</a:t>
            </a:r>
            <a:endParaRPr lang="en-IN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2A70E-7D8D-BEAE-2907-81E2AAF4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838CF-C092-5895-58F6-5E69E056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17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D72BAA-3E96-A8B3-EFC9-EF6E81D40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408"/>
          <a:stretch/>
        </p:blipFill>
        <p:spPr>
          <a:xfrm>
            <a:off x="8101556" y="4752136"/>
            <a:ext cx="2471503" cy="19176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B9F221-EE24-D01A-0CAE-D7970FF014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59" t="21747" r="16133" b="38782"/>
          <a:stretch/>
        </p:blipFill>
        <p:spPr>
          <a:xfrm rot="1088839" flipH="1">
            <a:off x="8150814" y="4659153"/>
            <a:ext cx="1285743" cy="52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B8B093-0CCF-FA09-64B7-7DCAADC35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903" y="662169"/>
            <a:ext cx="484533" cy="484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F829BE-D721-AC3A-14DC-8E5D3D9244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478" b="7346"/>
          <a:stretch/>
        </p:blipFill>
        <p:spPr>
          <a:xfrm>
            <a:off x="526869" y="1243459"/>
            <a:ext cx="7420341" cy="351679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D6E6625-FFBE-4980-B773-965EDC45E8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953" y="4832216"/>
            <a:ext cx="7421257" cy="150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081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0A2A-B64F-7863-4387-FE68BE86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E5784-AC91-EB23-7F79-EE4B222C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F3946-993E-8CA0-10B2-F572F13C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A285BE-A976-04D8-9FF7-91B456E528A9}"/>
              </a:ext>
            </a:extLst>
          </p:cNvPr>
          <p:cNvSpPr txBox="1"/>
          <p:nvPr/>
        </p:nvSpPr>
        <p:spPr>
          <a:xfrm>
            <a:off x="1907936" y="855523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b="1" dirty="0"/>
              <a:t>Line graph for top 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D7510-EF65-116C-8564-E41B582CABAA}"/>
              </a:ext>
            </a:extLst>
          </p:cNvPr>
          <p:cNvSpPr txBox="1"/>
          <p:nvPr/>
        </p:nvSpPr>
        <p:spPr>
          <a:xfrm>
            <a:off x="7515695" y="1993346"/>
            <a:ext cx="3491725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b="1" dirty="0"/>
              <a:t>Table for top 10 books with scores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DB8C8-7FF5-3F5E-0E95-F2E8DFEAB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195" y="2635621"/>
            <a:ext cx="3331225" cy="332458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D44FA65-00CF-4FFD-A9CC-F62018C5C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83" y="1430998"/>
            <a:ext cx="6516130" cy="399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3663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9921-D34D-8C13-EBBB-67C60F2F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E6426-C63A-C5AD-CF7F-7478E204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BC674-61C3-A709-4336-4FCC2981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F70ACE-6BF9-6047-0596-16BD7FB6D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8" t="18620" r="19449" b="-4620"/>
          <a:stretch/>
        </p:blipFill>
        <p:spPr>
          <a:xfrm>
            <a:off x="2283390" y="876810"/>
            <a:ext cx="4580999" cy="2912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7EE8B6-6832-F4DA-C53B-972FAEEDF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90" t="21061" r="8294" b="3920"/>
          <a:stretch/>
        </p:blipFill>
        <p:spPr>
          <a:xfrm>
            <a:off x="7168896" y="3568989"/>
            <a:ext cx="4149910" cy="2272774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2C7C6F3C-7284-A5C6-0C55-A893ADC8F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70" y="1584717"/>
            <a:ext cx="1422400" cy="14224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68FAAB25-D37E-B616-D59E-C30F531F22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381" y="4129515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1766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7A0D-B785-B57A-51F2-C4C042E0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D859-38FF-CC3B-B0B7-A36246CB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208" y="1321336"/>
            <a:ext cx="3780088" cy="3876828"/>
          </a:xfrm>
        </p:spPr>
        <p:txBody>
          <a:bodyPr>
            <a:normAutofit/>
          </a:bodyPr>
          <a:lstStyle/>
          <a:p>
            <a:r>
              <a:rPr lang="en-IN" dirty="0"/>
              <a:t>What is </a:t>
            </a:r>
            <a:r>
              <a:rPr lang="en-IN" b="1" dirty="0">
                <a:solidFill>
                  <a:srgbClr val="0070C0"/>
                </a:solidFill>
              </a:rPr>
              <a:t>BTS</a:t>
            </a:r>
            <a:r>
              <a:rPr lang="en-IN" dirty="0"/>
              <a:t>?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Implementation </a:t>
            </a:r>
          </a:p>
          <a:p>
            <a:r>
              <a:rPr lang="en-IN" dirty="0"/>
              <a:t>Conceptual Solution </a:t>
            </a:r>
          </a:p>
          <a:p>
            <a:r>
              <a:rPr lang="en-IN" dirty="0"/>
              <a:t>Result </a:t>
            </a:r>
          </a:p>
          <a:p>
            <a:r>
              <a:rPr lang="en-IN" dirty="0"/>
              <a:t>Summary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BDFEC-D6AE-D5E7-D910-7B5026FC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46D61-97AB-6EE6-0402-983F8D37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2</a:t>
            </a:fld>
            <a:endParaRPr lang="en-US" dirty="0"/>
          </a:p>
        </p:txBody>
      </p:sp>
      <p:pic>
        <p:nvPicPr>
          <p:cNvPr id="20" name="Picture 19" descr="A picture containing text, transport, wheel, gear&#10;&#10;Description automatically generated">
            <a:extLst>
              <a:ext uri="{FF2B5EF4-FFF2-40B4-BE49-F238E27FC236}">
                <a16:creationId xmlns:a16="http://schemas.microsoft.com/office/drawing/2014/main" id="{62790076-0FCA-8762-89A4-4F4CBB884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63" y="1889782"/>
            <a:ext cx="747797" cy="1116698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medium confidence">
            <a:extLst>
              <a:ext uri="{FF2B5EF4-FFF2-40B4-BE49-F238E27FC236}">
                <a16:creationId xmlns:a16="http://schemas.microsoft.com/office/drawing/2014/main" id="{7BCA02B8-18AB-FD9C-B6BB-150620924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281" y="1889987"/>
            <a:ext cx="823298" cy="1255140"/>
          </a:xfrm>
          <a:prstGeom prst="rect">
            <a:avLst/>
          </a:prstGeom>
        </p:spPr>
      </p:pic>
      <p:pic>
        <p:nvPicPr>
          <p:cNvPr id="24" name="Picture 2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A9EAA5B-E07D-92E7-AD6A-C2F78AC40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53" y="1889782"/>
            <a:ext cx="839744" cy="11034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53387B3-B73C-CE25-B1A8-D95B135DE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097" y="2035836"/>
            <a:ext cx="505529" cy="56169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0EA984-98CD-A205-877E-2632DCE651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287" y="2207838"/>
            <a:ext cx="271241" cy="3516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7BC9BCA-379A-B6C5-7372-8B6A3C4D62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332" y="2207838"/>
            <a:ext cx="192323" cy="349172"/>
          </a:xfrm>
          <a:prstGeom prst="rect">
            <a:avLst/>
          </a:prstGeom>
        </p:spPr>
      </p:pic>
      <p:pic>
        <p:nvPicPr>
          <p:cNvPr id="30" name="Picture 2" descr="Project Scope: What is it, and how is it defined? | Enkonix">
            <a:extLst>
              <a:ext uri="{FF2B5EF4-FFF2-40B4-BE49-F238E27FC236}">
                <a16:creationId xmlns:a16="http://schemas.microsoft.com/office/drawing/2014/main" id="{79A8B557-F219-28C6-FC38-EB0EEF64C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0420" y="1190127"/>
            <a:ext cx="3492167" cy="281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01367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19F6-17CD-B488-5EE6-E6A746B3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34272-5226-C4AD-1E4F-A67EA88AC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endParaRPr lang="en-IN" sz="2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B4D87-41C2-B883-1617-745CB713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D9C46-656F-22AE-4F1D-B6CD8846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E0A6F-8266-9B7C-2F77-FEB41C15C854}"/>
              </a:ext>
            </a:extLst>
          </p:cNvPr>
          <p:cNvSpPr txBox="1"/>
          <p:nvPr/>
        </p:nvSpPr>
        <p:spPr>
          <a:xfrm>
            <a:off x="374468" y="947965"/>
            <a:ext cx="196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u="sng" dirty="0">
                <a:solidFill>
                  <a:schemeClr val="accent1">
                    <a:lumMod val="50000"/>
                  </a:schemeClr>
                </a:solidFill>
              </a:rPr>
              <a:t>Demo – 10 minute</a:t>
            </a:r>
            <a:endParaRPr lang="en-D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F1941C7-C174-1042-BB41-DCAC30679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60849" y="2433992"/>
            <a:ext cx="1762344" cy="1621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FF8FCBC-9421-A726-0CDB-8A90925E3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002" y="2433992"/>
            <a:ext cx="1444197" cy="128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3718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ABB7-A1CC-E671-335A-CF6A93F3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29CAA-C3EA-666D-6B8D-8525630D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C7FFA-A22D-8C64-882B-B5E68305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D06652-B807-7BD6-113F-AAF42BE36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923"/>
          <a:stretch/>
        </p:blipFill>
        <p:spPr>
          <a:xfrm>
            <a:off x="3083861" y="5223042"/>
            <a:ext cx="1286464" cy="1347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176CCC-0623-ED13-E502-A62BD02C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93" y="1086843"/>
            <a:ext cx="1146931" cy="1394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622D46-9682-789E-85B6-5D6FAF8F7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186" y="2481424"/>
            <a:ext cx="1296370" cy="1394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26C0EF-815F-D6A4-704C-002D47197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7588" y="3876004"/>
            <a:ext cx="1146931" cy="13470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ABE271-E802-97E0-BBFC-D594075C028C}"/>
              </a:ext>
            </a:extLst>
          </p:cNvPr>
          <p:cNvSpPr txBox="1"/>
          <p:nvPr/>
        </p:nvSpPr>
        <p:spPr>
          <a:xfrm>
            <a:off x="1891553" y="1473729"/>
            <a:ext cx="3903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– List of books with titles, ratings…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1982AD-4C4F-5A76-157E-3421BB12DB2A}"/>
              </a:ext>
            </a:extLst>
          </p:cNvPr>
          <p:cNvSpPr txBox="1"/>
          <p:nvPr/>
        </p:nvSpPr>
        <p:spPr>
          <a:xfrm>
            <a:off x="4468265" y="5814048"/>
            <a:ext cx="576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Students , Who are looking for recommendations on books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542C0B-74EB-7962-22E6-2FEF565CBDF7}"/>
              </a:ext>
            </a:extLst>
          </p:cNvPr>
          <p:cNvSpPr txBox="1"/>
          <p:nvPr/>
        </p:nvSpPr>
        <p:spPr>
          <a:xfrm>
            <a:off x="3581888" y="4383361"/>
            <a:ext cx="531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Embeddings, Interactive Visualization, Web application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22BB37-137F-183A-EDEA-8FED7A13F0C6}"/>
              </a:ext>
            </a:extLst>
          </p:cNvPr>
          <p:cNvSpPr txBox="1"/>
          <p:nvPr/>
        </p:nvSpPr>
        <p:spPr>
          <a:xfrm>
            <a:off x="2932448" y="2741136"/>
            <a:ext cx="5485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Providing a user-friendly book recommendation system, </a:t>
            </a:r>
          </a:p>
          <a:p>
            <a:r>
              <a:rPr lang="en-US" b="0" i="0" dirty="0">
                <a:effectLst/>
              </a:rPr>
              <a:t>and engaging way for 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53000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F71A-5A0E-156E-1F89-5B2FFD09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Summary</a:t>
            </a:r>
            <a:endParaRPr lang="en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CE94D-F983-E876-4F85-3FB7347D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EA1B0-6CC3-4B4A-1799-8BD19040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662BCE-68EF-A599-8490-99C4265A2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4"/>
          <a:stretch/>
        </p:blipFill>
        <p:spPr>
          <a:xfrm>
            <a:off x="374469" y="1726256"/>
            <a:ext cx="4959531" cy="3405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439166-F523-A300-02CF-CE91F5FC9A2E}"/>
              </a:ext>
            </a:extLst>
          </p:cNvPr>
          <p:cNvSpPr txBox="1"/>
          <p:nvPr/>
        </p:nvSpPr>
        <p:spPr>
          <a:xfrm>
            <a:off x="5758743" y="1536173"/>
            <a:ext cx="542108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</a:rPr>
              <a:t>Future Improvements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cs typeface="Aharoni" panose="02010803020104030203" pitchFamily="2" charset="-79"/>
            </a:endParaRPr>
          </a:p>
          <a:p>
            <a:endParaRPr lang="en-IN" sz="2400" b="1" dirty="0"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Improving the recommendation </a:t>
            </a:r>
            <a:r>
              <a:rPr lang="en-US" sz="2000" b="1" i="0" dirty="0">
                <a:effectLst/>
              </a:rPr>
              <a:t>additional features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such as book genres, </a:t>
            </a:r>
            <a:r>
              <a:rPr lang="en-IN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description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and user preferences.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Expanding the database</a:t>
            </a:r>
            <a:r>
              <a:rPr 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of books to include a larger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variety of titles.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Improving the interface to make it </a:t>
            </a:r>
            <a:r>
              <a:rPr lang="en-US" sz="2000" b="1" i="0" dirty="0">
                <a:effectLst/>
              </a:rPr>
              <a:t>more user-friendly</a:t>
            </a:r>
            <a:r>
              <a:rPr 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1417942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461C-618B-C065-CEB2-7F5BD4D2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Allocation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7C05F8B-A6D5-DAFB-8D27-F4015C9A10DD}"/>
              </a:ext>
            </a:extLst>
          </p:cNvPr>
          <p:cNvGraphicFramePr/>
          <p:nvPr/>
        </p:nvGraphicFramePr>
        <p:xfrm>
          <a:off x="416650" y="481112"/>
          <a:ext cx="11443063" cy="5917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1C3F3-8316-E2C1-7F3F-74736DCE4B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23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C5B7F7-3C2E-06C3-69B6-8CD899E4F7E6}"/>
              </a:ext>
            </a:extLst>
          </p:cNvPr>
          <p:cNvSpPr/>
          <p:nvPr/>
        </p:nvSpPr>
        <p:spPr>
          <a:xfrm>
            <a:off x="4639797" y="3660885"/>
            <a:ext cx="1414022" cy="16194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sz="2000" b="1" dirty="0"/>
              <a:t>Divyangana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973D39-EDD7-0ABC-4C83-8A12A0BC3F17}"/>
              </a:ext>
            </a:extLst>
          </p:cNvPr>
          <p:cNvSpPr/>
          <p:nvPr/>
        </p:nvSpPr>
        <p:spPr>
          <a:xfrm>
            <a:off x="6053818" y="4382070"/>
            <a:ext cx="1414021" cy="150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sz="2000" b="1" dirty="0"/>
              <a:t>Julian</a:t>
            </a:r>
            <a:r>
              <a:rPr lang="en-IN" sz="1800" dirty="0"/>
              <a:t> </a:t>
            </a:r>
          </a:p>
          <a:p>
            <a:pPr lvl="0"/>
            <a:r>
              <a:rPr lang="en-IN" sz="2000" b="1" dirty="0"/>
              <a:t>Farnaz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62ED8103-DBBC-8BCA-012B-C1097B5F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0186" y="6487251"/>
            <a:ext cx="9418738" cy="365125"/>
          </a:xfrm>
        </p:spPr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</p:spTree>
    <p:extLst>
      <p:ext uri="{BB962C8B-B14F-4D97-AF65-F5344CB8AC3E}">
        <p14:creationId xmlns:p14="http://schemas.microsoft.com/office/powerpoint/2010/main" val="316723438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C9CE-EF0A-1FDD-6057-71D2B5B2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226AD2-9AF7-F6B5-2CCC-AA137D8709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4649" y="954087"/>
          <a:ext cx="11548408" cy="4568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551">
                  <a:extLst>
                    <a:ext uri="{9D8B030D-6E8A-4147-A177-3AD203B41FA5}">
                      <a16:colId xmlns:a16="http://schemas.microsoft.com/office/drawing/2014/main" val="51840956"/>
                    </a:ext>
                  </a:extLst>
                </a:gridCol>
                <a:gridCol w="1443551">
                  <a:extLst>
                    <a:ext uri="{9D8B030D-6E8A-4147-A177-3AD203B41FA5}">
                      <a16:colId xmlns:a16="http://schemas.microsoft.com/office/drawing/2014/main" val="560908475"/>
                    </a:ext>
                  </a:extLst>
                </a:gridCol>
                <a:gridCol w="1443551">
                  <a:extLst>
                    <a:ext uri="{9D8B030D-6E8A-4147-A177-3AD203B41FA5}">
                      <a16:colId xmlns:a16="http://schemas.microsoft.com/office/drawing/2014/main" val="1914213508"/>
                    </a:ext>
                  </a:extLst>
                </a:gridCol>
                <a:gridCol w="1443551">
                  <a:extLst>
                    <a:ext uri="{9D8B030D-6E8A-4147-A177-3AD203B41FA5}">
                      <a16:colId xmlns:a16="http://schemas.microsoft.com/office/drawing/2014/main" val="2485265534"/>
                    </a:ext>
                  </a:extLst>
                </a:gridCol>
                <a:gridCol w="1443551">
                  <a:extLst>
                    <a:ext uri="{9D8B030D-6E8A-4147-A177-3AD203B41FA5}">
                      <a16:colId xmlns:a16="http://schemas.microsoft.com/office/drawing/2014/main" val="3920688564"/>
                    </a:ext>
                  </a:extLst>
                </a:gridCol>
                <a:gridCol w="1443551">
                  <a:extLst>
                    <a:ext uri="{9D8B030D-6E8A-4147-A177-3AD203B41FA5}">
                      <a16:colId xmlns:a16="http://schemas.microsoft.com/office/drawing/2014/main" val="107578582"/>
                    </a:ext>
                  </a:extLst>
                </a:gridCol>
                <a:gridCol w="1443551">
                  <a:extLst>
                    <a:ext uri="{9D8B030D-6E8A-4147-A177-3AD203B41FA5}">
                      <a16:colId xmlns:a16="http://schemas.microsoft.com/office/drawing/2014/main" val="1590775714"/>
                    </a:ext>
                  </a:extLst>
                </a:gridCol>
                <a:gridCol w="1443551">
                  <a:extLst>
                    <a:ext uri="{9D8B030D-6E8A-4147-A177-3AD203B41FA5}">
                      <a16:colId xmlns:a16="http://schemas.microsoft.com/office/drawing/2014/main" val="4050475719"/>
                    </a:ext>
                  </a:extLst>
                </a:gridCol>
              </a:tblGrid>
              <a:tr h="652596">
                <a:tc>
                  <a:txBody>
                    <a:bodyPr/>
                    <a:lstStyle/>
                    <a:p>
                      <a:r>
                        <a:rPr lang="en-US" dirty="0"/>
                        <a:t>Week 1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3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4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5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8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0654540"/>
                  </a:ext>
                </a:extLst>
              </a:tr>
              <a:tr h="65259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5361838"/>
                  </a:ext>
                </a:extLst>
              </a:tr>
              <a:tr h="65259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1143932"/>
                  </a:ext>
                </a:extLst>
              </a:tr>
              <a:tr h="65259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7189002"/>
                  </a:ext>
                </a:extLst>
              </a:tr>
              <a:tr h="65259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9425552"/>
                  </a:ext>
                </a:extLst>
              </a:tr>
              <a:tr h="65259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6454439"/>
                  </a:ext>
                </a:extLst>
              </a:tr>
              <a:tr h="65259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076199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6722D-92D3-C356-4A8C-F8CD02A9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37EB7-5C43-F415-A29D-2CE656A9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773B3726-78E8-0FD7-255E-184E111C5C3D}"/>
              </a:ext>
            </a:extLst>
          </p:cNvPr>
          <p:cNvSpPr/>
          <p:nvPr/>
        </p:nvSpPr>
        <p:spPr>
          <a:xfrm>
            <a:off x="493373" y="1739152"/>
            <a:ext cx="1873625" cy="48035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Idea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EB3B2032-4DBC-3DEE-0D15-B7E495A016DA}"/>
              </a:ext>
            </a:extLst>
          </p:cNvPr>
          <p:cNvSpPr/>
          <p:nvPr/>
        </p:nvSpPr>
        <p:spPr>
          <a:xfrm>
            <a:off x="2076609" y="2284794"/>
            <a:ext cx="2234134" cy="6239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 collection &amp; approach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53ACF3E-478F-9B25-4A6D-14A064A5EF25}"/>
              </a:ext>
            </a:extLst>
          </p:cNvPr>
          <p:cNvSpPr/>
          <p:nvPr/>
        </p:nvSpPr>
        <p:spPr>
          <a:xfrm>
            <a:off x="4174375" y="2926176"/>
            <a:ext cx="2780310" cy="62399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 &amp;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ML model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0C993BD5-E850-6CE2-98D7-6F7904B2C453}"/>
              </a:ext>
            </a:extLst>
          </p:cNvPr>
          <p:cNvSpPr/>
          <p:nvPr/>
        </p:nvSpPr>
        <p:spPr>
          <a:xfrm>
            <a:off x="6580409" y="3567559"/>
            <a:ext cx="2877356" cy="62399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framework &amp;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Visualizations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8A57F3DF-F106-4613-D832-EE4CCE201F78}"/>
              </a:ext>
            </a:extLst>
          </p:cNvPr>
          <p:cNvSpPr/>
          <p:nvPr/>
        </p:nvSpPr>
        <p:spPr>
          <a:xfrm>
            <a:off x="8229757" y="4232912"/>
            <a:ext cx="2456015" cy="62399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 development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169E92AE-7738-16C7-CE66-EFC345C3FE53}"/>
              </a:ext>
            </a:extLst>
          </p:cNvPr>
          <p:cNvSpPr/>
          <p:nvPr/>
        </p:nvSpPr>
        <p:spPr>
          <a:xfrm>
            <a:off x="9394399" y="4898265"/>
            <a:ext cx="2356730" cy="55227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Miscellaneous</a:t>
            </a:r>
          </a:p>
        </p:txBody>
      </p:sp>
    </p:spTree>
    <p:extLst>
      <p:ext uri="{BB962C8B-B14F-4D97-AF65-F5344CB8AC3E}">
        <p14:creationId xmlns:p14="http://schemas.microsoft.com/office/powerpoint/2010/main" val="406624074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31CC-A0AB-4921-4214-93E26D2A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8B60C-AA55-21B8-6710-8B35560E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0908E-C327-A6FF-F5F0-800BA59D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7BAB17-726B-6E5B-EC29-B8E8F0A02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644788"/>
              </p:ext>
            </p:extLst>
          </p:nvPr>
        </p:nvGraphicFramePr>
        <p:xfrm>
          <a:off x="759012" y="819710"/>
          <a:ext cx="11058519" cy="4641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303">
                  <a:extLst>
                    <a:ext uri="{9D8B030D-6E8A-4147-A177-3AD203B41FA5}">
                      <a16:colId xmlns:a16="http://schemas.microsoft.com/office/drawing/2014/main" val="653897484"/>
                    </a:ext>
                  </a:extLst>
                </a:gridCol>
                <a:gridCol w="1934850">
                  <a:extLst>
                    <a:ext uri="{9D8B030D-6E8A-4147-A177-3AD203B41FA5}">
                      <a16:colId xmlns:a16="http://schemas.microsoft.com/office/drawing/2014/main" val="575045884"/>
                    </a:ext>
                  </a:extLst>
                </a:gridCol>
                <a:gridCol w="8303366">
                  <a:extLst>
                    <a:ext uri="{9D8B030D-6E8A-4147-A177-3AD203B41FA5}">
                      <a16:colId xmlns:a16="http://schemas.microsoft.com/office/drawing/2014/main" val="1725541403"/>
                    </a:ext>
                  </a:extLst>
                </a:gridCol>
              </a:tblGrid>
              <a:tr h="59671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GitHub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>
                          <a:hlinkClick r:id="rId2"/>
                        </a:rPr>
                        <a:t>https://github.com/Manojkdara/Books-to-Search-BTS-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8392631"/>
                  </a:ext>
                </a:extLst>
              </a:tr>
              <a:tr h="46762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ChatGPT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hlinkClick r:id="rId3"/>
                        </a:rPr>
                        <a:t>https://chat.openai.com/chat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9164926"/>
                  </a:ext>
                </a:extLst>
              </a:tr>
              <a:tr h="53575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Pretrained models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hlinkClick r:id="rId4"/>
                        </a:rPr>
                        <a:t>https://huggingface.co/models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1182634"/>
                  </a:ext>
                </a:extLst>
              </a:tr>
              <a:tr h="50405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Streamlit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hlinkClick r:id="rId5"/>
                        </a:rPr>
                        <a:t>https://docs.streamlit.io/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0415725"/>
                  </a:ext>
                </a:extLst>
              </a:tr>
              <a:tr h="51083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MySQL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hlinkClick r:id="rId6"/>
                        </a:rPr>
                        <a:t>https://www.w3schools.com/mysql/default.asp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2729074"/>
                  </a:ext>
                </a:extLst>
              </a:tr>
              <a:tr h="52907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Plotly</a:t>
                      </a:r>
                      <a:r>
                        <a:rPr lang="en-IN" dirty="0"/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hlinkClick r:id="rId7"/>
                        </a:rPr>
                        <a:t>https://www.geeksforgeeks.org/python-plotly-tutorial/</a:t>
                      </a:r>
                      <a:r>
                        <a:rPr lang="en-IN" sz="1800" dirty="0"/>
                        <a:t>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9754008"/>
                  </a:ext>
                </a:extLst>
              </a:tr>
              <a:tr h="49305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Dashboard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hlinkClick r:id="rId8"/>
                        </a:rPr>
                        <a:t>https://startbootstrap.com/theme/sb-admin-2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6497344"/>
                  </a:ext>
                </a:extLst>
              </a:tr>
              <a:tr h="50211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Streamlit</a:t>
                      </a:r>
                      <a:r>
                        <a:rPr lang="en-IN" dirty="0"/>
                        <a:t> Tutorials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hlinkClick r:id="rId9"/>
                        </a:rPr>
                        <a:t>https://www.youtube.com/playlist?list=PLuU3eVwK0I9PT48ZBYAHdKPFazhXg76h5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4570199"/>
                  </a:ext>
                </a:extLst>
              </a:tr>
              <a:tr h="50211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Lecture Slides 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Lecture notes of </a:t>
                      </a: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Prof. </a:t>
                      </a:r>
                      <a:r>
                        <a:rPr lang="en-IN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Dr.</a:t>
                      </a: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Mohamed Amine </a:t>
                      </a:r>
                      <a:r>
                        <a:rPr lang="en-IN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Chatti</a:t>
                      </a: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IN" sz="1800" b="0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Learning Analytics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5214368"/>
                  </a:ext>
                </a:extLst>
              </a:tr>
            </a:tbl>
          </a:graphicData>
        </a:graphic>
      </p:graphicFrame>
      <p:pic>
        <p:nvPicPr>
          <p:cNvPr id="7" name="Picture 4" descr="GitHub Logos and Usage · GitHub">
            <a:extLst>
              <a:ext uri="{FF2B5EF4-FFF2-40B4-BE49-F238E27FC236}">
                <a16:creationId xmlns:a16="http://schemas.microsoft.com/office/drawing/2014/main" id="{25977410-A958-0A91-73A9-6D47F3856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09" y="857444"/>
            <a:ext cx="584064" cy="53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hatGPT Logo PNG Vector (PDF) Free Download">
            <a:extLst>
              <a:ext uri="{FF2B5EF4-FFF2-40B4-BE49-F238E27FC236}">
                <a16:creationId xmlns:a16="http://schemas.microsoft.com/office/drawing/2014/main" id="{898A0D71-5349-CA3F-C168-C274A3FB6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18" y="1472445"/>
            <a:ext cx="405845" cy="41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ugging Face · GitHub">
            <a:extLst>
              <a:ext uri="{FF2B5EF4-FFF2-40B4-BE49-F238E27FC236}">
                <a16:creationId xmlns:a16="http://schemas.microsoft.com/office/drawing/2014/main" id="{D7E667A4-21E4-2282-AC73-36BAE5ACB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17" y="1975783"/>
            <a:ext cx="405845" cy="40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treamlit Down? Streamlit status and issues - SaaSHub">
            <a:extLst>
              <a:ext uri="{FF2B5EF4-FFF2-40B4-BE49-F238E27FC236}">
                <a16:creationId xmlns:a16="http://schemas.microsoft.com/office/drawing/2014/main" id="{6BE207A6-0243-3F7F-13D6-23C9389E8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26" y="2489287"/>
            <a:ext cx="458778" cy="45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Mysql - Kostenlose logo Icons">
            <a:extLst>
              <a:ext uri="{FF2B5EF4-FFF2-40B4-BE49-F238E27FC236}">
                <a16:creationId xmlns:a16="http://schemas.microsoft.com/office/drawing/2014/main" id="{4818A91F-F2BB-4FAA-52AE-62F4865A0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17" y="3034328"/>
            <a:ext cx="344151" cy="34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Plotly - Org Chart, Teams, Culture &amp; Jobs | The Org">
            <a:extLst>
              <a:ext uri="{FF2B5EF4-FFF2-40B4-BE49-F238E27FC236}">
                <a16:creationId xmlns:a16="http://schemas.microsoft.com/office/drawing/2014/main" id="{C9ACE11C-CA04-E9DF-F13B-3164A390E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21" y="3575051"/>
            <a:ext cx="394541" cy="39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Free Bootstrap Themes, Templates, Snippets, and Guides - Start Bootstrap">
            <a:extLst>
              <a:ext uri="{FF2B5EF4-FFF2-40B4-BE49-F238E27FC236}">
                <a16:creationId xmlns:a16="http://schemas.microsoft.com/office/drawing/2014/main" id="{8B6ECB95-1981-8617-D9C6-4FE22A7F8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26" y="4042474"/>
            <a:ext cx="394542" cy="39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ree Youtube Logo SVG, PNG Icon, Symbol. Download Image.">
            <a:extLst>
              <a:ext uri="{FF2B5EF4-FFF2-40B4-BE49-F238E27FC236}">
                <a16:creationId xmlns:a16="http://schemas.microsoft.com/office/drawing/2014/main" id="{956E5D92-9886-15CD-17C7-18525D4065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0" t="17695" r="4273" b="16879"/>
          <a:stretch/>
        </p:blipFill>
        <p:spPr bwMode="auto">
          <a:xfrm>
            <a:off x="876323" y="4607345"/>
            <a:ext cx="411045" cy="29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ecture Icon #283362 - Free Icons Library">
            <a:extLst>
              <a:ext uri="{FF2B5EF4-FFF2-40B4-BE49-F238E27FC236}">
                <a16:creationId xmlns:a16="http://schemas.microsoft.com/office/drawing/2014/main" id="{BEC4CE6C-A2C8-1081-C051-DF4F8C75A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60" b="15952"/>
          <a:stretch/>
        </p:blipFill>
        <p:spPr bwMode="auto">
          <a:xfrm>
            <a:off x="764947" y="4966675"/>
            <a:ext cx="728383" cy="59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7838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E371D-6C79-4F20-1923-A30EE9C2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E9312-9201-77B1-976E-466F37F8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26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8F0C56-82B2-AF75-C48A-B2DDD67D9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896" y="1985645"/>
            <a:ext cx="2588768" cy="258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6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331B-69BE-69CB-DE17-C63B1E38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BTS</a:t>
            </a:r>
            <a:r>
              <a:rPr lang="en-IN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8B598-F037-F6DF-E10A-D47401EA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D7DD1-C0EC-C635-5FC7-5CA5BBD6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D8317D-0185-6921-458E-B77388840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2770" y="1029746"/>
            <a:ext cx="5863771" cy="54010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       Despite the availability of instructional videos, books continue to be a crucial tool for learning new technology and obtaining knowledge. They've been with us for a long time and continue to play a vital role in our educational path.</a:t>
            </a:r>
          </a:p>
          <a:p>
            <a:pPr marL="0" indent="0" algn="just">
              <a:buNone/>
            </a:pPr>
            <a:endParaRPr lang="en-IN" sz="2000" dirty="0"/>
          </a:p>
          <a:p>
            <a:pPr marL="0" indent="0" algn="just">
              <a:buNone/>
            </a:pPr>
            <a:r>
              <a:rPr lang="en-IN" sz="2000" dirty="0"/>
              <a:t>    </a:t>
            </a:r>
            <a:r>
              <a:rPr lang="en-IN" sz="2000" b="1" u="sng" dirty="0">
                <a:solidFill>
                  <a:schemeClr val="accent1">
                    <a:lumMod val="50000"/>
                  </a:schemeClr>
                </a:solidFill>
              </a:rPr>
              <a:t>Abstract</a:t>
            </a:r>
            <a:endParaRPr lang="en-IN" sz="2400" b="1" u="sng" dirty="0">
              <a:ln w="0"/>
              <a:solidFill>
                <a:schemeClr val="accent1">
                  <a:lumMod val="50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just"/>
            <a:r>
              <a:rPr lang="en-US" sz="2000" dirty="0"/>
              <a:t>A book recommendation system based on embedding, with interactive representations of recommended books. 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7CA6DAA8-4FF4-448B-EFCC-20C1585B20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7106"/>
            <a:ext cx="438151" cy="4381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26F302-7A26-DA68-3AB4-0F08C954A0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59" y="903243"/>
            <a:ext cx="4890611" cy="3667959"/>
          </a:xfrm>
          <a:prstGeom prst="rect">
            <a:avLst/>
          </a:prstGeom>
        </p:spPr>
      </p:pic>
      <p:pic>
        <p:nvPicPr>
          <p:cNvPr id="14" name="Picture 13" descr="A picture containing text, reptile, lizard&#10;&#10;Description automatically generated">
            <a:extLst>
              <a:ext uri="{FF2B5EF4-FFF2-40B4-BE49-F238E27FC236}">
                <a16:creationId xmlns:a16="http://schemas.microsoft.com/office/drawing/2014/main" id="{F34A7263-FE85-83F1-C9BE-F7E8AFD89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768" y="2368823"/>
            <a:ext cx="840603" cy="1102219"/>
          </a:xfrm>
          <a:prstGeom prst="rect">
            <a:avLst/>
          </a:prstGeom>
        </p:spPr>
      </p:pic>
      <p:pic>
        <p:nvPicPr>
          <p:cNvPr id="8" name="Picture 7" descr="A picture containing text, arthropod&#10;&#10;Description automatically generated">
            <a:extLst>
              <a:ext uri="{FF2B5EF4-FFF2-40B4-BE49-F238E27FC236}">
                <a16:creationId xmlns:a16="http://schemas.microsoft.com/office/drawing/2014/main" id="{82110A5C-3C91-E47E-1C22-C69A4F528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747" y="4217133"/>
            <a:ext cx="1579253" cy="1946702"/>
          </a:xfrm>
          <a:prstGeom prst="rect">
            <a:avLst/>
          </a:prstGeom>
        </p:spPr>
      </p:pic>
      <p:pic>
        <p:nvPicPr>
          <p:cNvPr id="16" name="Picture 15" descr="A picture containing map&#10;&#10;Description automatically generated">
            <a:extLst>
              <a:ext uri="{FF2B5EF4-FFF2-40B4-BE49-F238E27FC236}">
                <a16:creationId xmlns:a16="http://schemas.microsoft.com/office/drawing/2014/main" id="{FA3AD016-A1AC-5381-D5A6-69FC0E31EA2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13" y="4042800"/>
            <a:ext cx="960244" cy="9602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7F7BC19-EBE8-C058-CDCB-6AA5F66B90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923" y="3533618"/>
            <a:ext cx="1763390" cy="245946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922B79C-FF67-E1FA-377E-D9EDEA51E5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9056" y="3871657"/>
            <a:ext cx="1993576" cy="26376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EF787DA-ED9F-25FD-55B1-D0155DBEDD8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9805"/>
          <a:stretch/>
        </p:blipFill>
        <p:spPr>
          <a:xfrm>
            <a:off x="0" y="4047309"/>
            <a:ext cx="1424412" cy="21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784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7A61-EA1D-24A6-846A-50389577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  <a:r>
              <a:rPr lang="en-IN" b="1" u="sng" dirty="0">
                <a:latin typeface="Aharoni" panose="02010803020104030203" pitchFamily="2" charset="-79"/>
                <a:cs typeface="Aharoni" panose="02010803020104030203" pitchFamily="2" charset="-79"/>
              </a:rPr>
              <a:t>hat </a:t>
            </a:r>
            <a:r>
              <a:rPr lang="en-IN" dirty="0"/>
              <a:t>–Why – How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27A06-2831-6A82-ACBF-D280BBA6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F6AF8-DE59-2703-1886-9EFC77EE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C0B0F-242B-E42E-C62C-09099A661374}"/>
              </a:ext>
            </a:extLst>
          </p:cNvPr>
          <p:cNvSpPr txBox="1"/>
          <p:nvPr/>
        </p:nvSpPr>
        <p:spPr>
          <a:xfrm>
            <a:off x="4030133" y="872065"/>
            <a:ext cx="75691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data used for this project includes book titles, which will be used to generate embeddings for each book.</a:t>
            </a:r>
          </a:p>
          <a:p>
            <a:pPr algn="l"/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Data Information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algn="l"/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algn="l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algn="l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data is cleaned and preprocessed before being used to train the model to make sure it is accurate and useful.</a:t>
            </a:r>
          </a:p>
          <a:p>
            <a:pPr algn="l"/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MySQL DB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used to store and retrieve datasets.</a:t>
            </a:r>
          </a:p>
        </p:txBody>
      </p:sp>
      <p:pic>
        <p:nvPicPr>
          <p:cNvPr id="2050" name="Picture 2" descr="How to Download Kaggle Datasets on Ubuntu | endtoend.ai">
            <a:extLst>
              <a:ext uri="{FF2B5EF4-FFF2-40B4-BE49-F238E27FC236}">
                <a16:creationId xmlns:a16="http://schemas.microsoft.com/office/drawing/2014/main" id="{24BDDC7D-B151-2C25-15E8-BD5931A57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44" y="3305060"/>
            <a:ext cx="2048189" cy="136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6E77BE5-6496-C86A-6AFE-5EDB6DFE9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598" y="4211265"/>
            <a:ext cx="1431824" cy="202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46AB694-1B14-084D-2E70-177157D69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471014">
            <a:off x="2474424" y="3940053"/>
            <a:ext cx="562743" cy="5461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79DC90-13C0-DE2D-E48A-71286494A6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527"/>
          <a:stretch/>
        </p:blipFill>
        <p:spPr>
          <a:xfrm>
            <a:off x="5375355" y="2251116"/>
            <a:ext cx="5658406" cy="1652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2967CB-D558-A1A5-BBDC-65C3B22505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46338" y="759085"/>
            <a:ext cx="2345455" cy="2862322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5E60E22-A621-7AC0-CD5C-D0173877F79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" t="13260"/>
          <a:stretch/>
        </p:blipFill>
        <p:spPr>
          <a:xfrm>
            <a:off x="1701566" y="1091016"/>
            <a:ext cx="932655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6531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7A61-EA1D-24A6-846A-50389577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IN" dirty="0"/>
              <a:t>hat –</a:t>
            </a:r>
            <a:r>
              <a:rPr lang="en-IN" b="1" u="sng" dirty="0">
                <a:latin typeface="Aharoni" panose="02010803020104030203" pitchFamily="2" charset="-79"/>
                <a:cs typeface="Aharoni" panose="02010803020104030203" pitchFamily="2" charset="-79"/>
              </a:rPr>
              <a:t>Why</a:t>
            </a:r>
            <a:r>
              <a:rPr lang="en-IN" dirty="0"/>
              <a:t> – How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27A06-2831-6A82-ACBF-D280BBA6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F6AF8-DE59-2703-1886-9EFC77EE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C0B0F-242B-E42E-C62C-09099A661374}"/>
              </a:ext>
            </a:extLst>
          </p:cNvPr>
          <p:cNvSpPr txBox="1"/>
          <p:nvPr/>
        </p:nvSpPr>
        <p:spPr>
          <a:xfrm>
            <a:off x="4030134" y="872065"/>
            <a:ext cx="7526866" cy="532453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öhne"/>
            </a:endParaRPr>
          </a:p>
          <a:p>
            <a:pPr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öhne"/>
            </a:endParaRPr>
          </a:p>
          <a:p>
            <a:pPr algn="just"/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To provide a personalized book recommendation system that takes into account the user's search query and </a:t>
            </a:r>
            <a:r>
              <a:rPr lang="en-US" sz="2000" b="1" i="0" dirty="0">
                <a:effectLst/>
                <a:latin typeface="Söhne"/>
              </a:rPr>
              <a:t>suggests books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that are semantically related to the query.</a:t>
            </a:r>
          </a:p>
          <a:p>
            <a:pPr algn="just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000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IN" sz="2000" b="1" u="sng" dirty="0">
                <a:solidFill>
                  <a:schemeClr val="accent1">
                    <a:lumMod val="50000"/>
                  </a:schemeClr>
                </a:solidFill>
              </a:rPr>
              <a:t>Action – Target pairs</a:t>
            </a:r>
          </a:p>
          <a:p>
            <a:pPr algn="l"/>
            <a:endParaRPr lang="en-IN" sz="2000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Discover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1" i="0" dirty="0">
                <a:effectLst/>
                <a:latin typeface="Söhne"/>
              </a:rPr>
              <a:t>features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of books by using embeddings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Söhne"/>
              </a:rPr>
              <a:t>L</a:t>
            </a:r>
            <a:r>
              <a:rPr lang="en-US" sz="2000" b="1" i="0" dirty="0">
                <a:effectLst/>
                <a:latin typeface="Söhne"/>
              </a:rPr>
              <a:t>ocate</a:t>
            </a:r>
            <a:r>
              <a:rPr 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relevant books based on user's query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Söhne"/>
              </a:rPr>
              <a:t>C</a:t>
            </a:r>
            <a:r>
              <a:rPr lang="en-US" sz="2000" b="1" i="0" dirty="0">
                <a:effectLst/>
                <a:latin typeface="Söhne"/>
              </a:rPr>
              <a:t>ompare similarities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between books</a:t>
            </a:r>
            <a:r>
              <a:rPr 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,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Söhne"/>
              </a:rPr>
              <a:t>S</a:t>
            </a:r>
            <a:r>
              <a:rPr lang="en-US" sz="2000" b="1" i="0" dirty="0">
                <a:effectLst/>
                <a:latin typeface="Söhne"/>
              </a:rPr>
              <a:t>ummarize trends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in the recommended books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Söhne"/>
              </a:rPr>
              <a:t>D</a:t>
            </a:r>
            <a:r>
              <a:rPr lang="en-US" sz="2000" b="1" i="0" dirty="0">
                <a:effectLst/>
                <a:latin typeface="Söhne"/>
              </a:rPr>
              <a:t>erive</a:t>
            </a:r>
            <a:r>
              <a:rPr 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insights from the data for the recommendation system. 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Söh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59A298-6F75-0A56-9359-12F8199C4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5192" y="891286"/>
            <a:ext cx="2345455" cy="2862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819C82-5C55-A466-7B82-66994B6F158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" t="13802" b="5754"/>
          <a:stretch/>
        </p:blipFill>
        <p:spPr>
          <a:xfrm>
            <a:off x="1740111" y="1343137"/>
            <a:ext cx="868977" cy="59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8190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7A61-EA1D-24A6-846A-50389577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IN" dirty="0"/>
              <a:t>hat –Why – </a:t>
            </a:r>
            <a:r>
              <a:rPr lang="en-IN" b="1" u="sng" dirty="0">
                <a:latin typeface="Aharoni" panose="02010803020104030203" pitchFamily="2" charset="-79"/>
                <a:cs typeface="Aharoni" panose="02010803020104030203" pitchFamily="2" charset="-79"/>
              </a:rPr>
              <a:t>How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27A06-2831-6A82-ACBF-D280BBA6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F6AF8-DE59-2703-1886-9EFC77EE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C0B0F-242B-E42E-C62C-09099A661374}"/>
              </a:ext>
            </a:extLst>
          </p:cNvPr>
          <p:cNvSpPr txBox="1"/>
          <p:nvPr/>
        </p:nvSpPr>
        <p:spPr>
          <a:xfrm>
            <a:off x="3262441" y="1775132"/>
            <a:ext cx="61552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book titles are used to generate embeddings for each book using </a:t>
            </a:r>
            <a:r>
              <a:rPr lang="en-US" sz="2000" b="1" i="0" dirty="0">
                <a:effectLst/>
              </a:rPr>
              <a:t>Sentence Transformer</a:t>
            </a:r>
            <a:r>
              <a:rPr lang="en-US" sz="2000" b="0" i="0" dirty="0">
                <a:solidFill>
                  <a:srgbClr val="D1D5DB"/>
                </a:solidFill>
                <a:effectLst/>
              </a:rPr>
              <a:t>.</a:t>
            </a:r>
          </a:p>
          <a:p>
            <a:pPr algn="l"/>
            <a:endParaRPr lang="en-US" sz="2000" b="0" i="0" dirty="0">
              <a:solidFill>
                <a:srgbClr val="D1D5DB"/>
              </a:solidFill>
              <a:effectLst/>
            </a:endParaRPr>
          </a:p>
          <a:p>
            <a:pPr algn="l"/>
            <a:endParaRPr lang="en-US" sz="2000" b="0" i="0" dirty="0">
              <a:solidFill>
                <a:srgbClr val="D1D5DB"/>
              </a:solidFill>
              <a:effectLst/>
            </a:endParaRPr>
          </a:p>
          <a:p>
            <a:pPr algn="l"/>
            <a:endParaRPr lang="en-US" sz="2000" dirty="0">
              <a:solidFill>
                <a:srgbClr val="D1D5DB"/>
              </a:solidFill>
            </a:endParaRPr>
          </a:p>
          <a:p>
            <a:pPr algn="l"/>
            <a:endParaRPr lang="en-US" sz="2000" b="0" i="0" dirty="0">
              <a:solidFill>
                <a:srgbClr val="D1D5DB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embeddings are used to calculate the similarity between books using </a:t>
            </a:r>
            <a:r>
              <a:rPr lang="en-US" sz="2000" b="1" i="0" dirty="0">
                <a:effectLst/>
              </a:rPr>
              <a:t>Semantic Search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effectLst/>
              </a:rPr>
              <a:t>.</a:t>
            </a:r>
          </a:p>
          <a:p>
            <a:pPr algn="l"/>
            <a:endParaRPr lang="en-US" sz="2000" b="0" i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pic>
        <p:nvPicPr>
          <p:cNvPr id="9" name="Picture 8" descr="sentence-transformers (Sentence Transformers)">
            <a:extLst>
              <a:ext uri="{FF2B5EF4-FFF2-40B4-BE49-F238E27FC236}">
                <a16:creationId xmlns:a16="http://schemas.microsoft.com/office/drawing/2014/main" id="{E2A7EFFD-1DFE-1DD7-4840-61C4381F6B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9" t="16789" r="22254" b="19733"/>
          <a:stretch/>
        </p:blipFill>
        <p:spPr bwMode="auto">
          <a:xfrm>
            <a:off x="8296074" y="4485307"/>
            <a:ext cx="2325134" cy="145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4C9873-2D3D-19AB-0092-849CDFA39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55192" y="891286"/>
            <a:ext cx="2345455" cy="2862322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88415579-B9DB-05AA-6C47-32E8CB212B0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" t="9921" r="3301" b="4955"/>
          <a:stretch/>
        </p:blipFill>
        <p:spPr>
          <a:xfrm>
            <a:off x="1700682" y="1383746"/>
            <a:ext cx="920575" cy="6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351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1AB3-5E96-8747-83B8-2D747107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IN" dirty="0"/>
              <a:t>hat –Why – </a:t>
            </a:r>
            <a:r>
              <a:rPr lang="en-IN" b="1" u="sng" dirty="0">
                <a:latin typeface="Aharoni" panose="02010803020104030203" pitchFamily="2" charset="-79"/>
                <a:cs typeface="Aharoni" panose="02010803020104030203" pitchFamily="2" charset="-79"/>
              </a:rPr>
              <a:t>How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1D260-5BDF-3A8E-93BF-B738962F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5DEBC-C912-8685-C840-6FF3AA36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9D6EE9D-3DEC-29B0-F039-570DCA2486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46133" y="1133356"/>
            <a:ext cx="6771398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strike="noStrike" cap="none" normalizeH="0" baseline="0" dirty="0">
                <a:ln>
                  <a:noFill/>
                </a:ln>
                <a:effectLst/>
              </a:rPr>
              <a:t>Sentence Transformer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is a library that allows for the generation of sentence embeddings for natural language processing tasks.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strike="noStrike" cap="none" normalizeH="0" baseline="0" dirty="0">
                <a:ln>
                  <a:noFill/>
                </a:ln>
                <a:effectLst/>
              </a:rPr>
              <a:t>BERT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(Bidirectional Encoder Representations from Transformers) is based neural network model that is used to generate sentence embeddings.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It can be fine-tuned for various natural language processing tasks such as 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  <a:r>
              <a:rPr kumimoji="0" lang="en-US" altLang="en-US" sz="2000" b="1" i="0" strike="noStrike" cap="none" normalizeH="0" baseline="0" dirty="0">
                <a:ln>
                  <a:noFill/>
                </a:ln>
                <a:effectLst/>
              </a:rPr>
              <a:t>classification, question answering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and more.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FFABBB-6DC2-3681-C5B5-19F79901CE6D}"/>
              </a:ext>
            </a:extLst>
          </p:cNvPr>
          <p:cNvSpPr txBox="1"/>
          <p:nvPr/>
        </p:nvSpPr>
        <p:spPr>
          <a:xfrm>
            <a:off x="153166" y="4382994"/>
            <a:ext cx="2301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Source 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Sentence-Embeddings</a:t>
            </a:r>
            <a:endParaRPr lang="en-IN" sz="11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6717A2-C303-4A91-1AFD-62DFB0BB9C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1" t="8400" r="7470" b="8850"/>
          <a:stretch/>
        </p:blipFill>
        <p:spPr>
          <a:xfrm>
            <a:off x="0" y="1139051"/>
            <a:ext cx="4909457" cy="3243943"/>
          </a:xfrm>
          <a:prstGeom prst="rect">
            <a:avLst/>
          </a:prstGeom>
        </p:spPr>
      </p:pic>
      <p:pic>
        <p:nvPicPr>
          <p:cNvPr id="4102" name="Picture 6" descr="Sentence Transformers and Embeddings | Pinecone">
            <a:extLst>
              <a:ext uri="{FF2B5EF4-FFF2-40B4-BE49-F238E27FC236}">
                <a16:creationId xmlns:a16="http://schemas.microsoft.com/office/drawing/2014/main" id="{F33E9CFA-EB65-70E0-32E9-8DFE1F676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6" y="1379348"/>
            <a:ext cx="3222361" cy="19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39053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0A3A-961E-5375-D2A8-2BE8EE7B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IN" dirty="0"/>
              <a:t>hat –Why – </a:t>
            </a:r>
            <a:r>
              <a:rPr lang="en-IN" b="1" u="sng" dirty="0">
                <a:latin typeface="Aharoni" panose="02010803020104030203" pitchFamily="2" charset="-79"/>
                <a:cs typeface="Aharoni" panose="02010803020104030203" pitchFamily="2" charset="-79"/>
              </a:rPr>
              <a:t>How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C6EFC-F408-E0F3-86C8-012AA727B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067" y="953589"/>
            <a:ext cx="7770464" cy="505774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Semantic search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uses natural language processing techniques such as word embeddings to understand the intent behind a user's query and return semantically related results</a:t>
            </a: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.</a:t>
            </a:r>
          </a:p>
          <a:p>
            <a:pPr marL="0" indent="0" algn="l">
              <a:buNone/>
            </a:pPr>
            <a:endParaRPr lang="en-US" sz="24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It takes into account context and synonyms to provide more accurate results.</a:t>
            </a:r>
          </a:p>
          <a:p>
            <a:pPr marL="0" indent="0" algn="l">
              <a:buNone/>
            </a:pPr>
            <a:endParaRPr lang="en-US" sz="24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</a:t>
            </a:r>
            <a:r>
              <a:rPr 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  <a:r>
              <a:rPr lang="en-US" sz="2000" b="1" i="0" dirty="0">
                <a:effectLst/>
              </a:rPr>
              <a:t>Sentence Transformer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library uses </a:t>
            </a:r>
            <a:r>
              <a:rPr lang="en-US" sz="2000" b="1" i="0" dirty="0">
                <a:effectLst/>
              </a:rPr>
              <a:t>cosine similarity</a:t>
            </a:r>
            <a:r>
              <a:rPr 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as</a:t>
            </a:r>
            <a:r>
              <a:rPr 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default similarity measure when generating embeddings</a:t>
            </a:r>
            <a:r>
              <a:rPr 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.</a:t>
            </a:r>
            <a:endParaRPr lang="en-I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B62B4-50E4-4D29-35E4-79B60056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52978-9FA8-6BE8-4DB7-7D17AF9D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C832E20-097B-0160-E097-0018A9C90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9" y="1486989"/>
            <a:ext cx="3408375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3676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AE73-0C48-D0AE-23E0-4F710997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Choice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F5FD0-3DB2-F807-27EB-6064BAC2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7955B-FFB8-6B3B-B1FD-636D50D7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1F6B56B-C24E-47B8-EC81-21916907D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72122"/>
              </p:ext>
            </p:extLst>
          </p:nvPr>
        </p:nvGraphicFramePr>
        <p:xfrm>
          <a:off x="5054600" y="1532292"/>
          <a:ext cx="6762931" cy="36880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352936">
                  <a:extLst>
                    <a:ext uri="{9D8B030D-6E8A-4147-A177-3AD203B41FA5}">
                      <a16:colId xmlns:a16="http://schemas.microsoft.com/office/drawing/2014/main" val="3535243455"/>
                    </a:ext>
                  </a:extLst>
                </a:gridCol>
                <a:gridCol w="4409995">
                  <a:extLst>
                    <a:ext uri="{9D8B030D-6E8A-4147-A177-3AD203B41FA5}">
                      <a16:colId xmlns:a16="http://schemas.microsoft.com/office/drawing/2014/main" val="2578701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Söhne"/>
                        </a:rPr>
                        <a:t>What (</a:t>
                      </a:r>
                      <a:r>
                        <a:rPr lang="en-US" sz="2000" b="1" i="0" dirty="0">
                          <a:solidFill>
                            <a:schemeClr val="tx1"/>
                          </a:solidFill>
                          <a:effectLst/>
                          <a:latin typeface="Söhne"/>
                        </a:rPr>
                        <a:t>Data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Söhne"/>
                        </a:rPr>
                        <a:t>):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Söhne"/>
                        </a:rPr>
                        <a:t>Book titles(Categorical – Nominal), ratings(Quantitative – Ordinal)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75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Why (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Tasks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):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Discover features, Locate, Compare similarities, Summarize trends , Derive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20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How (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Encode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):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Embeddings using Sentence Transformer and BERT model.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78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How (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Facet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):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Grouping the recommended books by ratings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57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How (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Reduce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Using Semantic search </a:t>
                      </a:r>
                      <a:endParaRPr lang="en-US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Söhn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74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How (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Manipulation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Similarity scores to compare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328391"/>
                  </a:ext>
                </a:extLst>
              </a:tr>
            </a:tbl>
          </a:graphicData>
        </a:graphic>
      </p:graphicFrame>
      <p:pic>
        <p:nvPicPr>
          <p:cNvPr id="7170" name="Picture 2" descr="The Hidden Traps in Decision Making">
            <a:extLst>
              <a:ext uri="{FF2B5EF4-FFF2-40B4-BE49-F238E27FC236}">
                <a16:creationId xmlns:a16="http://schemas.microsoft.com/office/drawing/2014/main" id="{0A1DAB08-3710-A9EE-AF1D-5375F508D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133" y="1594770"/>
            <a:ext cx="4392500" cy="345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A7FBA9B9-9848-EEFD-961C-06D7EBD42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5181">
            <a:off x="2794368" y="2064350"/>
            <a:ext cx="1380426" cy="317197"/>
          </a:xfrm>
          <a:prstGeom prst="rect">
            <a:avLst/>
          </a:prstGeom>
        </p:spPr>
      </p:pic>
      <p:pic>
        <p:nvPicPr>
          <p:cNvPr id="9" name="Picture 8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13492840-92C7-787C-0BFF-785A91AAC1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82587">
            <a:off x="93869" y="2053582"/>
            <a:ext cx="1036495" cy="365126"/>
          </a:xfrm>
          <a:prstGeom prst="rect">
            <a:avLst/>
          </a:prstGeom>
        </p:spPr>
      </p:pic>
      <p:pic>
        <p:nvPicPr>
          <p:cNvPr id="11" name="Picture 10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16A99893-2A0B-3223-0A72-A0D3B0A3A3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3795">
            <a:off x="1703942" y="1844216"/>
            <a:ext cx="979714" cy="36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557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co_template_design_16-9.pptx" id="{C87D38EF-A17C-4367-A9B6-A889A323DAB2}" vid="{2533D10E-692E-4D44-B7E7-D9BDC01E4A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soco_template_16-9</Template>
  <TotalTime>104</TotalTime>
  <Words>1265</Words>
  <Application>Microsoft Office PowerPoint</Application>
  <PresentationFormat>Widescreen</PresentationFormat>
  <Paragraphs>287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Aharoni</vt:lpstr>
      <vt:lpstr>Arial</vt:lpstr>
      <vt:lpstr>Calibri</vt:lpstr>
      <vt:lpstr>Calibri Light</vt:lpstr>
      <vt:lpstr>Söhne</vt:lpstr>
      <vt:lpstr>Wingdings</vt:lpstr>
      <vt:lpstr>Office Theme</vt:lpstr>
      <vt:lpstr>BTS-Books to Search</vt:lpstr>
      <vt:lpstr>Overview</vt:lpstr>
      <vt:lpstr>What is BTS?</vt:lpstr>
      <vt:lpstr>What –Why – How </vt:lpstr>
      <vt:lpstr>What –Why – How </vt:lpstr>
      <vt:lpstr>What –Why – How </vt:lpstr>
      <vt:lpstr>What –Why – How </vt:lpstr>
      <vt:lpstr>What –Why – How </vt:lpstr>
      <vt:lpstr>Design Choice</vt:lpstr>
      <vt:lpstr>Data Visualization _Bar chart </vt:lpstr>
      <vt:lpstr>Data Visualization _Pie chart </vt:lpstr>
      <vt:lpstr>Data Visualization _ Histogram</vt:lpstr>
      <vt:lpstr>Implementation</vt:lpstr>
      <vt:lpstr>Conceptual Solution</vt:lpstr>
      <vt:lpstr>Conceptual Solution</vt:lpstr>
      <vt:lpstr>Conceptual Solution</vt:lpstr>
      <vt:lpstr>Results</vt:lpstr>
      <vt:lpstr>Results </vt:lpstr>
      <vt:lpstr>Results</vt:lpstr>
      <vt:lpstr>Results</vt:lpstr>
      <vt:lpstr>Summary</vt:lpstr>
      <vt:lpstr>Summary</vt:lpstr>
      <vt:lpstr>Task Allocation</vt:lpstr>
      <vt:lpstr>Schedule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Shoeb Joarder</dc:creator>
  <cp:lastModifiedBy>Manoj Kumar Dara</cp:lastModifiedBy>
  <cp:revision>145</cp:revision>
  <dcterms:created xsi:type="dcterms:W3CDTF">2021-10-10T07:35:47Z</dcterms:created>
  <dcterms:modified xsi:type="dcterms:W3CDTF">2023-03-02T20:48:51Z</dcterms:modified>
</cp:coreProperties>
</file>