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77336bcfc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77336bcfc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7736ae90fe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7736ae90f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7736ae90fe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7736ae90fe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77336bcfc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77336bcfc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77336bcfc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77336bcfc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77336bcfc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77336bcfc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76e7a1220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76e7a1220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77336bcfc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77336bcfc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77336bcfc4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77336bcfc4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77336bcfc4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77336bcfc4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77336bcfc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77336bcfc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77336bcfc4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77336bcfc4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77336bcfc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77336bcfc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77336bcfc4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77336bcfc4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urbansounddataset.weebly.com/urbansound8k.html" TargetMode="External"/><Relationship Id="rId4" Type="http://schemas.openxmlformats.org/officeDocument/2006/relationships/hyperlink" Target="https://mivia.unisa.it/datasets/audio-analysis/mivia-audio-events/" TargetMode="External"/><Relationship Id="rId5"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855425"/>
            <a:ext cx="8520600" cy="1298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3500">
                <a:solidFill>
                  <a:srgbClr val="3073B3"/>
                </a:solidFill>
              </a:rPr>
              <a:t>Environmental sound classification using deep learning</a:t>
            </a:r>
            <a:endParaRPr b="1" sz="3500">
              <a:solidFill>
                <a:srgbClr val="3073B3"/>
              </a:solidFill>
            </a:endParaRPr>
          </a:p>
        </p:txBody>
      </p:sp>
      <p:sp>
        <p:nvSpPr>
          <p:cNvPr id="55" name="Google Shape;55;p13"/>
          <p:cNvSpPr txBox="1"/>
          <p:nvPr>
            <p:ph idx="1" type="subTitle"/>
          </p:nvPr>
        </p:nvSpPr>
        <p:spPr>
          <a:xfrm>
            <a:off x="311700" y="373717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rPr>
              <a:t>Manoj Kolpe Lingappa</a:t>
            </a:r>
            <a:endParaRPr>
              <a:solidFill>
                <a:srgbClr val="000000"/>
              </a:solidFill>
            </a:endParaRPr>
          </a:p>
        </p:txBody>
      </p:sp>
      <p:pic>
        <p:nvPicPr>
          <p:cNvPr id="56" name="Google Shape;56;p13"/>
          <p:cNvPicPr preferRelativeResize="0"/>
          <p:nvPr/>
        </p:nvPicPr>
        <p:blipFill>
          <a:blip r:embed="rId3">
            <a:alphaModFix/>
          </a:blip>
          <a:stretch>
            <a:fillRect/>
          </a:stretch>
        </p:blipFill>
        <p:spPr>
          <a:xfrm>
            <a:off x="1113950" y="124525"/>
            <a:ext cx="6916101" cy="12433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2"/>
          <p:cNvSpPr txBox="1"/>
          <p:nvPr>
            <p:ph type="title"/>
          </p:nvPr>
        </p:nvSpPr>
        <p:spPr>
          <a:xfrm>
            <a:off x="311700" y="273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a:t>
            </a:r>
            <a:endParaRPr/>
          </a:p>
        </p:txBody>
      </p:sp>
      <p:sp>
        <p:nvSpPr>
          <p:cNvPr id="152" name="Google Shape;152;p22"/>
          <p:cNvSpPr txBox="1"/>
          <p:nvPr>
            <p:ph idx="1" type="body"/>
          </p:nvPr>
        </p:nvSpPr>
        <p:spPr>
          <a:xfrm>
            <a:off x="311700" y="863550"/>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sz="1400">
                <a:solidFill>
                  <a:schemeClr val="dk1"/>
                </a:solidFill>
              </a:rPr>
              <a:t>Urbansound8k [4]</a:t>
            </a:r>
            <a:r>
              <a:rPr lang="en" sz="1400">
                <a:solidFill>
                  <a:schemeClr val="dk1"/>
                </a:solidFill>
              </a:rPr>
              <a:t>:</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This dataset contains 8732 labeled sound of 4 sec length in WAV format.</a:t>
            </a:r>
            <a:endParaRPr sz="1400">
              <a:solidFill>
                <a:schemeClr val="dk1"/>
              </a:solidFill>
            </a:endParaRPr>
          </a:p>
          <a:p>
            <a:pPr indent="-342900" lvl="0" marL="457200" rtl="0" algn="l">
              <a:spcBef>
                <a:spcPts val="0"/>
              </a:spcBef>
              <a:spcAft>
                <a:spcPts val="0"/>
              </a:spcAft>
              <a:buSzPts val="1800"/>
              <a:buChar char="-"/>
            </a:pPr>
            <a:r>
              <a:rPr lang="en" sz="1400">
                <a:solidFill>
                  <a:schemeClr val="dk1"/>
                </a:solidFill>
              </a:rPr>
              <a:t>10 classes were defined: air_conditioner, car_horn, children_playing, dog_bark, drilling, enginge_idling, gun_shot, jackhammer, siren, and street_music.</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Nearly 870 slices of data per class.</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DCASE 2018, Monitoring of domestic activities based on multi-channel acoustics - Evaluation dataset [5](Benchmarking available):</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Total of 72984, 10 sec audio dataset.</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The continuous recordings in home environment were split into audio segments of 10s.</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9 classes were considered, format[activity,# 10s segment,#sessions]: [Absence (nobody present in the room),18860,42],[Cooking,5124,13],[Dishwashing,1424,10],[Eating,2308,13],[Other (present but not doing any relevant activity),2060,118],[Social activity (visit, phone call),4944,21],[Vacuum cleaning,972,9],[Watching TV,18648,9],[Working(typing,mouse click..etc),18644,33]</a:t>
            </a:r>
            <a:endParaRPr sz="1400">
              <a:solidFill>
                <a:schemeClr val="dk1"/>
              </a:solidFill>
            </a:endParaRPr>
          </a:p>
        </p:txBody>
      </p:sp>
      <p:sp>
        <p:nvSpPr>
          <p:cNvPr id="153" name="Google Shape;153;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54" name="Google Shape;154;p22"/>
          <p:cNvPicPr preferRelativeResize="0"/>
          <p:nvPr/>
        </p:nvPicPr>
        <p:blipFill>
          <a:blip r:embed="rId3">
            <a:alphaModFix/>
          </a:blip>
          <a:stretch>
            <a:fillRect/>
          </a:stretch>
        </p:blipFill>
        <p:spPr>
          <a:xfrm>
            <a:off x="200025" y="4514701"/>
            <a:ext cx="2861098" cy="514350"/>
          </a:xfrm>
          <a:prstGeom prst="rect">
            <a:avLst/>
          </a:prstGeom>
          <a:noFill/>
          <a:ln>
            <a:noFill/>
          </a:ln>
        </p:spPr>
      </p:pic>
      <p:sp>
        <p:nvSpPr>
          <p:cNvPr id="155" name="Google Shape;155;p22"/>
          <p:cNvSpPr txBox="1"/>
          <p:nvPr/>
        </p:nvSpPr>
        <p:spPr>
          <a:xfrm>
            <a:off x="3243275" y="4514700"/>
            <a:ext cx="5643900" cy="5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Environmental sound classification using deep learning - Manoj</a:t>
            </a:r>
            <a:r>
              <a:rPr lang="en"/>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3"/>
          <p:cNvSpPr txBox="1"/>
          <p:nvPr>
            <p:ph type="title"/>
          </p:nvPr>
        </p:nvSpPr>
        <p:spPr>
          <a:xfrm>
            <a:off x="311700" y="245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a:t>
            </a:r>
            <a:endParaRPr/>
          </a:p>
          <a:p>
            <a:pPr indent="0" lvl="0" marL="0" rtl="0" algn="l">
              <a:spcBef>
                <a:spcPts val="0"/>
              </a:spcBef>
              <a:spcAft>
                <a:spcPts val="0"/>
              </a:spcAft>
              <a:buNone/>
            </a:pPr>
            <a:r>
              <a:t/>
            </a:r>
            <a:endParaRPr/>
          </a:p>
        </p:txBody>
      </p:sp>
      <p:sp>
        <p:nvSpPr>
          <p:cNvPr id="161" name="Google Shape;161;p23"/>
          <p:cNvSpPr txBox="1"/>
          <p:nvPr>
            <p:ph idx="1" type="body"/>
          </p:nvPr>
        </p:nvSpPr>
        <p:spPr>
          <a:xfrm>
            <a:off x="311700" y="904825"/>
            <a:ext cx="8520600" cy="1266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400">
                <a:solidFill>
                  <a:schemeClr val="dk1"/>
                </a:solidFill>
              </a:rPr>
              <a:t>Audio Events Data Set for Surveillance Applications [6]</a:t>
            </a:r>
            <a:endParaRPr sz="1400">
              <a:solidFill>
                <a:schemeClr val="dk1"/>
              </a:solidFill>
            </a:endParaRPr>
          </a:p>
          <a:p>
            <a:pPr indent="-342900" lvl="0" marL="457200" rtl="0" algn="l">
              <a:spcBef>
                <a:spcPts val="0"/>
              </a:spcBef>
              <a:spcAft>
                <a:spcPts val="0"/>
              </a:spcAft>
              <a:buSzPts val="1800"/>
              <a:buChar char="-"/>
            </a:pPr>
            <a:r>
              <a:rPr lang="en" sz="1400">
                <a:solidFill>
                  <a:schemeClr val="dk1"/>
                </a:solidFill>
              </a:rPr>
              <a:t>The MIVIA audio events data set is composed of a total of 6000 events for surveillance applications, namely glass breaking, gun shots and screams </a:t>
            </a:r>
            <a:r>
              <a:rPr lang="en" sz="1400">
                <a:solidFill>
                  <a:schemeClr val="dk1"/>
                </a:solidFill>
              </a:rPr>
              <a:t>in WAV format</a:t>
            </a:r>
            <a:r>
              <a:rPr lang="en"/>
              <a:t>.</a:t>
            </a:r>
            <a:endParaRPr/>
          </a:p>
          <a:p>
            <a:pPr indent="0" lvl="0" marL="0" rtl="0" algn="l">
              <a:spcBef>
                <a:spcPts val="1600"/>
              </a:spcBef>
              <a:spcAft>
                <a:spcPts val="1600"/>
              </a:spcAft>
              <a:buNone/>
            </a:pPr>
            <a:r>
              <a:t/>
            </a:r>
            <a:endParaRPr/>
          </a:p>
        </p:txBody>
      </p:sp>
      <p:sp>
        <p:nvSpPr>
          <p:cNvPr id="162" name="Google Shape;16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63" name="Google Shape;163;p23"/>
          <p:cNvPicPr preferRelativeResize="0"/>
          <p:nvPr/>
        </p:nvPicPr>
        <p:blipFill>
          <a:blip r:embed="rId3">
            <a:alphaModFix/>
          </a:blip>
          <a:stretch>
            <a:fillRect/>
          </a:stretch>
        </p:blipFill>
        <p:spPr>
          <a:xfrm>
            <a:off x="823925" y="2014550"/>
            <a:ext cx="6677025" cy="2305050"/>
          </a:xfrm>
          <a:prstGeom prst="rect">
            <a:avLst/>
          </a:prstGeom>
          <a:noFill/>
          <a:ln>
            <a:noFill/>
          </a:ln>
        </p:spPr>
      </p:pic>
      <p:pic>
        <p:nvPicPr>
          <p:cNvPr id="164" name="Google Shape;164;p23"/>
          <p:cNvPicPr preferRelativeResize="0"/>
          <p:nvPr/>
        </p:nvPicPr>
        <p:blipFill>
          <a:blip r:embed="rId4">
            <a:alphaModFix/>
          </a:blip>
          <a:stretch>
            <a:fillRect/>
          </a:stretch>
        </p:blipFill>
        <p:spPr>
          <a:xfrm>
            <a:off x="200025" y="4514701"/>
            <a:ext cx="2861098" cy="514350"/>
          </a:xfrm>
          <a:prstGeom prst="rect">
            <a:avLst/>
          </a:prstGeom>
          <a:noFill/>
          <a:ln>
            <a:noFill/>
          </a:ln>
        </p:spPr>
      </p:pic>
      <p:sp>
        <p:nvSpPr>
          <p:cNvPr id="165" name="Google Shape;165;p23"/>
          <p:cNvSpPr txBox="1"/>
          <p:nvPr/>
        </p:nvSpPr>
        <p:spPr>
          <a:xfrm>
            <a:off x="3243275" y="4514700"/>
            <a:ext cx="5643900" cy="5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Environmental sound classification using deep learning - Manoj</a:t>
            </a:r>
            <a:r>
              <a:rPr lang="en"/>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a:t>
            </a:r>
            <a:endParaRPr/>
          </a:p>
        </p:txBody>
      </p:sp>
      <p:sp>
        <p:nvSpPr>
          <p:cNvPr id="171" name="Google Shape;171;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sz="1400">
                <a:solidFill>
                  <a:schemeClr val="dk1"/>
                </a:solidFill>
              </a:rPr>
              <a:t>TUT Rare sound events, Evaluation dataset [7]:</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classes baby cry, gun shot, glass break with background audio </a:t>
            </a:r>
            <a:endParaRPr sz="1400">
              <a:solidFill>
                <a:schemeClr val="dk1"/>
              </a:solidFill>
            </a:endParaRPr>
          </a:p>
          <a:p>
            <a:pPr indent="-317500" lvl="0" marL="457200" rtl="0" algn="l">
              <a:spcBef>
                <a:spcPts val="0"/>
              </a:spcBef>
              <a:spcAft>
                <a:spcPts val="0"/>
              </a:spcAft>
              <a:buClr>
                <a:schemeClr val="dk1"/>
              </a:buClr>
              <a:buSzPts val="1400"/>
              <a:buChar char="●"/>
            </a:pPr>
            <a:r>
              <a:t/>
            </a:r>
            <a:endParaRPr sz="1400">
              <a:solidFill>
                <a:schemeClr val="dk1"/>
              </a:solidFill>
            </a:endParaRPr>
          </a:p>
          <a:p>
            <a:pPr indent="0" lvl="0" marL="0" rtl="0" algn="l">
              <a:spcBef>
                <a:spcPts val="1600"/>
              </a:spcBef>
              <a:spcAft>
                <a:spcPts val="1600"/>
              </a:spcAft>
              <a:buNone/>
            </a:pPr>
            <a:r>
              <a:t/>
            </a:r>
            <a:endParaRPr sz="1400">
              <a:solidFill>
                <a:schemeClr val="dk1"/>
              </a:solidFill>
            </a:endParaRPr>
          </a:p>
        </p:txBody>
      </p:sp>
      <p:sp>
        <p:nvSpPr>
          <p:cNvPr id="172" name="Google Shape;172;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73" name="Google Shape;173;p24"/>
          <p:cNvPicPr preferRelativeResize="0"/>
          <p:nvPr/>
        </p:nvPicPr>
        <p:blipFill>
          <a:blip r:embed="rId3">
            <a:alphaModFix/>
          </a:blip>
          <a:stretch>
            <a:fillRect/>
          </a:stretch>
        </p:blipFill>
        <p:spPr>
          <a:xfrm>
            <a:off x="200025" y="4514701"/>
            <a:ext cx="2861098" cy="514350"/>
          </a:xfrm>
          <a:prstGeom prst="rect">
            <a:avLst/>
          </a:prstGeom>
          <a:noFill/>
          <a:ln>
            <a:noFill/>
          </a:ln>
        </p:spPr>
      </p:pic>
      <p:sp>
        <p:nvSpPr>
          <p:cNvPr id="174" name="Google Shape;174;p24"/>
          <p:cNvSpPr txBox="1"/>
          <p:nvPr/>
        </p:nvSpPr>
        <p:spPr>
          <a:xfrm>
            <a:off x="3243275" y="4514700"/>
            <a:ext cx="5643900" cy="5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Environmental sound classification using deep learning - Manoj</a:t>
            </a:r>
            <a:r>
              <a:rPr lang="en"/>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augmentation</a:t>
            </a:r>
            <a:endParaRPr/>
          </a:p>
        </p:txBody>
      </p:sp>
      <p:sp>
        <p:nvSpPr>
          <p:cNvPr id="180" name="Google Shape;180;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Clr>
                <a:schemeClr val="dk1"/>
              </a:buClr>
              <a:buSzPts val="2200"/>
              <a:buChar char="●"/>
            </a:pPr>
            <a:r>
              <a:rPr lang="en" sz="2200">
                <a:solidFill>
                  <a:schemeClr val="dk1"/>
                </a:solidFill>
              </a:rPr>
              <a:t>Noise Injection</a:t>
            </a:r>
            <a:endParaRPr sz="2200">
              <a:solidFill>
                <a:schemeClr val="dk1"/>
              </a:solidFill>
            </a:endParaRPr>
          </a:p>
          <a:p>
            <a:pPr indent="-368300" lvl="0" marL="457200" rtl="0" algn="l">
              <a:spcBef>
                <a:spcPts val="0"/>
              </a:spcBef>
              <a:spcAft>
                <a:spcPts val="0"/>
              </a:spcAft>
              <a:buClr>
                <a:schemeClr val="dk1"/>
              </a:buClr>
              <a:buSzPts val="2200"/>
              <a:buChar char="●"/>
            </a:pPr>
            <a:r>
              <a:rPr lang="en" sz="2200">
                <a:solidFill>
                  <a:schemeClr val="dk1"/>
                </a:solidFill>
              </a:rPr>
              <a:t>Shifting Time</a:t>
            </a:r>
            <a:endParaRPr sz="2200">
              <a:solidFill>
                <a:schemeClr val="dk1"/>
              </a:solidFill>
            </a:endParaRPr>
          </a:p>
          <a:p>
            <a:pPr indent="-368300" lvl="0" marL="457200" rtl="0" algn="l">
              <a:spcBef>
                <a:spcPts val="0"/>
              </a:spcBef>
              <a:spcAft>
                <a:spcPts val="0"/>
              </a:spcAft>
              <a:buClr>
                <a:schemeClr val="dk1"/>
              </a:buClr>
              <a:buSzPts val="2200"/>
              <a:buChar char="●"/>
            </a:pPr>
            <a:r>
              <a:rPr lang="en" sz="2200">
                <a:solidFill>
                  <a:schemeClr val="dk1"/>
                </a:solidFill>
              </a:rPr>
              <a:t>Changing Pitch</a:t>
            </a:r>
            <a:endParaRPr sz="2200">
              <a:solidFill>
                <a:schemeClr val="dk1"/>
              </a:solidFill>
            </a:endParaRPr>
          </a:p>
          <a:p>
            <a:pPr indent="-368300" lvl="0" marL="457200" rtl="0" algn="l">
              <a:spcBef>
                <a:spcPts val="0"/>
              </a:spcBef>
              <a:spcAft>
                <a:spcPts val="0"/>
              </a:spcAft>
              <a:buClr>
                <a:schemeClr val="dk1"/>
              </a:buClr>
              <a:buSzPts val="2200"/>
              <a:buChar char="●"/>
            </a:pPr>
            <a:r>
              <a:rPr lang="en" sz="2200">
                <a:solidFill>
                  <a:schemeClr val="dk1"/>
                </a:solidFill>
              </a:rPr>
              <a:t>Changing Speed</a:t>
            </a:r>
            <a:endParaRPr sz="2200">
              <a:solidFill>
                <a:schemeClr val="dk1"/>
              </a:solidFill>
            </a:endParaRPr>
          </a:p>
          <a:p>
            <a:pPr indent="0" lvl="0" marL="0" rtl="0" algn="l">
              <a:spcBef>
                <a:spcPts val="1600"/>
              </a:spcBef>
              <a:spcAft>
                <a:spcPts val="1600"/>
              </a:spcAft>
              <a:buNone/>
            </a:pPr>
            <a:r>
              <a:t/>
            </a:r>
            <a:endParaRPr sz="1400">
              <a:solidFill>
                <a:schemeClr val="dk1"/>
              </a:solidFill>
            </a:endParaRPr>
          </a:p>
        </p:txBody>
      </p:sp>
      <p:sp>
        <p:nvSpPr>
          <p:cNvPr id="181" name="Google Shape;181;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82" name="Google Shape;182;p25"/>
          <p:cNvPicPr preferRelativeResize="0"/>
          <p:nvPr/>
        </p:nvPicPr>
        <p:blipFill>
          <a:blip r:embed="rId3">
            <a:alphaModFix/>
          </a:blip>
          <a:stretch>
            <a:fillRect/>
          </a:stretch>
        </p:blipFill>
        <p:spPr>
          <a:xfrm>
            <a:off x="200025" y="4514701"/>
            <a:ext cx="2861098" cy="514350"/>
          </a:xfrm>
          <a:prstGeom prst="rect">
            <a:avLst/>
          </a:prstGeom>
          <a:noFill/>
          <a:ln>
            <a:noFill/>
          </a:ln>
        </p:spPr>
      </p:pic>
      <p:sp>
        <p:nvSpPr>
          <p:cNvPr id="183" name="Google Shape;183;p25"/>
          <p:cNvSpPr txBox="1"/>
          <p:nvPr/>
        </p:nvSpPr>
        <p:spPr>
          <a:xfrm>
            <a:off x="3243275" y="4514700"/>
            <a:ext cx="5643900" cy="5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Environmental sound classification using deep learning - Manoj</a:t>
            </a:r>
            <a:r>
              <a:rPr lang="en"/>
              <a: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Extra work</a:t>
            </a:r>
            <a:endParaRPr/>
          </a:p>
        </p:txBody>
      </p:sp>
      <p:sp>
        <p:nvSpPr>
          <p:cNvPr id="189" name="Google Shape;189;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Clr>
                <a:schemeClr val="dk1"/>
              </a:buClr>
              <a:buSzPts val="2200"/>
              <a:buChar char="●"/>
            </a:pPr>
            <a:r>
              <a:rPr lang="en" sz="2200">
                <a:solidFill>
                  <a:schemeClr val="dk1"/>
                </a:solidFill>
              </a:rPr>
              <a:t>Test the architecture with different kind of sounds and study the behaviour of the model.</a:t>
            </a:r>
            <a:endParaRPr sz="2200">
              <a:solidFill>
                <a:schemeClr val="dk1"/>
              </a:solidFill>
            </a:endParaRPr>
          </a:p>
          <a:p>
            <a:pPr indent="-368300" lvl="0" marL="457200" rtl="0" algn="l">
              <a:spcBef>
                <a:spcPts val="0"/>
              </a:spcBef>
              <a:spcAft>
                <a:spcPts val="0"/>
              </a:spcAft>
              <a:buClr>
                <a:schemeClr val="dk1"/>
              </a:buClr>
              <a:buSzPts val="2200"/>
              <a:buChar char="●"/>
            </a:pPr>
            <a:r>
              <a:rPr lang="en" sz="2200">
                <a:solidFill>
                  <a:schemeClr val="dk1"/>
                </a:solidFill>
              </a:rPr>
              <a:t>Try to generalize the model for different types of sound. </a:t>
            </a:r>
            <a:endParaRPr sz="2200">
              <a:solidFill>
                <a:schemeClr val="dk1"/>
              </a:solidFill>
            </a:endParaRPr>
          </a:p>
        </p:txBody>
      </p:sp>
      <p:sp>
        <p:nvSpPr>
          <p:cNvPr id="190" name="Google Shape;190;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91" name="Google Shape;191;p26"/>
          <p:cNvPicPr preferRelativeResize="0"/>
          <p:nvPr/>
        </p:nvPicPr>
        <p:blipFill>
          <a:blip r:embed="rId3">
            <a:alphaModFix/>
          </a:blip>
          <a:stretch>
            <a:fillRect/>
          </a:stretch>
        </p:blipFill>
        <p:spPr>
          <a:xfrm>
            <a:off x="200025" y="4514701"/>
            <a:ext cx="2861098" cy="514350"/>
          </a:xfrm>
          <a:prstGeom prst="rect">
            <a:avLst/>
          </a:prstGeom>
          <a:noFill/>
          <a:ln>
            <a:noFill/>
          </a:ln>
        </p:spPr>
      </p:pic>
      <p:sp>
        <p:nvSpPr>
          <p:cNvPr id="192" name="Google Shape;192;p26"/>
          <p:cNvSpPr txBox="1"/>
          <p:nvPr/>
        </p:nvSpPr>
        <p:spPr>
          <a:xfrm>
            <a:off x="3243275" y="4514700"/>
            <a:ext cx="5643900" cy="5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Environmental sound classification using deep learning - Manoj</a:t>
            </a:r>
            <a:r>
              <a:rPr lang="en"/>
              <a: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a:t>
            </a:r>
            <a:endParaRPr/>
          </a:p>
        </p:txBody>
      </p:sp>
      <p:sp>
        <p:nvSpPr>
          <p:cNvPr id="198" name="Google Shape;198;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AutoNum type="arabicPeriod"/>
            </a:pPr>
            <a:r>
              <a:rPr lang="en" sz="1400">
                <a:solidFill>
                  <a:srgbClr val="000000"/>
                </a:solidFill>
              </a:rPr>
              <a:t>Lim, Hyungui, Jeongsoo Park, and Yoonchang Han. "Rare sound event detection using 1D convolutional recurrent neural networks." Proceedings of the Detection and Classification of Acoustic Scenes and Events 2017 Workshop. 2017.</a:t>
            </a:r>
            <a:endParaRPr sz="1400">
              <a:solidFill>
                <a:srgbClr val="000000"/>
              </a:solidFill>
            </a:endParaRPr>
          </a:p>
          <a:p>
            <a:pPr indent="-317500" lvl="0" marL="457200" rtl="0" algn="l">
              <a:spcBef>
                <a:spcPts val="0"/>
              </a:spcBef>
              <a:spcAft>
                <a:spcPts val="0"/>
              </a:spcAft>
              <a:buClr>
                <a:srgbClr val="000000"/>
              </a:buClr>
              <a:buSzPts val="1400"/>
              <a:buAutoNum type="arabicPeriod"/>
            </a:pPr>
            <a:r>
              <a:rPr lang="en" sz="1400">
                <a:solidFill>
                  <a:srgbClr val="000000"/>
                </a:solidFill>
              </a:rPr>
              <a:t>Su, Y., Zhang, K., Wang, J., &amp; Madani, K. (2019). Environment sound classification using a two-stream CNN based on decision-level fusion. Sensors, 19(7), 1733.</a:t>
            </a:r>
            <a:endParaRPr sz="1400">
              <a:solidFill>
                <a:srgbClr val="000000"/>
              </a:solidFill>
            </a:endParaRPr>
          </a:p>
          <a:p>
            <a:pPr indent="-317500" lvl="0" marL="457200" rtl="0" algn="l">
              <a:spcBef>
                <a:spcPts val="0"/>
              </a:spcBef>
              <a:spcAft>
                <a:spcPts val="0"/>
              </a:spcAft>
              <a:buClr>
                <a:srgbClr val="000000"/>
              </a:buClr>
              <a:buSzPts val="1400"/>
              <a:buAutoNum type="arabicPeriod"/>
            </a:pPr>
            <a:r>
              <a:rPr lang="en" sz="1400">
                <a:solidFill>
                  <a:srgbClr val="000000"/>
                </a:solidFill>
              </a:rPr>
              <a:t>Environmental sound recognition: a survey. sachin chachada and c.-c. jay kuo</a:t>
            </a:r>
            <a:endParaRPr sz="1400">
              <a:solidFill>
                <a:srgbClr val="000000"/>
              </a:solidFill>
            </a:endParaRPr>
          </a:p>
          <a:p>
            <a:pPr indent="-317500" lvl="0" marL="457200" rtl="0" algn="l">
              <a:spcBef>
                <a:spcPts val="0"/>
              </a:spcBef>
              <a:spcAft>
                <a:spcPts val="0"/>
              </a:spcAft>
              <a:buClr>
                <a:srgbClr val="000000"/>
              </a:buClr>
              <a:buSzPts val="1400"/>
              <a:buAutoNum type="arabicPeriod"/>
            </a:pPr>
            <a:r>
              <a:rPr lang="en" sz="1400">
                <a:solidFill>
                  <a:srgbClr val="000000"/>
                </a:solidFill>
                <a:uFill>
                  <a:noFill/>
                </a:uFill>
                <a:hlinkClick r:id="rId3"/>
              </a:rPr>
              <a:t>https://urbansounddataset.weebly.com/urbansound8k.html</a:t>
            </a:r>
            <a:endParaRPr sz="1400">
              <a:solidFill>
                <a:srgbClr val="000000"/>
              </a:solidFill>
            </a:endParaRPr>
          </a:p>
          <a:p>
            <a:pPr indent="-317500" lvl="0" marL="457200" rtl="0" algn="l">
              <a:spcBef>
                <a:spcPts val="0"/>
              </a:spcBef>
              <a:spcAft>
                <a:spcPts val="0"/>
              </a:spcAft>
              <a:buClr>
                <a:srgbClr val="000000"/>
              </a:buClr>
              <a:buSzPts val="1400"/>
              <a:buAutoNum type="arabicPeriod"/>
            </a:pPr>
            <a:r>
              <a:rPr lang="en" sz="1400">
                <a:solidFill>
                  <a:srgbClr val="000000"/>
                </a:solidFill>
              </a:rPr>
              <a:t>http://dcase.community/challenge2018/task-monitoring-domestic-activities</a:t>
            </a:r>
            <a:endParaRPr sz="1400">
              <a:solidFill>
                <a:srgbClr val="000000"/>
              </a:solidFill>
            </a:endParaRPr>
          </a:p>
          <a:p>
            <a:pPr indent="-317500" lvl="0" marL="457200" rtl="0" algn="l">
              <a:spcBef>
                <a:spcPts val="0"/>
              </a:spcBef>
              <a:spcAft>
                <a:spcPts val="0"/>
              </a:spcAft>
              <a:buClr>
                <a:srgbClr val="000000"/>
              </a:buClr>
              <a:buSzPts val="1400"/>
              <a:buAutoNum type="arabicPeriod"/>
            </a:pPr>
            <a:r>
              <a:rPr lang="en" sz="1400">
                <a:solidFill>
                  <a:srgbClr val="000000"/>
                </a:solidFill>
                <a:uFill>
                  <a:noFill/>
                </a:uFill>
                <a:hlinkClick r:id="rId4"/>
              </a:rPr>
              <a:t>https://mivia.unisa.it/datasets/audio-analysis/mivia-audio-events/</a:t>
            </a:r>
            <a:endParaRPr sz="1400">
              <a:solidFill>
                <a:srgbClr val="000000"/>
              </a:solidFill>
            </a:endParaRPr>
          </a:p>
          <a:p>
            <a:pPr indent="-317500" lvl="0" marL="457200" rtl="0" algn="l">
              <a:spcBef>
                <a:spcPts val="0"/>
              </a:spcBef>
              <a:spcAft>
                <a:spcPts val="0"/>
              </a:spcAft>
              <a:buClr>
                <a:srgbClr val="000000"/>
              </a:buClr>
              <a:buSzPts val="1400"/>
              <a:buAutoNum type="arabicPeriod"/>
            </a:pPr>
            <a:r>
              <a:rPr lang="en" sz="1400">
                <a:solidFill>
                  <a:srgbClr val="000000"/>
                </a:solidFill>
              </a:rPr>
              <a:t>https://zenodo.org/record/1160455#.W9muM1Vfi7A</a:t>
            </a:r>
            <a:endParaRPr sz="1400">
              <a:solidFill>
                <a:srgbClr val="000000"/>
              </a:solidFill>
            </a:endParaRPr>
          </a:p>
        </p:txBody>
      </p:sp>
      <p:sp>
        <p:nvSpPr>
          <p:cNvPr id="199" name="Google Shape;199;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00" name="Google Shape;200;p27"/>
          <p:cNvPicPr preferRelativeResize="0"/>
          <p:nvPr/>
        </p:nvPicPr>
        <p:blipFill>
          <a:blip r:embed="rId5">
            <a:alphaModFix/>
          </a:blip>
          <a:stretch>
            <a:fillRect/>
          </a:stretch>
        </p:blipFill>
        <p:spPr>
          <a:xfrm>
            <a:off x="200025" y="4514701"/>
            <a:ext cx="2861098" cy="514350"/>
          </a:xfrm>
          <a:prstGeom prst="rect">
            <a:avLst/>
          </a:prstGeom>
          <a:noFill/>
          <a:ln>
            <a:noFill/>
          </a:ln>
        </p:spPr>
      </p:pic>
      <p:sp>
        <p:nvSpPr>
          <p:cNvPr id="201" name="Google Shape;201;p27"/>
          <p:cNvSpPr txBox="1"/>
          <p:nvPr/>
        </p:nvSpPr>
        <p:spPr>
          <a:xfrm>
            <a:off x="3243275" y="4514700"/>
            <a:ext cx="5643900" cy="5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Environmental sound classification using deep learning - Manoj</a:t>
            </a:r>
            <a:r>
              <a:rPr lang="en"/>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Clr>
                <a:srgbClr val="000000"/>
              </a:buClr>
              <a:buSzPts val="1400"/>
              <a:buChar char="●"/>
            </a:pPr>
            <a:r>
              <a:rPr lang="en" sz="1400">
                <a:solidFill>
                  <a:srgbClr val="000000"/>
                </a:solidFill>
              </a:rPr>
              <a:t>Main goal of the approach is to classify the non stationary environmental sound. </a:t>
            </a:r>
            <a:endParaRPr sz="1400">
              <a:solidFill>
                <a:srgbClr val="000000"/>
              </a:solidFill>
            </a:endParaRPr>
          </a:p>
          <a:p>
            <a:pPr indent="-317500" lvl="0" marL="457200" marR="0" rtl="0" algn="l">
              <a:lnSpc>
                <a:spcPct val="115000"/>
              </a:lnSpc>
              <a:spcBef>
                <a:spcPts val="0"/>
              </a:spcBef>
              <a:spcAft>
                <a:spcPts val="0"/>
              </a:spcAft>
              <a:buClr>
                <a:srgbClr val="000000"/>
              </a:buClr>
              <a:buSzPts val="1400"/>
              <a:buChar char="●"/>
            </a:pPr>
            <a:r>
              <a:rPr lang="en" sz="1400">
                <a:solidFill>
                  <a:srgbClr val="000000"/>
                </a:solidFill>
              </a:rPr>
              <a:t>A state of the art neural network architecture is proposed to achieve a good accuracy in classification. </a:t>
            </a:r>
            <a:endParaRPr sz="1400">
              <a:solidFill>
                <a:srgbClr val="000000"/>
              </a:solidFill>
            </a:endParaRPr>
          </a:p>
          <a:p>
            <a:pPr indent="-317500" lvl="0" marL="457200" marR="0" rtl="0" algn="l">
              <a:lnSpc>
                <a:spcPct val="115000"/>
              </a:lnSpc>
              <a:spcBef>
                <a:spcPts val="0"/>
              </a:spcBef>
              <a:spcAft>
                <a:spcPts val="0"/>
              </a:spcAft>
              <a:buClr>
                <a:srgbClr val="000000"/>
              </a:buClr>
              <a:buSzPts val="1400"/>
              <a:buChar char="●"/>
            </a:pPr>
            <a:r>
              <a:rPr lang="en" sz="1400">
                <a:solidFill>
                  <a:srgbClr val="000000"/>
                </a:solidFill>
              </a:rPr>
              <a:t>This method is based on analyzing the characteristics of the audio signal and feeding the signal to the neural network for classification. </a:t>
            </a:r>
            <a:endParaRPr sz="1400">
              <a:solidFill>
                <a:srgbClr val="000000"/>
              </a:solidFill>
            </a:endParaRPr>
          </a:p>
          <a:p>
            <a:pPr indent="-317500" lvl="0" marL="457200" marR="0" rtl="0" algn="l">
              <a:lnSpc>
                <a:spcPct val="115000"/>
              </a:lnSpc>
              <a:spcBef>
                <a:spcPts val="0"/>
              </a:spcBef>
              <a:spcAft>
                <a:spcPts val="0"/>
              </a:spcAft>
              <a:buClr>
                <a:srgbClr val="000000"/>
              </a:buClr>
              <a:buSzPts val="1400"/>
              <a:buChar char="●"/>
            </a:pPr>
            <a:r>
              <a:rPr lang="en" sz="1400">
                <a:solidFill>
                  <a:srgbClr val="000000"/>
                </a:solidFill>
              </a:rPr>
              <a:t>Features are extracted from the spectrogram of audio signal and classified using the probability theory concept. </a:t>
            </a:r>
            <a:endParaRPr sz="1400">
              <a:solidFill>
                <a:srgbClr val="000000"/>
              </a:solidFill>
            </a:endParaRPr>
          </a:p>
          <a:p>
            <a:pPr indent="-317500" lvl="0" marL="457200" marR="0" rtl="0" algn="l">
              <a:lnSpc>
                <a:spcPct val="115000"/>
              </a:lnSpc>
              <a:spcBef>
                <a:spcPts val="0"/>
              </a:spcBef>
              <a:spcAft>
                <a:spcPts val="0"/>
              </a:spcAft>
              <a:buClr>
                <a:srgbClr val="000000"/>
              </a:buClr>
              <a:buSzPts val="1400"/>
              <a:buChar char="●"/>
            </a:pPr>
            <a:r>
              <a:rPr lang="en" sz="1400">
                <a:solidFill>
                  <a:srgbClr val="000000"/>
                </a:solidFill>
              </a:rPr>
              <a:t>Architecture is tested on stationary dataset  and results are compared with the non stationary dataset.</a:t>
            </a:r>
            <a:endParaRPr sz="1400">
              <a:solidFill>
                <a:srgbClr val="000000"/>
              </a:solidFill>
            </a:endParaRPr>
          </a:p>
          <a:p>
            <a:pPr indent="-317500" lvl="0" marL="457200" marR="0" rtl="0" algn="l">
              <a:lnSpc>
                <a:spcPct val="115000"/>
              </a:lnSpc>
              <a:spcBef>
                <a:spcPts val="0"/>
              </a:spcBef>
              <a:spcAft>
                <a:spcPts val="0"/>
              </a:spcAft>
              <a:buClr>
                <a:srgbClr val="000000"/>
              </a:buClr>
              <a:buSzPts val="1400"/>
              <a:buChar char="●"/>
            </a:pPr>
            <a:r>
              <a:rPr lang="en" sz="1400">
                <a:solidFill>
                  <a:srgbClr val="000000"/>
                </a:solidFill>
              </a:rPr>
              <a:t>The behaviour of the architecture on different type of audio sound is studied</a:t>
            </a:r>
            <a:r>
              <a:rPr lang="en" sz="1600"/>
              <a:t>. </a:t>
            </a:r>
            <a:endParaRPr sz="1600"/>
          </a:p>
        </p:txBody>
      </p:sp>
      <p:sp>
        <p:nvSpPr>
          <p:cNvPr id="63" name="Google Shape;63;p14"/>
          <p:cNvSpPr txBox="1"/>
          <p:nvPr/>
        </p:nvSpPr>
        <p:spPr>
          <a:xfrm>
            <a:off x="3243275" y="4514700"/>
            <a:ext cx="5643900" cy="5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Environmental sound classification using deep learning - Manoj</a:t>
            </a:r>
            <a:r>
              <a:rPr lang="en"/>
              <a:t> </a:t>
            </a:r>
            <a:endParaRPr/>
          </a:p>
        </p:txBody>
      </p:sp>
      <p:pic>
        <p:nvPicPr>
          <p:cNvPr id="64" name="Google Shape;64;p14"/>
          <p:cNvPicPr preferRelativeResize="0"/>
          <p:nvPr/>
        </p:nvPicPr>
        <p:blipFill>
          <a:blip r:embed="rId3">
            <a:alphaModFix/>
          </a:blip>
          <a:stretch>
            <a:fillRect/>
          </a:stretch>
        </p:blipFill>
        <p:spPr>
          <a:xfrm>
            <a:off x="200025" y="4514701"/>
            <a:ext cx="2861098" cy="514350"/>
          </a:xfrm>
          <a:prstGeom prst="rect">
            <a:avLst/>
          </a:prstGeom>
          <a:noFill/>
          <a:ln>
            <a:noFill/>
          </a:ln>
        </p:spPr>
      </p:pic>
      <p:sp>
        <p:nvSpPr>
          <p:cNvPr id="65" name="Google Shape;65;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171450"/>
            <a:ext cx="8520600" cy="4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Existing model and their performance</a:t>
            </a:r>
            <a:endParaRPr sz="2000"/>
          </a:p>
        </p:txBody>
      </p:sp>
      <p:sp>
        <p:nvSpPr>
          <p:cNvPr id="71" name="Google Shape;71;p15"/>
          <p:cNvSpPr txBox="1"/>
          <p:nvPr>
            <p:ph idx="1" type="body"/>
          </p:nvPr>
        </p:nvSpPr>
        <p:spPr>
          <a:xfrm>
            <a:off x="311700" y="634950"/>
            <a:ext cx="8520600" cy="2279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solidFill>
                  <a:srgbClr val="000000"/>
                </a:solidFill>
              </a:rPr>
              <a:t>RARE SOUND EVENT DETECTION USING 1D using CRNN [1]:</a:t>
            </a:r>
            <a:endParaRPr sz="1400">
              <a:solidFill>
                <a:srgbClr val="000000"/>
              </a:solidFill>
            </a:endParaRPr>
          </a:p>
          <a:p>
            <a:pPr indent="-317500" lvl="0" marL="457200" rtl="0" algn="l">
              <a:spcBef>
                <a:spcPts val="0"/>
              </a:spcBef>
              <a:spcAft>
                <a:spcPts val="0"/>
              </a:spcAft>
              <a:buSzPts val="1400"/>
              <a:buChar char="-"/>
            </a:pPr>
            <a:r>
              <a:rPr lang="en" sz="1400">
                <a:solidFill>
                  <a:srgbClr val="000000"/>
                </a:solidFill>
              </a:rPr>
              <a:t>Proposed framework in [1] is shown in the figure 1 below.</a:t>
            </a:r>
            <a:endParaRPr sz="1400">
              <a:solidFill>
                <a:srgbClr val="000000"/>
              </a:solidFill>
            </a:endParaRPr>
          </a:p>
          <a:p>
            <a:pPr indent="-317500" lvl="0" marL="457200" rtl="0" algn="l">
              <a:spcBef>
                <a:spcPts val="0"/>
              </a:spcBef>
              <a:spcAft>
                <a:spcPts val="0"/>
              </a:spcAft>
              <a:buSzPts val="1400"/>
              <a:buChar char="-"/>
            </a:pPr>
            <a:r>
              <a:rPr lang="en" sz="1400">
                <a:solidFill>
                  <a:srgbClr val="000000"/>
                </a:solidFill>
              </a:rPr>
              <a:t>The framework consist of four major steps: 1) log-amplitude mel-spectrogram extracted from audio 2) Spectral features are extracted with 1D ConvNet 3) RNN-LSTM is used to find the temporal dependency. 4) sound event detection and the onset time of audio.</a:t>
            </a:r>
            <a:endParaRPr sz="1400">
              <a:solidFill>
                <a:srgbClr val="000000"/>
              </a:solidFill>
            </a:endParaRPr>
          </a:p>
          <a:p>
            <a:pPr indent="-317500" lvl="0" marL="457200" rtl="0" algn="l">
              <a:spcBef>
                <a:spcPts val="0"/>
              </a:spcBef>
              <a:spcAft>
                <a:spcPts val="0"/>
              </a:spcAft>
              <a:buSzPts val="1400"/>
              <a:buChar char="-"/>
            </a:pPr>
            <a:r>
              <a:rPr lang="en" sz="1400">
                <a:solidFill>
                  <a:srgbClr val="000000"/>
                </a:solidFill>
              </a:rPr>
              <a:t>Dataset used for evaluation:  TUT Rare Sound Events 2017, The dataset consist of three classes with background noise, ‘baby crying’, ‘glass breaking’, and ‘gunshot’.</a:t>
            </a:r>
            <a:endParaRPr sz="1400">
              <a:solidFill>
                <a:srgbClr val="000000"/>
              </a:solidFill>
            </a:endParaRPr>
          </a:p>
          <a:p>
            <a:pPr indent="-317500" lvl="0" marL="457200" rtl="0" algn="l">
              <a:spcBef>
                <a:spcPts val="0"/>
              </a:spcBef>
              <a:spcAft>
                <a:spcPts val="0"/>
              </a:spcAft>
              <a:buSzPts val="1400"/>
              <a:buChar char="-"/>
            </a:pPr>
            <a:r>
              <a:rPr lang="en" sz="1400">
                <a:solidFill>
                  <a:srgbClr val="000000"/>
                </a:solidFill>
              </a:rPr>
              <a:t>Result: Baseline: DCASE 2017 baseline system, ER-error rate. Ensemble is used to find overall effect.</a:t>
            </a:r>
            <a:endParaRPr sz="1400"/>
          </a:p>
          <a:p>
            <a:pPr indent="0" lvl="0" marL="457200" rtl="0" algn="l">
              <a:spcBef>
                <a:spcPts val="1600"/>
              </a:spcBef>
              <a:spcAft>
                <a:spcPts val="0"/>
              </a:spcAft>
              <a:buNone/>
            </a:pPr>
            <a:r>
              <a:t/>
            </a:r>
            <a:endParaRPr sz="1400"/>
          </a:p>
          <a:p>
            <a:pPr indent="0" lvl="0" marL="457200" rtl="0" algn="l">
              <a:spcBef>
                <a:spcPts val="1600"/>
              </a:spcBef>
              <a:spcAft>
                <a:spcPts val="1600"/>
              </a:spcAft>
              <a:buNone/>
            </a:pPr>
            <a:r>
              <a:t/>
            </a:r>
            <a:endParaRPr/>
          </a:p>
        </p:txBody>
      </p:sp>
      <p:pic>
        <p:nvPicPr>
          <p:cNvPr id="72" name="Google Shape;72;p15"/>
          <p:cNvPicPr preferRelativeResize="0"/>
          <p:nvPr/>
        </p:nvPicPr>
        <p:blipFill rotWithShape="1">
          <a:blip r:embed="rId3">
            <a:alphaModFix/>
          </a:blip>
          <a:srcRect b="0" l="0" r="0" t="23931"/>
          <a:stretch/>
        </p:blipFill>
        <p:spPr>
          <a:xfrm>
            <a:off x="1504963" y="3071900"/>
            <a:ext cx="5395925" cy="1453150"/>
          </a:xfrm>
          <a:prstGeom prst="rect">
            <a:avLst/>
          </a:prstGeom>
          <a:noFill/>
          <a:ln>
            <a:noFill/>
          </a:ln>
        </p:spPr>
      </p:pic>
      <p:sp>
        <p:nvSpPr>
          <p:cNvPr id="73" name="Google Shape;73;p15"/>
          <p:cNvSpPr txBox="1"/>
          <p:nvPr/>
        </p:nvSpPr>
        <p:spPr>
          <a:xfrm>
            <a:off x="959613" y="2757450"/>
            <a:ext cx="6486600" cy="24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Performance of baseline and proposed system in the evaluation set.</a:t>
            </a:r>
            <a:endParaRPr/>
          </a:p>
        </p:txBody>
      </p:sp>
      <p:sp>
        <p:nvSpPr>
          <p:cNvPr id="74" name="Google Shape;74;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5" name="Google Shape;75;p15"/>
          <p:cNvPicPr preferRelativeResize="0"/>
          <p:nvPr/>
        </p:nvPicPr>
        <p:blipFill>
          <a:blip r:embed="rId4">
            <a:alphaModFix/>
          </a:blip>
          <a:stretch>
            <a:fillRect/>
          </a:stretch>
        </p:blipFill>
        <p:spPr>
          <a:xfrm>
            <a:off x="200025" y="4514701"/>
            <a:ext cx="2861098" cy="514350"/>
          </a:xfrm>
          <a:prstGeom prst="rect">
            <a:avLst/>
          </a:prstGeom>
          <a:noFill/>
          <a:ln>
            <a:noFill/>
          </a:ln>
        </p:spPr>
      </p:pic>
      <p:sp>
        <p:nvSpPr>
          <p:cNvPr id="76" name="Google Shape;76;p15"/>
          <p:cNvSpPr txBox="1"/>
          <p:nvPr/>
        </p:nvSpPr>
        <p:spPr>
          <a:xfrm>
            <a:off x="3243275" y="4514700"/>
            <a:ext cx="5643900" cy="5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Environmental sound classification using deep learning - Manoj</a:t>
            </a:r>
            <a:r>
              <a:rPr lang="en"/>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242900"/>
            <a:ext cx="85206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000"/>
              <a:t>Existing model and their performance</a:t>
            </a:r>
            <a:endParaRPr/>
          </a:p>
        </p:txBody>
      </p:sp>
      <p:sp>
        <p:nvSpPr>
          <p:cNvPr id="82" name="Google Shape;82;p16"/>
          <p:cNvSpPr txBox="1"/>
          <p:nvPr>
            <p:ph idx="1" type="body"/>
          </p:nvPr>
        </p:nvSpPr>
        <p:spPr>
          <a:xfrm>
            <a:off x="311700" y="757250"/>
            <a:ext cx="8520600" cy="3811500"/>
          </a:xfrm>
          <a:prstGeom prst="rect">
            <a:avLst/>
          </a:prstGeom>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Clr>
                <a:srgbClr val="000000"/>
              </a:buClr>
              <a:buSzPts val="1400"/>
              <a:buChar char="●"/>
            </a:pPr>
            <a:r>
              <a:rPr lang="en" sz="1400">
                <a:solidFill>
                  <a:srgbClr val="000000"/>
                </a:solidFill>
              </a:rPr>
              <a:t>Environment Sound Classification Using a Two-Stream CNN Based on Decision-Level Fusion [2]:</a:t>
            </a:r>
            <a:endParaRPr sz="1400">
              <a:solidFill>
                <a:srgbClr val="000000"/>
              </a:solidFill>
            </a:endParaRPr>
          </a:p>
          <a:p>
            <a:pPr indent="-317500" lvl="0" marL="457200" marR="0" rtl="0" algn="l">
              <a:lnSpc>
                <a:spcPct val="115000"/>
              </a:lnSpc>
              <a:spcBef>
                <a:spcPts val="0"/>
              </a:spcBef>
              <a:spcAft>
                <a:spcPts val="0"/>
              </a:spcAft>
              <a:buClr>
                <a:srgbClr val="000000"/>
              </a:buClr>
              <a:buSzPts val="1400"/>
              <a:buChar char="-"/>
            </a:pPr>
            <a:r>
              <a:rPr lang="en" sz="1400">
                <a:solidFill>
                  <a:srgbClr val="000000"/>
                </a:solidFill>
              </a:rPr>
              <a:t>Combined features (Figure 2) are extracted from the sound and this features is fed into four four-layer(Two branches, each having four layers of CNN) CNN (Figure 3). </a:t>
            </a:r>
            <a:endParaRPr sz="1400">
              <a:solidFill>
                <a:srgbClr val="000000"/>
              </a:solidFill>
            </a:endParaRPr>
          </a:p>
          <a:p>
            <a:pPr indent="-317500" lvl="0" marL="457200" marR="0" rtl="0" algn="l">
              <a:lnSpc>
                <a:spcPct val="115000"/>
              </a:lnSpc>
              <a:spcBef>
                <a:spcPts val="0"/>
              </a:spcBef>
              <a:spcAft>
                <a:spcPts val="0"/>
              </a:spcAft>
              <a:buClr>
                <a:srgbClr val="000000"/>
              </a:buClr>
              <a:buSzPts val="1400"/>
              <a:buChar char="-"/>
            </a:pPr>
            <a:r>
              <a:rPr lang="en" sz="1400">
                <a:solidFill>
                  <a:srgbClr val="000000"/>
                </a:solidFill>
              </a:rPr>
              <a:t>Two branches output is fused using the Dempster–Shafer evidence theory (Figure 4) to compose TSCNN-DS model and prediction is made.  </a:t>
            </a:r>
            <a:endParaRPr sz="1400">
              <a:solidFill>
                <a:srgbClr val="000000"/>
              </a:solidFill>
            </a:endParaRPr>
          </a:p>
          <a:p>
            <a:pPr indent="-317500" lvl="0" marL="457200" marR="0" rtl="0" algn="l">
              <a:lnSpc>
                <a:spcPct val="115000"/>
              </a:lnSpc>
              <a:spcBef>
                <a:spcPts val="0"/>
              </a:spcBef>
              <a:spcAft>
                <a:spcPts val="0"/>
              </a:spcAft>
              <a:buClr>
                <a:srgbClr val="000000"/>
              </a:buClr>
              <a:buSzPts val="1400"/>
              <a:buChar char="-"/>
            </a:pPr>
            <a:r>
              <a:rPr lang="en" sz="1400">
                <a:solidFill>
                  <a:srgbClr val="000000"/>
                </a:solidFill>
              </a:rPr>
              <a:t>Steps involved: 1)  Feature Extraction and Combination (Figure 2) 2) Structure of the MCNet and LMCNet  3)Dempster—Shafer Evidence Theory-Based Information Fusion (Figure 4).  </a:t>
            </a:r>
            <a:endParaRPr sz="1400">
              <a:solidFill>
                <a:srgbClr val="000000"/>
              </a:solidFill>
            </a:endParaRPr>
          </a:p>
          <a:p>
            <a:pPr indent="-317500" lvl="0" marL="457200" marR="0" rtl="0" algn="l">
              <a:lnSpc>
                <a:spcPct val="115000"/>
              </a:lnSpc>
              <a:spcBef>
                <a:spcPts val="0"/>
              </a:spcBef>
              <a:spcAft>
                <a:spcPts val="0"/>
              </a:spcAft>
              <a:buClr>
                <a:srgbClr val="000000"/>
              </a:buClr>
              <a:buSzPts val="1400"/>
              <a:buChar char="-"/>
            </a:pPr>
            <a:r>
              <a:rPr lang="en" sz="1400">
                <a:solidFill>
                  <a:srgbClr val="000000"/>
                </a:solidFill>
              </a:rPr>
              <a:t>Dataset used for evaluation: UrbanSound8K dataset (8732 labeled urban sounds, the length is less than or equal to 4s), air conditioner (ac), car horn (ch), children playing (cp), dog bark (db), drilling (dr), engine idling (ei), gunshot (gs), jackhammer (jh), siren (si) and street music (sm).</a:t>
            </a:r>
            <a:endParaRPr sz="1400">
              <a:solidFill>
                <a:srgbClr val="000000"/>
              </a:solidFill>
            </a:endParaRPr>
          </a:p>
          <a:p>
            <a:pPr indent="-317500" lvl="0" marL="457200" marR="0" rtl="0" algn="l">
              <a:lnSpc>
                <a:spcPct val="115000"/>
              </a:lnSpc>
              <a:spcBef>
                <a:spcPts val="0"/>
              </a:spcBef>
              <a:spcAft>
                <a:spcPts val="0"/>
              </a:spcAft>
              <a:buClr>
                <a:srgbClr val="000000"/>
              </a:buClr>
              <a:buSzPts val="1400"/>
              <a:buChar char="-"/>
            </a:pPr>
            <a:r>
              <a:rPr lang="en" sz="1400">
                <a:solidFill>
                  <a:srgbClr val="000000"/>
                </a:solidFill>
              </a:rPr>
              <a:t>The classification accuracy of CNN-based ISR system is nearly equal to 97% in ESC tasks.</a:t>
            </a:r>
            <a:endParaRPr sz="1400">
              <a:solidFill>
                <a:srgbClr val="000000"/>
              </a:solidFill>
            </a:endParaRPr>
          </a:p>
        </p:txBody>
      </p:sp>
      <p:sp>
        <p:nvSpPr>
          <p:cNvPr id="83" name="Google Shape;83;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4" name="Google Shape;84;p16"/>
          <p:cNvPicPr preferRelativeResize="0"/>
          <p:nvPr/>
        </p:nvPicPr>
        <p:blipFill>
          <a:blip r:embed="rId3">
            <a:alphaModFix/>
          </a:blip>
          <a:stretch>
            <a:fillRect/>
          </a:stretch>
        </p:blipFill>
        <p:spPr>
          <a:xfrm>
            <a:off x="200025" y="4514701"/>
            <a:ext cx="2861098" cy="514350"/>
          </a:xfrm>
          <a:prstGeom prst="rect">
            <a:avLst/>
          </a:prstGeom>
          <a:noFill/>
          <a:ln>
            <a:noFill/>
          </a:ln>
        </p:spPr>
      </p:pic>
      <p:sp>
        <p:nvSpPr>
          <p:cNvPr id="85" name="Google Shape;85;p16"/>
          <p:cNvSpPr txBox="1"/>
          <p:nvPr/>
        </p:nvSpPr>
        <p:spPr>
          <a:xfrm>
            <a:off x="3243275" y="4514700"/>
            <a:ext cx="5643900" cy="5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Environmental sound classification using deep learning - Manoj</a:t>
            </a:r>
            <a:r>
              <a:rPr lang="en"/>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7"/>
          <p:cNvSpPr txBox="1"/>
          <p:nvPr>
            <p:ph idx="1" type="body"/>
          </p:nvPr>
        </p:nvSpPr>
        <p:spPr>
          <a:xfrm>
            <a:off x="311700" y="85725"/>
            <a:ext cx="8520600" cy="45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000">
                <a:solidFill>
                  <a:schemeClr val="dk1"/>
                </a:solidFill>
              </a:rPr>
              <a:t>Results</a:t>
            </a:r>
            <a:endParaRPr sz="2000">
              <a:solidFill>
                <a:schemeClr val="dk1"/>
              </a:solidFill>
            </a:endParaRPr>
          </a:p>
        </p:txBody>
      </p:sp>
      <p:sp>
        <p:nvSpPr>
          <p:cNvPr id="91" name="Google Shape;91;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2" name="Google Shape;92;p17"/>
          <p:cNvPicPr preferRelativeResize="0"/>
          <p:nvPr/>
        </p:nvPicPr>
        <p:blipFill>
          <a:blip r:embed="rId3">
            <a:alphaModFix/>
          </a:blip>
          <a:stretch>
            <a:fillRect/>
          </a:stretch>
        </p:blipFill>
        <p:spPr>
          <a:xfrm>
            <a:off x="152400" y="1378738"/>
            <a:ext cx="5096500" cy="2386025"/>
          </a:xfrm>
          <a:prstGeom prst="rect">
            <a:avLst/>
          </a:prstGeom>
          <a:noFill/>
          <a:ln>
            <a:noFill/>
          </a:ln>
        </p:spPr>
      </p:pic>
      <p:pic>
        <p:nvPicPr>
          <p:cNvPr id="93" name="Google Shape;93;p17"/>
          <p:cNvPicPr preferRelativeResize="0"/>
          <p:nvPr/>
        </p:nvPicPr>
        <p:blipFill>
          <a:blip r:embed="rId4">
            <a:alphaModFix/>
          </a:blip>
          <a:stretch>
            <a:fillRect/>
          </a:stretch>
        </p:blipFill>
        <p:spPr>
          <a:xfrm>
            <a:off x="5248900" y="1378738"/>
            <a:ext cx="3824299" cy="2103883"/>
          </a:xfrm>
          <a:prstGeom prst="rect">
            <a:avLst/>
          </a:prstGeom>
          <a:noFill/>
          <a:ln>
            <a:noFill/>
          </a:ln>
        </p:spPr>
      </p:pic>
      <p:sp>
        <p:nvSpPr>
          <p:cNvPr id="94" name="Google Shape;94;p17"/>
          <p:cNvSpPr txBox="1"/>
          <p:nvPr/>
        </p:nvSpPr>
        <p:spPr>
          <a:xfrm>
            <a:off x="311700" y="764338"/>
            <a:ext cx="4686300" cy="61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Table 1. </a:t>
            </a:r>
            <a:r>
              <a:rPr lang="en"/>
              <a:t>Class-wise accuracy of four models with four-layer CNN evaluated on UrbanSound8K</a:t>
            </a:r>
            <a:endParaRPr/>
          </a:p>
        </p:txBody>
      </p:sp>
      <p:sp>
        <p:nvSpPr>
          <p:cNvPr id="95" name="Google Shape;95;p17"/>
          <p:cNvSpPr txBox="1"/>
          <p:nvPr/>
        </p:nvSpPr>
        <p:spPr>
          <a:xfrm>
            <a:off x="5114925" y="764350"/>
            <a:ext cx="3906300" cy="61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Table2. </a:t>
            </a:r>
            <a:r>
              <a:rPr lang="en"/>
              <a:t>Comparison of classification accuracy with other models on UrbanSound8K datasets.</a:t>
            </a:r>
            <a:endParaRPr/>
          </a:p>
        </p:txBody>
      </p:sp>
      <p:sp>
        <p:nvSpPr>
          <p:cNvPr id="96" name="Google Shape;96;p17"/>
          <p:cNvSpPr txBox="1"/>
          <p:nvPr/>
        </p:nvSpPr>
        <p:spPr>
          <a:xfrm>
            <a:off x="5816850" y="173775"/>
            <a:ext cx="32043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t>Courtesy</a:t>
            </a:r>
            <a:r>
              <a:rPr lang="en" sz="600"/>
              <a:t>:Environment Sound Classification Using a Two-Stream CNN Based on Decision-Level Fusion. Yu Su 1,2,* , Ke Zhang 1, Jingyu Wang 1 and Kurosh Madani 2</a:t>
            </a:r>
            <a:endParaRPr sz="600"/>
          </a:p>
          <a:p>
            <a:pPr indent="0" lvl="0" marL="0" rtl="0" algn="l">
              <a:spcBef>
                <a:spcPts val="0"/>
              </a:spcBef>
              <a:spcAft>
                <a:spcPts val="0"/>
              </a:spcAft>
              <a:buNone/>
            </a:pPr>
            <a:r>
              <a:t/>
            </a:r>
            <a:endParaRPr sz="600"/>
          </a:p>
          <a:p>
            <a:pPr indent="0" lvl="0" marL="0" rtl="0" algn="l">
              <a:spcBef>
                <a:spcPts val="0"/>
              </a:spcBef>
              <a:spcAft>
                <a:spcPts val="0"/>
              </a:spcAft>
              <a:buNone/>
            </a:pPr>
            <a:r>
              <a:t/>
            </a:r>
            <a:endParaRPr/>
          </a:p>
        </p:txBody>
      </p:sp>
      <p:pic>
        <p:nvPicPr>
          <p:cNvPr id="97" name="Google Shape;97;p17"/>
          <p:cNvPicPr preferRelativeResize="0"/>
          <p:nvPr/>
        </p:nvPicPr>
        <p:blipFill>
          <a:blip r:embed="rId5">
            <a:alphaModFix/>
          </a:blip>
          <a:stretch>
            <a:fillRect/>
          </a:stretch>
        </p:blipFill>
        <p:spPr>
          <a:xfrm>
            <a:off x="200025" y="4514701"/>
            <a:ext cx="2861098" cy="514350"/>
          </a:xfrm>
          <a:prstGeom prst="rect">
            <a:avLst/>
          </a:prstGeom>
          <a:noFill/>
          <a:ln>
            <a:noFill/>
          </a:ln>
        </p:spPr>
      </p:pic>
      <p:sp>
        <p:nvSpPr>
          <p:cNvPr id="98" name="Google Shape;98;p17"/>
          <p:cNvSpPr txBox="1"/>
          <p:nvPr/>
        </p:nvSpPr>
        <p:spPr>
          <a:xfrm>
            <a:off x="3243275" y="4514700"/>
            <a:ext cx="5643900" cy="5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Environmental sound classification using deep learning - Manoj</a:t>
            </a:r>
            <a:r>
              <a:rPr lang="en"/>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pic>
        <p:nvPicPr>
          <p:cNvPr id="103" name="Google Shape;103;p18"/>
          <p:cNvPicPr preferRelativeResize="0"/>
          <p:nvPr/>
        </p:nvPicPr>
        <p:blipFill rotWithShape="1">
          <a:blip r:embed="rId3">
            <a:alphaModFix/>
          </a:blip>
          <a:srcRect b="6413" l="0" r="0" t="17685"/>
          <a:stretch/>
        </p:blipFill>
        <p:spPr>
          <a:xfrm>
            <a:off x="152400" y="349650"/>
            <a:ext cx="3262325" cy="4279501"/>
          </a:xfrm>
          <a:prstGeom prst="rect">
            <a:avLst/>
          </a:prstGeom>
          <a:noFill/>
          <a:ln>
            <a:noFill/>
          </a:ln>
        </p:spPr>
      </p:pic>
      <p:sp>
        <p:nvSpPr>
          <p:cNvPr id="104" name="Google Shape;104;p18"/>
          <p:cNvSpPr txBox="1"/>
          <p:nvPr/>
        </p:nvSpPr>
        <p:spPr>
          <a:xfrm>
            <a:off x="0" y="0"/>
            <a:ext cx="4000500" cy="34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t>Courtesy</a:t>
            </a:r>
            <a:r>
              <a:rPr lang="en" sz="600"/>
              <a:t>: RARE SOUND EVENT DETECTION USING 1D CONVOLUTIONAL RECURRENT NEURAL</a:t>
            </a:r>
            <a:endParaRPr sz="600"/>
          </a:p>
          <a:p>
            <a:pPr indent="0" lvl="0" marL="0" rtl="0" algn="l">
              <a:spcBef>
                <a:spcPts val="0"/>
              </a:spcBef>
              <a:spcAft>
                <a:spcPts val="0"/>
              </a:spcAft>
              <a:buClr>
                <a:schemeClr val="dk1"/>
              </a:buClr>
              <a:buSzPts val="1100"/>
              <a:buFont typeface="Arial"/>
              <a:buNone/>
            </a:pPr>
            <a:r>
              <a:rPr lang="en" sz="600"/>
              <a:t>NETWORKS Hyungui Lim1, Jeongsoo Park1;2, Kyogu Lee2, Yoonchang Han1</a:t>
            </a:r>
            <a:endParaRPr sz="600"/>
          </a:p>
          <a:p>
            <a:pPr indent="0" lvl="0" marL="0" rtl="0" algn="l">
              <a:spcBef>
                <a:spcPts val="0"/>
              </a:spcBef>
              <a:spcAft>
                <a:spcPts val="0"/>
              </a:spcAft>
              <a:buNone/>
            </a:pPr>
            <a:r>
              <a:t/>
            </a:r>
            <a:endParaRPr/>
          </a:p>
        </p:txBody>
      </p:sp>
      <p:pic>
        <p:nvPicPr>
          <p:cNvPr id="105" name="Google Shape;105;p18"/>
          <p:cNvPicPr preferRelativeResize="0"/>
          <p:nvPr/>
        </p:nvPicPr>
        <p:blipFill>
          <a:blip r:embed="rId4">
            <a:alphaModFix/>
          </a:blip>
          <a:stretch>
            <a:fillRect/>
          </a:stretch>
        </p:blipFill>
        <p:spPr>
          <a:xfrm>
            <a:off x="3557600" y="631250"/>
            <a:ext cx="5424476" cy="3163848"/>
          </a:xfrm>
          <a:prstGeom prst="rect">
            <a:avLst/>
          </a:prstGeom>
          <a:noFill/>
          <a:ln>
            <a:noFill/>
          </a:ln>
        </p:spPr>
      </p:pic>
      <p:sp>
        <p:nvSpPr>
          <p:cNvPr id="106" name="Google Shape;106;p18"/>
          <p:cNvSpPr txBox="1"/>
          <p:nvPr/>
        </p:nvSpPr>
        <p:spPr>
          <a:xfrm>
            <a:off x="152400" y="4686325"/>
            <a:ext cx="3748200" cy="34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Figure 1: Overall framework of the proposed method</a:t>
            </a:r>
            <a:endParaRPr sz="1200"/>
          </a:p>
        </p:txBody>
      </p:sp>
      <p:sp>
        <p:nvSpPr>
          <p:cNvPr id="107" name="Google Shape;107;p18"/>
          <p:cNvSpPr txBox="1"/>
          <p:nvPr/>
        </p:nvSpPr>
        <p:spPr>
          <a:xfrm>
            <a:off x="4395752" y="3924325"/>
            <a:ext cx="4405200" cy="34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Figure 2: The spectrogram of LMC and MC feature sets </a:t>
            </a:r>
            <a:endParaRPr sz="1200"/>
          </a:p>
        </p:txBody>
      </p:sp>
      <p:sp>
        <p:nvSpPr>
          <p:cNvPr id="108" name="Google Shape;108;p18"/>
          <p:cNvSpPr txBox="1"/>
          <p:nvPr/>
        </p:nvSpPr>
        <p:spPr>
          <a:xfrm>
            <a:off x="4269575" y="66500"/>
            <a:ext cx="4000500" cy="34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t>Courtesy</a:t>
            </a:r>
            <a:r>
              <a:rPr lang="en" sz="600"/>
              <a:t>:</a:t>
            </a:r>
            <a:r>
              <a:rPr lang="en" sz="600"/>
              <a:t>Environment Sound Classification Using a Two-Stream CNN Based on Decision-Level Fusion</a:t>
            </a:r>
            <a:endParaRPr sz="600"/>
          </a:p>
          <a:p>
            <a:pPr indent="0" lvl="0" marL="0" rtl="0" algn="l">
              <a:spcBef>
                <a:spcPts val="0"/>
              </a:spcBef>
              <a:spcAft>
                <a:spcPts val="0"/>
              </a:spcAft>
              <a:buClr>
                <a:schemeClr val="dk1"/>
              </a:buClr>
              <a:buSzPts val="1100"/>
              <a:buFont typeface="Arial"/>
              <a:buNone/>
            </a:pPr>
            <a:r>
              <a:rPr lang="en" sz="600"/>
              <a:t>Yu Su 1,2,* , Ke Zhang 1, Jingyu Wang 1 and Kurosh Madani 2</a:t>
            </a:r>
            <a:endParaRPr sz="600"/>
          </a:p>
          <a:p>
            <a:pPr indent="0" lvl="0" marL="0" rtl="0" algn="l">
              <a:spcBef>
                <a:spcPts val="0"/>
              </a:spcBef>
              <a:spcAft>
                <a:spcPts val="0"/>
              </a:spcAft>
              <a:buNone/>
            </a:pPr>
            <a:r>
              <a:t/>
            </a:r>
            <a:endParaRPr sz="600"/>
          </a:p>
          <a:p>
            <a:pPr indent="0" lvl="0" marL="0" rtl="0" algn="l">
              <a:spcBef>
                <a:spcPts val="0"/>
              </a:spcBef>
              <a:spcAft>
                <a:spcPts val="0"/>
              </a:spcAft>
              <a:buNone/>
            </a:pPr>
            <a:r>
              <a:t/>
            </a:r>
            <a:endParaRPr/>
          </a:p>
        </p:txBody>
      </p:sp>
      <p:sp>
        <p:nvSpPr>
          <p:cNvPr id="109" name="Google Shape;109;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10" name="Google Shape;110;p18"/>
          <p:cNvPicPr preferRelativeResize="0"/>
          <p:nvPr/>
        </p:nvPicPr>
        <p:blipFill>
          <a:blip r:embed="rId5">
            <a:alphaModFix/>
          </a:blip>
          <a:stretch>
            <a:fillRect/>
          </a:stretch>
        </p:blipFill>
        <p:spPr>
          <a:xfrm>
            <a:off x="5611350" y="4542476"/>
            <a:ext cx="2861098" cy="514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pic>
        <p:nvPicPr>
          <p:cNvPr id="115" name="Google Shape;115;p19"/>
          <p:cNvPicPr preferRelativeResize="0"/>
          <p:nvPr/>
        </p:nvPicPr>
        <p:blipFill>
          <a:blip r:embed="rId3">
            <a:alphaModFix/>
          </a:blip>
          <a:stretch>
            <a:fillRect/>
          </a:stretch>
        </p:blipFill>
        <p:spPr>
          <a:xfrm>
            <a:off x="2409800" y="0"/>
            <a:ext cx="3444300" cy="1890725"/>
          </a:xfrm>
          <a:prstGeom prst="rect">
            <a:avLst/>
          </a:prstGeom>
          <a:noFill/>
          <a:ln>
            <a:noFill/>
          </a:ln>
        </p:spPr>
      </p:pic>
      <p:sp>
        <p:nvSpPr>
          <p:cNvPr id="116" name="Google Shape;116;p19"/>
          <p:cNvSpPr txBox="1"/>
          <p:nvPr/>
        </p:nvSpPr>
        <p:spPr>
          <a:xfrm>
            <a:off x="2409800" y="1890725"/>
            <a:ext cx="3748200" cy="34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Figure 3: The architecture of the four-layer CNN</a:t>
            </a:r>
            <a:endParaRPr sz="1200"/>
          </a:p>
        </p:txBody>
      </p:sp>
      <p:pic>
        <p:nvPicPr>
          <p:cNvPr id="117" name="Google Shape;117;p19"/>
          <p:cNvPicPr preferRelativeResize="0"/>
          <p:nvPr/>
        </p:nvPicPr>
        <p:blipFill>
          <a:blip r:embed="rId4">
            <a:alphaModFix/>
          </a:blip>
          <a:stretch>
            <a:fillRect/>
          </a:stretch>
        </p:blipFill>
        <p:spPr>
          <a:xfrm>
            <a:off x="1777425" y="2178625"/>
            <a:ext cx="5937826" cy="2613724"/>
          </a:xfrm>
          <a:prstGeom prst="rect">
            <a:avLst/>
          </a:prstGeom>
          <a:noFill/>
          <a:ln>
            <a:noFill/>
          </a:ln>
        </p:spPr>
      </p:pic>
      <p:sp>
        <p:nvSpPr>
          <p:cNvPr id="118" name="Google Shape;118;p19"/>
          <p:cNvSpPr txBox="1"/>
          <p:nvPr/>
        </p:nvSpPr>
        <p:spPr>
          <a:xfrm>
            <a:off x="3015113" y="4710150"/>
            <a:ext cx="3748200" cy="34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Figure 4: The overall framework</a:t>
            </a:r>
            <a:endParaRPr sz="1200"/>
          </a:p>
        </p:txBody>
      </p:sp>
      <p:sp>
        <p:nvSpPr>
          <p:cNvPr id="119" name="Google Shape;119;p19"/>
          <p:cNvSpPr txBox="1"/>
          <p:nvPr/>
        </p:nvSpPr>
        <p:spPr>
          <a:xfrm>
            <a:off x="5854100" y="4568400"/>
            <a:ext cx="3204300" cy="63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t>Courtesy</a:t>
            </a:r>
            <a:r>
              <a:rPr lang="en" sz="600"/>
              <a:t>:Environment Sound Classification Using a Two-Stream CNN Based on Decision-Level Fusion. Yu Su 1,2,* , Ke Zhang 1, Jingyu Wang 1 and Kurosh Madani 2</a:t>
            </a:r>
            <a:endParaRPr sz="600"/>
          </a:p>
          <a:p>
            <a:pPr indent="0" lvl="0" marL="0" rtl="0" algn="l">
              <a:spcBef>
                <a:spcPts val="0"/>
              </a:spcBef>
              <a:spcAft>
                <a:spcPts val="0"/>
              </a:spcAft>
              <a:buNone/>
            </a:pPr>
            <a:r>
              <a:t/>
            </a:r>
            <a:endParaRPr sz="600"/>
          </a:p>
          <a:p>
            <a:pPr indent="0" lvl="0" marL="0" rtl="0" algn="l">
              <a:spcBef>
                <a:spcPts val="0"/>
              </a:spcBef>
              <a:spcAft>
                <a:spcPts val="0"/>
              </a:spcAft>
              <a:buNone/>
            </a:pPr>
            <a:r>
              <a:t/>
            </a:r>
            <a:endParaRPr/>
          </a:p>
        </p:txBody>
      </p:sp>
      <p:sp>
        <p:nvSpPr>
          <p:cNvPr id="120" name="Google Shape;120;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21" name="Google Shape;121;p19"/>
          <p:cNvPicPr preferRelativeResize="0"/>
          <p:nvPr/>
        </p:nvPicPr>
        <p:blipFill>
          <a:blip r:embed="rId5">
            <a:alphaModFix/>
          </a:blip>
          <a:stretch>
            <a:fillRect/>
          </a:stretch>
        </p:blipFill>
        <p:spPr>
          <a:xfrm>
            <a:off x="82075" y="4568401"/>
            <a:ext cx="2861098" cy="514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311700" y="173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Proposed architecture</a:t>
            </a:r>
            <a:endParaRPr/>
          </a:p>
        </p:txBody>
      </p:sp>
      <p:sp>
        <p:nvSpPr>
          <p:cNvPr id="127" name="Google Shape;127;p20"/>
          <p:cNvSpPr txBox="1"/>
          <p:nvPr>
            <p:ph idx="1" type="body"/>
          </p:nvPr>
        </p:nvSpPr>
        <p:spPr>
          <a:xfrm>
            <a:off x="311700" y="746250"/>
            <a:ext cx="8520600" cy="3982800"/>
          </a:xfrm>
          <a:prstGeom prst="rect">
            <a:avLst/>
          </a:prstGeom>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Clr>
                <a:srgbClr val="000000"/>
              </a:buClr>
              <a:buSzPts val="1400"/>
              <a:buChar char="●"/>
            </a:pPr>
            <a:r>
              <a:rPr lang="en" sz="1400">
                <a:solidFill>
                  <a:srgbClr val="000000"/>
                </a:solidFill>
              </a:rPr>
              <a:t>Environmental sound is a non stationary sound.</a:t>
            </a:r>
            <a:endParaRPr sz="1400">
              <a:solidFill>
                <a:srgbClr val="000000"/>
              </a:solidFill>
            </a:endParaRPr>
          </a:p>
          <a:p>
            <a:pPr indent="-317500" lvl="0" marL="457200" marR="0" rtl="0" algn="l">
              <a:lnSpc>
                <a:spcPct val="115000"/>
              </a:lnSpc>
              <a:spcBef>
                <a:spcPts val="0"/>
              </a:spcBef>
              <a:spcAft>
                <a:spcPts val="0"/>
              </a:spcAft>
              <a:buClr>
                <a:srgbClr val="000000"/>
              </a:buClr>
              <a:buSzPts val="1400"/>
              <a:buChar char="●"/>
            </a:pPr>
            <a:r>
              <a:rPr lang="en" sz="1400">
                <a:solidFill>
                  <a:srgbClr val="000000"/>
                </a:solidFill>
              </a:rPr>
              <a:t>According to [3], temporal and spectral characteristics of the sound needs to be considered during processing of the signal to make a classification</a:t>
            </a:r>
            <a:endParaRPr sz="1400">
              <a:solidFill>
                <a:srgbClr val="000000"/>
              </a:solidFill>
            </a:endParaRPr>
          </a:p>
          <a:p>
            <a:pPr indent="-317500" lvl="0" marL="457200" marR="0" rtl="0" algn="l">
              <a:lnSpc>
                <a:spcPct val="115000"/>
              </a:lnSpc>
              <a:spcBef>
                <a:spcPts val="0"/>
              </a:spcBef>
              <a:spcAft>
                <a:spcPts val="0"/>
              </a:spcAft>
              <a:buClr>
                <a:srgbClr val="000000"/>
              </a:buClr>
              <a:buSzPts val="1400"/>
              <a:buChar char="●"/>
            </a:pPr>
            <a:r>
              <a:rPr lang="en" sz="1400">
                <a:solidFill>
                  <a:srgbClr val="000000"/>
                </a:solidFill>
              </a:rPr>
              <a:t>Representing the sound signal with temporal and spectral characteristics maximize the information content pertaining to sound signal.</a:t>
            </a:r>
            <a:endParaRPr sz="1400">
              <a:solidFill>
                <a:srgbClr val="000000"/>
              </a:solidFill>
            </a:endParaRPr>
          </a:p>
          <a:p>
            <a:pPr indent="-317500" lvl="0" marL="457200" marR="0" rtl="0" algn="l">
              <a:lnSpc>
                <a:spcPct val="115000"/>
              </a:lnSpc>
              <a:spcBef>
                <a:spcPts val="0"/>
              </a:spcBef>
              <a:spcAft>
                <a:spcPts val="0"/>
              </a:spcAft>
              <a:buClr>
                <a:srgbClr val="000000"/>
              </a:buClr>
              <a:buSzPts val="1400"/>
              <a:buChar char="●"/>
            </a:pPr>
            <a:r>
              <a:rPr lang="en" sz="1400">
                <a:solidFill>
                  <a:srgbClr val="000000"/>
                </a:solidFill>
              </a:rPr>
              <a:t>The proposed model in [2] has achieved good accuracy rate compared to the other models.</a:t>
            </a:r>
            <a:endParaRPr sz="1400">
              <a:solidFill>
                <a:srgbClr val="000000"/>
              </a:solidFill>
            </a:endParaRPr>
          </a:p>
          <a:p>
            <a:pPr indent="-317500" lvl="0" marL="457200" marR="0" rtl="0" algn="l">
              <a:lnSpc>
                <a:spcPct val="115000"/>
              </a:lnSpc>
              <a:spcBef>
                <a:spcPts val="0"/>
              </a:spcBef>
              <a:spcAft>
                <a:spcPts val="0"/>
              </a:spcAft>
              <a:buClr>
                <a:srgbClr val="000000"/>
              </a:buClr>
              <a:buSzPts val="1400"/>
              <a:buChar char="●"/>
            </a:pPr>
            <a:r>
              <a:rPr lang="en" sz="1400">
                <a:solidFill>
                  <a:srgbClr val="000000"/>
                </a:solidFill>
              </a:rPr>
              <a:t>However the model doesn’t incorporate the temporal dependency of the extracted features.</a:t>
            </a:r>
            <a:endParaRPr sz="1400">
              <a:solidFill>
                <a:srgbClr val="000000"/>
              </a:solidFill>
            </a:endParaRPr>
          </a:p>
          <a:p>
            <a:pPr indent="-317500" lvl="0" marL="457200" marR="0" rtl="0" algn="l">
              <a:lnSpc>
                <a:spcPct val="115000"/>
              </a:lnSpc>
              <a:spcBef>
                <a:spcPts val="0"/>
              </a:spcBef>
              <a:spcAft>
                <a:spcPts val="0"/>
              </a:spcAft>
              <a:buClr>
                <a:srgbClr val="000000"/>
              </a:buClr>
              <a:buSzPts val="1400"/>
              <a:buChar char="●"/>
            </a:pPr>
            <a:r>
              <a:rPr lang="en" sz="1400">
                <a:solidFill>
                  <a:srgbClr val="000000"/>
                </a:solidFill>
              </a:rPr>
              <a:t>The proposed model (Figure 5) takes into consideration both temporal and spectral characteristics.</a:t>
            </a:r>
            <a:endParaRPr sz="1400">
              <a:solidFill>
                <a:srgbClr val="000000"/>
              </a:solidFill>
            </a:endParaRPr>
          </a:p>
          <a:p>
            <a:pPr indent="-317500" lvl="0" marL="457200" marR="0" rtl="0" algn="l">
              <a:lnSpc>
                <a:spcPct val="115000"/>
              </a:lnSpc>
              <a:spcBef>
                <a:spcPts val="0"/>
              </a:spcBef>
              <a:spcAft>
                <a:spcPts val="0"/>
              </a:spcAft>
              <a:buClr>
                <a:srgbClr val="000000"/>
              </a:buClr>
              <a:buSzPts val="1400"/>
              <a:buChar char="●"/>
            </a:pPr>
            <a:r>
              <a:rPr lang="en" sz="1400">
                <a:solidFill>
                  <a:srgbClr val="000000"/>
                </a:solidFill>
              </a:rPr>
              <a:t>1) </a:t>
            </a:r>
            <a:r>
              <a:rPr lang="en" sz="1400">
                <a:solidFill>
                  <a:schemeClr val="dk1"/>
                </a:solidFill>
              </a:rPr>
              <a:t>Combined features are extracted from the sound</a:t>
            </a:r>
            <a:endParaRPr sz="1400">
              <a:solidFill>
                <a:schemeClr val="dk1"/>
              </a:solidFill>
            </a:endParaRPr>
          </a:p>
          <a:p>
            <a:pPr indent="-317500" lvl="0" marL="457200" marR="0" rtl="0" algn="l">
              <a:lnSpc>
                <a:spcPct val="115000"/>
              </a:lnSpc>
              <a:spcBef>
                <a:spcPts val="0"/>
              </a:spcBef>
              <a:spcAft>
                <a:spcPts val="0"/>
              </a:spcAft>
              <a:buClr>
                <a:schemeClr val="dk1"/>
              </a:buClr>
              <a:buSzPts val="1400"/>
              <a:buChar char="●"/>
            </a:pPr>
            <a:r>
              <a:rPr lang="en" sz="1400">
                <a:solidFill>
                  <a:schemeClr val="dk1"/>
                </a:solidFill>
              </a:rPr>
              <a:t>2) The features is fed into four four-layer(Two branches, each having four layers of CNN) to extract the spectral features. </a:t>
            </a:r>
            <a:endParaRPr sz="1400">
              <a:solidFill>
                <a:schemeClr val="dk1"/>
              </a:solidFill>
            </a:endParaRPr>
          </a:p>
          <a:p>
            <a:pPr indent="-317500" lvl="0" marL="457200" marR="0" rtl="0" algn="l">
              <a:lnSpc>
                <a:spcPct val="115000"/>
              </a:lnSpc>
              <a:spcBef>
                <a:spcPts val="0"/>
              </a:spcBef>
              <a:spcAft>
                <a:spcPts val="0"/>
              </a:spcAft>
              <a:buClr>
                <a:schemeClr val="dk1"/>
              </a:buClr>
              <a:buSzPts val="1400"/>
              <a:buChar char="●"/>
            </a:pPr>
            <a:r>
              <a:rPr lang="en" sz="1400">
                <a:solidFill>
                  <a:schemeClr val="dk1"/>
                </a:solidFill>
              </a:rPr>
              <a:t>3) RNN-LSTM is used to find the temporal dependency. </a:t>
            </a:r>
            <a:endParaRPr sz="1400">
              <a:solidFill>
                <a:schemeClr val="dk1"/>
              </a:solidFill>
            </a:endParaRPr>
          </a:p>
          <a:p>
            <a:pPr indent="-317500" lvl="0" marL="457200" marR="0" rtl="0" algn="l">
              <a:lnSpc>
                <a:spcPct val="115000"/>
              </a:lnSpc>
              <a:spcBef>
                <a:spcPts val="0"/>
              </a:spcBef>
              <a:spcAft>
                <a:spcPts val="0"/>
              </a:spcAft>
              <a:buClr>
                <a:schemeClr val="dk1"/>
              </a:buClr>
              <a:buSzPts val="1400"/>
              <a:buChar char="●"/>
            </a:pPr>
            <a:r>
              <a:rPr lang="en" sz="1400">
                <a:solidFill>
                  <a:schemeClr val="dk1"/>
                </a:solidFill>
              </a:rPr>
              <a:t>4) Two branches output is fused using the Dempster–Shafer evidence theory.</a:t>
            </a:r>
            <a:endParaRPr sz="1400">
              <a:solidFill>
                <a:schemeClr val="dk1"/>
              </a:solidFill>
            </a:endParaRPr>
          </a:p>
        </p:txBody>
      </p:sp>
      <p:sp>
        <p:nvSpPr>
          <p:cNvPr id="128" name="Google Shape;128;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29" name="Google Shape;129;p20"/>
          <p:cNvPicPr preferRelativeResize="0"/>
          <p:nvPr/>
        </p:nvPicPr>
        <p:blipFill>
          <a:blip r:embed="rId3">
            <a:alphaModFix/>
          </a:blip>
          <a:stretch>
            <a:fillRect/>
          </a:stretch>
        </p:blipFill>
        <p:spPr>
          <a:xfrm>
            <a:off x="200025" y="4514701"/>
            <a:ext cx="2861098" cy="514350"/>
          </a:xfrm>
          <a:prstGeom prst="rect">
            <a:avLst/>
          </a:prstGeom>
          <a:noFill/>
          <a:ln>
            <a:noFill/>
          </a:ln>
        </p:spPr>
      </p:pic>
      <p:sp>
        <p:nvSpPr>
          <p:cNvPr id="130" name="Google Shape;130;p20"/>
          <p:cNvSpPr txBox="1"/>
          <p:nvPr/>
        </p:nvSpPr>
        <p:spPr>
          <a:xfrm>
            <a:off x="3243275" y="4514700"/>
            <a:ext cx="5643900" cy="5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Environmental sound classification using deep learning - Manoj</a:t>
            </a:r>
            <a:r>
              <a:rPr lang="en"/>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36" name="Google Shape;136;p21"/>
          <p:cNvPicPr preferRelativeResize="0"/>
          <p:nvPr/>
        </p:nvPicPr>
        <p:blipFill rotWithShape="1">
          <a:blip r:embed="rId3">
            <a:alphaModFix/>
          </a:blip>
          <a:srcRect b="0" l="0" r="35371" t="0"/>
          <a:stretch/>
        </p:blipFill>
        <p:spPr>
          <a:xfrm>
            <a:off x="431700" y="498825"/>
            <a:ext cx="4901824" cy="3568831"/>
          </a:xfrm>
          <a:prstGeom prst="rect">
            <a:avLst/>
          </a:prstGeom>
          <a:noFill/>
          <a:ln>
            <a:noFill/>
          </a:ln>
        </p:spPr>
      </p:pic>
      <p:pic>
        <p:nvPicPr>
          <p:cNvPr id="137" name="Google Shape;137;p21"/>
          <p:cNvPicPr preferRelativeResize="0"/>
          <p:nvPr/>
        </p:nvPicPr>
        <p:blipFill rotWithShape="1">
          <a:blip r:embed="rId4">
            <a:alphaModFix/>
          </a:blip>
          <a:srcRect b="20852" l="20241" r="7826" t="59888"/>
          <a:stretch/>
        </p:blipFill>
        <p:spPr>
          <a:xfrm rot="-5400000">
            <a:off x="5170300" y="1105632"/>
            <a:ext cx="1665503" cy="709037"/>
          </a:xfrm>
          <a:prstGeom prst="rect">
            <a:avLst/>
          </a:prstGeom>
          <a:noFill/>
          <a:ln>
            <a:noFill/>
          </a:ln>
        </p:spPr>
      </p:pic>
      <p:pic>
        <p:nvPicPr>
          <p:cNvPr id="138" name="Google Shape;138;p21"/>
          <p:cNvPicPr preferRelativeResize="0"/>
          <p:nvPr/>
        </p:nvPicPr>
        <p:blipFill rotWithShape="1">
          <a:blip r:embed="rId4">
            <a:alphaModFix/>
          </a:blip>
          <a:srcRect b="20852" l="20241" r="7826" t="59888"/>
          <a:stretch/>
        </p:blipFill>
        <p:spPr>
          <a:xfrm rot="-5400000">
            <a:off x="5211048" y="2782549"/>
            <a:ext cx="1575901" cy="717150"/>
          </a:xfrm>
          <a:prstGeom prst="rect">
            <a:avLst/>
          </a:prstGeom>
          <a:noFill/>
          <a:ln>
            <a:noFill/>
          </a:ln>
        </p:spPr>
      </p:pic>
      <p:cxnSp>
        <p:nvCxnSpPr>
          <p:cNvPr id="139" name="Google Shape;139;p21"/>
          <p:cNvCxnSpPr>
            <a:stCxn id="137" idx="0"/>
            <a:endCxn id="137" idx="0"/>
          </p:cNvCxnSpPr>
          <p:nvPr/>
        </p:nvCxnSpPr>
        <p:spPr>
          <a:xfrm>
            <a:off x="5648532" y="1460151"/>
            <a:ext cx="0" cy="0"/>
          </a:xfrm>
          <a:prstGeom prst="straightConnector1">
            <a:avLst/>
          </a:prstGeom>
          <a:noFill/>
          <a:ln cap="flat" cmpd="sng" w="9525">
            <a:solidFill>
              <a:schemeClr val="dk2"/>
            </a:solidFill>
            <a:prstDash val="solid"/>
            <a:round/>
            <a:headEnd len="med" w="med" type="none"/>
            <a:tailEnd len="med" w="med" type="none"/>
          </a:ln>
        </p:spPr>
      </p:cxnSp>
      <p:cxnSp>
        <p:nvCxnSpPr>
          <p:cNvPr id="140" name="Google Shape;140;p21"/>
          <p:cNvCxnSpPr>
            <a:stCxn id="137" idx="0"/>
          </p:cNvCxnSpPr>
          <p:nvPr/>
        </p:nvCxnSpPr>
        <p:spPr>
          <a:xfrm rot="10800000">
            <a:off x="5386332" y="1459851"/>
            <a:ext cx="262200" cy="300"/>
          </a:xfrm>
          <a:prstGeom prst="straightConnector1">
            <a:avLst/>
          </a:prstGeom>
          <a:noFill/>
          <a:ln cap="flat" cmpd="sng" w="9525">
            <a:solidFill>
              <a:schemeClr val="dk2"/>
            </a:solidFill>
            <a:prstDash val="solid"/>
            <a:round/>
            <a:headEnd len="med" w="med" type="none"/>
            <a:tailEnd len="med" w="med" type="none"/>
          </a:ln>
        </p:spPr>
      </p:cxnSp>
      <p:cxnSp>
        <p:nvCxnSpPr>
          <p:cNvPr id="141" name="Google Shape;141;p21"/>
          <p:cNvCxnSpPr/>
          <p:nvPr/>
        </p:nvCxnSpPr>
        <p:spPr>
          <a:xfrm rot="10800000">
            <a:off x="5271969" y="3071956"/>
            <a:ext cx="428400" cy="6600"/>
          </a:xfrm>
          <a:prstGeom prst="straightConnector1">
            <a:avLst/>
          </a:prstGeom>
          <a:noFill/>
          <a:ln cap="flat" cmpd="sng" w="9525">
            <a:solidFill>
              <a:schemeClr val="dk2"/>
            </a:solidFill>
            <a:prstDash val="solid"/>
            <a:round/>
            <a:headEnd len="med" w="med" type="none"/>
            <a:tailEnd len="med" w="med" type="none"/>
          </a:ln>
        </p:spPr>
      </p:cxnSp>
      <p:pic>
        <p:nvPicPr>
          <p:cNvPr id="142" name="Google Shape;142;p21"/>
          <p:cNvPicPr preferRelativeResize="0"/>
          <p:nvPr/>
        </p:nvPicPr>
        <p:blipFill rotWithShape="1">
          <a:blip r:embed="rId3">
            <a:alphaModFix/>
          </a:blip>
          <a:srcRect b="0" l="69441" r="0" t="0"/>
          <a:stretch/>
        </p:blipFill>
        <p:spPr>
          <a:xfrm>
            <a:off x="6357698" y="786082"/>
            <a:ext cx="1957627" cy="3014394"/>
          </a:xfrm>
          <a:prstGeom prst="rect">
            <a:avLst/>
          </a:prstGeom>
          <a:noFill/>
          <a:ln>
            <a:noFill/>
          </a:ln>
        </p:spPr>
      </p:pic>
      <p:sp>
        <p:nvSpPr>
          <p:cNvPr id="143" name="Google Shape;143;p21"/>
          <p:cNvSpPr txBox="1"/>
          <p:nvPr/>
        </p:nvSpPr>
        <p:spPr>
          <a:xfrm>
            <a:off x="2697888" y="4252950"/>
            <a:ext cx="3748200" cy="34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Figure 5: The proposed overall framework</a:t>
            </a:r>
            <a:endParaRPr sz="1200"/>
          </a:p>
        </p:txBody>
      </p:sp>
      <p:pic>
        <p:nvPicPr>
          <p:cNvPr id="144" name="Google Shape;144;p21"/>
          <p:cNvPicPr preferRelativeResize="0"/>
          <p:nvPr/>
        </p:nvPicPr>
        <p:blipFill>
          <a:blip r:embed="rId5">
            <a:alphaModFix/>
          </a:blip>
          <a:stretch>
            <a:fillRect/>
          </a:stretch>
        </p:blipFill>
        <p:spPr>
          <a:xfrm>
            <a:off x="200025" y="4514701"/>
            <a:ext cx="2861098" cy="514350"/>
          </a:xfrm>
          <a:prstGeom prst="rect">
            <a:avLst/>
          </a:prstGeom>
          <a:noFill/>
          <a:ln>
            <a:noFill/>
          </a:ln>
        </p:spPr>
      </p:pic>
      <p:sp>
        <p:nvSpPr>
          <p:cNvPr id="145" name="Google Shape;145;p21"/>
          <p:cNvSpPr txBox="1"/>
          <p:nvPr/>
        </p:nvSpPr>
        <p:spPr>
          <a:xfrm>
            <a:off x="3243275" y="4514700"/>
            <a:ext cx="5643900" cy="5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Environmental sound classification using deep learning - Manoj</a:t>
            </a:r>
            <a:r>
              <a:rPr lang="en"/>
              <a:t> </a:t>
            </a:r>
            <a:endParaRPr/>
          </a:p>
        </p:txBody>
      </p:sp>
      <p:sp>
        <p:nvSpPr>
          <p:cNvPr id="146" name="Google Shape;146;p21"/>
          <p:cNvSpPr txBox="1"/>
          <p:nvPr/>
        </p:nvSpPr>
        <p:spPr>
          <a:xfrm>
            <a:off x="6088300" y="0"/>
            <a:ext cx="2712900" cy="24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t>Courtesy</a:t>
            </a:r>
            <a:r>
              <a:rPr lang="en" sz="500"/>
              <a:t>:Environment Sound Classification Using a Two-Stream CNN Based on Decision-Level Fusion. Yu Su 1,2,* , Ke Zhang 1, Jingyu Wang 1 and Kurosh Madani 2</a:t>
            </a:r>
            <a:endParaRPr sz="500"/>
          </a:p>
          <a:p>
            <a:pPr indent="0" lvl="0" marL="0" rtl="0" algn="l">
              <a:spcBef>
                <a:spcPts val="0"/>
              </a:spcBef>
              <a:spcAft>
                <a:spcPts val="0"/>
              </a:spcAft>
              <a:buNone/>
            </a:pPr>
            <a:r>
              <a:t/>
            </a:r>
            <a:endParaRPr sz="600"/>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