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2" r:id="rId3"/>
    <p:sldId id="264" r:id="rId4"/>
    <p:sldId id="278" r:id="rId5"/>
    <p:sldId id="28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77" d="100"/>
          <a:sy n="77" d="100"/>
        </p:scale>
        <p:origin x="3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DBC5-B79E-490E-9543-DF8B8AA8FE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8860A3-9582-4E2F-8CE3-C4C83C9E9A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580D36-E913-4D60-87EB-FCE63DE8E057}"/>
              </a:ext>
            </a:extLst>
          </p:cNvPr>
          <p:cNvSpPr>
            <a:spLocks noGrp="1"/>
          </p:cNvSpPr>
          <p:nvPr>
            <p:ph type="dt" sz="half" idx="10"/>
          </p:nvPr>
        </p:nvSpPr>
        <p:spPr/>
        <p:txBody>
          <a:bodyPr/>
          <a:lstStyle/>
          <a:p>
            <a:fld id="{1BEB1202-6777-45BA-92AB-7A28A0914624}" type="datetimeFigureOut">
              <a:rPr lang="en-US" smtClean="0"/>
              <a:t>30-Apr-22</a:t>
            </a:fld>
            <a:endParaRPr lang="en-US"/>
          </a:p>
        </p:txBody>
      </p:sp>
      <p:sp>
        <p:nvSpPr>
          <p:cNvPr id="5" name="Footer Placeholder 4">
            <a:extLst>
              <a:ext uri="{FF2B5EF4-FFF2-40B4-BE49-F238E27FC236}">
                <a16:creationId xmlns:a16="http://schemas.microsoft.com/office/drawing/2014/main" id="{C6C1D7DC-52BE-4E7A-9306-8A6C2F4B1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2533E-2861-4DB4-A5A9-B485C9D20B2B}"/>
              </a:ext>
            </a:extLst>
          </p:cNvPr>
          <p:cNvSpPr>
            <a:spLocks noGrp="1"/>
          </p:cNvSpPr>
          <p:nvPr>
            <p:ph type="sldNum" sz="quarter" idx="12"/>
          </p:nvPr>
        </p:nvSpPr>
        <p:spPr/>
        <p:txBody>
          <a:bodyPr/>
          <a:lstStyle/>
          <a:p>
            <a:fld id="{90E62C90-9813-4656-9087-C17C616A7DC4}" type="slidenum">
              <a:rPr lang="en-US" smtClean="0"/>
              <a:t>‹#›</a:t>
            </a:fld>
            <a:endParaRPr lang="en-US"/>
          </a:p>
        </p:txBody>
      </p:sp>
    </p:spTree>
    <p:extLst>
      <p:ext uri="{BB962C8B-B14F-4D97-AF65-F5344CB8AC3E}">
        <p14:creationId xmlns:p14="http://schemas.microsoft.com/office/powerpoint/2010/main" val="371883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1758-32DC-48AF-A37C-F236BB6CE1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20C69E-0F6A-46B2-86C0-9FDA50472D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25907B-4132-45CC-9E36-F0B406509A54}"/>
              </a:ext>
            </a:extLst>
          </p:cNvPr>
          <p:cNvSpPr>
            <a:spLocks noGrp="1"/>
          </p:cNvSpPr>
          <p:nvPr>
            <p:ph type="dt" sz="half" idx="10"/>
          </p:nvPr>
        </p:nvSpPr>
        <p:spPr/>
        <p:txBody>
          <a:bodyPr/>
          <a:lstStyle/>
          <a:p>
            <a:fld id="{1BEB1202-6777-45BA-92AB-7A28A0914624}" type="datetimeFigureOut">
              <a:rPr lang="en-US" smtClean="0"/>
              <a:t>30-Apr-22</a:t>
            </a:fld>
            <a:endParaRPr lang="en-US"/>
          </a:p>
        </p:txBody>
      </p:sp>
      <p:sp>
        <p:nvSpPr>
          <p:cNvPr id="5" name="Footer Placeholder 4">
            <a:extLst>
              <a:ext uri="{FF2B5EF4-FFF2-40B4-BE49-F238E27FC236}">
                <a16:creationId xmlns:a16="http://schemas.microsoft.com/office/drawing/2014/main" id="{BD893E95-6276-4D6B-8E16-84FB6474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8AA63C-B447-42AD-ABCD-14DEF28064CF}"/>
              </a:ext>
            </a:extLst>
          </p:cNvPr>
          <p:cNvSpPr>
            <a:spLocks noGrp="1"/>
          </p:cNvSpPr>
          <p:nvPr>
            <p:ph type="sldNum" sz="quarter" idx="12"/>
          </p:nvPr>
        </p:nvSpPr>
        <p:spPr/>
        <p:txBody>
          <a:bodyPr/>
          <a:lstStyle/>
          <a:p>
            <a:fld id="{90E62C90-9813-4656-9087-C17C616A7DC4}" type="slidenum">
              <a:rPr lang="en-US" smtClean="0"/>
              <a:t>‹#›</a:t>
            </a:fld>
            <a:endParaRPr lang="en-US"/>
          </a:p>
        </p:txBody>
      </p:sp>
    </p:spTree>
    <p:extLst>
      <p:ext uri="{BB962C8B-B14F-4D97-AF65-F5344CB8AC3E}">
        <p14:creationId xmlns:p14="http://schemas.microsoft.com/office/powerpoint/2010/main" val="373703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7854BB-3903-4F8F-945D-207E8BA3FF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507DB5-25A2-457E-8A75-C6A12F2413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F43E9-EA1F-45C6-BE52-8BBF5C7CB3A4}"/>
              </a:ext>
            </a:extLst>
          </p:cNvPr>
          <p:cNvSpPr>
            <a:spLocks noGrp="1"/>
          </p:cNvSpPr>
          <p:nvPr>
            <p:ph type="dt" sz="half" idx="10"/>
          </p:nvPr>
        </p:nvSpPr>
        <p:spPr/>
        <p:txBody>
          <a:bodyPr/>
          <a:lstStyle/>
          <a:p>
            <a:fld id="{1BEB1202-6777-45BA-92AB-7A28A0914624}" type="datetimeFigureOut">
              <a:rPr lang="en-US" smtClean="0"/>
              <a:t>30-Apr-22</a:t>
            </a:fld>
            <a:endParaRPr lang="en-US"/>
          </a:p>
        </p:txBody>
      </p:sp>
      <p:sp>
        <p:nvSpPr>
          <p:cNvPr id="5" name="Footer Placeholder 4">
            <a:extLst>
              <a:ext uri="{FF2B5EF4-FFF2-40B4-BE49-F238E27FC236}">
                <a16:creationId xmlns:a16="http://schemas.microsoft.com/office/drawing/2014/main" id="{D3BA243A-81E3-427E-9CBC-DF07AC6EE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634CD-966F-47FB-AB8C-439B25451C6C}"/>
              </a:ext>
            </a:extLst>
          </p:cNvPr>
          <p:cNvSpPr>
            <a:spLocks noGrp="1"/>
          </p:cNvSpPr>
          <p:nvPr>
            <p:ph type="sldNum" sz="quarter" idx="12"/>
          </p:nvPr>
        </p:nvSpPr>
        <p:spPr/>
        <p:txBody>
          <a:bodyPr/>
          <a:lstStyle/>
          <a:p>
            <a:fld id="{90E62C90-9813-4656-9087-C17C616A7DC4}" type="slidenum">
              <a:rPr lang="en-US" smtClean="0"/>
              <a:t>‹#›</a:t>
            </a:fld>
            <a:endParaRPr lang="en-US"/>
          </a:p>
        </p:txBody>
      </p:sp>
    </p:spTree>
    <p:extLst>
      <p:ext uri="{BB962C8B-B14F-4D97-AF65-F5344CB8AC3E}">
        <p14:creationId xmlns:p14="http://schemas.microsoft.com/office/powerpoint/2010/main" val="1443899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D0712-97D3-49B0-B99B-56EA289D39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6693F-57C7-4AFB-901D-6A2C3B48AE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FD969-8CE6-4936-A493-9867C7629950}"/>
              </a:ext>
            </a:extLst>
          </p:cNvPr>
          <p:cNvSpPr>
            <a:spLocks noGrp="1"/>
          </p:cNvSpPr>
          <p:nvPr>
            <p:ph type="dt" sz="half" idx="10"/>
          </p:nvPr>
        </p:nvSpPr>
        <p:spPr/>
        <p:txBody>
          <a:bodyPr/>
          <a:lstStyle/>
          <a:p>
            <a:fld id="{1BEB1202-6777-45BA-92AB-7A28A0914624}" type="datetimeFigureOut">
              <a:rPr lang="en-US" smtClean="0"/>
              <a:t>30-Apr-22</a:t>
            </a:fld>
            <a:endParaRPr lang="en-US"/>
          </a:p>
        </p:txBody>
      </p:sp>
      <p:sp>
        <p:nvSpPr>
          <p:cNvPr id="5" name="Footer Placeholder 4">
            <a:extLst>
              <a:ext uri="{FF2B5EF4-FFF2-40B4-BE49-F238E27FC236}">
                <a16:creationId xmlns:a16="http://schemas.microsoft.com/office/drawing/2014/main" id="{A3C30D0D-CB62-4CF3-9F02-683495582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E3647-E735-4917-BC71-F2BC0D73899E}"/>
              </a:ext>
            </a:extLst>
          </p:cNvPr>
          <p:cNvSpPr>
            <a:spLocks noGrp="1"/>
          </p:cNvSpPr>
          <p:nvPr>
            <p:ph type="sldNum" sz="quarter" idx="12"/>
          </p:nvPr>
        </p:nvSpPr>
        <p:spPr/>
        <p:txBody>
          <a:bodyPr/>
          <a:lstStyle/>
          <a:p>
            <a:fld id="{90E62C90-9813-4656-9087-C17C616A7DC4}" type="slidenum">
              <a:rPr lang="en-US" smtClean="0"/>
              <a:t>‹#›</a:t>
            </a:fld>
            <a:endParaRPr lang="en-US"/>
          </a:p>
        </p:txBody>
      </p:sp>
    </p:spTree>
    <p:extLst>
      <p:ext uri="{BB962C8B-B14F-4D97-AF65-F5344CB8AC3E}">
        <p14:creationId xmlns:p14="http://schemas.microsoft.com/office/powerpoint/2010/main" val="92640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1F08A-2AAE-4403-97BB-78437D4EF9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4B7E1B-487F-498E-AA45-DEFB9C0CCF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14618C-6372-46A3-935E-D5AB9C254E60}"/>
              </a:ext>
            </a:extLst>
          </p:cNvPr>
          <p:cNvSpPr>
            <a:spLocks noGrp="1"/>
          </p:cNvSpPr>
          <p:nvPr>
            <p:ph type="dt" sz="half" idx="10"/>
          </p:nvPr>
        </p:nvSpPr>
        <p:spPr/>
        <p:txBody>
          <a:bodyPr/>
          <a:lstStyle/>
          <a:p>
            <a:fld id="{1BEB1202-6777-45BA-92AB-7A28A0914624}" type="datetimeFigureOut">
              <a:rPr lang="en-US" smtClean="0"/>
              <a:t>30-Apr-22</a:t>
            </a:fld>
            <a:endParaRPr lang="en-US"/>
          </a:p>
        </p:txBody>
      </p:sp>
      <p:sp>
        <p:nvSpPr>
          <p:cNvPr id="5" name="Footer Placeholder 4">
            <a:extLst>
              <a:ext uri="{FF2B5EF4-FFF2-40B4-BE49-F238E27FC236}">
                <a16:creationId xmlns:a16="http://schemas.microsoft.com/office/drawing/2014/main" id="{D1BA3B0D-39E4-40C5-B0CB-D599033B10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8EB1DC-59F8-4F0D-9FA3-CED05691DC6F}"/>
              </a:ext>
            </a:extLst>
          </p:cNvPr>
          <p:cNvSpPr>
            <a:spLocks noGrp="1"/>
          </p:cNvSpPr>
          <p:nvPr>
            <p:ph type="sldNum" sz="quarter" idx="12"/>
          </p:nvPr>
        </p:nvSpPr>
        <p:spPr/>
        <p:txBody>
          <a:bodyPr/>
          <a:lstStyle/>
          <a:p>
            <a:fld id="{90E62C90-9813-4656-9087-C17C616A7DC4}" type="slidenum">
              <a:rPr lang="en-US" smtClean="0"/>
              <a:t>‹#›</a:t>
            </a:fld>
            <a:endParaRPr lang="en-US"/>
          </a:p>
        </p:txBody>
      </p:sp>
    </p:spTree>
    <p:extLst>
      <p:ext uri="{BB962C8B-B14F-4D97-AF65-F5344CB8AC3E}">
        <p14:creationId xmlns:p14="http://schemas.microsoft.com/office/powerpoint/2010/main" val="655143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5230C-9958-4063-A711-6686B0F0C2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02F8E1-2EB5-4999-B9E7-C3872AFA6C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FE64CC-3A26-4967-AFAF-8E5233111B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E29940-EE6C-4DC0-89BF-4B3C828B75AD}"/>
              </a:ext>
            </a:extLst>
          </p:cNvPr>
          <p:cNvSpPr>
            <a:spLocks noGrp="1"/>
          </p:cNvSpPr>
          <p:nvPr>
            <p:ph type="dt" sz="half" idx="10"/>
          </p:nvPr>
        </p:nvSpPr>
        <p:spPr/>
        <p:txBody>
          <a:bodyPr/>
          <a:lstStyle/>
          <a:p>
            <a:fld id="{1BEB1202-6777-45BA-92AB-7A28A0914624}" type="datetimeFigureOut">
              <a:rPr lang="en-US" smtClean="0"/>
              <a:t>30-Apr-22</a:t>
            </a:fld>
            <a:endParaRPr lang="en-US"/>
          </a:p>
        </p:txBody>
      </p:sp>
      <p:sp>
        <p:nvSpPr>
          <p:cNvPr id="6" name="Footer Placeholder 5">
            <a:extLst>
              <a:ext uri="{FF2B5EF4-FFF2-40B4-BE49-F238E27FC236}">
                <a16:creationId xmlns:a16="http://schemas.microsoft.com/office/drawing/2014/main" id="{5BA0369B-61A8-4547-B794-4AB5037999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9C05A3-1E11-43DC-9F53-552DA9DC696F}"/>
              </a:ext>
            </a:extLst>
          </p:cNvPr>
          <p:cNvSpPr>
            <a:spLocks noGrp="1"/>
          </p:cNvSpPr>
          <p:nvPr>
            <p:ph type="sldNum" sz="quarter" idx="12"/>
          </p:nvPr>
        </p:nvSpPr>
        <p:spPr/>
        <p:txBody>
          <a:bodyPr/>
          <a:lstStyle/>
          <a:p>
            <a:fld id="{90E62C90-9813-4656-9087-C17C616A7DC4}" type="slidenum">
              <a:rPr lang="en-US" smtClean="0"/>
              <a:t>‹#›</a:t>
            </a:fld>
            <a:endParaRPr lang="en-US"/>
          </a:p>
        </p:txBody>
      </p:sp>
    </p:spTree>
    <p:extLst>
      <p:ext uri="{BB962C8B-B14F-4D97-AF65-F5344CB8AC3E}">
        <p14:creationId xmlns:p14="http://schemas.microsoft.com/office/powerpoint/2010/main" val="478628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7F9A-92A2-4E74-8101-F75AE4DABF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DB22D9-B9D3-4E25-BBFF-4506D0651D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A67EA8-D05D-41CF-A5E4-97BD548E04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C4DDD3-11CC-4F3D-8167-14BA2986B5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8474B3-51CB-4DCC-807D-39E7586000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B0151C-3E2C-4A35-93FD-605D5A076089}"/>
              </a:ext>
            </a:extLst>
          </p:cNvPr>
          <p:cNvSpPr>
            <a:spLocks noGrp="1"/>
          </p:cNvSpPr>
          <p:nvPr>
            <p:ph type="dt" sz="half" idx="10"/>
          </p:nvPr>
        </p:nvSpPr>
        <p:spPr/>
        <p:txBody>
          <a:bodyPr/>
          <a:lstStyle/>
          <a:p>
            <a:fld id="{1BEB1202-6777-45BA-92AB-7A28A0914624}" type="datetimeFigureOut">
              <a:rPr lang="en-US" smtClean="0"/>
              <a:t>30-Apr-22</a:t>
            </a:fld>
            <a:endParaRPr lang="en-US"/>
          </a:p>
        </p:txBody>
      </p:sp>
      <p:sp>
        <p:nvSpPr>
          <p:cNvPr id="8" name="Footer Placeholder 7">
            <a:extLst>
              <a:ext uri="{FF2B5EF4-FFF2-40B4-BE49-F238E27FC236}">
                <a16:creationId xmlns:a16="http://schemas.microsoft.com/office/drawing/2014/main" id="{F295DFE3-4A8A-47E1-93C1-35EDDD584B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8B554F-479D-4B0B-9C39-85452FDAD0ED}"/>
              </a:ext>
            </a:extLst>
          </p:cNvPr>
          <p:cNvSpPr>
            <a:spLocks noGrp="1"/>
          </p:cNvSpPr>
          <p:nvPr>
            <p:ph type="sldNum" sz="quarter" idx="12"/>
          </p:nvPr>
        </p:nvSpPr>
        <p:spPr/>
        <p:txBody>
          <a:bodyPr/>
          <a:lstStyle/>
          <a:p>
            <a:fld id="{90E62C90-9813-4656-9087-C17C616A7DC4}" type="slidenum">
              <a:rPr lang="en-US" smtClean="0"/>
              <a:t>‹#›</a:t>
            </a:fld>
            <a:endParaRPr lang="en-US"/>
          </a:p>
        </p:txBody>
      </p:sp>
    </p:spTree>
    <p:extLst>
      <p:ext uri="{BB962C8B-B14F-4D97-AF65-F5344CB8AC3E}">
        <p14:creationId xmlns:p14="http://schemas.microsoft.com/office/powerpoint/2010/main" val="79095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B55D-5E97-42B5-A3D8-8C8E5355B6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55E8FF-97D6-427D-BF14-C7D4CC2C5286}"/>
              </a:ext>
            </a:extLst>
          </p:cNvPr>
          <p:cNvSpPr>
            <a:spLocks noGrp="1"/>
          </p:cNvSpPr>
          <p:nvPr>
            <p:ph type="dt" sz="half" idx="10"/>
          </p:nvPr>
        </p:nvSpPr>
        <p:spPr/>
        <p:txBody>
          <a:bodyPr/>
          <a:lstStyle/>
          <a:p>
            <a:fld id="{1BEB1202-6777-45BA-92AB-7A28A0914624}" type="datetimeFigureOut">
              <a:rPr lang="en-US" smtClean="0"/>
              <a:t>30-Apr-22</a:t>
            </a:fld>
            <a:endParaRPr lang="en-US"/>
          </a:p>
        </p:txBody>
      </p:sp>
      <p:sp>
        <p:nvSpPr>
          <p:cNvPr id="4" name="Footer Placeholder 3">
            <a:extLst>
              <a:ext uri="{FF2B5EF4-FFF2-40B4-BE49-F238E27FC236}">
                <a16:creationId xmlns:a16="http://schemas.microsoft.com/office/drawing/2014/main" id="{7A8DBB28-7ECE-4336-9E68-73C5CE5729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0D27CD-A3EF-4C74-9F31-48C04C004DA9}"/>
              </a:ext>
            </a:extLst>
          </p:cNvPr>
          <p:cNvSpPr>
            <a:spLocks noGrp="1"/>
          </p:cNvSpPr>
          <p:nvPr>
            <p:ph type="sldNum" sz="quarter" idx="12"/>
          </p:nvPr>
        </p:nvSpPr>
        <p:spPr/>
        <p:txBody>
          <a:bodyPr/>
          <a:lstStyle/>
          <a:p>
            <a:fld id="{90E62C90-9813-4656-9087-C17C616A7DC4}" type="slidenum">
              <a:rPr lang="en-US" smtClean="0"/>
              <a:t>‹#›</a:t>
            </a:fld>
            <a:endParaRPr lang="en-US"/>
          </a:p>
        </p:txBody>
      </p:sp>
    </p:spTree>
    <p:extLst>
      <p:ext uri="{BB962C8B-B14F-4D97-AF65-F5344CB8AC3E}">
        <p14:creationId xmlns:p14="http://schemas.microsoft.com/office/powerpoint/2010/main" val="1111091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CECE28-6591-497A-B4B3-C444D9B13B8F}"/>
              </a:ext>
            </a:extLst>
          </p:cNvPr>
          <p:cNvSpPr>
            <a:spLocks noGrp="1"/>
          </p:cNvSpPr>
          <p:nvPr>
            <p:ph type="dt" sz="half" idx="10"/>
          </p:nvPr>
        </p:nvSpPr>
        <p:spPr/>
        <p:txBody>
          <a:bodyPr/>
          <a:lstStyle/>
          <a:p>
            <a:fld id="{1BEB1202-6777-45BA-92AB-7A28A0914624}" type="datetimeFigureOut">
              <a:rPr lang="en-US" smtClean="0"/>
              <a:t>30-Apr-22</a:t>
            </a:fld>
            <a:endParaRPr lang="en-US"/>
          </a:p>
        </p:txBody>
      </p:sp>
      <p:sp>
        <p:nvSpPr>
          <p:cNvPr id="3" name="Footer Placeholder 2">
            <a:extLst>
              <a:ext uri="{FF2B5EF4-FFF2-40B4-BE49-F238E27FC236}">
                <a16:creationId xmlns:a16="http://schemas.microsoft.com/office/drawing/2014/main" id="{52655F03-2D5C-4673-9090-10D0E98D61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3739FC-2400-4D65-857C-952D4B058B74}"/>
              </a:ext>
            </a:extLst>
          </p:cNvPr>
          <p:cNvSpPr>
            <a:spLocks noGrp="1"/>
          </p:cNvSpPr>
          <p:nvPr>
            <p:ph type="sldNum" sz="quarter" idx="12"/>
          </p:nvPr>
        </p:nvSpPr>
        <p:spPr/>
        <p:txBody>
          <a:bodyPr/>
          <a:lstStyle/>
          <a:p>
            <a:fld id="{90E62C90-9813-4656-9087-C17C616A7DC4}" type="slidenum">
              <a:rPr lang="en-US" smtClean="0"/>
              <a:t>‹#›</a:t>
            </a:fld>
            <a:endParaRPr lang="en-US"/>
          </a:p>
        </p:txBody>
      </p:sp>
    </p:spTree>
    <p:extLst>
      <p:ext uri="{BB962C8B-B14F-4D97-AF65-F5344CB8AC3E}">
        <p14:creationId xmlns:p14="http://schemas.microsoft.com/office/powerpoint/2010/main" val="1376990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58D99-3BDE-4603-B5FC-D613C37F19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9638D3-2D21-4135-A8F9-29F8204BA7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D9460D-0EE5-43F2-85EE-65B6E9958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AEEC5E-8B39-48AA-B307-D4616938F08F}"/>
              </a:ext>
            </a:extLst>
          </p:cNvPr>
          <p:cNvSpPr>
            <a:spLocks noGrp="1"/>
          </p:cNvSpPr>
          <p:nvPr>
            <p:ph type="dt" sz="half" idx="10"/>
          </p:nvPr>
        </p:nvSpPr>
        <p:spPr/>
        <p:txBody>
          <a:bodyPr/>
          <a:lstStyle/>
          <a:p>
            <a:fld id="{1BEB1202-6777-45BA-92AB-7A28A0914624}" type="datetimeFigureOut">
              <a:rPr lang="en-US" smtClean="0"/>
              <a:t>30-Apr-22</a:t>
            </a:fld>
            <a:endParaRPr lang="en-US"/>
          </a:p>
        </p:txBody>
      </p:sp>
      <p:sp>
        <p:nvSpPr>
          <p:cNvPr id="6" name="Footer Placeholder 5">
            <a:extLst>
              <a:ext uri="{FF2B5EF4-FFF2-40B4-BE49-F238E27FC236}">
                <a16:creationId xmlns:a16="http://schemas.microsoft.com/office/drawing/2014/main" id="{DF7FE84D-F19C-423A-B3C7-37734639A3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82ADA-CA23-4964-9572-121F28460E22}"/>
              </a:ext>
            </a:extLst>
          </p:cNvPr>
          <p:cNvSpPr>
            <a:spLocks noGrp="1"/>
          </p:cNvSpPr>
          <p:nvPr>
            <p:ph type="sldNum" sz="quarter" idx="12"/>
          </p:nvPr>
        </p:nvSpPr>
        <p:spPr/>
        <p:txBody>
          <a:bodyPr/>
          <a:lstStyle/>
          <a:p>
            <a:fld id="{90E62C90-9813-4656-9087-C17C616A7DC4}" type="slidenum">
              <a:rPr lang="en-US" smtClean="0"/>
              <a:t>‹#›</a:t>
            </a:fld>
            <a:endParaRPr lang="en-US"/>
          </a:p>
        </p:txBody>
      </p:sp>
    </p:spTree>
    <p:extLst>
      <p:ext uri="{BB962C8B-B14F-4D97-AF65-F5344CB8AC3E}">
        <p14:creationId xmlns:p14="http://schemas.microsoft.com/office/powerpoint/2010/main" val="376114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4184-3C4A-47D6-A8F6-356380E71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2DFE04-AF89-4E6B-9978-9584351FB8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4C4DBC-08FA-4132-80D4-A19D48671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8BE84-F316-4FD9-81D8-E5415BA0577F}"/>
              </a:ext>
            </a:extLst>
          </p:cNvPr>
          <p:cNvSpPr>
            <a:spLocks noGrp="1"/>
          </p:cNvSpPr>
          <p:nvPr>
            <p:ph type="dt" sz="half" idx="10"/>
          </p:nvPr>
        </p:nvSpPr>
        <p:spPr/>
        <p:txBody>
          <a:bodyPr/>
          <a:lstStyle/>
          <a:p>
            <a:fld id="{1BEB1202-6777-45BA-92AB-7A28A0914624}" type="datetimeFigureOut">
              <a:rPr lang="en-US" smtClean="0"/>
              <a:t>30-Apr-22</a:t>
            </a:fld>
            <a:endParaRPr lang="en-US"/>
          </a:p>
        </p:txBody>
      </p:sp>
      <p:sp>
        <p:nvSpPr>
          <p:cNvPr id="6" name="Footer Placeholder 5">
            <a:extLst>
              <a:ext uri="{FF2B5EF4-FFF2-40B4-BE49-F238E27FC236}">
                <a16:creationId xmlns:a16="http://schemas.microsoft.com/office/drawing/2014/main" id="{28BE6B1F-36BC-4D8D-85D3-E5E85486B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F4B97C-A9D5-4E27-B47B-ACD3EFB98A35}"/>
              </a:ext>
            </a:extLst>
          </p:cNvPr>
          <p:cNvSpPr>
            <a:spLocks noGrp="1"/>
          </p:cNvSpPr>
          <p:nvPr>
            <p:ph type="sldNum" sz="quarter" idx="12"/>
          </p:nvPr>
        </p:nvSpPr>
        <p:spPr/>
        <p:txBody>
          <a:bodyPr/>
          <a:lstStyle/>
          <a:p>
            <a:fld id="{90E62C90-9813-4656-9087-C17C616A7DC4}" type="slidenum">
              <a:rPr lang="en-US" smtClean="0"/>
              <a:t>‹#›</a:t>
            </a:fld>
            <a:endParaRPr lang="en-US"/>
          </a:p>
        </p:txBody>
      </p:sp>
    </p:spTree>
    <p:extLst>
      <p:ext uri="{BB962C8B-B14F-4D97-AF65-F5344CB8AC3E}">
        <p14:creationId xmlns:p14="http://schemas.microsoft.com/office/powerpoint/2010/main" val="2312647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C71D75-42F1-4BBA-86E0-F258AA1D1B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7E50B9-3C06-4980-ACD4-4D640950EB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55AC30-ED42-4F33-8906-14E5A95C53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B1202-6777-45BA-92AB-7A28A0914624}" type="datetimeFigureOut">
              <a:rPr lang="en-US" smtClean="0"/>
              <a:t>30-Apr-22</a:t>
            </a:fld>
            <a:endParaRPr lang="en-US"/>
          </a:p>
        </p:txBody>
      </p:sp>
      <p:sp>
        <p:nvSpPr>
          <p:cNvPr id="5" name="Footer Placeholder 4">
            <a:extLst>
              <a:ext uri="{FF2B5EF4-FFF2-40B4-BE49-F238E27FC236}">
                <a16:creationId xmlns:a16="http://schemas.microsoft.com/office/drawing/2014/main" id="{A84F159F-42D5-4E1C-96A0-4D76E71F24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0FAE5C-3B18-4116-B85A-75271865CB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E62C90-9813-4656-9087-C17C616A7DC4}" type="slidenum">
              <a:rPr lang="en-US" smtClean="0"/>
              <a:t>‹#›</a:t>
            </a:fld>
            <a:endParaRPr lang="en-US"/>
          </a:p>
        </p:txBody>
      </p:sp>
    </p:spTree>
    <p:extLst>
      <p:ext uri="{BB962C8B-B14F-4D97-AF65-F5344CB8AC3E}">
        <p14:creationId xmlns:p14="http://schemas.microsoft.com/office/powerpoint/2010/main" val="932435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2" name="Title 1">
            <a:extLst>
              <a:ext uri="{FF2B5EF4-FFF2-40B4-BE49-F238E27FC236}">
                <a16:creationId xmlns:a16="http://schemas.microsoft.com/office/drawing/2014/main" id="{5861F97E-9143-4AC6-BD8E-CA31DAF7611D}"/>
              </a:ext>
            </a:extLst>
          </p:cNvPr>
          <p:cNvSpPr txBox="1">
            <a:spLocks/>
          </p:cNvSpPr>
          <p:nvPr/>
        </p:nvSpPr>
        <p:spPr>
          <a:xfrm>
            <a:off x="1665963" y="2417432"/>
            <a:ext cx="8542750" cy="116261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008080"/>
                </a:solidFill>
              </a:rPr>
              <a:t>A 3-tier environment – </a:t>
            </a:r>
            <a:r>
              <a:rPr lang="en-US" sz="2800" b="1" dirty="0">
                <a:solidFill>
                  <a:srgbClr val="008080"/>
                </a:solidFill>
              </a:rPr>
              <a:t>Cloud hosted social media web application </a:t>
            </a:r>
          </a:p>
          <a:p>
            <a:pPr algn="ctr"/>
            <a:endParaRPr lang="en-US" sz="3600" dirty="0">
              <a:solidFill>
                <a:srgbClr val="080808"/>
              </a:solidFill>
            </a:endParaRPr>
          </a:p>
        </p:txBody>
      </p:sp>
      <p:sp>
        <p:nvSpPr>
          <p:cNvPr id="28" name="Content Placeholder 6">
            <a:extLst>
              <a:ext uri="{FF2B5EF4-FFF2-40B4-BE49-F238E27FC236}">
                <a16:creationId xmlns:a16="http://schemas.microsoft.com/office/drawing/2014/main" id="{6832E6C9-2CBC-4C73-B23F-1013B8ADFFAD}"/>
              </a:ext>
            </a:extLst>
          </p:cNvPr>
          <p:cNvSpPr txBox="1">
            <a:spLocks/>
          </p:cNvSpPr>
          <p:nvPr/>
        </p:nvSpPr>
        <p:spPr>
          <a:xfrm>
            <a:off x="240236" y="197480"/>
            <a:ext cx="3312734" cy="47687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solidFill>
                  <a:srgbClr val="002060"/>
                </a:solidFill>
              </a:rPr>
              <a:t>KPMG</a:t>
            </a:r>
          </a:p>
        </p:txBody>
      </p:sp>
      <p:sp>
        <p:nvSpPr>
          <p:cNvPr id="29" name="Content Placeholder 6">
            <a:extLst>
              <a:ext uri="{FF2B5EF4-FFF2-40B4-BE49-F238E27FC236}">
                <a16:creationId xmlns:a16="http://schemas.microsoft.com/office/drawing/2014/main" id="{9B4120F7-275B-48E4-816C-80F98F79A5EB}"/>
              </a:ext>
            </a:extLst>
          </p:cNvPr>
          <p:cNvSpPr txBox="1">
            <a:spLocks/>
          </p:cNvSpPr>
          <p:nvPr/>
        </p:nvSpPr>
        <p:spPr>
          <a:xfrm>
            <a:off x="6096000" y="210123"/>
            <a:ext cx="5366617" cy="478832"/>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solidFill>
                  <a:srgbClr val="002060"/>
                </a:solidFill>
              </a:rPr>
              <a:t>Challenge #1</a:t>
            </a:r>
          </a:p>
        </p:txBody>
      </p:sp>
    </p:spTree>
    <p:extLst>
      <p:ext uri="{BB962C8B-B14F-4D97-AF65-F5344CB8AC3E}">
        <p14:creationId xmlns:p14="http://schemas.microsoft.com/office/powerpoint/2010/main" val="370879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69661CB-8BBB-426C-BA64-8EE35E809E50}"/>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kern="1200">
                <a:solidFill>
                  <a:srgbClr val="FFFFFF"/>
                </a:solidFill>
                <a:latin typeface="+mj-lt"/>
                <a:ea typeface="+mj-ea"/>
                <a:cs typeface="+mj-cs"/>
              </a:rPr>
              <a:t>Architectural Design</a:t>
            </a:r>
          </a:p>
        </p:txBody>
      </p:sp>
      <p:pic>
        <p:nvPicPr>
          <p:cNvPr id="3" name="Picture 2">
            <a:extLst>
              <a:ext uri="{FF2B5EF4-FFF2-40B4-BE49-F238E27FC236}">
                <a16:creationId xmlns:a16="http://schemas.microsoft.com/office/drawing/2014/main" id="{98F9EE36-1827-4E64-A3B6-8C5BE410DD9C}"/>
              </a:ext>
            </a:extLst>
          </p:cNvPr>
          <p:cNvPicPr>
            <a:picLocks noChangeAspect="1"/>
          </p:cNvPicPr>
          <p:nvPr/>
        </p:nvPicPr>
        <p:blipFill>
          <a:blip r:embed="rId2"/>
          <a:stretch>
            <a:fillRect/>
          </a:stretch>
        </p:blipFill>
        <p:spPr>
          <a:xfrm>
            <a:off x="4797468" y="162839"/>
            <a:ext cx="6460145" cy="6551112"/>
          </a:xfrm>
          <a:prstGeom prst="rect">
            <a:avLst/>
          </a:prstGeom>
        </p:spPr>
      </p:pic>
    </p:spTree>
    <p:extLst>
      <p:ext uri="{BB962C8B-B14F-4D97-AF65-F5344CB8AC3E}">
        <p14:creationId xmlns:p14="http://schemas.microsoft.com/office/powerpoint/2010/main" val="321252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DA9245B3-1764-4C53-B2E5-6227F75E09EC}"/>
              </a:ext>
            </a:extLst>
          </p:cNvPr>
          <p:cNvSpPr txBox="1"/>
          <p:nvPr/>
        </p:nvSpPr>
        <p:spPr>
          <a:xfrm>
            <a:off x="257640" y="392071"/>
            <a:ext cx="5713894" cy="480131"/>
          </a:xfrm>
          <a:prstGeom prst="rect">
            <a:avLst/>
          </a:prstGeom>
        </p:spPr>
        <p:txBody>
          <a:bodyPr vert="horz" lIns="0" tIns="45720" rIns="91440" bIns="45720" rtlCol="0" anchor="ctr">
            <a:normAutofit/>
          </a:bodyPr>
          <a:lstStyle>
            <a:lvl1pPr>
              <a:lnSpc>
                <a:spcPct val="90000"/>
              </a:lnSpc>
              <a:spcBef>
                <a:spcPct val="0"/>
              </a:spcBef>
              <a:buNone/>
              <a:defRPr sz="2800" b="0" i="0" cap="all" baseline="0">
                <a:solidFill>
                  <a:schemeClr val="tx1">
                    <a:lumMod val="65000"/>
                    <a:lumOff val="35000"/>
                  </a:schemeClr>
                </a:solidFill>
                <a:latin typeface="Etihad Altis Headline"/>
                <a:ea typeface="+mj-ea"/>
                <a:cs typeface="+mj-cs"/>
              </a:defRPr>
            </a:lvl1pPr>
          </a:lstStyle>
          <a:p>
            <a:r>
              <a:rPr lang="en-GB" dirty="0"/>
              <a:t>Technical enablers</a:t>
            </a:r>
            <a:endParaRPr lang="en-US" dirty="0"/>
          </a:p>
        </p:txBody>
      </p:sp>
      <p:sp>
        <p:nvSpPr>
          <p:cNvPr id="46" name="Rounded Rectangle 12">
            <a:extLst>
              <a:ext uri="{FF2B5EF4-FFF2-40B4-BE49-F238E27FC236}">
                <a16:creationId xmlns:a16="http://schemas.microsoft.com/office/drawing/2014/main" id="{A0A70B90-8B8A-46F2-BE7A-897AE24C15E0}"/>
              </a:ext>
            </a:extLst>
          </p:cNvPr>
          <p:cNvSpPr/>
          <p:nvPr/>
        </p:nvSpPr>
        <p:spPr>
          <a:xfrm>
            <a:off x="510858" y="3133884"/>
            <a:ext cx="11584900" cy="703942"/>
          </a:xfrm>
          <a:prstGeom prst="round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ETIHADALTIS-BOOK" panose="020B0503030000000003" pitchFamily="34" charset="77"/>
              </a:rPr>
              <a:t>AWS Components </a:t>
            </a:r>
          </a:p>
        </p:txBody>
      </p:sp>
      <p:sp>
        <p:nvSpPr>
          <p:cNvPr id="47" name="TextBox 46">
            <a:extLst>
              <a:ext uri="{FF2B5EF4-FFF2-40B4-BE49-F238E27FC236}">
                <a16:creationId xmlns:a16="http://schemas.microsoft.com/office/drawing/2014/main" id="{4DFE9F06-3DCE-413E-8A71-4F4B8140708F}"/>
              </a:ext>
            </a:extLst>
          </p:cNvPr>
          <p:cNvSpPr txBox="1"/>
          <p:nvPr/>
        </p:nvSpPr>
        <p:spPr>
          <a:xfrm>
            <a:off x="757685" y="4135825"/>
            <a:ext cx="1492183" cy="369332"/>
          </a:xfrm>
          <a:prstGeom prst="rect">
            <a:avLst/>
          </a:prstGeom>
          <a:noFill/>
        </p:spPr>
        <p:txBody>
          <a:bodyPr wrap="square" rtlCol="0">
            <a:spAutoFit/>
          </a:bodyPr>
          <a:lstStyle/>
          <a:p>
            <a:r>
              <a:rPr lang="en-US" dirty="0"/>
              <a:t>Route 53</a:t>
            </a:r>
          </a:p>
        </p:txBody>
      </p:sp>
      <p:sp>
        <p:nvSpPr>
          <p:cNvPr id="48" name="TextBox 47">
            <a:extLst>
              <a:ext uri="{FF2B5EF4-FFF2-40B4-BE49-F238E27FC236}">
                <a16:creationId xmlns:a16="http://schemas.microsoft.com/office/drawing/2014/main" id="{B265303F-D014-47D2-8718-149EB9CF477F}"/>
              </a:ext>
            </a:extLst>
          </p:cNvPr>
          <p:cNvSpPr txBox="1"/>
          <p:nvPr/>
        </p:nvSpPr>
        <p:spPr>
          <a:xfrm>
            <a:off x="678388" y="4986540"/>
            <a:ext cx="1564935" cy="369332"/>
          </a:xfrm>
          <a:prstGeom prst="rect">
            <a:avLst/>
          </a:prstGeom>
          <a:noFill/>
        </p:spPr>
        <p:txBody>
          <a:bodyPr wrap="square" rtlCol="0">
            <a:spAutoFit/>
          </a:bodyPr>
          <a:lstStyle/>
          <a:p>
            <a:r>
              <a:rPr lang="en-US" dirty="0"/>
              <a:t>Load balancer</a:t>
            </a:r>
          </a:p>
        </p:txBody>
      </p:sp>
      <p:sp>
        <p:nvSpPr>
          <p:cNvPr id="49" name="TextBox 48">
            <a:extLst>
              <a:ext uri="{FF2B5EF4-FFF2-40B4-BE49-F238E27FC236}">
                <a16:creationId xmlns:a16="http://schemas.microsoft.com/office/drawing/2014/main" id="{31EEFB22-8030-42A3-BB5B-0F4D742BA282}"/>
              </a:ext>
            </a:extLst>
          </p:cNvPr>
          <p:cNvSpPr txBox="1"/>
          <p:nvPr/>
        </p:nvSpPr>
        <p:spPr>
          <a:xfrm>
            <a:off x="2253773" y="3998776"/>
            <a:ext cx="3678579" cy="461665"/>
          </a:xfrm>
          <a:prstGeom prst="rect">
            <a:avLst/>
          </a:prstGeom>
          <a:noFill/>
        </p:spPr>
        <p:txBody>
          <a:bodyPr wrap="square" lIns="91440" tIns="45720" rIns="91440" bIns="45720" rtlCol="0" anchor="t">
            <a:spAutoFit/>
          </a:bodyPr>
          <a:lstStyle/>
          <a:p>
            <a:pPr algn="just"/>
            <a:r>
              <a:rPr lang="en-US" sz="1200" dirty="0"/>
              <a:t>Route 53 service has been used to resolve DNS requests between microservices within the application/entities.</a:t>
            </a:r>
          </a:p>
        </p:txBody>
      </p:sp>
      <p:sp>
        <p:nvSpPr>
          <p:cNvPr id="50" name="TextBox 49">
            <a:extLst>
              <a:ext uri="{FF2B5EF4-FFF2-40B4-BE49-F238E27FC236}">
                <a16:creationId xmlns:a16="http://schemas.microsoft.com/office/drawing/2014/main" id="{D36B1A1F-8E9E-4D7B-987D-752A5E76F094}"/>
              </a:ext>
            </a:extLst>
          </p:cNvPr>
          <p:cNvSpPr txBox="1"/>
          <p:nvPr/>
        </p:nvSpPr>
        <p:spPr>
          <a:xfrm>
            <a:off x="2243323" y="4832144"/>
            <a:ext cx="3678579" cy="461665"/>
          </a:xfrm>
          <a:prstGeom prst="rect">
            <a:avLst/>
          </a:prstGeom>
          <a:noFill/>
        </p:spPr>
        <p:txBody>
          <a:bodyPr wrap="square" rtlCol="0">
            <a:spAutoFit/>
          </a:bodyPr>
          <a:lstStyle/>
          <a:p>
            <a:pPr algn="just"/>
            <a:r>
              <a:rPr lang="en-US" sz="1200" dirty="0"/>
              <a:t>Load balancers were setup for both user load across the application and for load on internal services</a:t>
            </a:r>
          </a:p>
        </p:txBody>
      </p:sp>
      <p:sp>
        <p:nvSpPr>
          <p:cNvPr id="51" name="TextBox 50">
            <a:extLst>
              <a:ext uri="{FF2B5EF4-FFF2-40B4-BE49-F238E27FC236}">
                <a16:creationId xmlns:a16="http://schemas.microsoft.com/office/drawing/2014/main" id="{30A40FA9-330A-4268-B620-95BFED3306EA}"/>
              </a:ext>
            </a:extLst>
          </p:cNvPr>
          <p:cNvSpPr txBox="1"/>
          <p:nvPr/>
        </p:nvSpPr>
        <p:spPr>
          <a:xfrm>
            <a:off x="678388" y="5864632"/>
            <a:ext cx="1628255" cy="369332"/>
          </a:xfrm>
          <a:prstGeom prst="rect">
            <a:avLst/>
          </a:prstGeom>
          <a:noFill/>
        </p:spPr>
        <p:txBody>
          <a:bodyPr wrap="square" lIns="91440" tIns="45720" rIns="91440" bIns="45720" rtlCol="0" anchor="t">
            <a:spAutoFit/>
          </a:bodyPr>
          <a:lstStyle/>
          <a:p>
            <a:r>
              <a:rPr lang="en-US" dirty="0">
                <a:cs typeface="Calibri" panose="020F0502020204030204"/>
              </a:rPr>
              <a:t>VPC</a:t>
            </a:r>
          </a:p>
        </p:txBody>
      </p:sp>
      <p:sp>
        <p:nvSpPr>
          <p:cNvPr id="52" name="TextBox 51">
            <a:extLst>
              <a:ext uri="{FF2B5EF4-FFF2-40B4-BE49-F238E27FC236}">
                <a16:creationId xmlns:a16="http://schemas.microsoft.com/office/drawing/2014/main" id="{01CBDCB4-D26E-495E-894B-B333602B50D9}"/>
              </a:ext>
            </a:extLst>
          </p:cNvPr>
          <p:cNvSpPr txBox="1"/>
          <p:nvPr/>
        </p:nvSpPr>
        <p:spPr>
          <a:xfrm>
            <a:off x="2249868" y="5910798"/>
            <a:ext cx="3661088" cy="276999"/>
          </a:xfrm>
          <a:prstGeom prst="rect">
            <a:avLst/>
          </a:prstGeom>
          <a:noFill/>
        </p:spPr>
        <p:txBody>
          <a:bodyPr wrap="square" rtlCol="0">
            <a:spAutoFit/>
          </a:bodyPr>
          <a:lstStyle/>
          <a:p>
            <a:pPr algn="just"/>
            <a:r>
              <a:rPr lang="en-US" sz="1200" dirty="0"/>
              <a:t>VPC is used to build a virtual network in the AWS cloud. </a:t>
            </a:r>
          </a:p>
        </p:txBody>
      </p:sp>
      <p:sp>
        <p:nvSpPr>
          <p:cNvPr id="54" name="Rectangle 53">
            <a:extLst>
              <a:ext uri="{FF2B5EF4-FFF2-40B4-BE49-F238E27FC236}">
                <a16:creationId xmlns:a16="http://schemas.microsoft.com/office/drawing/2014/main" id="{8E3556F9-373A-4D70-A359-AFE0640164C7}"/>
              </a:ext>
            </a:extLst>
          </p:cNvPr>
          <p:cNvSpPr/>
          <p:nvPr/>
        </p:nvSpPr>
        <p:spPr>
          <a:xfrm>
            <a:off x="510858" y="3901170"/>
            <a:ext cx="5453081" cy="2606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3ABFC254-255F-4376-93FC-6F03E27B0F78}"/>
              </a:ext>
            </a:extLst>
          </p:cNvPr>
          <p:cNvCxnSpPr>
            <a:cxnSpLocks/>
          </p:cNvCxnSpPr>
          <p:nvPr/>
        </p:nvCxnSpPr>
        <p:spPr>
          <a:xfrm>
            <a:off x="618978" y="4732167"/>
            <a:ext cx="5291978"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Connector 55">
            <a:extLst>
              <a:ext uri="{FF2B5EF4-FFF2-40B4-BE49-F238E27FC236}">
                <a16:creationId xmlns:a16="http://schemas.microsoft.com/office/drawing/2014/main" id="{006578CD-FB50-4307-9670-10751ECB23EE}"/>
              </a:ext>
            </a:extLst>
          </p:cNvPr>
          <p:cNvCxnSpPr>
            <a:cxnSpLocks/>
          </p:cNvCxnSpPr>
          <p:nvPr/>
        </p:nvCxnSpPr>
        <p:spPr>
          <a:xfrm flipV="1">
            <a:off x="510858" y="5721461"/>
            <a:ext cx="5400098" cy="5083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62C15432-F888-4182-9817-EC45ED2424FB}"/>
              </a:ext>
            </a:extLst>
          </p:cNvPr>
          <p:cNvSpPr txBox="1"/>
          <p:nvPr/>
        </p:nvSpPr>
        <p:spPr>
          <a:xfrm>
            <a:off x="6519325" y="4135825"/>
            <a:ext cx="1492183" cy="369332"/>
          </a:xfrm>
          <a:prstGeom prst="rect">
            <a:avLst/>
          </a:prstGeom>
          <a:noFill/>
        </p:spPr>
        <p:txBody>
          <a:bodyPr wrap="square" rtlCol="0">
            <a:spAutoFit/>
          </a:bodyPr>
          <a:lstStyle/>
          <a:p>
            <a:r>
              <a:rPr lang="en-US" dirty="0"/>
              <a:t>Auto Scaling</a:t>
            </a:r>
          </a:p>
        </p:txBody>
      </p:sp>
      <p:sp>
        <p:nvSpPr>
          <p:cNvPr id="58" name="TextBox 57">
            <a:extLst>
              <a:ext uri="{FF2B5EF4-FFF2-40B4-BE49-F238E27FC236}">
                <a16:creationId xmlns:a16="http://schemas.microsoft.com/office/drawing/2014/main" id="{B31B89F5-0200-4A4D-98E7-873E9CFA8C98}"/>
              </a:ext>
            </a:extLst>
          </p:cNvPr>
          <p:cNvSpPr txBox="1"/>
          <p:nvPr/>
        </p:nvSpPr>
        <p:spPr>
          <a:xfrm>
            <a:off x="6521905" y="5000792"/>
            <a:ext cx="1564935" cy="369332"/>
          </a:xfrm>
          <a:prstGeom prst="rect">
            <a:avLst/>
          </a:prstGeom>
          <a:noFill/>
        </p:spPr>
        <p:txBody>
          <a:bodyPr wrap="square" rtlCol="0">
            <a:spAutoFit/>
          </a:bodyPr>
          <a:lstStyle/>
          <a:p>
            <a:r>
              <a:rPr lang="en-US" dirty="0"/>
              <a:t>Lambda</a:t>
            </a:r>
          </a:p>
        </p:txBody>
      </p:sp>
      <p:sp>
        <p:nvSpPr>
          <p:cNvPr id="59" name="TextBox 58">
            <a:extLst>
              <a:ext uri="{FF2B5EF4-FFF2-40B4-BE49-F238E27FC236}">
                <a16:creationId xmlns:a16="http://schemas.microsoft.com/office/drawing/2014/main" id="{9F4B0989-49C8-4424-841E-D88AC9396F8E}"/>
              </a:ext>
            </a:extLst>
          </p:cNvPr>
          <p:cNvSpPr txBox="1"/>
          <p:nvPr/>
        </p:nvSpPr>
        <p:spPr>
          <a:xfrm>
            <a:off x="8260819" y="3960861"/>
            <a:ext cx="3606041" cy="646331"/>
          </a:xfrm>
          <a:prstGeom prst="rect">
            <a:avLst/>
          </a:prstGeom>
          <a:noFill/>
        </p:spPr>
        <p:txBody>
          <a:bodyPr wrap="square" lIns="91440" tIns="45720" rIns="91440" bIns="45720" rtlCol="0" anchor="t">
            <a:spAutoFit/>
          </a:bodyPr>
          <a:lstStyle/>
          <a:p>
            <a:pPr algn="just"/>
            <a:r>
              <a:rPr lang="en-US" sz="1200" dirty="0"/>
              <a:t>AWS Auto Scaling is used to monitor our applications and automatically adjusts capacity to maintain steady, predictable performance at the lowest possible cost.</a:t>
            </a:r>
            <a:endParaRPr lang="en-US" dirty="0"/>
          </a:p>
        </p:txBody>
      </p:sp>
      <p:sp>
        <p:nvSpPr>
          <p:cNvPr id="60" name="TextBox 59">
            <a:extLst>
              <a:ext uri="{FF2B5EF4-FFF2-40B4-BE49-F238E27FC236}">
                <a16:creationId xmlns:a16="http://schemas.microsoft.com/office/drawing/2014/main" id="{8B1602F4-A1D9-4E18-B11A-E3DC2F3B190F}"/>
              </a:ext>
            </a:extLst>
          </p:cNvPr>
          <p:cNvSpPr txBox="1"/>
          <p:nvPr/>
        </p:nvSpPr>
        <p:spPr>
          <a:xfrm>
            <a:off x="8260820" y="4844256"/>
            <a:ext cx="3606040" cy="646331"/>
          </a:xfrm>
          <a:prstGeom prst="rect">
            <a:avLst/>
          </a:prstGeom>
          <a:noFill/>
        </p:spPr>
        <p:txBody>
          <a:bodyPr wrap="square" rtlCol="0">
            <a:spAutoFit/>
          </a:bodyPr>
          <a:lstStyle/>
          <a:p>
            <a:pPr algn="just"/>
            <a:r>
              <a:rPr lang="en-US" sz="1200" dirty="0"/>
              <a:t>A Lambda function was developed to manage capacity of our containers, based on capacity the Lambda function spins new instances of EC2s.</a:t>
            </a:r>
          </a:p>
        </p:txBody>
      </p:sp>
      <p:sp>
        <p:nvSpPr>
          <p:cNvPr id="61" name="TextBox 60">
            <a:extLst>
              <a:ext uri="{FF2B5EF4-FFF2-40B4-BE49-F238E27FC236}">
                <a16:creationId xmlns:a16="http://schemas.microsoft.com/office/drawing/2014/main" id="{6A64BFE7-A736-42D5-8595-6BE8A40E067C}"/>
              </a:ext>
            </a:extLst>
          </p:cNvPr>
          <p:cNvSpPr txBox="1"/>
          <p:nvPr/>
        </p:nvSpPr>
        <p:spPr>
          <a:xfrm>
            <a:off x="6499623" y="5851289"/>
            <a:ext cx="1628255" cy="369332"/>
          </a:xfrm>
          <a:prstGeom prst="rect">
            <a:avLst/>
          </a:prstGeom>
          <a:noFill/>
        </p:spPr>
        <p:txBody>
          <a:bodyPr wrap="square" rtlCol="0">
            <a:spAutoFit/>
          </a:bodyPr>
          <a:lstStyle/>
          <a:p>
            <a:r>
              <a:rPr lang="en-US" dirty="0"/>
              <a:t>Amazon RDS</a:t>
            </a:r>
          </a:p>
        </p:txBody>
      </p:sp>
      <p:sp>
        <p:nvSpPr>
          <p:cNvPr id="62" name="TextBox 61">
            <a:extLst>
              <a:ext uri="{FF2B5EF4-FFF2-40B4-BE49-F238E27FC236}">
                <a16:creationId xmlns:a16="http://schemas.microsoft.com/office/drawing/2014/main" id="{F0E645E7-CC9A-4918-899F-F4F5C07AE03C}"/>
              </a:ext>
            </a:extLst>
          </p:cNvPr>
          <p:cNvSpPr txBox="1"/>
          <p:nvPr/>
        </p:nvSpPr>
        <p:spPr>
          <a:xfrm>
            <a:off x="8260820" y="5837657"/>
            <a:ext cx="3606040" cy="646331"/>
          </a:xfrm>
          <a:prstGeom prst="rect">
            <a:avLst/>
          </a:prstGeom>
          <a:noFill/>
        </p:spPr>
        <p:txBody>
          <a:bodyPr wrap="square" rtlCol="0">
            <a:spAutoFit/>
          </a:bodyPr>
          <a:lstStyle/>
          <a:p>
            <a:pPr algn="just"/>
            <a:r>
              <a:rPr lang="en-US" sz="1200" dirty="0"/>
              <a:t>Amazon Relational Database Service (RDS) is used as a collection of managed services that makes it simple to set up, operate, and scale databases in the cloud.</a:t>
            </a:r>
          </a:p>
        </p:txBody>
      </p:sp>
      <p:sp>
        <p:nvSpPr>
          <p:cNvPr id="63" name="Rectangle 62">
            <a:extLst>
              <a:ext uri="{FF2B5EF4-FFF2-40B4-BE49-F238E27FC236}">
                <a16:creationId xmlns:a16="http://schemas.microsoft.com/office/drawing/2014/main" id="{A8F60710-AFD2-432F-AA2A-5F8CC79FF7AC}"/>
              </a:ext>
            </a:extLst>
          </p:cNvPr>
          <p:cNvSpPr/>
          <p:nvPr/>
        </p:nvSpPr>
        <p:spPr>
          <a:xfrm>
            <a:off x="6327608" y="3905589"/>
            <a:ext cx="5729078" cy="2606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3123FB3A-F19B-4C46-93A5-8AB1D7C6CE05}"/>
              </a:ext>
            </a:extLst>
          </p:cNvPr>
          <p:cNvCxnSpPr>
            <a:cxnSpLocks/>
          </p:cNvCxnSpPr>
          <p:nvPr/>
        </p:nvCxnSpPr>
        <p:spPr>
          <a:xfrm>
            <a:off x="6504233" y="4781603"/>
            <a:ext cx="5362628"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 name="Straight Connector 64">
            <a:extLst>
              <a:ext uri="{FF2B5EF4-FFF2-40B4-BE49-F238E27FC236}">
                <a16:creationId xmlns:a16="http://schemas.microsoft.com/office/drawing/2014/main" id="{63B03FCA-A4D4-46C0-A779-D5FF6237DFE1}"/>
              </a:ext>
            </a:extLst>
          </p:cNvPr>
          <p:cNvCxnSpPr>
            <a:cxnSpLocks/>
          </p:cNvCxnSpPr>
          <p:nvPr/>
        </p:nvCxnSpPr>
        <p:spPr>
          <a:xfrm flipV="1">
            <a:off x="6504233" y="5721461"/>
            <a:ext cx="5362628" cy="609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6" name="AutoShape 6" descr="Etihad enhances Verified to Fly service to make travel easier">
            <a:extLst>
              <a:ext uri="{FF2B5EF4-FFF2-40B4-BE49-F238E27FC236}">
                <a16:creationId xmlns:a16="http://schemas.microsoft.com/office/drawing/2014/main" id="{FD80E7F3-C910-44B2-9810-8EA1A499E567}"/>
              </a:ext>
            </a:extLst>
          </p:cNvPr>
          <p:cNvSpPr>
            <a:spLocks noChangeAspect="1" noChangeArrowheads="1"/>
          </p:cNvSpPr>
          <p:nvPr/>
        </p:nvSpPr>
        <p:spPr bwMode="auto">
          <a:xfrm>
            <a:off x="6366680" y="33334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TextBox 67">
            <a:extLst>
              <a:ext uri="{FF2B5EF4-FFF2-40B4-BE49-F238E27FC236}">
                <a16:creationId xmlns:a16="http://schemas.microsoft.com/office/drawing/2014/main" id="{62C3BAE2-9CE7-4894-B18F-F67B9A7A1C63}"/>
              </a:ext>
            </a:extLst>
          </p:cNvPr>
          <p:cNvSpPr txBox="1"/>
          <p:nvPr/>
        </p:nvSpPr>
        <p:spPr>
          <a:xfrm>
            <a:off x="27046" y="1227774"/>
            <a:ext cx="11995032" cy="430887"/>
          </a:xfrm>
          <a:prstGeom prst="rect">
            <a:avLst/>
          </a:prstGeom>
          <a:noFill/>
        </p:spPr>
        <p:txBody>
          <a:bodyPr wrap="square" lIns="0" tIns="0" rIns="0" bIns="0" rtlCol="0" anchor="t">
            <a:spAutoFit/>
          </a:bodyPr>
          <a:lstStyle/>
          <a:p>
            <a:pPr algn="ctr">
              <a:defRPr/>
            </a:pPr>
            <a:r>
              <a:rPr lang="en-US" sz="1400" cap="all" spc="300" dirty="0">
                <a:solidFill>
                  <a:srgbClr val="BD8B13"/>
                </a:solidFill>
                <a:latin typeface="Etihad Altis Text"/>
              </a:rPr>
              <a:t>This section details about individual AWS components which are used to accomplish the project goals </a:t>
            </a:r>
            <a:r>
              <a:rPr lang="en-US" sz="1200" cap="all" spc="300" dirty="0">
                <a:solidFill>
                  <a:srgbClr val="BD8B13"/>
                </a:solidFill>
                <a:latin typeface="Etihad Altis Text"/>
              </a:rPr>
              <a:t>.</a:t>
            </a:r>
          </a:p>
        </p:txBody>
      </p:sp>
      <p:sp>
        <p:nvSpPr>
          <p:cNvPr id="70" name="Rectangle 69">
            <a:extLst>
              <a:ext uri="{FF2B5EF4-FFF2-40B4-BE49-F238E27FC236}">
                <a16:creationId xmlns:a16="http://schemas.microsoft.com/office/drawing/2014/main" id="{0E6D0257-417E-4BE4-9A50-01C02DA218F1}"/>
              </a:ext>
            </a:extLst>
          </p:cNvPr>
          <p:cNvSpPr/>
          <p:nvPr/>
        </p:nvSpPr>
        <p:spPr>
          <a:xfrm>
            <a:off x="0" y="1886293"/>
            <a:ext cx="12192000" cy="101202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cap="all">
              <a:solidFill>
                <a:srgbClr val="FFFFFF"/>
              </a:solidFill>
            </a:endParaRPr>
          </a:p>
        </p:txBody>
      </p:sp>
      <p:pic>
        <p:nvPicPr>
          <p:cNvPr id="71" name="Graphic 69">
            <a:extLst>
              <a:ext uri="{FF2B5EF4-FFF2-40B4-BE49-F238E27FC236}">
                <a16:creationId xmlns:a16="http://schemas.microsoft.com/office/drawing/2014/main" id="{C6FDECF9-0A30-4A3D-927B-2E54738E5574}"/>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67492" y="1963361"/>
            <a:ext cx="514346" cy="428942"/>
          </a:xfrm>
          <a:prstGeom prst="rect">
            <a:avLst/>
          </a:prstGeom>
        </p:spPr>
      </p:pic>
      <p:pic>
        <p:nvPicPr>
          <p:cNvPr id="72" name="Graphic 71">
            <a:extLst>
              <a:ext uri="{FF2B5EF4-FFF2-40B4-BE49-F238E27FC236}">
                <a16:creationId xmlns:a16="http://schemas.microsoft.com/office/drawing/2014/main" id="{5463FAEC-CC07-4DA6-8C84-A003752A1C2C}"/>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416293" y="1963361"/>
            <a:ext cx="547646" cy="396958"/>
          </a:xfrm>
          <a:prstGeom prst="rect">
            <a:avLst/>
          </a:prstGeom>
        </p:spPr>
      </p:pic>
      <p:pic>
        <p:nvPicPr>
          <p:cNvPr id="73" name="Graphic 72">
            <a:extLst>
              <a:ext uri="{FF2B5EF4-FFF2-40B4-BE49-F238E27FC236}">
                <a16:creationId xmlns:a16="http://schemas.microsoft.com/office/drawing/2014/main" id="{E766EA41-7710-4FE4-A71B-88F0ABC68287}"/>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3062226" y="1990857"/>
            <a:ext cx="547646" cy="373949"/>
          </a:xfrm>
          <a:prstGeom prst="rect">
            <a:avLst/>
          </a:prstGeom>
        </p:spPr>
      </p:pic>
      <p:sp>
        <p:nvSpPr>
          <p:cNvPr id="74" name="Shape 299">
            <a:extLst>
              <a:ext uri="{FF2B5EF4-FFF2-40B4-BE49-F238E27FC236}">
                <a16:creationId xmlns:a16="http://schemas.microsoft.com/office/drawing/2014/main" id="{262E6CFD-44F3-43EB-A883-20A953A0A1B4}"/>
              </a:ext>
            </a:extLst>
          </p:cNvPr>
          <p:cNvSpPr/>
          <p:nvPr/>
        </p:nvSpPr>
        <p:spPr>
          <a:xfrm>
            <a:off x="4825418" y="2300303"/>
            <a:ext cx="1862655" cy="58169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t" anchorCtr="0">
            <a:spAutoFit/>
          </a:bodyPr>
          <a:lstStyle/>
          <a:p>
            <a:pPr algn="ctr" defTabSz="309540" hangingPunct="0">
              <a:lnSpc>
                <a:spcPct val="90000"/>
              </a:lnSpc>
              <a:defRPr cap="all" spc="300">
                <a:latin typeface="EtihadAltis-Text"/>
                <a:ea typeface="EtihadAltis-Text"/>
                <a:cs typeface="EtihadAltis-Text"/>
                <a:sym typeface="EtihadAltis-Text"/>
              </a:defRPr>
            </a:pPr>
            <a:endParaRPr lang="en-US" sz="1050" kern="0" cap="all" spc="112" dirty="0">
              <a:solidFill>
                <a:srgbClr val="000000">
                  <a:lumMod val="65000"/>
                  <a:lumOff val="35000"/>
                </a:srgbClr>
              </a:solidFill>
              <a:latin typeface="EtihadAltis-Text"/>
              <a:ea typeface="EtihadAltis-Text"/>
              <a:cs typeface="EtihadAltis-Text"/>
              <a:sym typeface="EtihadAltis-Text"/>
            </a:endParaRPr>
          </a:p>
          <a:p>
            <a:pPr algn="ctr" defTabSz="309540" hangingPunct="0">
              <a:lnSpc>
                <a:spcPct val="90000"/>
              </a:lnSpc>
              <a:defRPr cap="all" spc="300">
                <a:latin typeface="EtihadAltis-Text"/>
                <a:ea typeface="EtihadAltis-Text"/>
                <a:cs typeface="EtihadAltis-Text"/>
                <a:sym typeface="EtihadAltis-Text"/>
              </a:defRPr>
            </a:pPr>
            <a:r>
              <a:rPr lang="en-US" sz="1050" kern="0" cap="all" spc="112" dirty="0">
                <a:solidFill>
                  <a:srgbClr val="000000">
                    <a:lumMod val="65000"/>
                    <a:lumOff val="35000"/>
                  </a:srgbClr>
                </a:solidFill>
                <a:latin typeface="EtihadAltis-Text"/>
                <a:ea typeface="EtihadAltis-Text"/>
                <a:cs typeface="EtihadAltis-Text"/>
                <a:sym typeface="EtihadAltis-Text"/>
              </a:rPr>
              <a:t>Improved collaboration &amp; connectivity</a:t>
            </a:r>
          </a:p>
        </p:txBody>
      </p:sp>
      <p:sp>
        <p:nvSpPr>
          <p:cNvPr id="75" name="Shape 299">
            <a:extLst>
              <a:ext uri="{FF2B5EF4-FFF2-40B4-BE49-F238E27FC236}">
                <a16:creationId xmlns:a16="http://schemas.microsoft.com/office/drawing/2014/main" id="{D1ACB96D-94BC-480F-942F-FC0130EC972D}"/>
              </a:ext>
            </a:extLst>
          </p:cNvPr>
          <p:cNvSpPr/>
          <p:nvPr/>
        </p:nvSpPr>
        <p:spPr>
          <a:xfrm>
            <a:off x="2586935" y="2360319"/>
            <a:ext cx="1702890" cy="43627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t" anchorCtr="0">
            <a:spAutoFit/>
          </a:bodyPr>
          <a:lstStyle/>
          <a:p>
            <a:pPr algn="ctr" defTabSz="309540" hangingPunct="0">
              <a:lnSpc>
                <a:spcPct val="90000"/>
              </a:lnSpc>
              <a:defRPr cap="all" spc="300">
                <a:latin typeface="EtihadAltis-Text"/>
                <a:ea typeface="EtihadAltis-Text"/>
                <a:cs typeface="EtihadAltis-Text"/>
                <a:sym typeface="EtihadAltis-Text"/>
              </a:defRPr>
            </a:pPr>
            <a:endParaRPr lang="en-US" sz="1050" kern="0" cap="all" spc="112" dirty="0">
              <a:solidFill>
                <a:srgbClr val="000000">
                  <a:lumMod val="65000"/>
                  <a:lumOff val="35000"/>
                </a:srgbClr>
              </a:solidFill>
              <a:latin typeface="EtihadAltis-Text"/>
              <a:sym typeface="EtihadAltis-Text"/>
            </a:endParaRPr>
          </a:p>
          <a:p>
            <a:pPr algn="ctr" defTabSz="309540" hangingPunct="0">
              <a:lnSpc>
                <a:spcPct val="90000"/>
              </a:lnSpc>
              <a:defRPr cap="all" spc="300">
                <a:latin typeface="EtihadAltis-Text"/>
                <a:ea typeface="EtihadAltis-Text"/>
                <a:cs typeface="EtihadAltis-Text"/>
                <a:sym typeface="EtihadAltis-Text"/>
              </a:defRPr>
            </a:pPr>
            <a:r>
              <a:rPr lang="en-US" sz="1050" kern="0" cap="all" spc="112" dirty="0">
                <a:solidFill>
                  <a:srgbClr val="000000">
                    <a:lumMod val="65000"/>
                    <a:lumOff val="35000"/>
                  </a:srgbClr>
                </a:solidFill>
                <a:latin typeface="EtihadAltis-Text"/>
                <a:sym typeface="EtihadAltis-Text"/>
              </a:rPr>
              <a:t>Increased digital connect</a:t>
            </a:r>
            <a:endParaRPr lang="en-US" sz="1050" kern="0" cap="all" spc="112" dirty="0">
              <a:solidFill>
                <a:srgbClr val="000000">
                  <a:lumMod val="65000"/>
                  <a:lumOff val="35000"/>
                </a:srgbClr>
              </a:solidFill>
              <a:latin typeface="EtihadAltis-Text"/>
            </a:endParaRPr>
          </a:p>
        </p:txBody>
      </p:sp>
      <p:sp>
        <p:nvSpPr>
          <p:cNvPr id="76" name="Shape 299">
            <a:extLst>
              <a:ext uri="{FF2B5EF4-FFF2-40B4-BE49-F238E27FC236}">
                <a16:creationId xmlns:a16="http://schemas.microsoft.com/office/drawing/2014/main" id="{307B6E36-4F35-494A-A7AB-50295C1D3B47}"/>
              </a:ext>
            </a:extLst>
          </p:cNvPr>
          <p:cNvSpPr/>
          <p:nvPr/>
        </p:nvSpPr>
        <p:spPr>
          <a:xfrm>
            <a:off x="8260820" y="2536298"/>
            <a:ext cx="1862655" cy="8838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t" anchorCtr="0">
            <a:spAutoFit/>
          </a:bodyPr>
          <a:lstStyle/>
          <a:p>
            <a:pPr algn="ctr" defTabSz="309540" hangingPunct="0">
              <a:lnSpc>
                <a:spcPct val="90000"/>
              </a:lnSpc>
              <a:defRPr cap="all" spc="300">
                <a:latin typeface="EtihadAltis-Text"/>
                <a:ea typeface="EtihadAltis-Text"/>
                <a:cs typeface="EtihadAltis-Text"/>
                <a:sym typeface="EtihadAltis-Text"/>
              </a:defRPr>
            </a:pPr>
            <a:endParaRPr lang="en-US" sz="1200" kern="0" cap="all" spc="112">
              <a:solidFill>
                <a:srgbClr val="000000">
                  <a:lumMod val="65000"/>
                  <a:lumOff val="35000"/>
                </a:srgbClr>
              </a:solidFill>
              <a:latin typeface="EtihadAltis-Text"/>
              <a:ea typeface="EtihadAltis-Text"/>
              <a:cs typeface="EtihadAltis-Text"/>
              <a:sym typeface="EtihadAltis-Text"/>
            </a:endParaRPr>
          </a:p>
        </p:txBody>
      </p:sp>
      <p:pic>
        <p:nvPicPr>
          <p:cNvPr id="77" name="Graphic 29">
            <a:extLst>
              <a:ext uri="{FF2B5EF4-FFF2-40B4-BE49-F238E27FC236}">
                <a16:creationId xmlns:a16="http://schemas.microsoft.com/office/drawing/2014/main" id="{BC08B233-9E7D-45CE-8A80-22B4405B3827}"/>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8011508" y="1998796"/>
            <a:ext cx="547646" cy="361523"/>
          </a:xfrm>
          <a:prstGeom prst="rect">
            <a:avLst/>
          </a:prstGeom>
        </p:spPr>
      </p:pic>
      <p:sp>
        <p:nvSpPr>
          <p:cNvPr id="78" name="Shape 299">
            <a:extLst>
              <a:ext uri="{FF2B5EF4-FFF2-40B4-BE49-F238E27FC236}">
                <a16:creationId xmlns:a16="http://schemas.microsoft.com/office/drawing/2014/main" id="{64635FBB-BFDC-4CEF-8D07-650AEF89437E}"/>
              </a:ext>
            </a:extLst>
          </p:cNvPr>
          <p:cNvSpPr/>
          <p:nvPr/>
        </p:nvSpPr>
        <p:spPr>
          <a:xfrm>
            <a:off x="10132810" y="2536298"/>
            <a:ext cx="1734051" cy="29084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t" anchorCtr="0">
            <a:spAutoFit/>
          </a:bodyPr>
          <a:lstStyle/>
          <a:p>
            <a:pPr algn="ctr" defTabSz="309540" hangingPunct="0">
              <a:lnSpc>
                <a:spcPct val="90000"/>
              </a:lnSpc>
              <a:defRPr cap="all" spc="300">
                <a:latin typeface="EtihadAltis-Text"/>
                <a:ea typeface="EtihadAltis-Text"/>
                <a:cs typeface="EtihadAltis-Text"/>
                <a:sym typeface="EtihadAltis-Text"/>
              </a:defRPr>
            </a:pPr>
            <a:r>
              <a:rPr lang="en-US" sz="1050" kern="0" cap="all" spc="112" dirty="0">
                <a:solidFill>
                  <a:srgbClr val="000000">
                    <a:lumMod val="65000"/>
                    <a:lumOff val="35000"/>
                  </a:srgbClr>
                </a:solidFill>
                <a:latin typeface="EtihadAltis-Text"/>
                <a:ea typeface="EtihadAltis-Text"/>
                <a:cs typeface="EtihadAltis-Text"/>
                <a:sym typeface="EtihadAltis-Text"/>
              </a:rPr>
              <a:t>higher networking among students</a:t>
            </a:r>
          </a:p>
        </p:txBody>
      </p:sp>
      <p:pic>
        <p:nvPicPr>
          <p:cNvPr id="79" name="Graphic 47">
            <a:extLst>
              <a:ext uri="{FF2B5EF4-FFF2-40B4-BE49-F238E27FC236}">
                <a16:creationId xmlns:a16="http://schemas.microsoft.com/office/drawing/2014/main" id="{ACFB5A40-40ED-438E-9638-F894E3AE8D8A}"/>
              </a:ext>
            </a:extLst>
          </p:cNvPr>
          <p:cNvPicPr>
            <a:picLocks noChangeAspect="1"/>
          </p:cNvPicPr>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0754082" y="2012262"/>
            <a:ext cx="506724" cy="380041"/>
          </a:xfrm>
          <a:prstGeom prst="rect">
            <a:avLst/>
          </a:prstGeom>
        </p:spPr>
      </p:pic>
      <p:sp>
        <p:nvSpPr>
          <p:cNvPr id="80" name="Shape 299">
            <a:extLst>
              <a:ext uri="{FF2B5EF4-FFF2-40B4-BE49-F238E27FC236}">
                <a16:creationId xmlns:a16="http://schemas.microsoft.com/office/drawing/2014/main" id="{F775D967-AAB6-495C-81C2-3157D0EC3EF2}"/>
              </a:ext>
            </a:extLst>
          </p:cNvPr>
          <p:cNvSpPr/>
          <p:nvPr/>
        </p:nvSpPr>
        <p:spPr>
          <a:xfrm>
            <a:off x="7354003" y="2177831"/>
            <a:ext cx="1862655" cy="55399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t" anchorCtr="0">
            <a:spAutoFit/>
          </a:bodyPr>
          <a:lstStyle/>
          <a:p>
            <a:pPr algn="ctr" defTabSz="309540" hangingPunct="0">
              <a:lnSpc>
                <a:spcPct val="90000"/>
              </a:lnSpc>
              <a:defRPr cap="all" spc="300">
                <a:latin typeface="EtihadAltis-Text"/>
                <a:ea typeface="EtihadAltis-Text"/>
                <a:cs typeface="EtihadAltis-Text"/>
                <a:sym typeface="EtihadAltis-Text"/>
              </a:defRPr>
            </a:pPr>
            <a:endParaRPr lang="en-US" sz="1000" kern="0" cap="all" spc="112" dirty="0">
              <a:solidFill>
                <a:srgbClr val="000000">
                  <a:lumMod val="65000"/>
                  <a:lumOff val="35000"/>
                </a:srgbClr>
              </a:solidFill>
              <a:latin typeface="EtihadAltis-Text"/>
              <a:ea typeface="EtihadAltis-Text"/>
              <a:cs typeface="EtihadAltis-Text"/>
              <a:sym typeface="EtihadAltis-Text"/>
            </a:endParaRPr>
          </a:p>
          <a:p>
            <a:pPr algn="ctr" defTabSz="309540" hangingPunct="0">
              <a:lnSpc>
                <a:spcPct val="90000"/>
              </a:lnSpc>
              <a:defRPr cap="all" spc="300">
                <a:latin typeface="EtihadAltis-Text"/>
                <a:ea typeface="EtihadAltis-Text"/>
                <a:cs typeface="EtihadAltis-Text"/>
                <a:sym typeface="EtihadAltis-Text"/>
              </a:defRPr>
            </a:pPr>
            <a:endParaRPr lang="en-US" sz="1000" kern="0" cap="all" spc="112" dirty="0">
              <a:solidFill>
                <a:srgbClr val="000000">
                  <a:lumMod val="65000"/>
                  <a:lumOff val="35000"/>
                </a:srgbClr>
              </a:solidFill>
              <a:latin typeface="EtihadAltis-Text"/>
              <a:ea typeface="EtihadAltis-Text"/>
              <a:cs typeface="EtihadAltis-Text"/>
              <a:sym typeface="EtihadAltis-Text"/>
            </a:endParaRPr>
          </a:p>
          <a:p>
            <a:pPr algn="ctr" defTabSz="309540" hangingPunct="0">
              <a:lnSpc>
                <a:spcPct val="90000"/>
              </a:lnSpc>
              <a:defRPr cap="all" spc="300">
                <a:latin typeface="EtihadAltis-Text"/>
                <a:ea typeface="EtihadAltis-Text"/>
                <a:cs typeface="EtihadAltis-Text"/>
                <a:sym typeface="EtihadAltis-Text"/>
              </a:defRPr>
            </a:pPr>
            <a:r>
              <a:rPr lang="en-US" sz="1000" kern="0" cap="all" spc="112" dirty="0">
                <a:solidFill>
                  <a:srgbClr val="000000">
                    <a:lumMod val="65000"/>
                    <a:lumOff val="35000"/>
                  </a:srgbClr>
                </a:solidFill>
                <a:latin typeface="EtihadAltis-Text"/>
                <a:ea typeface="EtihadAltis-Text"/>
                <a:cs typeface="EtihadAltis-Text"/>
                <a:sym typeface="EtihadAltis-Text"/>
              </a:rPr>
              <a:t>Increased digitalization with AWS </a:t>
            </a:r>
          </a:p>
        </p:txBody>
      </p:sp>
      <p:sp>
        <p:nvSpPr>
          <p:cNvPr id="81" name="Shape 299">
            <a:extLst>
              <a:ext uri="{FF2B5EF4-FFF2-40B4-BE49-F238E27FC236}">
                <a16:creationId xmlns:a16="http://schemas.microsoft.com/office/drawing/2014/main" id="{FDC3BBB2-75FC-4C9B-A28B-098B3E05D76E}"/>
              </a:ext>
            </a:extLst>
          </p:cNvPr>
          <p:cNvSpPr/>
          <p:nvPr/>
        </p:nvSpPr>
        <p:spPr>
          <a:xfrm>
            <a:off x="257640" y="2471699"/>
            <a:ext cx="1734051" cy="27699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t" anchorCtr="0">
            <a:spAutoFit/>
          </a:bodyPr>
          <a:lstStyle/>
          <a:p>
            <a:pPr algn="ctr" defTabSz="309540" hangingPunct="0">
              <a:lnSpc>
                <a:spcPct val="90000"/>
              </a:lnSpc>
              <a:defRPr cap="all" spc="300">
                <a:latin typeface="EtihadAltis-Text"/>
                <a:ea typeface="EtihadAltis-Text"/>
                <a:cs typeface="EtihadAltis-Text"/>
                <a:sym typeface="EtihadAltis-Text"/>
              </a:defRPr>
            </a:pPr>
            <a:r>
              <a:rPr lang="en-US" sz="1000" kern="0" cap="all" spc="112" dirty="0">
                <a:solidFill>
                  <a:srgbClr val="000000">
                    <a:lumMod val="65000"/>
                    <a:lumOff val="35000"/>
                  </a:srgbClr>
                </a:solidFill>
                <a:latin typeface="EtihadAltis-Text"/>
                <a:ea typeface="EtihadAltis-Text"/>
                <a:cs typeface="EtihadAltis-Text"/>
                <a:sym typeface="EtihadAltis-Text"/>
              </a:rPr>
              <a:t>High availability &amp; scalability</a:t>
            </a:r>
          </a:p>
        </p:txBody>
      </p:sp>
    </p:spTree>
    <p:extLst>
      <p:ext uri="{BB962C8B-B14F-4D97-AF65-F5344CB8AC3E}">
        <p14:creationId xmlns:p14="http://schemas.microsoft.com/office/powerpoint/2010/main" val="502974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DA9245B3-1764-4C53-B2E5-6227F75E09EC}"/>
              </a:ext>
            </a:extLst>
          </p:cNvPr>
          <p:cNvSpPr txBox="1"/>
          <p:nvPr/>
        </p:nvSpPr>
        <p:spPr>
          <a:xfrm>
            <a:off x="257640" y="392071"/>
            <a:ext cx="5713894" cy="480131"/>
          </a:xfrm>
          <a:prstGeom prst="rect">
            <a:avLst/>
          </a:prstGeom>
        </p:spPr>
        <p:txBody>
          <a:bodyPr vert="horz" lIns="0" tIns="45720" rIns="91440" bIns="45720" rtlCol="0" anchor="ctr">
            <a:normAutofit/>
          </a:bodyPr>
          <a:lstStyle>
            <a:lvl1pPr>
              <a:lnSpc>
                <a:spcPct val="90000"/>
              </a:lnSpc>
              <a:spcBef>
                <a:spcPct val="0"/>
              </a:spcBef>
              <a:buNone/>
              <a:defRPr sz="2800" b="0" i="0" cap="all" baseline="0">
                <a:solidFill>
                  <a:schemeClr val="tx1">
                    <a:lumMod val="65000"/>
                    <a:lumOff val="35000"/>
                  </a:schemeClr>
                </a:solidFill>
                <a:latin typeface="Etihad Altis Headline"/>
                <a:ea typeface="+mj-ea"/>
                <a:cs typeface="+mj-cs"/>
              </a:defRPr>
            </a:lvl1pPr>
          </a:lstStyle>
          <a:p>
            <a:r>
              <a:rPr lang="en-GB" dirty="0"/>
              <a:t>Technical enablers contd.</a:t>
            </a:r>
            <a:endParaRPr lang="en-US" dirty="0"/>
          </a:p>
        </p:txBody>
      </p:sp>
      <p:sp>
        <p:nvSpPr>
          <p:cNvPr id="46" name="Rounded Rectangle 12">
            <a:extLst>
              <a:ext uri="{FF2B5EF4-FFF2-40B4-BE49-F238E27FC236}">
                <a16:creationId xmlns:a16="http://schemas.microsoft.com/office/drawing/2014/main" id="{A0A70B90-8B8A-46F2-BE7A-897AE24C15E0}"/>
              </a:ext>
            </a:extLst>
          </p:cNvPr>
          <p:cNvSpPr/>
          <p:nvPr/>
        </p:nvSpPr>
        <p:spPr>
          <a:xfrm>
            <a:off x="257640" y="1245217"/>
            <a:ext cx="11584900" cy="703942"/>
          </a:xfrm>
          <a:prstGeom prst="round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ETIHADALTIS-BOOK" panose="020B0503030000000003" pitchFamily="34" charset="77"/>
              </a:rPr>
              <a:t>AWS Components </a:t>
            </a:r>
          </a:p>
        </p:txBody>
      </p:sp>
      <p:sp>
        <p:nvSpPr>
          <p:cNvPr id="47" name="TextBox 46">
            <a:extLst>
              <a:ext uri="{FF2B5EF4-FFF2-40B4-BE49-F238E27FC236}">
                <a16:creationId xmlns:a16="http://schemas.microsoft.com/office/drawing/2014/main" id="{4DFE9F06-3DCE-413E-8A71-4F4B8140708F}"/>
              </a:ext>
            </a:extLst>
          </p:cNvPr>
          <p:cNvSpPr txBox="1"/>
          <p:nvPr/>
        </p:nvSpPr>
        <p:spPr>
          <a:xfrm>
            <a:off x="384101" y="2615298"/>
            <a:ext cx="1492183" cy="369332"/>
          </a:xfrm>
          <a:prstGeom prst="rect">
            <a:avLst/>
          </a:prstGeom>
          <a:noFill/>
        </p:spPr>
        <p:txBody>
          <a:bodyPr wrap="square" rtlCol="0">
            <a:spAutoFit/>
          </a:bodyPr>
          <a:lstStyle/>
          <a:p>
            <a:r>
              <a:rPr lang="en-US" dirty="0"/>
              <a:t>CloudWatch</a:t>
            </a:r>
          </a:p>
        </p:txBody>
      </p:sp>
      <p:sp>
        <p:nvSpPr>
          <p:cNvPr id="48" name="TextBox 47">
            <a:extLst>
              <a:ext uri="{FF2B5EF4-FFF2-40B4-BE49-F238E27FC236}">
                <a16:creationId xmlns:a16="http://schemas.microsoft.com/office/drawing/2014/main" id="{B265303F-D014-47D2-8718-149EB9CF477F}"/>
              </a:ext>
            </a:extLst>
          </p:cNvPr>
          <p:cNvSpPr txBox="1"/>
          <p:nvPr/>
        </p:nvSpPr>
        <p:spPr>
          <a:xfrm>
            <a:off x="384101" y="3385889"/>
            <a:ext cx="1564935" cy="369332"/>
          </a:xfrm>
          <a:prstGeom prst="rect">
            <a:avLst/>
          </a:prstGeom>
          <a:noFill/>
        </p:spPr>
        <p:txBody>
          <a:bodyPr wrap="square" rtlCol="0">
            <a:spAutoFit/>
          </a:bodyPr>
          <a:lstStyle/>
          <a:p>
            <a:r>
              <a:rPr lang="en-US" dirty="0"/>
              <a:t>Amazon S3</a:t>
            </a:r>
          </a:p>
        </p:txBody>
      </p:sp>
      <p:sp>
        <p:nvSpPr>
          <p:cNvPr id="49" name="TextBox 48">
            <a:extLst>
              <a:ext uri="{FF2B5EF4-FFF2-40B4-BE49-F238E27FC236}">
                <a16:creationId xmlns:a16="http://schemas.microsoft.com/office/drawing/2014/main" id="{31EEFB22-8030-42A3-BB5B-0F4D742BA282}"/>
              </a:ext>
            </a:extLst>
          </p:cNvPr>
          <p:cNvSpPr txBox="1"/>
          <p:nvPr/>
        </p:nvSpPr>
        <p:spPr>
          <a:xfrm>
            <a:off x="2155214" y="2570093"/>
            <a:ext cx="3678579" cy="461665"/>
          </a:xfrm>
          <a:prstGeom prst="rect">
            <a:avLst/>
          </a:prstGeom>
          <a:noFill/>
        </p:spPr>
        <p:txBody>
          <a:bodyPr wrap="square" lIns="91440" tIns="45720" rIns="91440" bIns="45720" rtlCol="0" anchor="t">
            <a:spAutoFit/>
          </a:bodyPr>
          <a:lstStyle/>
          <a:p>
            <a:pPr algn="just"/>
            <a:r>
              <a:rPr lang="en-US" sz="1200" b="0" i="0" dirty="0">
                <a:solidFill>
                  <a:srgbClr val="222222"/>
                </a:solidFill>
                <a:effectLst/>
                <a:latin typeface="Poppins" panose="020B0502040204020203" pitchFamily="2" charset="0"/>
              </a:rPr>
              <a:t>CloudWatch service was used to monitor all the services and ensure there are no security breaches.</a:t>
            </a:r>
            <a:endParaRPr lang="en-US" sz="1200" dirty="0"/>
          </a:p>
        </p:txBody>
      </p:sp>
      <p:sp>
        <p:nvSpPr>
          <p:cNvPr id="50" name="TextBox 49">
            <a:extLst>
              <a:ext uri="{FF2B5EF4-FFF2-40B4-BE49-F238E27FC236}">
                <a16:creationId xmlns:a16="http://schemas.microsoft.com/office/drawing/2014/main" id="{D36B1A1F-8E9E-4D7B-987D-752A5E76F094}"/>
              </a:ext>
            </a:extLst>
          </p:cNvPr>
          <p:cNvSpPr txBox="1"/>
          <p:nvPr/>
        </p:nvSpPr>
        <p:spPr>
          <a:xfrm>
            <a:off x="2155214" y="3286388"/>
            <a:ext cx="3678579" cy="646331"/>
          </a:xfrm>
          <a:prstGeom prst="rect">
            <a:avLst/>
          </a:prstGeom>
          <a:noFill/>
        </p:spPr>
        <p:txBody>
          <a:bodyPr wrap="square" rtlCol="0">
            <a:spAutoFit/>
          </a:bodyPr>
          <a:lstStyle/>
          <a:p>
            <a:pPr algn="just"/>
            <a:r>
              <a:rPr lang="en-US" sz="1200" dirty="0"/>
              <a:t>Amazon S3 is used as an  object storage service that offers industry-leading scalability, data availability, security, and performance</a:t>
            </a:r>
          </a:p>
        </p:txBody>
      </p:sp>
      <p:sp>
        <p:nvSpPr>
          <p:cNvPr id="51" name="TextBox 50">
            <a:extLst>
              <a:ext uri="{FF2B5EF4-FFF2-40B4-BE49-F238E27FC236}">
                <a16:creationId xmlns:a16="http://schemas.microsoft.com/office/drawing/2014/main" id="{30A40FA9-330A-4268-B620-95BFED3306EA}"/>
              </a:ext>
            </a:extLst>
          </p:cNvPr>
          <p:cNvSpPr txBox="1"/>
          <p:nvPr/>
        </p:nvSpPr>
        <p:spPr>
          <a:xfrm>
            <a:off x="352440" y="4233485"/>
            <a:ext cx="1628255" cy="369332"/>
          </a:xfrm>
          <a:prstGeom prst="rect">
            <a:avLst/>
          </a:prstGeom>
          <a:noFill/>
        </p:spPr>
        <p:txBody>
          <a:bodyPr wrap="square" lIns="91440" tIns="45720" rIns="91440" bIns="45720" rtlCol="0" anchor="t">
            <a:spAutoFit/>
          </a:bodyPr>
          <a:lstStyle/>
          <a:p>
            <a:r>
              <a:rPr lang="en-US" dirty="0">
                <a:cs typeface="Calibri" panose="020F0502020204030204"/>
              </a:rPr>
              <a:t>Amazon SQS</a:t>
            </a:r>
          </a:p>
        </p:txBody>
      </p:sp>
      <p:sp>
        <p:nvSpPr>
          <p:cNvPr id="52" name="TextBox 51">
            <a:extLst>
              <a:ext uri="{FF2B5EF4-FFF2-40B4-BE49-F238E27FC236}">
                <a16:creationId xmlns:a16="http://schemas.microsoft.com/office/drawing/2014/main" id="{01CBDCB4-D26E-495E-894B-B333602B50D9}"/>
              </a:ext>
            </a:extLst>
          </p:cNvPr>
          <p:cNvSpPr txBox="1"/>
          <p:nvPr/>
        </p:nvSpPr>
        <p:spPr>
          <a:xfrm>
            <a:off x="2163596" y="4096197"/>
            <a:ext cx="3661088" cy="646331"/>
          </a:xfrm>
          <a:prstGeom prst="rect">
            <a:avLst/>
          </a:prstGeom>
          <a:noFill/>
        </p:spPr>
        <p:txBody>
          <a:bodyPr wrap="square" rtlCol="0">
            <a:spAutoFit/>
          </a:bodyPr>
          <a:lstStyle/>
          <a:p>
            <a:pPr algn="just"/>
            <a:r>
              <a:rPr lang="en-US" sz="1200" dirty="0"/>
              <a:t>SQS is used to decouple application components so that they run and fail independently, increasing the overall fault tolerance of the system. </a:t>
            </a:r>
          </a:p>
        </p:txBody>
      </p:sp>
      <p:sp>
        <p:nvSpPr>
          <p:cNvPr id="54" name="Rectangle 53">
            <a:extLst>
              <a:ext uri="{FF2B5EF4-FFF2-40B4-BE49-F238E27FC236}">
                <a16:creationId xmlns:a16="http://schemas.microsoft.com/office/drawing/2014/main" id="{8E3556F9-373A-4D70-A359-AFE0640164C7}"/>
              </a:ext>
            </a:extLst>
          </p:cNvPr>
          <p:cNvSpPr/>
          <p:nvPr/>
        </p:nvSpPr>
        <p:spPr>
          <a:xfrm>
            <a:off x="303550" y="2394742"/>
            <a:ext cx="5453081" cy="2606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3ABFC254-255F-4376-93FC-6F03E27B0F78}"/>
              </a:ext>
            </a:extLst>
          </p:cNvPr>
          <p:cNvCxnSpPr>
            <a:cxnSpLocks/>
          </p:cNvCxnSpPr>
          <p:nvPr/>
        </p:nvCxnSpPr>
        <p:spPr>
          <a:xfrm>
            <a:off x="384101" y="3156585"/>
            <a:ext cx="5291978"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Connector 55">
            <a:extLst>
              <a:ext uri="{FF2B5EF4-FFF2-40B4-BE49-F238E27FC236}">
                <a16:creationId xmlns:a16="http://schemas.microsoft.com/office/drawing/2014/main" id="{006578CD-FB50-4307-9670-10751ECB23EE}"/>
              </a:ext>
            </a:extLst>
          </p:cNvPr>
          <p:cNvCxnSpPr>
            <a:cxnSpLocks/>
          </p:cNvCxnSpPr>
          <p:nvPr/>
        </p:nvCxnSpPr>
        <p:spPr>
          <a:xfrm>
            <a:off x="325140" y="3959105"/>
            <a:ext cx="5404999"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62C15432-F888-4182-9817-EC45ED2424FB}"/>
              </a:ext>
            </a:extLst>
          </p:cNvPr>
          <p:cNvSpPr txBox="1"/>
          <p:nvPr/>
        </p:nvSpPr>
        <p:spPr>
          <a:xfrm>
            <a:off x="6281969" y="2590998"/>
            <a:ext cx="1492183" cy="369332"/>
          </a:xfrm>
          <a:prstGeom prst="rect">
            <a:avLst/>
          </a:prstGeom>
          <a:noFill/>
        </p:spPr>
        <p:txBody>
          <a:bodyPr wrap="square" rtlCol="0">
            <a:spAutoFit/>
          </a:bodyPr>
          <a:lstStyle/>
          <a:p>
            <a:r>
              <a:rPr lang="en-US" dirty="0"/>
              <a:t>Microservices</a:t>
            </a:r>
          </a:p>
        </p:txBody>
      </p:sp>
      <p:sp>
        <p:nvSpPr>
          <p:cNvPr id="59" name="TextBox 58">
            <a:extLst>
              <a:ext uri="{FF2B5EF4-FFF2-40B4-BE49-F238E27FC236}">
                <a16:creationId xmlns:a16="http://schemas.microsoft.com/office/drawing/2014/main" id="{9F4B0989-49C8-4424-841E-D88AC9396F8E}"/>
              </a:ext>
            </a:extLst>
          </p:cNvPr>
          <p:cNvSpPr txBox="1"/>
          <p:nvPr/>
        </p:nvSpPr>
        <p:spPr>
          <a:xfrm>
            <a:off x="8086840" y="2476798"/>
            <a:ext cx="3606041" cy="646331"/>
          </a:xfrm>
          <a:prstGeom prst="rect">
            <a:avLst/>
          </a:prstGeom>
          <a:noFill/>
        </p:spPr>
        <p:txBody>
          <a:bodyPr wrap="square" lIns="91440" tIns="45720" rIns="91440" bIns="45720" rtlCol="0" anchor="t">
            <a:spAutoFit/>
          </a:bodyPr>
          <a:lstStyle/>
          <a:p>
            <a:pPr algn="just"/>
            <a:r>
              <a:rPr lang="en-US" sz="1200" b="0" i="0" dirty="0">
                <a:solidFill>
                  <a:srgbClr val="4D5156"/>
                </a:solidFill>
                <a:effectLst/>
                <a:latin typeface="arial" panose="020B0604020202020204" pitchFamily="34" charset="0"/>
              </a:rPr>
              <a:t>A variant of the service-oriented architecture structural style – arranges an application as a collection of loosely-coupled services</a:t>
            </a:r>
            <a:r>
              <a:rPr lang="en-US" sz="1200" dirty="0"/>
              <a:t>.</a:t>
            </a:r>
            <a:endParaRPr lang="en-US" dirty="0"/>
          </a:p>
        </p:txBody>
      </p:sp>
      <p:sp>
        <p:nvSpPr>
          <p:cNvPr id="63" name="Rectangle 62">
            <a:extLst>
              <a:ext uri="{FF2B5EF4-FFF2-40B4-BE49-F238E27FC236}">
                <a16:creationId xmlns:a16="http://schemas.microsoft.com/office/drawing/2014/main" id="{A8F60710-AFD2-432F-AA2A-5F8CC79FF7AC}"/>
              </a:ext>
            </a:extLst>
          </p:cNvPr>
          <p:cNvSpPr/>
          <p:nvPr/>
        </p:nvSpPr>
        <p:spPr>
          <a:xfrm>
            <a:off x="6204807" y="2394742"/>
            <a:ext cx="5729078" cy="2606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3123FB3A-F19B-4C46-93A5-8AB1D7C6CE05}"/>
              </a:ext>
            </a:extLst>
          </p:cNvPr>
          <p:cNvCxnSpPr>
            <a:cxnSpLocks/>
          </p:cNvCxnSpPr>
          <p:nvPr/>
        </p:nvCxnSpPr>
        <p:spPr>
          <a:xfrm>
            <a:off x="6204807" y="3156585"/>
            <a:ext cx="5362628"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6" name="AutoShape 6" descr="Etihad enhances Verified to Fly service to make travel easier">
            <a:extLst>
              <a:ext uri="{FF2B5EF4-FFF2-40B4-BE49-F238E27FC236}">
                <a16:creationId xmlns:a16="http://schemas.microsoft.com/office/drawing/2014/main" id="{FD80E7F3-C910-44B2-9810-8EA1A499E567}"/>
              </a:ext>
            </a:extLst>
          </p:cNvPr>
          <p:cNvSpPr>
            <a:spLocks noChangeAspect="1" noChangeArrowheads="1"/>
          </p:cNvSpPr>
          <p:nvPr/>
        </p:nvSpPr>
        <p:spPr bwMode="auto">
          <a:xfrm>
            <a:off x="6366680" y="33334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C4180B64-D64D-4369-9F50-C8FA29FAE1F7}"/>
              </a:ext>
            </a:extLst>
          </p:cNvPr>
          <p:cNvSpPr txBox="1"/>
          <p:nvPr/>
        </p:nvSpPr>
        <p:spPr>
          <a:xfrm>
            <a:off x="6281968" y="3266868"/>
            <a:ext cx="1492183" cy="369332"/>
          </a:xfrm>
          <a:prstGeom prst="rect">
            <a:avLst/>
          </a:prstGeom>
          <a:noFill/>
        </p:spPr>
        <p:txBody>
          <a:bodyPr wrap="square" rtlCol="0">
            <a:spAutoFit/>
          </a:bodyPr>
          <a:lstStyle/>
          <a:p>
            <a:r>
              <a:rPr lang="en-US" dirty="0"/>
              <a:t>IAM</a:t>
            </a:r>
          </a:p>
        </p:txBody>
      </p:sp>
      <p:sp>
        <p:nvSpPr>
          <p:cNvPr id="20" name="TextBox 19">
            <a:extLst>
              <a:ext uri="{FF2B5EF4-FFF2-40B4-BE49-F238E27FC236}">
                <a16:creationId xmlns:a16="http://schemas.microsoft.com/office/drawing/2014/main" id="{8D026542-F29E-4C1A-BAB5-D0B82EAF4628}"/>
              </a:ext>
            </a:extLst>
          </p:cNvPr>
          <p:cNvSpPr txBox="1"/>
          <p:nvPr/>
        </p:nvSpPr>
        <p:spPr>
          <a:xfrm>
            <a:off x="8080641" y="3223281"/>
            <a:ext cx="3606041" cy="1200329"/>
          </a:xfrm>
          <a:prstGeom prst="rect">
            <a:avLst/>
          </a:prstGeom>
          <a:noFill/>
        </p:spPr>
        <p:txBody>
          <a:bodyPr wrap="square" lIns="91440" tIns="45720" rIns="91440" bIns="45720" rtlCol="0" anchor="t">
            <a:spAutoFit/>
          </a:bodyPr>
          <a:lstStyle/>
          <a:p>
            <a:pPr algn="just"/>
            <a:r>
              <a:rPr lang="en-US" sz="1200" dirty="0"/>
              <a:t>AWS Identity and Access Management (IAM) provides fine-grained access control across all of AWS. With IAM, we specified who can access which services and resources, and under which conditions. With IAM policies, we managed permissions to your workforce and systems to ensure least-privilege permissions.</a:t>
            </a:r>
            <a:endParaRPr lang="en-US" dirty="0"/>
          </a:p>
        </p:txBody>
      </p:sp>
    </p:spTree>
    <p:extLst>
      <p:ext uri="{BB962C8B-B14F-4D97-AF65-F5344CB8AC3E}">
        <p14:creationId xmlns:p14="http://schemas.microsoft.com/office/powerpoint/2010/main" val="9001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F69661CB-8BBB-426C-BA64-8EE35E809E50}"/>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4000" b="1" kern="1200" dirty="0">
                <a:solidFill>
                  <a:srgbClr val="FFFFFF"/>
                </a:solidFill>
                <a:latin typeface="+mj-lt"/>
                <a:ea typeface="+mj-ea"/>
                <a:cs typeface="+mj-cs"/>
              </a:rPr>
              <a:t>Thank You</a:t>
            </a:r>
          </a:p>
        </p:txBody>
      </p:sp>
    </p:spTree>
    <p:extLst>
      <p:ext uri="{BB962C8B-B14F-4D97-AF65-F5344CB8AC3E}">
        <p14:creationId xmlns:p14="http://schemas.microsoft.com/office/powerpoint/2010/main" val="1616806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2511</TotalTime>
  <Words>342</Words>
  <Application>Microsoft Office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arial</vt:lpstr>
      <vt:lpstr>arial</vt:lpstr>
      <vt:lpstr>Calibri</vt:lpstr>
      <vt:lpstr>Calibri Light</vt:lpstr>
      <vt:lpstr>Etihad Altis Headline</vt:lpstr>
      <vt:lpstr>Etihad Altis Text</vt:lpstr>
      <vt:lpstr>ETIHADALTIS-BOOK</vt:lpstr>
      <vt:lpstr>EtihadAltis-Text</vt:lpstr>
      <vt:lpstr>Poppins</vt:lpstr>
      <vt:lpstr>Office Theme</vt:lpstr>
      <vt:lpstr>PowerPoint Presentation</vt:lpstr>
      <vt:lpstr>Architectural Design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IITR Capstone Project “ENCIRCLE”</dc:title>
  <dc:creator>Swarup Kumar Sahoo</dc:creator>
  <cp:lastModifiedBy>Manoj Kumar Sahu</cp:lastModifiedBy>
  <cp:revision>156</cp:revision>
  <dcterms:created xsi:type="dcterms:W3CDTF">2022-04-09T12:42:34Z</dcterms:created>
  <dcterms:modified xsi:type="dcterms:W3CDTF">2022-04-30T11:06:42Z</dcterms:modified>
</cp:coreProperties>
</file>