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93" r:id="rId4"/>
    <p:sldId id="269" r:id="rId5"/>
    <p:sldId id="292" r:id="rId6"/>
    <p:sldId id="270" r:id="rId7"/>
    <p:sldId id="271" r:id="rId8"/>
    <p:sldId id="272" r:id="rId9"/>
    <p:sldId id="273" r:id="rId10"/>
    <p:sldId id="294" r:id="rId11"/>
    <p:sldId id="274" r:id="rId12"/>
    <p:sldId id="275" r:id="rId13"/>
    <p:sldId id="276" r:id="rId14"/>
    <p:sldId id="277" r:id="rId15"/>
    <p:sldId id="278" r:id="rId16"/>
    <p:sldId id="279" r:id="rId17"/>
    <p:sldId id="280" r:id="rId18"/>
    <p:sldId id="281" r:id="rId19"/>
    <p:sldId id="282" r:id="rId20"/>
    <p:sldId id="285" r:id="rId21"/>
    <p:sldId id="286"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0" d="100"/>
          <a:sy n="80" d="100"/>
        </p:scale>
        <p:origin x="354" y="90"/>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2895600" y="2055874"/>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p>
          <a:p>
            <a:pPr marL="0" lvl="0" indent="0" algn="l" rtl="0">
              <a:spcBef>
                <a:spcPts val="0"/>
              </a:spcBef>
              <a:spcAft>
                <a:spcPts val="0"/>
              </a:spcAft>
              <a:buSzPts val="1680"/>
              <a:buNone/>
            </a:pPr>
            <a:endParaRPr lang="en-US" sz="3600" dirty="0" smtClean="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680"/>
              <a:buNone/>
            </a:pPr>
            <a:r>
              <a:rPr lang="en-US" sz="3600" dirty="0">
                <a:solidFill>
                  <a:schemeClr val="lt1"/>
                </a:solidFill>
                <a:latin typeface="Times New Roman"/>
                <a:ea typeface="Times New Roman"/>
                <a:cs typeface="Times New Roman"/>
                <a:sym typeface="Times New Roman"/>
              </a:rPr>
              <a:t> </a:t>
            </a:r>
            <a:r>
              <a:rPr lang="en-US" sz="3600" dirty="0" smtClean="0">
                <a:solidFill>
                  <a:schemeClr val="lt1"/>
                </a:solidFill>
                <a:latin typeface="Times New Roman"/>
                <a:ea typeface="Times New Roman"/>
                <a:cs typeface="Times New Roman"/>
                <a:sym typeface="Times New Roman"/>
              </a:rPr>
              <a:t>         Flight Fare Prediction</a:t>
            </a:r>
            <a:endParaRPr sz="36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487332"/>
            <a:ext cx="9047748" cy="1559342"/>
          </a:xfrm>
        </p:spPr>
        <p:txBody>
          <a:bodyPr/>
          <a:lstStyle/>
          <a:p>
            <a:endParaRPr lang="en-IN"/>
          </a:p>
        </p:txBody>
      </p:sp>
      <p:sp>
        <p:nvSpPr>
          <p:cNvPr id="3" name="Text Placeholder 2"/>
          <p:cNvSpPr>
            <a:spLocks noGrp="1"/>
          </p:cNvSpPr>
          <p:nvPr>
            <p:ph type="body" idx="1"/>
          </p:nvPr>
        </p:nvSpPr>
        <p:spPr>
          <a:xfrm>
            <a:off x="1371600" y="685800"/>
            <a:ext cx="9047748" cy="3615267"/>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84042"/>
            <a:ext cx="9047748" cy="5662632"/>
          </a:xfrm>
          <a:prstGeom prst="rect">
            <a:avLst/>
          </a:prstGeom>
        </p:spPr>
      </p:pic>
    </p:spTree>
    <p:extLst>
      <p:ext uri="{BB962C8B-B14F-4D97-AF65-F5344CB8AC3E}">
        <p14:creationId xmlns:p14="http://schemas.microsoft.com/office/powerpoint/2010/main" val="2511958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570" y="4651541"/>
            <a:ext cx="11056187" cy="1507067"/>
          </a:xfrm>
        </p:spPr>
        <p:txBody>
          <a:bodyPr/>
          <a:lstStyle/>
          <a:p>
            <a:endParaRPr lang="en-IN" dirty="0"/>
          </a:p>
        </p:txBody>
      </p:sp>
      <p:sp>
        <p:nvSpPr>
          <p:cNvPr id="3" name="Text Placeholder 2"/>
          <p:cNvSpPr>
            <a:spLocks noGrp="1"/>
          </p:cNvSpPr>
          <p:nvPr>
            <p:ph type="body" idx="1"/>
          </p:nvPr>
        </p:nvSpPr>
        <p:spPr>
          <a:xfrm>
            <a:off x="684211" y="685800"/>
            <a:ext cx="10817977" cy="3615267"/>
          </a:xfrm>
        </p:spPr>
        <p:txBody>
          <a:bodyPr>
            <a:normAutofit/>
          </a:bodyPr>
          <a:lstStyle/>
          <a:p>
            <a:r>
              <a:rPr lang="en-IN" sz="4800" dirty="0" smtClean="0"/>
              <a:t>     </a:t>
            </a:r>
          </a:p>
          <a:p>
            <a:r>
              <a:rPr lang="en-IN" sz="4800" dirty="0"/>
              <a:t> </a:t>
            </a:r>
            <a:r>
              <a:rPr lang="en-IN" sz="4800" dirty="0" smtClean="0"/>
              <a:t>     </a:t>
            </a:r>
            <a:r>
              <a:rPr lang="en-IN" sz="4800" dirty="0" smtClean="0">
                <a:solidFill>
                  <a:schemeClr val="bg1"/>
                </a:solidFill>
              </a:rPr>
              <a:t>TARGET VS FEATURE PLOT</a:t>
            </a:r>
            <a:endParaRPr lang="en-IN" sz="4800" dirty="0">
              <a:solidFill>
                <a:schemeClr val="bg1"/>
              </a:solidFill>
            </a:endParaRPr>
          </a:p>
        </p:txBody>
      </p:sp>
    </p:spTree>
    <p:extLst>
      <p:ext uri="{BB962C8B-B14F-4D97-AF65-F5344CB8AC3E}">
        <p14:creationId xmlns:p14="http://schemas.microsoft.com/office/powerpoint/2010/main" val="1375373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778" y="4487333"/>
            <a:ext cx="9444790" cy="1432648"/>
          </a:xfrm>
        </p:spPr>
        <p:txBody>
          <a:bodyPr/>
          <a:lstStyle/>
          <a:p>
            <a:endParaRPr lang="en-IN"/>
          </a:p>
        </p:txBody>
      </p:sp>
      <p:sp>
        <p:nvSpPr>
          <p:cNvPr id="3" name="Text Placeholder 2"/>
          <p:cNvSpPr>
            <a:spLocks noGrp="1"/>
          </p:cNvSpPr>
          <p:nvPr>
            <p:ph type="body" idx="1"/>
          </p:nvPr>
        </p:nvSpPr>
        <p:spPr>
          <a:xfrm>
            <a:off x="1058778" y="685800"/>
            <a:ext cx="8159833" cy="3615267"/>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779" y="557778"/>
            <a:ext cx="9444789" cy="5362202"/>
          </a:xfrm>
          <a:prstGeom prst="rect">
            <a:avLst/>
          </a:prstGeom>
        </p:spPr>
      </p:pic>
    </p:spTree>
    <p:extLst>
      <p:ext uri="{BB962C8B-B14F-4D97-AF65-F5344CB8AC3E}">
        <p14:creationId xmlns:p14="http://schemas.microsoft.com/office/powerpoint/2010/main" val="1747728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964" y="685799"/>
            <a:ext cx="9076415" cy="5654843"/>
          </a:xfrm>
          <a:prstGeom prst="rect">
            <a:avLst/>
          </a:prstGeom>
        </p:spPr>
      </p:pic>
    </p:spTree>
    <p:extLst>
      <p:ext uri="{BB962C8B-B14F-4D97-AF65-F5344CB8AC3E}">
        <p14:creationId xmlns:p14="http://schemas.microsoft.com/office/powerpoint/2010/main" val="413194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178" y="4487332"/>
            <a:ext cx="8388433" cy="1507067"/>
          </a:xfrm>
        </p:spPr>
        <p:txBody>
          <a:bodyPr/>
          <a:lstStyle/>
          <a:p>
            <a:endParaRPr lang="en-IN"/>
          </a:p>
        </p:txBody>
      </p:sp>
      <p:sp>
        <p:nvSpPr>
          <p:cNvPr id="3" name="Text Placeholder 2"/>
          <p:cNvSpPr>
            <a:spLocks noGrp="1"/>
          </p:cNvSpPr>
          <p:nvPr>
            <p:ph type="body" idx="1"/>
          </p:nvPr>
        </p:nvSpPr>
        <p:spPr>
          <a:xfrm>
            <a:off x="830178" y="685800"/>
            <a:ext cx="8388434" cy="3615267"/>
          </a:xfrm>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179" y="489198"/>
            <a:ext cx="9938084" cy="5490281"/>
          </a:xfrm>
          <a:prstGeom prst="rect">
            <a:avLst/>
          </a:prstGeom>
        </p:spPr>
      </p:pic>
    </p:spTree>
    <p:extLst>
      <p:ext uri="{BB962C8B-B14F-4D97-AF65-F5344CB8AC3E}">
        <p14:creationId xmlns:p14="http://schemas.microsoft.com/office/powerpoint/2010/main" val="4051821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872" y="4487332"/>
            <a:ext cx="9673700" cy="1507067"/>
          </a:xfrm>
        </p:spPr>
        <p:txBody>
          <a:bodyPr/>
          <a:lstStyle/>
          <a:p>
            <a:endParaRPr lang="en-IN" dirty="0"/>
          </a:p>
        </p:txBody>
      </p:sp>
      <p:sp>
        <p:nvSpPr>
          <p:cNvPr id="3" name="Text Placeholder 2"/>
          <p:cNvSpPr>
            <a:spLocks noGrp="1"/>
          </p:cNvSpPr>
          <p:nvPr>
            <p:ph type="body" idx="1"/>
          </p:nvPr>
        </p:nvSpPr>
        <p:spPr>
          <a:xfrm>
            <a:off x="1094872" y="685800"/>
            <a:ext cx="8123739" cy="3615267"/>
          </a:xfrm>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873" y="502914"/>
            <a:ext cx="9673699" cy="5464666"/>
          </a:xfrm>
          <a:prstGeom prst="rect">
            <a:avLst/>
          </a:prstGeom>
        </p:spPr>
      </p:pic>
    </p:spTree>
    <p:extLst>
      <p:ext uri="{BB962C8B-B14F-4D97-AF65-F5344CB8AC3E}">
        <p14:creationId xmlns:p14="http://schemas.microsoft.com/office/powerpoint/2010/main" val="2403489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7694" y="4487332"/>
            <a:ext cx="9095874" cy="1507067"/>
          </a:xfrm>
        </p:spPr>
        <p:txBody>
          <a:bodyPr/>
          <a:lstStyle/>
          <a:p>
            <a:endParaRPr lang="en-IN"/>
          </a:p>
        </p:txBody>
      </p:sp>
      <p:sp>
        <p:nvSpPr>
          <p:cNvPr id="3" name="Text Placeholder 2"/>
          <p:cNvSpPr>
            <a:spLocks noGrp="1"/>
          </p:cNvSpPr>
          <p:nvPr>
            <p:ph type="body" idx="1"/>
          </p:nvPr>
        </p:nvSpPr>
        <p:spPr>
          <a:xfrm>
            <a:off x="1407694" y="685800"/>
            <a:ext cx="7810917" cy="3615267"/>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695" y="502914"/>
            <a:ext cx="9095873" cy="5464666"/>
          </a:xfrm>
          <a:prstGeom prst="rect">
            <a:avLst/>
          </a:prstGeom>
        </p:spPr>
      </p:pic>
    </p:spTree>
    <p:extLst>
      <p:ext uri="{BB962C8B-B14F-4D97-AF65-F5344CB8AC3E}">
        <p14:creationId xmlns:p14="http://schemas.microsoft.com/office/powerpoint/2010/main" val="3861467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7694" y="4487332"/>
            <a:ext cx="9119938" cy="1424715"/>
          </a:xfrm>
        </p:spPr>
        <p:txBody>
          <a:bodyPr/>
          <a:lstStyle/>
          <a:p>
            <a:endParaRPr lang="en-IN"/>
          </a:p>
        </p:txBody>
      </p:sp>
      <p:sp>
        <p:nvSpPr>
          <p:cNvPr id="3" name="Text Placeholder 2"/>
          <p:cNvSpPr>
            <a:spLocks noGrp="1"/>
          </p:cNvSpPr>
          <p:nvPr>
            <p:ph type="body" idx="1"/>
          </p:nvPr>
        </p:nvSpPr>
        <p:spPr>
          <a:xfrm>
            <a:off x="1407694" y="685800"/>
            <a:ext cx="7810917" cy="3615267"/>
          </a:xfrm>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695" y="566922"/>
            <a:ext cx="9119937" cy="5345125"/>
          </a:xfrm>
          <a:prstGeom prst="rect">
            <a:avLst/>
          </a:prstGeom>
        </p:spPr>
      </p:pic>
    </p:spTree>
    <p:extLst>
      <p:ext uri="{BB962C8B-B14F-4D97-AF65-F5344CB8AC3E}">
        <p14:creationId xmlns:p14="http://schemas.microsoft.com/office/powerpoint/2010/main" val="1773431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978" y="4657689"/>
            <a:ext cx="9180096" cy="1507067"/>
          </a:xfrm>
        </p:spPr>
        <p:txBody>
          <a:bodyPr/>
          <a:lstStyle/>
          <a:p>
            <a:endParaRPr lang="en-IN"/>
          </a:p>
        </p:txBody>
      </p:sp>
      <p:sp>
        <p:nvSpPr>
          <p:cNvPr id="3" name="Text Placeholder 2"/>
          <p:cNvSpPr>
            <a:spLocks noGrp="1"/>
          </p:cNvSpPr>
          <p:nvPr>
            <p:ph type="body" idx="1"/>
          </p:nvPr>
        </p:nvSpPr>
        <p:spPr>
          <a:xfrm>
            <a:off x="1515978" y="685800"/>
            <a:ext cx="7702633" cy="3615267"/>
          </a:xfrm>
        </p:spPr>
        <p:txBody>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979" y="329178"/>
            <a:ext cx="9180095" cy="5789129"/>
          </a:xfrm>
          <a:prstGeom prst="rect">
            <a:avLst/>
          </a:prstGeom>
        </p:spPr>
      </p:pic>
    </p:spTree>
    <p:extLst>
      <p:ext uri="{BB962C8B-B14F-4D97-AF65-F5344CB8AC3E}">
        <p14:creationId xmlns:p14="http://schemas.microsoft.com/office/powerpoint/2010/main" val="2365304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628" y="3429000"/>
            <a:ext cx="8343984" cy="2645719"/>
          </a:xfrm>
        </p:spPr>
        <p:txBody>
          <a:bodyPr>
            <a:noAutofit/>
          </a:bodyPr>
          <a:lstStyle/>
          <a:p>
            <a:endParaRPr lang="en-IN" sz="1800" dirty="0"/>
          </a:p>
        </p:txBody>
      </p:sp>
      <p:sp>
        <p:nvSpPr>
          <p:cNvPr id="3" name="Text Placeholder 2"/>
          <p:cNvSpPr>
            <a:spLocks noGrp="1"/>
          </p:cNvSpPr>
          <p:nvPr>
            <p:ph type="body" idx="1"/>
          </p:nvPr>
        </p:nvSpPr>
        <p:spPr>
          <a:xfrm>
            <a:off x="874627" y="685800"/>
            <a:ext cx="10048745" cy="3614351"/>
          </a:xfrm>
        </p:spPr>
        <p:txBody>
          <a:bodyPr>
            <a:normAutofit/>
          </a:bodyPr>
          <a:lstStyle/>
          <a:p>
            <a:pPr marL="0" lvl="0" indent="0">
              <a:spcBef>
                <a:spcPts val="1040"/>
              </a:spcBef>
              <a:buSzPts val="1760"/>
              <a:buNone/>
            </a:pPr>
            <a:r>
              <a:rPr lang="en-IN" sz="2200" dirty="0" smtClean="0">
                <a:solidFill>
                  <a:schemeClr val="lt1"/>
                </a:solidFill>
                <a:latin typeface="Times New Roman"/>
                <a:ea typeface="Times New Roman"/>
                <a:cs typeface="Times New Roman"/>
                <a:sym typeface="Times New Roman"/>
              </a:rPr>
              <a:t>Prediction:</a:t>
            </a:r>
            <a:endParaRPr lang="en-IN" sz="2200" dirty="0">
              <a:solidFill>
                <a:schemeClr val="lt1"/>
              </a:solidFill>
              <a:latin typeface="Times New Roman"/>
              <a:ea typeface="Times New Roman"/>
              <a:cs typeface="Times New Roman"/>
              <a:sym typeface="Times New Roman"/>
            </a:endParaRPr>
          </a:p>
          <a:p>
            <a:pPr marL="742950" lvl="1" indent="-285750">
              <a:spcBef>
                <a:spcPts val="960"/>
              </a:spcBef>
              <a:buFont typeface="Wingdings" panose="05000000000000000000" pitchFamily="2" charset="2"/>
              <a:buChar char="Ø"/>
            </a:pPr>
            <a:r>
              <a:rPr lang="en-IN" dirty="0" smtClean="0">
                <a:solidFill>
                  <a:schemeClr val="bg1"/>
                </a:solidFill>
                <a:latin typeface="Times New Roman" panose="02020603050405020304" pitchFamily="18" charset="0"/>
                <a:cs typeface="Times New Roman" panose="02020603050405020304" pitchFamily="18" charset="0"/>
              </a:rPr>
              <a:t>Split </a:t>
            </a:r>
            <a:r>
              <a:rPr lang="en-IN" dirty="0">
                <a:solidFill>
                  <a:schemeClr val="bg1"/>
                </a:solidFill>
                <a:latin typeface="Times New Roman" panose="02020603050405020304" pitchFamily="18" charset="0"/>
                <a:cs typeface="Times New Roman" panose="02020603050405020304" pitchFamily="18" charset="0"/>
              </a:rPr>
              <a:t>The Data Into Training and Validation </a:t>
            </a:r>
            <a:r>
              <a:rPr lang="en-IN" dirty="0" smtClean="0">
                <a:solidFill>
                  <a:schemeClr val="bg1"/>
                </a:solidFill>
                <a:latin typeface="Times New Roman" panose="02020603050405020304" pitchFamily="18" charset="0"/>
                <a:cs typeface="Times New Roman" panose="02020603050405020304" pitchFamily="18" charset="0"/>
              </a:rPr>
              <a:t>Sets</a:t>
            </a:r>
          </a:p>
          <a:p>
            <a:pPr marL="742950" lvl="1" indent="-285750">
              <a:spcBef>
                <a:spcPts val="960"/>
              </a:spcBef>
              <a:buFont typeface="Wingdings" panose="05000000000000000000" pitchFamily="2" charset="2"/>
              <a:buChar char="Ø"/>
            </a:pPr>
            <a:r>
              <a:rPr lang="en-IN" dirty="0" smtClean="0">
                <a:solidFill>
                  <a:schemeClr val="bg1"/>
                </a:solidFill>
                <a:latin typeface="Times New Roman" panose="02020603050405020304" pitchFamily="18" charset="0"/>
                <a:cs typeface="Times New Roman" panose="02020603050405020304" pitchFamily="18" charset="0"/>
              </a:rPr>
              <a:t>Scaling The Data if Required By The Model</a:t>
            </a:r>
          </a:p>
          <a:p>
            <a:pPr marL="742950" lvl="1" indent="-285750">
              <a:spcBef>
                <a:spcPts val="960"/>
              </a:spcBef>
              <a:buFont typeface="Wingdings" panose="05000000000000000000" pitchFamily="2" charset="2"/>
              <a:buChar char="Ø"/>
            </a:pPr>
            <a:r>
              <a:rPr lang="en-IN" dirty="0" smtClean="0">
                <a:solidFill>
                  <a:schemeClr val="bg1"/>
                </a:solidFill>
                <a:latin typeface="Times New Roman" panose="02020603050405020304" pitchFamily="18" charset="0"/>
                <a:cs typeface="Times New Roman" panose="02020603050405020304" pitchFamily="18" charset="0"/>
              </a:rPr>
              <a:t>Loading </a:t>
            </a:r>
            <a:r>
              <a:rPr lang="en-IN" dirty="0">
                <a:solidFill>
                  <a:schemeClr val="bg1"/>
                </a:solidFill>
                <a:latin typeface="Times New Roman" panose="02020603050405020304" pitchFamily="18" charset="0"/>
                <a:cs typeface="Times New Roman" panose="02020603050405020304" pitchFamily="18" charset="0"/>
              </a:rPr>
              <a:t>&amp; Fitting The Model On The Training </a:t>
            </a:r>
            <a:r>
              <a:rPr lang="en-IN" dirty="0" smtClean="0">
                <a:solidFill>
                  <a:schemeClr val="bg1"/>
                </a:solidFill>
                <a:latin typeface="Times New Roman" panose="02020603050405020304" pitchFamily="18" charset="0"/>
                <a:cs typeface="Times New Roman" panose="02020603050405020304" pitchFamily="18" charset="0"/>
              </a:rPr>
              <a:t>Data</a:t>
            </a:r>
          </a:p>
          <a:p>
            <a:pPr marL="742950" lvl="1" indent="-285750">
              <a:spcBef>
                <a:spcPts val="960"/>
              </a:spcBef>
              <a:buFont typeface="Wingdings" panose="05000000000000000000" pitchFamily="2" charset="2"/>
              <a:buChar char="Ø"/>
            </a:pPr>
            <a:r>
              <a:rPr lang="en-IN" dirty="0" smtClean="0">
                <a:solidFill>
                  <a:schemeClr val="bg1"/>
                </a:solidFill>
                <a:latin typeface="Times New Roman" panose="02020603050405020304" pitchFamily="18" charset="0"/>
                <a:cs typeface="Times New Roman" panose="02020603050405020304" pitchFamily="18" charset="0"/>
              </a:rPr>
              <a:t>Predict </a:t>
            </a:r>
            <a:r>
              <a:rPr lang="en-IN" dirty="0">
                <a:solidFill>
                  <a:schemeClr val="bg1"/>
                </a:solidFill>
                <a:latin typeface="Times New Roman" panose="02020603050405020304" pitchFamily="18" charset="0"/>
                <a:cs typeface="Times New Roman" panose="02020603050405020304" pitchFamily="18" charset="0"/>
              </a:rPr>
              <a:t>Y_test using </a:t>
            </a:r>
            <a:r>
              <a:rPr lang="en-IN" dirty="0" smtClean="0">
                <a:solidFill>
                  <a:schemeClr val="bg1"/>
                </a:solidFill>
                <a:latin typeface="Times New Roman" panose="02020603050405020304" pitchFamily="18" charset="0"/>
                <a:cs typeface="Times New Roman" panose="02020603050405020304" pitchFamily="18" charset="0"/>
              </a:rPr>
              <a:t>X_test</a:t>
            </a:r>
            <a:endParaRPr lang="en-IN" dirty="0">
              <a:solidFill>
                <a:schemeClr val="bg1"/>
              </a:solidFill>
              <a:latin typeface="Times New Roman" panose="02020603050405020304" pitchFamily="18" charset="0"/>
              <a:cs typeface="Times New Roman" panose="02020603050405020304" pitchFamily="18" charset="0"/>
            </a:endParaRPr>
          </a:p>
          <a:p>
            <a:pPr marL="742950" lvl="1" indent="-285750">
              <a:spcBef>
                <a:spcPts val="960"/>
              </a:spcBef>
              <a:buFont typeface="Wingdings" panose="05000000000000000000" pitchFamily="2" charset="2"/>
              <a:buChar char="Ø"/>
            </a:pPr>
            <a:r>
              <a:rPr lang="en-IN" dirty="0" smtClean="0">
                <a:solidFill>
                  <a:schemeClr val="bg1"/>
                </a:solidFill>
                <a:latin typeface="Times New Roman" panose="02020603050405020304" pitchFamily="18" charset="0"/>
                <a:cs typeface="Times New Roman" panose="02020603050405020304" pitchFamily="18" charset="0"/>
              </a:rPr>
              <a:t>Calculate MAE, MSE,R2 </a:t>
            </a:r>
            <a:r>
              <a:rPr lang="en-IN" dirty="0">
                <a:solidFill>
                  <a:schemeClr val="bg1"/>
                </a:solidFill>
                <a:latin typeface="Times New Roman" panose="02020603050405020304" pitchFamily="18" charset="0"/>
                <a:cs typeface="Times New Roman" panose="02020603050405020304" pitchFamily="18" charset="0"/>
              </a:rPr>
              <a:t>Score, &amp; RMSE Score For Evaluating The </a:t>
            </a:r>
            <a:r>
              <a:rPr lang="en-IN" dirty="0" smtClean="0">
                <a:solidFill>
                  <a:schemeClr val="bg1"/>
                </a:solidFill>
                <a:latin typeface="Times New Roman" panose="02020603050405020304" pitchFamily="18" charset="0"/>
                <a:cs typeface="Times New Roman" panose="02020603050405020304" pitchFamily="18" charset="0"/>
              </a:rPr>
              <a:t>Model</a:t>
            </a:r>
          </a:p>
          <a:p>
            <a:pPr marL="742950" lvl="1" indent="-285750">
              <a:spcBef>
                <a:spcPts val="960"/>
              </a:spcBef>
              <a:buFont typeface="Noto Sans Symbols"/>
              <a:buChar char="⮚"/>
            </a:pPr>
            <a:endParaRPr lang="en-IN" dirty="0"/>
          </a:p>
          <a:p>
            <a:endParaRPr lang="en-IN" dirty="0" smtClean="0"/>
          </a:p>
          <a:p>
            <a:endParaRPr lang="en-IN" dirty="0"/>
          </a:p>
        </p:txBody>
      </p:sp>
      <p:sp>
        <p:nvSpPr>
          <p:cNvPr id="4" name="TextBox 3"/>
          <p:cNvSpPr txBox="1"/>
          <p:nvPr/>
        </p:nvSpPr>
        <p:spPr>
          <a:xfrm>
            <a:off x="445167" y="101025"/>
            <a:ext cx="3421129" cy="584775"/>
          </a:xfrm>
          <a:prstGeom prst="rect">
            <a:avLst/>
          </a:prstGeom>
          <a:noFill/>
        </p:spPr>
        <p:txBody>
          <a:bodyPr wrap="none" rtlCol="0">
            <a:spAutoFit/>
          </a:bodyPr>
          <a:lstStyle/>
          <a:p>
            <a:r>
              <a:rPr lang="en-IN" sz="3200" dirty="0">
                <a:solidFill>
                  <a:schemeClr val="bg1"/>
                </a:solidFill>
                <a:latin typeface="Times New Roman" panose="02020603050405020304" pitchFamily="18" charset="0"/>
                <a:cs typeface="Times New Roman" panose="02020603050405020304" pitchFamily="18" charset="0"/>
              </a:rPr>
              <a:t>5</a:t>
            </a:r>
            <a:r>
              <a:rPr lang="en-IN" sz="3200" dirty="0" smtClean="0">
                <a:solidFill>
                  <a:schemeClr val="bg1"/>
                </a:solidFill>
                <a:latin typeface="Times New Roman" panose="02020603050405020304" pitchFamily="18" charset="0"/>
                <a:cs typeface="Times New Roman" panose="02020603050405020304" pitchFamily="18" charset="0"/>
              </a:rPr>
              <a:t>.MODEL </a:t>
            </a:r>
            <a:r>
              <a:rPr lang="en-IN" sz="3200" dirty="0" smtClean="0">
                <a:solidFill>
                  <a:schemeClr val="bg1"/>
                </a:solidFill>
                <a:latin typeface="Times New Roman" panose="02020603050405020304" pitchFamily="18" charset="0"/>
                <a:cs typeface="Times New Roman" panose="02020603050405020304" pitchFamily="18" charset="0"/>
              </a:rPr>
              <a:t>OUPUT</a:t>
            </a:r>
            <a:endParaRPr lang="en-IN" sz="3200" dirty="0">
              <a:solidFill>
                <a:schemeClr val="bg1"/>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724413552"/>
              </p:ext>
            </p:extLst>
          </p:nvPr>
        </p:nvGraphicFramePr>
        <p:xfrm>
          <a:off x="874628" y="3429002"/>
          <a:ext cx="10048746" cy="2645717"/>
        </p:xfrm>
        <a:graphic>
          <a:graphicData uri="http://schemas.openxmlformats.org/drawingml/2006/table">
            <a:tbl>
              <a:tblPr/>
              <a:tblGrid>
                <a:gridCol w="1674791">
                  <a:extLst>
                    <a:ext uri="{9D8B030D-6E8A-4147-A177-3AD203B41FA5}">
                      <a16:colId xmlns:a16="http://schemas.microsoft.com/office/drawing/2014/main" val="1695120966"/>
                    </a:ext>
                  </a:extLst>
                </a:gridCol>
                <a:gridCol w="1674791">
                  <a:extLst>
                    <a:ext uri="{9D8B030D-6E8A-4147-A177-3AD203B41FA5}">
                      <a16:colId xmlns:a16="http://schemas.microsoft.com/office/drawing/2014/main" val="573079418"/>
                    </a:ext>
                  </a:extLst>
                </a:gridCol>
                <a:gridCol w="1674791">
                  <a:extLst>
                    <a:ext uri="{9D8B030D-6E8A-4147-A177-3AD203B41FA5}">
                      <a16:colId xmlns:a16="http://schemas.microsoft.com/office/drawing/2014/main" val="1500407973"/>
                    </a:ext>
                  </a:extLst>
                </a:gridCol>
                <a:gridCol w="1674791">
                  <a:extLst>
                    <a:ext uri="{9D8B030D-6E8A-4147-A177-3AD203B41FA5}">
                      <a16:colId xmlns:a16="http://schemas.microsoft.com/office/drawing/2014/main" val="710372419"/>
                    </a:ext>
                  </a:extLst>
                </a:gridCol>
                <a:gridCol w="1674791">
                  <a:extLst>
                    <a:ext uri="{9D8B030D-6E8A-4147-A177-3AD203B41FA5}">
                      <a16:colId xmlns:a16="http://schemas.microsoft.com/office/drawing/2014/main" val="2179357909"/>
                    </a:ext>
                  </a:extLst>
                </a:gridCol>
                <a:gridCol w="1674791">
                  <a:extLst>
                    <a:ext uri="{9D8B030D-6E8A-4147-A177-3AD203B41FA5}">
                      <a16:colId xmlns:a16="http://schemas.microsoft.com/office/drawing/2014/main" val="1182938580"/>
                    </a:ext>
                  </a:extLst>
                </a:gridCol>
              </a:tblGrid>
              <a:tr h="455087">
                <a:tc>
                  <a:txBody>
                    <a:bodyPr/>
                    <a:lstStyle/>
                    <a:p>
                      <a:pPr fontAlgn="b"/>
                      <a:r>
                        <a:rPr lang="en-IN" sz="1000" b="1">
                          <a:effectLst/>
                        </a:rPr>
                        <a:t>Index</a:t>
                      </a:r>
                    </a:p>
                  </a:txBody>
                  <a:tcPr marL="65723" marR="65723" marT="32861" marB="3286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000" b="1">
                          <a:effectLst/>
                        </a:rPr>
                        <a:t>Model</a:t>
                      </a:r>
                    </a:p>
                  </a:txBody>
                  <a:tcPr marL="65723" marR="65723" marT="32861" marB="3286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000" b="1">
                          <a:effectLst/>
                        </a:rPr>
                        <a:t>Mean Squared Error</a:t>
                      </a:r>
                    </a:p>
                  </a:txBody>
                  <a:tcPr marL="65723" marR="65723" marT="32861" marB="3286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000" b="1">
                          <a:effectLst/>
                        </a:rPr>
                        <a:t>Mean Absolute Error</a:t>
                      </a:r>
                    </a:p>
                  </a:txBody>
                  <a:tcPr marL="65723" marR="65723" marT="32861" marB="3286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000" b="1">
                          <a:effectLst/>
                        </a:rPr>
                        <a:t>RMSE</a:t>
                      </a:r>
                    </a:p>
                  </a:txBody>
                  <a:tcPr marL="65723" marR="65723" marT="32861" marB="3286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000" b="1" dirty="0">
                          <a:effectLst/>
                        </a:rPr>
                        <a:t>R2 Score</a:t>
                      </a:r>
                    </a:p>
                  </a:txBody>
                  <a:tcPr marL="65723" marR="65723" marT="32861" marB="3286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877959011"/>
                  </a:ext>
                </a:extLst>
              </a:tr>
              <a:tr h="322457">
                <a:tc>
                  <a:txBody>
                    <a:bodyPr/>
                    <a:lstStyle/>
                    <a:p>
                      <a:pPr fontAlgn="base"/>
                      <a:r>
                        <a:rPr lang="en-IN" sz="1000">
                          <a:effectLst/>
                        </a:rPr>
                        <a:t>0</a:t>
                      </a:r>
                    </a:p>
                  </a:txBody>
                  <a:tcPr marL="65723" marR="65723" marT="32861" marB="3286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000">
                          <a:effectLst/>
                        </a:rPr>
                        <a:t>Linear Regression</a:t>
                      </a:r>
                    </a:p>
                  </a:txBody>
                  <a:tcPr marL="65723" marR="65723" marT="32861" marB="3286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000">
                          <a:effectLst/>
                        </a:rPr>
                        <a:t>9601156.13</a:t>
                      </a:r>
                    </a:p>
                  </a:txBody>
                  <a:tcPr marL="65723" marR="65723" marT="32861" marB="3286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000">
                          <a:effectLst/>
                        </a:rPr>
                        <a:t>2187.01</a:t>
                      </a:r>
                    </a:p>
                  </a:txBody>
                  <a:tcPr marL="65723" marR="65723" marT="32861" marB="3286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000">
                          <a:effectLst/>
                        </a:rPr>
                        <a:t>3098.57</a:t>
                      </a:r>
                    </a:p>
                  </a:txBody>
                  <a:tcPr marL="65723" marR="65723" marT="32861" marB="3286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000" dirty="0">
                          <a:effectLst/>
                        </a:rPr>
                        <a:t>0.52</a:t>
                      </a:r>
                    </a:p>
                  </a:txBody>
                  <a:tcPr marL="65723" marR="65723" marT="32861" marB="3286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862055190"/>
                  </a:ext>
                </a:extLst>
              </a:tr>
              <a:tr h="322457">
                <a:tc>
                  <a:txBody>
                    <a:bodyPr/>
                    <a:lstStyle/>
                    <a:p>
                      <a:pPr fontAlgn="base"/>
                      <a:r>
                        <a:rPr lang="en-IN" sz="1000">
                          <a:effectLst/>
                        </a:rPr>
                        <a:t>1</a:t>
                      </a:r>
                    </a:p>
                  </a:txBody>
                  <a:tcPr marL="65723" marR="65723" marT="32861" marB="3286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000">
                          <a:effectLst/>
                        </a:rPr>
                        <a:t>K Neighbors</a:t>
                      </a:r>
                    </a:p>
                  </a:txBody>
                  <a:tcPr marL="65723" marR="65723" marT="32861" marB="3286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000">
                          <a:effectLst/>
                        </a:rPr>
                        <a:t>5031736.63</a:t>
                      </a:r>
                    </a:p>
                  </a:txBody>
                  <a:tcPr marL="65723" marR="65723" marT="32861" marB="3286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000">
                          <a:effectLst/>
                        </a:rPr>
                        <a:t>1413.43</a:t>
                      </a:r>
                    </a:p>
                  </a:txBody>
                  <a:tcPr marL="65723" marR="65723" marT="32861" marB="3286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000">
                          <a:effectLst/>
                        </a:rPr>
                        <a:t>2243.15</a:t>
                      </a:r>
                    </a:p>
                  </a:txBody>
                  <a:tcPr marL="65723" marR="65723" marT="32861" marB="3286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000">
                          <a:effectLst/>
                        </a:rPr>
                        <a:t>0.75</a:t>
                      </a:r>
                    </a:p>
                  </a:txBody>
                  <a:tcPr marL="65723" marR="65723" marT="32861" marB="3286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692325167"/>
                  </a:ext>
                </a:extLst>
              </a:tr>
              <a:tr h="455087">
                <a:tc>
                  <a:txBody>
                    <a:bodyPr/>
                    <a:lstStyle/>
                    <a:p>
                      <a:pPr fontAlgn="base"/>
                      <a:r>
                        <a:rPr lang="en-IN" sz="1000">
                          <a:effectLst/>
                        </a:rPr>
                        <a:t>2</a:t>
                      </a:r>
                    </a:p>
                  </a:txBody>
                  <a:tcPr marL="65723" marR="65723" marT="32861" marB="3286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000">
                          <a:effectLst/>
                        </a:rPr>
                        <a:t>Decision Tree Regression</a:t>
                      </a:r>
                    </a:p>
                  </a:txBody>
                  <a:tcPr marL="65723" marR="65723" marT="32861" marB="3286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000">
                          <a:effectLst/>
                        </a:rPr>
                        <a:t>4188292.58</a:t>
                      </a:r>
                    </a:p>
                  </a:txBody>
                  <a:tcPr marL="65723" marR="65723" marT="32861" marB="3286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000">
                          <a:effectLst/>
                        </a:rPr>
                        <a:t>1352.21</a:t>
                      </a:r>
                    </a:p>
                  </a:txBody>
                  <a:tcPr marL="65723" marR="65723" marT="32861" marB="3286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000">
                          <a:effectLst/>
                        </a:rPr>
                        <a:t>2046.53</a:t>
                      </a:r>
                    </a:p>
                  </a:txBody>
                  <a:tcPr marL="65723" marR="65723" marT="32861" marB="3286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000" dirty="0">
                          <a:effectLst/>
                        </a:rPr>
                        <a:t>0.79</a:t>
                      </a:r>
                    </a:p>
                  </a:txBody>
                  <a:tcPr marL="65723" marR="65723" marT="32861" marB="3286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829486073"/>
                  </a:ext>
                </a:extLst>
              </a:tr>
              <a:tr h="455087">
                <a:tc>
                  <a:txBody>
                    <a:bodyPr/>
                    <a:lstStyle/>
                    <a:p>
                      <a:pPr fontAlgn="base"/>
                      <a:r>
                        <a:rPr lang="en-IN" sz="1000">
                          <a:effectLst/>
                        </a:rPr>
                        <a:t>3</a:t>
                      </a:r>
                    </a:p>
                  </a:txBody>
                  <a:tcPr marL="65723" marR="65723" marT="32861" marB="3286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000">
                          <a:effectLst/>
                        </a:rPr>
                        <a:t>Random Forest Regression</a:t>
                      </a:r>
                    </a:p>
                  </a:txBody>
                  <a:tcPr marL="65723" marR="65723" marT="32861" marB="3286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000">
                          <a:effectLst/>
                        </a:rPr>
                        <a:t>3446603.26</a:t>
                      </a:r>
                    </a:p>
                  </a:txBody>
                  <a:tcPr marL="65723" marR="65723" marT="32861" marB="3286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000">
                          <a:effectLst/>
                        </a:rPr>
                        <a:t>1179.44</a:t>
                      </a:r>
                    </a:p>
                  </a:txBody>
                  <a:tcPr marL="65723" marR="65723" marT="32861" marB="3286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000">
                          <a:effectLst/>
                        </a:rPr>
                        <a:t>1856.5</a:t>
                      </a:r>
                    </a:p>
                  </a:txBody>
                  <a:tcPr marL="65723" marR="65723" marT="32861" marB="3286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000">
                          <a:effectLst/>
                        </a:rPr>
                        <a:t>0.83</a:t>
                      </a:r>
                    </a:p>
                  </a:txBody>
                  <a:tcPr marL="65723" marR="65723" marT="32861" marB="3286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844663718"/>
                  </a:ext>
                </a:extLst>
              </a:tr>
              <a:tr h="635542">
                <a:tc>
                  <a:txBody>
                    <a:bodyPr/>
                    <a:lstStyle/>
                    <a:p>
                      <a:pPr fontAlgn="base"/>
                      <a:r>
                        <a:rPr lang="en-IN" sz="1000">
                          <a:effectLst/>
                        </a:rPr>
                        <a:t>4</a:t>
                      </a:r>
                    </a:p>
                  </a:txBody>
                  <a:tcPr marL="65723" marR="65723" marT="32861" marB="3286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IN" sz="1000">
                          <a:effectLst/>
                        </a:rPr>
                        <a:t>Extreme-Gradient Boosting Regression</a:t>
                      </a:r>
                    </a:p>
                  </a:txBody>
                  <a:tcPr marL="65723" marR="65723" marT="32861" marB="3286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IN" sz="1000">
                          <a:effectLst/>
                        </a:rPr>
                        <a:t>3644263.45</a:t>
                      </a:r>
                    </a:p>
                  </a:txBody>
                  <a:tcPr marL="65723" marR="65723" marT="32861" marB="3286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IN" sz="1000">
                          <a:effectLst/>
                        </a:rPr>
                        <a:t>1312.75</a:t>
                      </a:r>
                    </a:p>
                  </a:txBody>
                  <a:tcPr marL="65723" marR="65723" marT="32861" marB="3286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IN" sz="1000">
                          <a:effectLst/>
                        </a:rPr>
                        <a:t>1908.96</a:t>
                      </a:r>
                    </a:p>
                  </a:txBody>
                  <a:tcPr marL="65723" marR="65723" marT="32861" marB="3286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IN" sz="1000" dirty="0">
                          <a:effectLst/>
                        </a:rPr>
                        <a:t>0.81</a:t>
                      </a:r>
                    </a:p>
                  </a:txBody>
                  <a:tcPr marL="65723" marR="65723" marT="32861" marB="3286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255094199"/>
                  </a:ext>
                </a:extLst>
              </a:tr>
            </a:tbl>
          </a:graphicData>
        </a:graphic>
      </p:graphicFrame>
      <p:sp>
        <p:nvSpPr>
          <p:cNvPr id="6" name="Rectangle 1"/>
          <p:cNvSpPr>
            <a:spLocks noChangeArrowheads="1"/>
          </p:cNvSpPr>
          <p:nvPr/>
        </p:nvSpPr>
        <p:spPr bwMode="auto">
          <a:xfrm>
            <a:off x="498402" y="362635"/>
            <a:ext cx="153838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0019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529388" y="1140748"/>
            <a:ext cx="10852485"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endParaRPr lang="en-US" sz="2200" dirty="0" smtClean="0">
              <a:solidFill>
                <a:schemeClr val="lt1"/>
              </a:solidFill>
              <a:latin typeface="Times New Roman"/>
              <a:ea typeface="Times New Roman"/>
              <a:cs typeface="Times New Roman"/>
              <a:sym typeface="Times New Roman"/>
            </a:endParaRPr>
          </a:p>
          <a:p>
            <a:pPr marL="0" lvl="0" indent="0" algn="l" rtl="0">
              <a:spcBef>
                <a:spcPts val="1040"/>
              </a:spcBef>
              <a:spcAft>
                <a:spcPts val="0"/>
              </a:spcAft>
              <a:buSzPts val="1760"/>
              <a:buNone/>
            </a:pPr>
            <a:endParaRPr lang="en-US" sz="1800" dirty="0" smtClean="0">
              <a:solidFill>
                <a:schemeClr val="lt1"/>
              </a:solidFill>
              <a:latin typeface="Times New Roman"/>
              <a:ea typeface="Times New Roman"/>
              <a:cs typeface="Times New Roman"/>
              <a:sym typeface="Times New Roman"/>
            </a:endParaRPr>
          </a:p>
          <a:p>
            <a:pPr marL="0" lvl="0" indent="0" algn="l" rtl="0">
              <a:spcBef>
                <a:spcPts val="1040"/>
              </a:spcBef>
              <a:spcAft>
                <a:spcPts val="0"/>
              </a:spcAft>
              <a:buSzPts val="1760"/>
              <a:buNone/>
            </a:pPr>
            <a:endParaRPr lang="en-US" sz="1800" dirty="0">
              <a:solidFill>
                <a:schemeClr val="lt1"/>
              </a:solidFill>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1800" dirty="0" smtClean="0">
                <a:solidFill>
                  <a:schemeClr val="lt1"/>
                </a:solidFill>
                <a:latin typeface="Times New Roman"/>
                <a:ea typeface="Times New Roman"/>
                <a:cs typeface="Times New Roman"/>
                <a:sym typeface="Times New Roman"/>
              </a:rPr>
              <a:t>Objective</a:t>
            </a:r>
            <a:r>
              <a:rPr lang="en-US" sz="1800" dirty="0">
                <a:solidFill>
                  <a:schemeClr val="lt1"/>
                </a:solidFill>
                <a:latin typeface="Times New Roman"/>
                <a:ea typeface="Times New Roman"/>
                <a:cs typeface="Times New Roman"/>
                <a:sym typeface="Times New Roman"/>
              </a:rPr>
              <a:t>: </a:t>
            </a:r>
            <a:endParaRPr sz="1800" dirty="0"/>
          </a:p>
          <a:p>
            <a:pPr marL="457200" lvl="1" indent="0">
              <a:spcBef>
                <a:spcPts val="960"/>
              </a:spcBef>
              <a:buNone/>
            </a:pPr>
            <a:r>
              <a:rPr lang="en-US" dirty="0">
                <a:solidFill>
                  <a:schemeClr val="bg1"/>
                </a:solidFill>
                <a:latin typeface="Times New Roman" panose="02020603050405020304" pitchFamily="18" charset="0"/>
                <a:ea typeface="Times New Roman"/>
                <a:cs typeface="Times New Roman" panose="02020603050405020304" pitchFamily="18" charset="0"/>
                <a:sym typeface="Times New Roman"/>
              </a:rPr>
              <a:t>Development of a predictive model </a:t>
            </a:r>
            <a:r>
              <a:rPr lang="en-US"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using the data of </a:t>
            </a:r>
            <a:r>
              <a:rPr lang="en-IN" dirty="0" smtClean="0">
                <a:solidFill>
                  <a:schemeClr val="bg1"/>
                </a:solidFill>
                <a:latin typeface="Times New Roman" panose="02020603050405020304" pitchFamily="18" charset="0"/>
                <a:cs typeface="Times New Roman" panose="02020603050405020304" pitchFamily="18" charset="0"/>
              </a:rPr>
              <a:t>prices </a:t>
            </a:r>
            <a:r>
              <a:rPr lang="en-IN" dirty="0">
                <a:solidFill>
                  <a:schemeClr val="bg1"/>
                </a:solidFill>
                <a:latin typeface="Times New Roman" panose="02020603050405020304" pitchFamily="18" charset="0"/>
                <a:cs typeface="Times New Roman" panose="02020603050405020304" pitchFamily="18" charset="0"/>
              </a:rPr>
              <a:t>of flight tickets for various airlines between the </a:t>
            </a:r>
            <a:endParaRPr lang="en-IN" dirty="0" smtClean="0">
              <a:solidFill>
                <a:schemeClr val="bg1"/>
              </a:solidFill>
              <a:latin typeface="Times New Roman" panose="02020603050405020304" pitchFamily="18" charset="0"/>
              <a:cs typeface="Times New Roman" panose="02020603050405020304" pitchFamily="18" charset="0"/>
            </a:endParaRPr>
          </a:p>
          <a:p>
            <a:pPr marL="457200" lvl="1" indent="0">
              <a:spcBef>
                <a:spcPts val="960"/>
              </a:spcBef>
              <a:buNone/>
            </a:pPr>
            <a:r>
              <a:rPr lang="en-IN" dirty="0" smtClean="0">
                <a:solidFill>
                  <a:schemeClr val="bg1"/>
                </a:solidFill>
                <a:latin typeface="Times New Roman" panose="02020603050405020304" pitchFamily="18" charset="0"/>
                <a:cs typeface="Times New Roman" panose="02020603050405020304" pitchFamily="18" charset="0"/>
              </a:rPr>
              <a:t>months </a:t>
            </a:r>
            <a:r>
              <a:rPr lang="en-IN" dirty="0">
                <a:solidFill>
                  <a:schemeClr val="bg1"/>
                </a:solidFill>
                <a:latin typeface="Times New Roman" panose="02020603050405020304" pitchFamily="18" charset="0"/>
                <a:cs typeface="Times New Roman" panose="02020603050405020304" pitchFamily="18" charset="0"/>
              </a:rPr>
              <a:t>of March and June of 2019 and between various cities</a:t>
            </a:r>
            <a:r>
              <a:rPr lang="en-IN" dirty="0" smtClean="0">
                <a:solidFill>
                  <a:schemeClr val="bg1"/>
                </a:solidFill>
                <a:latin typeface="Times New Roman" panose="02020603050405020304" pitchFamily="18" charset="0"/>
                <a:cs typeface="Times New Roman" panose="02020603050405020304" pitchFamily="18" charset="0"/>
              </a:rPr>
              <a:t>.</a:t>
            </a:r>
          </a:p>
          <a:p>
            <a:pPr marL="457200" lvl="1" indent="0">
              <a:spcBef>
                <a:spcPts val="960"/>
              </a:spcBef>
              <a:buNone/>
            </a:pPr>
            <a:endParaRPr lang="en-IN" dirty="0" smtClean="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40"/>
              </a:spcBef>
              <a:spcAft>
                <a:spcPts val="0"/>
              </a:spcAft>
              <a:buSzPts val="1760"/>
              <a:buNone/>
            </a:pPr>
            <a:r>
              <a:rPr lang="en-US" sz="1800" dirty="0" smtClean="0">
                <a:solidFill>
                  <a:schemeClr val="lt1"/>
                </a:solidFill>
                <a:latin typeface="Times New Roman"/>
                <a:ea typeface="Times New Roman"/>
                <a:cs typeface="Times New Roman"/>
                <a:sym typeface="Times New Roman"/>
              </a:rPr>
              <a:t>Benefits</a:t>
            </a:r>
            <a:r>
              <a:rPr lang="en-US" sz="1800" dirty="0" smtClean="0">
                <a:solidFill>
                  <a:schemeClr val="lt1"/>
                </a:solidFill>
                <a:latin typeface="Times New Roman"/>
                <a:ea typeface="Times New Roman"/>
                <a:cs typeface="Times New Roman"/>
                <a:sym typeface="Times New Roman"/>
              </a:rPr>
              <a:t>:</a:t>
            </a:r>
            <a:endParaRPr sz="1800" dirty="0"/>
          </a:p>
          <a:p>
            <a:pPr marL="742950" lvl="1" indent="-285750">
              <a:spcBef>
                <a:spcPts val="960"/>
              </a:spcBef>
              <a:buFont typeface="Noto Sans Symbols"/>
              <a:buChar char="⮚"/>
            </a:pPr>
            <a:r>
              <a:rPr lang="en-IN" dirty="0" smtClean="0">
                <a:solidFill>
                  <a:schemeClr val="bg1"/>
                </a:solidFill>
                <a:latin typeface="Times New Roman" panose="02020603050405020304" pitchFamily="18" charset="0"/>
                <a:cs typeface="Times New Roman" panose="02020603050405020304" pitchFamily="18" charset="0"/>
              </a:rPr>
              <a:t>More efficient travel planning.</a:t>
            </a:r>
            <a:endParaRPr dirty="0">
              <a:solidFill>
                <a:schemeClr val="bg1"/>
              </a:solidFill>
            </a:endParaRPr>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Increase </a:t>
            </a:r>
            <a:r>
              <a:rPr lang="en-US" dirty="0" smtClean="0">
                <a:solidFill>
                  <a:schemeClr val="lt1"/>
                </a:solidFill>
                <a:latin typeface="Times New Roman"/>
                <a:ea typeface="Times New Roman"/>
                <a:cs typeface="Times New Roman"/>
                <a:sym typeface="Times New Roman"/>
              </a:rPr>
              <a:t>the </a:t>
            </a:r>
            <a:r>
              <a:rPr lang="en-US" dirty="0" smtClean="0">
                <a:solidFill>
                  <a:schemeClr val="lt1"/>
                </a:solidFill>
                <a:latin typeface="Times New Roman"/>
                <a:ea typeface="Times New Roman"/>
                <a:cs typeface="Times New Roman"/>
                <a:sym typeface="Times New Roman"/>
              </a:rPr>
              <a:t>time saving.</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Enhanced customer retention</a:t>
            </a:r>
            <a:r>
              <a:rPr lang="en-US" dirty="0" smtClean="0">
                <a:solidFill>
                  <a:schemeClr val="lt1"/>
                </a:solidFill>
                <a:latin typeface="Times New Roman"/>
                <a:ea typeface="Times New Roman"/>
                <a:cs typeface="Times New Roman"/>
                <a:sym typeface="Times New Roman"/>
              </a:rPr>
              <a:t>.</a:t>
            </a:r>
          </a:p>
          <a:p>
            <a:pPr marL="742950" lvl="1" indent="-285750">
              <a:spcBef>
                <a:spcPts val="960"/>
              </a:spcBef>
              <a:buFont typeface="Noto Sans Symbols"/>
              <a:buChar char="⮚"/>
            </a:pPr>
            <a:r>
              <a:rPr lang="en-IN" dirty="0">
                <a:solidFill>
                  <a:schemeClr val="bg1"/>
                </a:solidFill>
                <a:latin typeface="Times New Roman" panose="02020603050405020304" pitchFamily="18" charset="0"/>
                <a:cs typeface="Times New Roman" panose="02020603050405020304" pitchFamily="18" charset="0"/>
              </a:rPr>
              <a:t>More affordable </a:t>
            </a:r>
            <a:r>
              <a:rPr lang="en-IN" dirty="0" smtClean="0">
                <a:solidFill>
                  <a:schemeClr val="bg1"/>
                </a:solidFill>
                <a:latin typeface="Times New Roman" panose="02020603050405020304" pitchFamily="18" charset="0"/>
                <a:cs typeface="Times New Roman" panose="02020603050405020304" pitchFamily="18" charset="0"/>
              </a:rPr>
              <a:t>travel</a:t>
            </a:r>
            <a:endParaRPr dirty="0">
              <a:solidFill>
                <a:schemeClr val="bg1"/>
              </a:solidFill>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lang="en-IN" dirty="0" smtClean="0"/>
          </a:p>
          <a:p>
            <a:pPr marL="285750" lvl="0" indent="-184150" algn="l" rtl="0">
              <a:spcBef>
                <a:spcPts val="1000"/>
              </a:spcBef>
              <a:spcAft>
                <a:spcPts val="0"/>
              </a:spcAft>
              <a:buSzPts val="1600"/>
              <a:buFont typeface="Noto Sans Symbols"/>
              <a:buNone/>
            </a:pPr>
            <a:endParaRPr lang="en-IN" dirty="0"/>
          </a:p>
          <a:p>
            <a:pPr marL="285750" lvl="0" indent="-184150" algn="l" rtl="0">
              <a:spcBef>
                <a:spcPts val="1000"/>
              </a:spcBef>
              <a:spcAft>
                <a:spcPts val="0"/>
              </a:spcAft>
              <a:buSzPts val="1600"/>
              <a:buFont typeface="Noto Sans Symbols"/>
              <a:buNone/>
            </a:pPr>
            <a:endParaRPr dirty="0"/>
          </a:p>
        </p:txBody>
      </p:sp>
      <p:sp>
        <p:nvSpPr>
          <p:cNvPr id="2" name="TextBox 1"/>
          <p:cNvSpPr txBox="1"/>
          <p:nvPr/>
        </p:nvSpPr>
        <p:spPr>
          <a:xfrm>
            <a:off x="529389" y="555973"/>
            <a:ext cx="4511843" cy="584775"/>
          </a:xfrm>
          <a:prstGeom prst="rect">
            <a:avLst/>
          </a:prstGeom>
          <a:noFill/>
        </p:spPr>
        <p:txBody>
          <a:bodyPr wrap="square" rtlCol="0">
            <a:spAutoFit/>
          </a:bodyPr>
          <a:lstStyle/>
          <a:p>
            <a:r>
              <a:rPr lang="en-IN" sz="3200" dirty="0" smtClean="0">
                <a:solidFill>
                  <a:schemeClr val="bg1"/>
                </a:solidFill>
                <a:latin typeface="Times New Roman" panose="02020603050405020304" pitchFamily="18" charset="0"/>
                <a:cs typeface="Times New Roman" panose="02020603050405020304" pitchFamily="18" charset="0"/>
              </a:rPr>
              <a:t>1.INTRODUCTION</a:t>
            </a:r>
            <a:endParaRPr lang="en-IN" sz="3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At the end of these analysis, we came to know that customers </a:t>
            </a:r>
            <a:r>
              <a:rPr lang="en-IN" sz="1800" dirty="0" smtClean="0">
                <a:latin typeface="Times New Roman" panose="02020603050405020304" pitchFamily="18" charset="0"/>
                <a:cs typeface="Times New Roman" panose="02020603050405020304" pitchFamily="18" charset="0"/>
              </a:rPr>
              <a:t>must choose </a:t>
            </a:r>
            <a:r>
              <a:rPr lang="en-IN" sz="1800" dirty="0">
                <a:latin typeface="Times New Roman" panose="02020603050405020304" pitchFamily="18" charset="0"/>
                <a:cs typeface="Times New Roman" panose="02020603050405020304" pitchFamily="18" charset="0"/>
              </a:rPr>
              <a:t>the right </a:t>
            </a:r>
            <a:r>
              <a:rPr lang="en-IN" sz="1800" dirty="0" smtClean="0">
                <a:latin typeface="Times New Roman" panose="02020603050405020304" pitchFamily="18" charset="0"/>
                <a:cs typeface="Times New Roman" panose="02020603050405020304" pitchFamily="18" charset="0"/>
              </a:rPr>
              <a:t>day, non </a:t>
            </a:r>
            <a:r>
              <a:rPr lang="en-IN" sz="1800" dirty="0">
                <a:latin typeface="Times New Roman" panose="02020603050405020304" pitchFamily="18" charset="0"/>
                <a:cs typeface="Times New Roman" panose="02020603050405020304" pitchFamily="18" charset="0"/>
              </a:rPr>
              <a:t>stop flights and flights with less </a:t>
            </a:r>
            <a:r>
              <a:rPr lang="en-IN" sz="1800" dirty="0" smtClean="0">
                <a:latin typeface="Times New Roman" panose="02020603050405020304" pitchFamily="18" charset="0"/>
                <a:cs typeface="Times New Roman" panose="02020603050405020304" pitchFamily="18" charset="0"/>
              </a:rPr>
              <a:t>duration, so </a:t>
            </a:r>
            <a:r>
              <a:rPr lang="en-IN" sz="1800" dirty="0">
                <a:latin typeface="Times New Roman" panose="02020603050405020304" pitchFamily="18" charset="0"/>
                <a:cs typeface="Times New Roman" panose="02020603050405020304" pitchFamily="18" charset="0"/>
              </a:rPr>
              <a:t>that they can get the flights at cheapest price.</a:t>
            </a:r>
            <a:endParaRPr lang="en-IN" sz="1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4211" y="685800"/>
            <a:ext cx="8534401" cy="3615267"/>
          </a:xfrm>
        </p:spPr>
        <p:txBody>
          <a:bodyPr>
            <a:normAutofit/>
          </a:bodyPr>
          <a:lstStyle/>
          <a:p>
            <a:r>
              <a:rPr lang="en-IN" sz="1800" dirty="0">
                <a:solidFill>
                  <a:schemeClr val="bg1"/>
                </a:solidFill>
                <a:latin typeface="Times New Roman" panose="02020603050405020304" pitchFamily="18" charset="0"/>
                <a:cs typeface="Times New Roman" panose="02020603050405020304" pitchFamily="18" charset="0"/>
              </a:rPr>
              <a:t>IMPORTANT FEATURES FOR MAKING </a:t>
            </a:r>
            <a:r>
              <a:rPr lang="en-IN" sz="1800" dirty="0" smtClean="0">
                <a:solidFill>
                  <a:schemeClr val="bg1"/>
                </a:solidFill>
                <a:latin typeface="Times New Roman" panose="02020603050405020304" pitchFamily="18" charset="0"/>
                <a:cs typeface="Times New Roman" panose="02020603050405020304" pitchFamily="18" charset="0"/>
              </a:rPr>
              <a:t>PREDICTIONS:</a:t>
            </a:r>
          </a:p>
          <a:p>
            <a:endParaRPr lang="en-IN" sz="1800" dirty="0" smtClean="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smtClean="0">
                <a:solidFill>
                  <a:schemeClr val="bg1"/>
                </a:solidFill>
                <a:latin typeface="Times New Roman" panose="02020603050405020304" pitchFamily="18" charset="0"/>
                <a:cs typeface="Times New Roman" panose="02020603050405020304" pitchFamily="18" charset="0"/>
              </a:rPr>
              <a:t>1.</a:t>
            </a:r>
            <a:r>
              <a:rPr lang="en-IN" sz="1800" b="1" dirty="0" smtClean="0">
                <a:solidFill>
                  <a:schemeClr val="bg1"/>
                </a:solidFill>
                <a:latin typeface="Times New Roman" panose="02020603050405020304" pitchFamily="18" charset="0"/>
                <a:cs typeface="Times New Roman" panose="02020603050405020304" pitchFamily="18" charset="0"/>
              </a:rPr>
              <a:t>Duration</a:t>
            </a:r>
            <a:r>
              <a:rPr lang="en-IN" sz="1800" b="1" dirty="0">
                <a:solidFill>
                  <a:schemeClr val="bg1"/>
                </a:solidFill>
                <a:latin typeface="Times New Roman" panose="02020603050405020304" pitchFamily="18" charset="0"/>
                <a:cs typeface="Times New Roman" panose="02020603050405020304" pitchFamily="18" charset="0"/>
              </a:rPr>
              <a:t> Of the </a:t>
            </a:r>
            <a:r>
              <a:rPr lang="en-IN" sz="1800" b="1" dirty="0" smtClean="0">
                <a:solidFill>
                  <a:schemeClr val="bg1"/>
                </a:solidFill>
                <a:latin typeface="Times New Roman" panose="02020603050405020304" pitchFamily="18" charset="0"/>
                <a:cs typeface="Times New Roman" panose="02020603050405020304" pitchFamily="18" charset="0"/>
              </a:rPr>
              <a:t>flight: As</a:t>
            </a:r>
            <a:r>
              <a:rPr lang="en-IN" sz="1800" dirty="0">
                <a:solidFill>
                  <a:schemeClr val="bg1"/>
                </a:solidFill>
                <a:latin typeface="Times New Roman" panose="02020603050405020304" pitchFamily="18" charset="0"/>
                <a:cs typeface="Times New Roman" panose="02020603050405020304" pitchFamily="18" charset="0"/>
              </a:rPr>
              <a:t> the Duration of the flight increases the price also </a:t>
            </a:r>
            <a:r>
              <a:rPr lang="en-IN" sz="1800" dirty="0" smtClean="0">
                <a:solidFill>
                  <a:schemeClr val="bg1"/>
                </a:solidFill>
                <a:latin typeface="Times New Roman" panose="02020603050405020304" pitchFamily="18" charset="0"/>
                <a:cs typeface="Times New Roman" panose="02020603050405020304" pitchFamily="18" charset="0"/>
              </a:rPr>
              <a:t>increases.</a:t>
            </a:r>
          </a:p>
          <a:p>
            <a:pPr>
              <a:buFont typeface="Wingdings" panose="05000000000000000000" pitchFamily="2" charset="2"/>
              <a:buChar char="Ø"/>
            </a:pPr>
            <a:endParaRPr lang="en-IN" sz="1800" dirty="0" smtClean="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smtClean="0">
                <a:solidFill>
                  <a:schemeClr val="bg1"/>
                </a:solidFill>
                <a:latin typeface="Times New Roman" panose="02020603050405020304" pitchFamily="18" charset="0"/>
                <a:cs typeface="Times New Roman" panose="02020603050405020304" pitchFamily="18" charset="0"/>
              </a:rPr>
              <a:t>2.</a:t>
            </a:r>
            <a:r>
              <a:rPr lang="en-IN" sz="1800" b="1" dirty="0" smtClean="0">
                <a:solidFill>
                  <a:schemeClr val="bg1"/>
                </a:solidFill>
                <a:latin typeface="Times New Roman" panose="02020603050405020304" pitchFamily="18" charset="0"/>
                <a:cs typeface="Times New Roman" panose="02020603050405020304" pitchFamily="18" charset="0"/>
              </a:rPr>
              <a:t>Journey_day</a:t>
            </a:r>
            <a:r>
              <a:rPr lang="en-IN" sz="1800" dirty="0" smtClean="0">
                <a:solidFill>
                  <a:schemeClr val="bg1"/>
                </a:solidFill>
                <a:latin typeface="Times New Roman" panose="02020603050405020304" pitchFamily="18" charset="0"/>
                <a:cs typeface="Times New Roman" panose="02020603050405020304" pitchFamily="18" charset="0"/>
              </a:rPr>
              <a:t>:We</a:t>
            </a:r>
            <a:r>
              <a:rPr lang="en-IN" sz="1800" dirty="0">
                <a:solidFill>
                  <a:schemeClr val="bg1"/>
                </a:solidFill>
                <a:latin typeface="Times New Roman" panose="02020603050405020304" pitchFamily="18" charset="0"/>
                <a:cs typeface="Times New Roman" panose="02020603050405020304" pitchFamily="18" charset="0"/>
              </a:rPr>
              <a:t> can see the journey day plays an important </a:t>
            </a:r>
            <a:r>
              <a:rPr lang="en-IN" sz="1800" dirty="0" smtClean="0">
                <a:solidFill>
                  <a:schemeClr val="bg1"/>
                </a:solidFill>
                <a:latin typeface="Times New Roman" panose="02020603050405020304" pitchFamily="18" charset="0"/>
                <a:cs typeface="Times New Roman" panose="02020603050405020304" pitchFamily="18" charset="0"/>
              </a:rPr>
              <a:t>role, the</a:t>
            </a:r>
            <a:r>
              <a:rPr lang="en-IN" sz="1800" dirty="0">
                <a:solidFill>
                  <a:schemeClr val="bg1"/>
                </a:solidFill>
                <a:latin typeface="Times New Roman" panose="02020603050405020304" pitchFamily="18" charset="0"/>
                <a:cs typeface="Times New Roman" panose="02020603050405020304" pitchFamily="18" charset="0"/>
              </a:rPr>
              <a:t> prices are high on the </a:t>
            </a:r>
            <a:r>
              <a:rPr lang="en-IN" sz="1800" dirty="0" smtClean="0">
                <a:solidFill>
                  <a:schemeClr val="bg1"/>
                </a:solidFill>
                <a:latin typeface="Times New Roman" panose="02020603050405020304" pitchFamily="18" charset="0"/>
                <a:cs typeface="Times New Roman" panose="02020603050405020304" pitchFamily="18" charset="0"/>
              </a:rPr>
              <a:t>weekends</a:t>
            </a:r>
            <a:r>
              <a:rPr lang="en-IN" sz="1800" dirty="0">
                <a:solidFill>
                  <a:schemeClr val="bg1"/>
                </a:solidFill>
                <a:latin typeface="Times New Roman" panose="02020603050405020304" pitchFamily="18" charset="0"/>
                <a:cs typeface="Times New Roman" panose="02020603050405020304" pitchFamily="18" charset="0"/>
              </a:rPr>
              <a:t> than the week </a:t>
            </a:r>
            <a:r>
              <a:rPr lang="en-IN" sz="1800" dirty="0" smtClean="0">
                <a:solidFill>
                  <a:schemeClr val="bg1"/>
                </a:solidFill>
                <a:latin typeface="Times New Roman" panose="02020603050405020304" pitchFamily="18" charset="0"/>
                <a:cs typeface="Times New Roman" panose="02020603050405020304" pitchFamily="18" charset="0"/>
              </a:rPr>
              <a:t>days.</a:t>
            </a:r>
          </a:p>
          <a:p>
            <a:pPr>
              <a:buFont typeface="Wingdings" panose="05000000000000000000" pitchFamily="2" charset="2"/>
              <a:buChar char="Ø"/>
            </a:pPr>
            <a:endParaRPr lang="en-IN" sz="1800" dirty="0" smtClean="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smtClean="0">
                <a:solidFill>
                  <a:schemeClr val="bg1"/>
                </a:solidFill>
                <a:latin typeface="Times New Roman" panose="02020603050405020304" pitchFamily="18" charset="0"/>
                <a:cs typeface="Times New Roman" panose="02020603050405020304" pitchFamily="18" charset="0"/>
              </a:rPr>
              <a:t>3.</a:t>
            </a:r>
            <a:r>
              <a:rPr lang="en-IN" sz="1800" b="1" dirty="0" smtClean="0">
                <a:solidFill>
                  <a:schemeClr val="bg1"/>
                </a:solidFill>
                <a:latin typeface="Times New Roman" panose="02020603050405020304" pitchFamily="18" charset="0"/>
                <a:cs typeface="Times New Roman" panose="02020603050405020304" pitchFamily="18" charset="0"/>
              </a:rPr>
              <a:t>Total_stops</a:t>
            </a:r>
            <a:r>
              <a:rPr lang="en-IN" sz="1800" dirty="0" smtClean="0">
                <a:solidFill>
                  <a:schemeClr val="bg1"/>
                </a:solidFill>
                <a:latin typeface="Times New Roman" panose="02020603050405020304" pitchFamily="18" charset="0"/>
                <a:cs typeface="Times New Roman" panose="02020603050405020304" pitchFamily="18" charset="0"/>
              </a:rPr>
              <a:t>:The</a:t>
            </a:r>
            <a:r>
              <a:rPr lang="en-IN" sz="1800" dirty="0">
                <a:solidFill>
                  <a:schemeClr val="bg1"/>
                </a:solidFill>
                <a:latin typeface="Times New Roman" panose="02020603050405020304" pitchFamily="18" charset="0"/>
                <a:cs typeface="Times New Roman" panose="02020603050405020304" pitchFamily="18" charset="0"/>
              </a:rPr>
              <a:t> flights with more stops are high priced when compared to the </a:t>
            </a:r>
            <a:r>
              <a:rPr lang="en-IN" sz="1800" dirty="0" smtClean="0">
                <a:solidFill>
                  <a:schemeClr val="bg1"/>
                </a:solidFill>
                <a:latin typeface="Times New Roman" panose="02020603050405020304" pitchFamily="18" charset="0"/>
                <a:cs typeface="Times New Roman" panose="02020603050405020304" pitchFamily="18" charset="0"/>
              </a:rPr>
              <a:t>flights</a:t>
            </a:r>
            <a:r>
              <a:rPr lang="en-IN" sz="1800" dirty="0">
                <a:solidFill>
                  <a:schemeClr val="bg1"/>
                </a:solidFill>
                <a:latin typeface="Times New Roman" panose="02020603050405020304" pitchFamily="18" charset="0"/>
                <a:cs typeface="Times New Roman" panose="02020603050405020304" pitchFamily="18" charset="0"/>
              </a:rPr>
              <a:t> no </a:t>
            </a:r>
            <a:r>
              <a:rPr lang="en-IN" sz="1800" dirty="0" smtClean="0">
                <a:solidFill>
                  <a:schemeClr val="bg1"/>
                </a:solidFill>
                <a:latin typeface="Times New Roman" panose="02020603050405020304" pitchFamily="18" charset="0"/>
                <a:cs typeface="Times New Roman" panose="02020603050405020304" pitchFamily="18" charset="0"/>
              </a:rPr>
              <a:t>stops.</a:t>
            </a:r>
            <a:endParaRPr lang="en-IN" sz="1800" dirty="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7" name="TextBox 6"/>
          <p:cNvSpPr txBox="1"/>
          <p:nvPr/>
        </p:nvSpPr>
        <p:spPr>
          <a:xfrm>
            <a:off x="794084" y="207147"/>
            <a:ext cx="8771021" cy="584775"/>
          </a:xfrm>
          <a:prstGeom prst="rect">
            <a:avLst/>
          </a:prstGeom>
          <a:noFill/>
        </p:spPr>
        <p:txBody>
          <a:bodyPr wrap="square" rtlCol="0">
            <a:spAutoFit/>
          </a:bodyPr>
          <a:lstStyle/>
          <a:p>
            <a:r>
              <a:rPr lang="en-IN" sz="3200" dirty="0">
                <a:solidFill>
                  <a:schemeClr val="bg1"/>
                </a:solidFill>
                <a:latin typeface="Times New Roman" panose="02020603050405020304" pitchFamily="18" charset="0"/>
                <a:cs typeface="Times New Roman" panose="02020603050405020304" pitchFamily="18" charset="0"/>
              </a:rPr>
              <a:t>6.BUSINESS INTERPRETATIONS</a:t>
            </a:r>
            <a:endParaRPr lang="en-IN"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41124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Tree>
    <p:extLst>
      <p:ext uri="{BB962C8B-B14F-4D97-AF65-F5344CB8AC3E}">
        <p14:creationId xmlns:p14="http://schemas.microsoft.com/office/powerpoint/2010/main" val="1587929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a:xfrm>
            <a:off x="684212" y="1008965"/>
            <a:ext cx="8534400" cy="3478367"/>
          </a:xfrm>
        </p:spPr>
        <p:txBody>
          <a:bodyPr>
            <a:normAutofit fontScale="85000" lnSpcReduction="20000"/>
          </a:bodyPr>
          <a:lstStyle/>
          <a:p>
            <a:endParaRPr lang="en-IN" sz="1800" dirty="0" smtClean="0">
              <a:solidFill>
                <a:schemeClr val="bg1"/>
              </a:solidFill>
              <a:latin typeface="Times New Roman" panose="02020603050405020304" pitchFamily="18" charset="0"/>
              <a:cs typeface="Times New Roman" panose="02020603050405020304" pitchFamily="18" charset="0"/>
            </a:endParaRPr>
          </a:p>
          <a:p>
            <a:endParaRPr lang="en-IN" sz="18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900" dirty="0" smtClean="0">
                <a:solidFill>
                  <a:schemeClr val="bg1"/>
                </a:solidFill>
                <a:latin typeface="Times New Roman" panose="02020603050405020304" pitchFamily="18" charset="0"/>
                <a:cs typeface="Times New Roman" panose="02020603050405020304" pitchFamily="18" charset="0"/>
              </a:rPr>
              <a:t>Loading </a:t>
            </a:r>
            <a:r>
              <a:rPr lang="en-IN" sz="1900" dirty="0">
                <a:solidFill>
                  <a:schemeClr val="bg1"/>
                </a:solidFill>
                <a:latin typeface="Times New Roman" panose="02020603050405020304" pitchFamily="18" charset="0"/>
                <a:cs typeface="Times New Roman" panose="02020603050405020304" pitchFamily="18" charset="0"/>
              </a:rPr>
              <a:t>The </a:t>
            </a:r>
            <a:r>
              <a:rPr lang="en-IN" sz="1900" dirty="0" smtClean="0">
                <a:solidFill>
                  <a:schemeClr val="bg1"/>
                </a:solidFill>
                <a:latin typeface="Times New Roman" panose="02020603050405020304" pitchFamily="18" charset="0"/>
                <a:cs typeface="Times New Roman" panose="02020603050405020304" pitchFamily="18" charset="0"/>
              </a:rPr>
              <a:t>Dataset.</a:t>
            </a:r>
          </a:p>
          <a:p>
            <a:pPr>
              <a:buFont typeface="Wingdings" panose="05000000000000000000" pitchFamily="2" charset="2"/>
              <a:buChar char="Ø"/>
            </a:pPr>
            <a:endParaRPr lang="en-IN" sz="1900" dirty="0" smtClean="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900" dirty="0" smtClean="0">
                <a:solidFill>
                  <a:schemeClr val="bg1"/>
                </a:solidFill>
                <a:latin typeface="Times New Roman" panose="02020603050405020304" pitchFamily="18" charset="0"/>
                <a:cs typeface="Times New Roman" panose="02020603050405020304" pitchFamily="18" charset="0"/>
              </a:rPr>
              <a:t>Data </a:t>
            </a:r>
            <a:r>
              <a:rPr lang="en-IN" sz="1900" dirty="0" smtClean="0">
                <a:solidFill>
                  <a:schemeClr val="bg1"/>
                </a:solidFill>
                <a:latin typeface="Times New Roman" panose="02020603050405020304" pitchFamily="18" charset="0"/>
                <a:cs typeface="Times New Roman" panose="02020603050405020304" pitchFamily="18" charset="0"/>
              </a:rPr>
              <a:t>Pre-processing.</a:t>
            </a:r>
          </a:p>
          <a:p>
            <a:pPr>
              <a:buFont typeface="Wingdings" panose="05000000000000000000" pitchFamily="2" charset="2"/>
              <a:buChar char="Ø"/>
            </a:pPr>
            <a:endParaRPr lang="en-IN" sz="1900" dirty="0" smtClean="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900" dirty="0" smtClean="0">
                <a:solidFill>
                  <a:schemeClr val="bg1"/>
                </a:solidFill>
                <a:latin typeface="Times New Roman" panose="02020603050405020304" pitchFamily="18" charset="0"/>
                <a:cs typeface="Times New Roman" panose="02020603050405020304" pitchFamily="18" charset="0"/>
              </a:rPr>
              <a:t>Feature </a:t>
            </a:r>
            <a:r>
              <a:rPr lang="en-IN" sz="1900" dirty="0" smtClean="0">
                <a:solidFill>
                  <a:schemeClr val="bg1"/>
                </a:solidFill>
                <a:latin typeface="Times New Roman" panose="02020603050405020304" pitchFamily="18" charset="0"/>
                <a:cs typeface="Times New Roman" panose="02020603050405020304" pitchFamily="18" charset="0"/>
              </a:rPr>
              <a:t>Engineering.</a:t>
            </a:r>
          </a:p>
          <a:p>
            <a:pPr>
              <a:buFont typeface="Wingdings" panose="05000000000000000000" pitchFamily="2" charset="2"/>
              <a:buChar char="Ø"/>
            </a:pPr>
            <a:endParaRPr lang="en-IN" sz="1900" dirty="0" smtClean="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900" dirty="0" smtClean="0">
                <a:solidFill>
                  <a:schemeClr val="bg1"/>
                </a:solidFill>
                <a:latin typeface="Times New Roman" panose="02020603050405020304" pitchFamily="18" charset="0"/>
                <a:cs typeface="Times New Roman" panose="02020603050405020304" pitchFamily="18" charset="0"/>
              </a:rPr>
              <a:t>Performing </a:t>
            </a:r>
            <a:r>
              <a:rPr lang="en-IN" sz="1900" dirty="0" smtClean="0">
                <a:solidFill>
                  <a:schemeClr val="bg1"/>
                </a:solidFill>
                <a:latin typeface="Times New Roman" panose="02020603050405020304" pitchFamily="18" charset="0"/>
                <a:cs typeface="Times New Roman" panose="02020603050405020304" pitchFamily="18" charset="0"/>
              </a:rPr>
              <a:t>EDA.</a:t>
            </a:r>
          </a:p>
          <a:p>
            <a:pPr>
              <a:buFont typeface="Wingdings" panose="05000000000000000000" pitchFamily="2" charset="2"/>
              <a:buChar char="Ø"/>
            </a:pPr>
            <a:endParaRPr lang="en-IN" sz="1900" dirty="0" smtClean="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900" dirty="0" smtClean="0">
                <a:solidFill>
                  <a:schemeClr val="bg1"/>
                </a:solidFill>
                <a:latin typeface="Times New Roman" panose="02020603050405020304" pitchFamily="18" charset="0"/>
                <a:cs typeface="Times New Roman" panose="02020603050405020304" pitchFamily="18" charset="0"/>
              </a:rPr>
              <a:t>Model </a:t>
            </a:r>
            <a:r>
              <a:rPr lang="en-IN" sz="1900" dirty="0">
                <a:solidFill>
                  <a:schemeClr val="bg1"/>
                </a:solidFill>
                <a:latin typeface="Times New Roman" panose="02020603050405020304" pitchFamily="18" charset="0"/>
                <a:cs typeface="Times New Roman" panose="02020603050405020304" pitchFamily="18" charset="0"/>
              </a:rPr>
              <a:t>Training &amp; </a:t>
            </a:r>
            <a:r>
              <a:rPr lang="en-IN" sz="1900" dirty="0" smtClean="0">
                <a:solidFill>
                  <a:schemeClr val="bg1"/>
                </a:solidFill>
                <a:latin typeface="Times New Roman" panose="02020603050405020304" pitchFamily="18" charset="0"/>
                <a:cs typeface="Times New Roman" panose="02020603050405020304" pitchFamily="18" charset="0"/>
              </a:rPr>
              <a:t>Evaluation.</a:t>
            </a:r>
          </a:p>
          <a:p>
            <a:pPr>
              <a:buFont typeface="Wingdings" panose="05000000000000000000" pitchFamily="2" charset="2"/>
              <a:buChar char="Ø"/>
            </a:pPr>
            <a:endParaRPr lang="en-IN" sz="1900" dirty="0" smtClean="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900" dirty="0" smtClean="0">
                <a:solidFill>
                  <a:schemeClr val="bg1"/>
                </a:solidFill>
                <a:latin typeface="Times New Roman" panose="02020603050405020304" pitchFamily="18" charset="0"/>
                <a:cs typeface="Times New Roman" panose="02020603050405020304" pitchFamily="18" charset="0"/>
              </a:rPr>
              <a:t>Testing </a:t>
            </a:r>
            <a:r>
              <a:rPr lang="en-IN" sz="1900" dirty="0">
                <a:solidFill>
                  <a:schemeClr val="bg1"/>
                </a:solidFill>
                <a:latin typeface="Times New Roman" panose="02020603050405020304" pitchFamily="18" charset="0"/>
                <a:cs typeface="Times New Roman" panose="02020603050405020304" pitchFamily="18" charset="0"/>
              </a:rPr>
              <a:t>The Model On New </a:t>
            </a:r>
            <a:r>
              <a:rPr lang="en-IN" sz="1900" dirty="0" smtClean="0">
                <a:solidFill>
                  <a:schemeClr val="bg1"/>
                </a:solidFill>
                <a:latin typeface="Times New Roman" panose="02020603050405020304" pitchFamily="18" charset="0"/>
                <a:cs typeface="Times New Roman" panose="02020603050405020304" pitchFamily="18" charset="0"/>
              </a:rPr>
              <a:t>Data</a:t>
            </a:r>
            <a:r>
              <a:rPr lang="en-IN" sz="1900" dirty="0">
                <a:latin typeface="Times New Roman" panose="02020603050405020304" pitchFamily="18" charset="0"/>
                <a:cs typeface="Times New Roman" panose="02020603050405020304" pitchFamily="18" charset="0"/>
              </a:rPr>
              <a:t>.</a:t>
            </a:r>
            <a:endParaRPr lang="en-IN" sz="1900" dirty="0">
              <a:latin typeface="Times New Roman" panose="02020603050405020304" pitchFamily="18" charset="0"/>
              <a:cs typeface="Times New Roman" panose="02020603050405020304" pitchFamily="18" charset="0"/>
            </a:endParaRPr>
          </a:p>
          <a:p>
            <a:endParaRPr lang="en-IN" dirty="0"/>
          </a:p>
        </p:txBody>
      </p:sp>
      <p:sp>
        <p:nvSpPr>
          <p:cNvPr id="4" name="TextBox 3"/>
          <p:cNvSpPr txBox="1"/>
          <p:nvPr/>
        </p:nvSpPr>
        <p:spPr>
          <a:xfrm>
            <a:off x="684212" y="424190"/>
            <a:ext cx="6543779" cy="584775"/>
          </a:xfrm>
          <a:prstGeom prst="rect">
            <a:avLst/>
          </a:prstGeom>
          <a:noFill/>
        </p:spPr>
        <p:txBody>
          <a:bodyPr wrap="none" rtlCol="0">
            <a:spAutoFit/>
          </a:bodyPr>
          <a:lstStyle/>
          <a:p>
            <a:r>
              <a:rPr lang="en-IN" sz="3200" dirty="0" smtClean="0">
                <a:solidFill>
                  <a:schemeClr val="bg1"/>
                </a:solidFill>
                <a:latin typeface="Times New Roman" panose="02020603050405020304" pitchFamily="18" charset="0"/>
                <a:cs typeface="Times New Roman" panose="02020603050405020304" pitchFamily="18" charset="0"/>
              </a:rPr>
              <a:t>2.WORKFLOW TO BE FOLLOWED</a:t>
            </a:r>
            <a:endParaRPr lang="en-IN"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9932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3453" y="729152"/>
            <a:ext cx="8641096" cy="5148000"/>
          </a:xfrm>
        </p:spPr>
        <p:txBody>
          <a:bodyPr/>
          <a:lstStyle/>
          <a:p>
            <a:pPr marL="0" lvl="0" indent="0">
              <a:spcBef>
                <a:spcPts val="0"/>
              </a:spcBef>
              <a:buSzPts val="1760"/>
              <a:buNone/>
            </a:pPr>
            <a:r>
              <a:rPr lang="en-IN" dirty="0" smtClean="0">
                <a:solidFill>
                  <a:schemeClr val="lt1"/>
                </a:solidFill>
                <a:latin typeface="Times New Roman"/>
                <a:ea typeface="Times New Roman"/>
                <a:cs typeface="Times New Roman"/>
                <a:sym typeface="Times New Roman"/>
              </a:rPr>
              <a:t>Data </a:t>
            </a:r>
            <a:r>
              <a:rPr lang="en-IN" dirty="0" smtClean="0">
                <a:solidFill>
                  <a:schemeClr val="lt1"/>
                </a:solidFill>
                <a:latin typeface="Times New Roman"/>
                <a:ea typeface="Times New Roman"/>
                <a:cs typeface="Times New Roman"/>
                <a:sym typeface="Times New Roman"/>
              </a:rPr>
              <a:t>Cleaning:  </a:t>
            </a:r>
            <a:endParaRPr lang="en-IN" dirty="0" smtClean="0"/>
          </a:p>
          <a:p>
            <a:pPr marL="1200150" lvl="2" indent="-285750">
              <a:spcBef>
                <a:spcPts val="960"/>
              </a:spcBef>
              <a:buFont typeface="Wingdings" panose="05000000000000000000" pitchFamily="2" charset="2"/>
              <a:buChar char="Ø"/>
            </a:pPr>
            <a:r>
              <a:rPr lang="en-IN" sz="1800" dirty="0" smtClean="0">
                <a:solidFill>
                  <a:schemeClr val="lt1"/>
                </a:solidFill>
                <a:latin typeface="Times New Roman"/>
                <a:ea typeface="Times New Roman"/>
                <a:cs typeface="Times New Roman"/>
                <a:sym typeface="Times New Roman"/>
              </a:rPr>
              <a:t>Checking for Null values</a:t>
            </a:r>
          </a:p>
          <a:p>
            <a:pPr marL="1200150" lvl="2" indent="-285750">
              <a:spcBef>
                <a:spcPts val="960"/>
              </a:spcBef>
              <a:buFont typeface="Wingdings" panose="05000000000000000000" pitchFamily="2" charset="2"/>
              <a:buChar char="Ø"/>
            </a:pPr>
            <a:r>
              <a:rPr lang="en-IN" sz="1800" dirty="0" smtClean="0">
                <a:solidFill>
                  <a:schemeClr val="lt1"/>
                </a:solidFill>
                <a:latin typeface="Times New Roman"/>
                <a:ea typeface="Times New Roman"/>
                <a:cs typeface="Times New Roman"/>
                <a:sym typeface="Times New Roman"/>
              </a:rPr>
              <a:t>Check </a:t>
            </a:r>
            <a:r>
              <a:rPr lang="en-IN" sz="1800" dirty="0">
                <a:solidFill>
                  <a:schemeClr val="lt1"/>
                </a:solidFill>
                <a:latin typeface="Times New Roman"/>
                <a:ea typeface="Times New Roman"/>
                <a:cs typeface="Times New Roman"/>
                <a:sym typeface="Times New Roman"/>
              </a:rPr>
              <a:t>for </a:t>
            </a:r>
            <a:r>
              <a:rPr lang="en-IN" sz="1800" dirty="0" smtClean="0">
                <a:solidFill>
                  <a:schemeClr val="lt1"/>
                </a:solidFill>
                <a:latin typeface="Times New Roman"/>
                <a:ea typeface="Times New Roman"/>
                <a:cs typeface="Times New Roman"/>
                <a:sym typeface="Times New Roman"/>
              </a:rPr>
              <a:t>Spelling correction.</a:t>
            </a:r>
          </a:p>
          <a:p>
            <a:pPr marL="1200150" lvl="2" indent="-285750">
              <a:spcBef>
                <a:spcPts val="960"/>
              </a:spcBef>
              <a:buFont typeface="Wingdings" panose="05000000000000000000" pitchFamily="2" charset="2"/>
              <a:buChar char="Ø"/>
            </a:pPr>
            <a:r>
              <a:rPr lang="en-IN" sz="1800" dirty="0" smtClean="0">
                <a:solidFill>
                  <a:schemeClr val="lt1"/>
                </a:solidFill>
                <a:latin typeface="Times New Roman"/>
                <a:ea typeface="Times New Roman"/>
                <a:cs typeface="Times New Roman"/>
                <a:sym typeface="Times New Roman"/>
              </a:rPr>
              <a:t>Checking the data types.</a:t>
            </a:r>
            <a:endParaRPr lang="en-IN" sz="1800" dirty="0"/>
          </a:p>
          <a:p>
            <a:pPr marL="1200150" lvl="2" indent="-285750">
              <a:spcBef>
                <a:spcPts val="960"/>
              </a:spcBef>
              <a:buFont typeface="Wingdings" panose="05000000000000000000" pitchFamily="2" charset="2"/>
              <a:buChar char="Ø"/>
            </a:pPr>
            <a:r>
              <a:rPr lang="en-IN" sz="1800" dirty="0" smtClean="0">
                <a:solidFill>
                  <a:schemeClr val="lt1"/>
                </a:solidFill>
                <a:latin typeface="Times New Roman"/>
                <a:ea typeface="Times New Roman"/>
                <a:cs typeface="Times New Roman"/>
                <a:sym typeface="Times New Roman"/>
              </a:rPr>
              <a:t>Checking for duplicates.</a:t>
            </a:r>
          </a:p>
          <a:p>
            <a:pPr marL="1200150" lvl="2" indent="-285750">
              <a:spcBef>
                <a:spcPts val="960"/>
              </a:spcBef>
              <a:buFont typeface="Wingdings" panose="05000000000000000000" pitchFamily="2" charset="2"/>
              <a:buChar char="Ø"/>
            </a:pPr>
            <a:r>
              <a:rPr lang="en-IN" sz="1800" dirty="0" smtClean="0">
                <a:solidFill>
                  <a:schemeClr val="lt1"/>
                </a:solidFill>
                <a:latin typeface="Times New Roman"/>
                <a:cs typeface="Times New Roman"/>
                <a:sym typeface="Times New Roman"/>
              </a:rPr>
              <a:t>Checking for </a:t>
            </a:r>
            <a:r>
              <a:rPr lang="en-IN" sz="1800" dirty="0" smtClean="0">
                <a:solidFill>
                  <a:schemeClr val="lt1"/>
                </a:solidFill>
                <a:latin typeface="Times New Roman"/>
                <a:cs typeface="Times New Roman"/>
                <a:sym typeface="Times New Roman"/>
              </a:rPr>
              <a:t>outliers</a:t>
            </a:r>
          </a:p>
          <a:p>
            <a:pPr marL="1200150" lvl="2" indent="-285750">
              <a:spcBef>
                <a:spcPts val="960"/>
              </a:spcBef>
              <a:buFont typeface="Wingdings" panose="05000000000000000000" pitchFamily="2" charset="2"/>
              <a:buChar char="Ø"/>
            </a:pPr>
            <a:endParaRPr lang="en-IN" sz="1800" dirty="0" smtClean="0"/>
          </a:p>
          <a:p>
            <a:r>
              <a:rPr lang="en-IN" sz="1800" dirty="0" smtClean="0">
                <a:solidFill>
                  <a:schemeClr val="bg1"/>
                </a:solidFill>
                <a:latin typeface="Times New Roman" panose="02020603050405020304" pitchFamily="18" charset="0"/>
                <a:cs typeface="Times New Roman" panose="02020603050405020304" pitchFamily="18" charset="0"/>
              </a:rPr>
              <a:t>Encoding the categorical data.</a:t>
            </a:r>
          </a:p>
          <a:p>
            <a:endParaRPr lang="en-IN" sz="1800" dirty="0" smtClean="0">
              <a:solidFill>
                <a:schemeClr val="bg1"/>
              </a:solidFill>
              <a:latin typeface="Times New Roman" panose="02020603050405020304" pitchFamily="18" charset="0"/>
              <a:cs typeface="Times New Roman" panose="02020603050405020304" pitchFamily="18" charset="0"/>
            </a:endParaRPr>
          </a:p>
          <a:p>
            <a:r>
              <a:rPr lang="en-IN" sz="1800" dirty="0" smtClean="0">
                <a:solidFill>
                  <a:schemeClr val="bg1"/>
                </a:solidFill>
                <a:latin typeface="Times New Roman" panose="02020603050405020304" pitchFamily="18" charset="0"/>
                <a:cs typeface="Times New Roman" panose="02020603050405020304" pitchFamily="18" charset="0"/>
              </a:rPr>
              <a:t>Scaling or normalizing the data.</a:t>
            </a:r>
          </a:p>
          <a:p>
            <a:endParaRPr lang="en-IN" sz="1800" dirty="0" smtClean="0">
              <a:solidFill>
                <a:schemeClr val="bg1"/>
              </a:solidFill>
              <a:latin typeface="Times New Roman" panose="02020603050405020304" pitchFamily="18" charset="0"/>
              <a:cs typeface="Times New Roman" panose="02020603050405020304" pitchFamily="18" charset="0"/>
            </a:endParaRPr>
          </a:p>
          <a:p>
            <a:r>
              <a:rPr lang="en-IN" sz="1800" dirty="0" smtClean="0">
                <a:solidFill>
                  <a:schemeClr val="bg1"/>
                </a:solidFill>
                <a:latin typeface="Times New Roman" panose="02020603050405020304" pitchFamily="18" charset="0"/>
                <a:cs typeface="Times New Roman" panose="02020603050405020304" pitchFamily="18" charset="0"/>
              </a:rPr>
              <a:t>Feature Selection.</a:t>
            </a:r>
            <a:endParaRPr lang="en-IN" sz="1400" dirty="0">
              <a:solidFill>
                <a:schemeClr val="bg1"/>
              </a:solidFill>
              <a:latin typeface="Times New Roman" panose="02020603050405020304" pitchFamily="18" charset="0"/>
              <a:cs typeface="Times New Roman" panose="02020603050405020304" pitchFamily="18" charset="0"/>
            </a:endParaRPr>
          </a:p>
          <a:p>
            <a:pPr lvl="2"/>
            <a:endParaRPr lang="en-IN" sz="1400" dirty="0">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84212" y="192558"/>
            <a:ext cx="5235325" cy="800219"/>
          </a:xfrm>
          <a:prstGeom prst="rect">
            <a:avLst/>
          </a:prstGeom>
          <a:noFill/>
        </p:spPr>
        <p:txBody>
          <a:bodyPr wrap="square" rtlCol="0">
            <a:spAutoFit/>
          </a:bodyPr>
          <a:lstStyle/>
          <a:p>
            <a:r>
              <a:rPr lang="en-IN" sz="3200" dirty="0" smtClean="0">
                <a:solidFill>
                  <a:schemeClr val="bg1"/>
                </a:solidFill>
                <a:latin typeface="Times New Roman" panose="02020603050405020304" pitchFamily="18" charset="0"/>
                <a:cs typeface="Times New Roman" panose="02020603050405020304" pitchFamily="18" charset="0"/>
              </a:rPr>
              <a:t>3.DATA </a:t>
            </a:r>
            <a:r>
              <a:rPr lang="en-IN" sz="3200" dirty="0">
                <a:solidFill>
                  <a:schemeClr val="bg1"/>
                </a:solidFill>
                <a:latin typeface="Times New Roman" panose="02020603050405020304" pitchFamily="18" charset="0"/>
                <a:cs typeface="Times New Roman" panose="02020603050405020304" pitchFamily="18" charset="0"/>
              </a:rPr>
              <a:t>PREPROCESSING</a:t>
            </a:r>
          </a:p>
          <a:p>
            <a:endParaRPr lang="en-IN" dirty="0"/>
          </a:p>
        </p:txBody>
      </p:sp>
    </p:spTree>
    <p:extLst>
      <p:ext uri="{BB962C8B-B14F-4D97-AF65-F5344CB8AC3E}">
        <p14:creationId xmlns:p14="http://schemas.microsoft.com/office/powerpoint/2010/main" val="2076023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4487332"/>
            <a:ext cx="10541251" cy="1507067"/>
          </a:xfrm>
        </p:spPr>
        <p:txBody>
          <a:bodyPr/>
          <a:lstStyle/>
          <a:p>
            <a:endParaRPr lang="en-IN" dirty="0"/>
          </a:p>
        </p:txBody>
      </p:sp>
      <p:sp>
        <p:nvSpPr>
          <p:cNvPr id="3" name="Text Placeholder 2"/>
          <p:cNvSpPr>
            <a:spLocks noGrp="1"/>
          </p:cNvSpPr>
          <p:nvPr>
            <p:ph type="body" idx="1"/>
          </p:nvPr>
        </p:nvSpPr>
        <p:spPr>
          <a:xfrm>
            <a:off x="684211" y="1275347"/>
            <a:ext cx="10264525" cy="3025720"/>
          </a:xfrm>
        </p:spPr>
        <p:txBody>
          <a:bodyPr>
            <a:normAutofit/>
          </a:bodyPr>
          <a:lstStyle/>
          <a:p>
            <a:pPr marL="137160" indent="0">
              <a:buNone/>
            </a:pPr>
            <a:endParaRPr lang="en-IN" sz="4000" dirty="0" smtClean="0"/>
          </a:p>
          <a:p>
            <a:r>
              <a:rPr lang="en-IN" sz="2800" dirty="0" smtClean="0">
                <a:solidFill>
                  <a:schemeClr val="bg1"/>
                </a:solidFill>
                <a:latin typeface="Times New Roman" panose="02020603050405020304" pitchFamily="18" charset="0"/>
                <a:cs typeface="Times New Roman" panose="02020603050405020304" pitchFamily="18" charset="0"/>
              </a:rPr>
              <a:t>EDA is of two parts.</a:t>
            </a:r>
            <a:endParaRPr lang="en-IN" sz="2800" dirty="0" smtClean="0">
              <a:solidFill>
                <a:schemeClr val="bg1"/>
              </a:solidFill>
              <a:cs typeface="Times New Roman" panose="02020603050405020304" pitchFamily="18" charset="0"/>
            </a:endParaRPr>
          </a:p>
          <a:p>
            <a:pPr lvl="1"/>
            <a:r>
              <a:rPr lang="en-IN" sz="2800" dirty="0" smtClean="0">
                <a:solidFill>
                  <a:schemeClr val="bg1"/>
                </a:solidFill>
                <a:latin typeface="Times New Roman" panose="02020603050405020304" pitchFamily="18" charset="0"/>
                <a:cs typeface="Times New Roman" panose="02020603050405020304" pitchFamily="18" charset="0"/>
              </a:rPr>
              <a:t>Distribution plot or </a:t>
            </a:r>
            <a:r>
              <a:rPr lang="en-IN" sz="2800" dirty="0" smtClean="0">
                <a:solidFill>
                  <a:schemeClr val="bg1"/>
                </a:solidFill>
                <a:latin typeface="Times New Roman" panose="02020603050405020304" pitchFamily="18" charset="0"/>
                <a:cs typeface="Times New Roman" panose="02020603050405020304" pitchFamily="18" charset="0"/>
              </a:rPr>
              <a:t>Count plot for features</a:t>
            </a:r>
          </a:p>
          <a:p>
            <a:pPr lvl="1"/>
            <a:r>
              <a:rPr lang="en-IN" sz="2800" dirty="0" smtClean="0">
                <a:solidFill>
                  <a:schemeClr val="bg1"/>
                </a:solidFill>
                <a:latin typeface="Times New Roman" panose="02020603050405020304" pitchFamily="18" charset="0"/>
                <a:cs typeface="Times New Roman" panose="02020603050405020304" pitchFamily="18" charset="0"/>
              </a:rPr>
              <a:t>Feature Vs Target Plot</a:t>
            </a:r>
            <a:endParaRPr lang="en-IN" sz="2800" dirty="0" smtClean="0">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84211" y="504307"/>
            <a:ext cx="8760578" cy="584775"/>
          </a:xfrm>
          <a:prstGeom prst="rect">
            <a:avLst/>
          </a:prstGeom>
          <a:noFill/>
        </p:spPr>
        <p:txBody>
          <a:bodyPr wrap="square" rtlCol="0">
            <a:spAutoFit/>
          </a:bodyPr>
          <a:lstStyle/>
          <a:p>
            <a:r>
              <a:rPr lang="en-IN" sz="3200" dirty="0" smtClean="0">
                <a:solidFill>
                  <a:schemeClr val="bg1"/>
                </a:solidFill>
                <a:latin typeface="Times New Roman" panose="02020603050405020304" pitchFamily="18" charset="0"/>
                <a:cs typeface="Times New Roman" panose="02020603050405020304" pitchFamily="18" charset="0"/>
              </a:rPr>
              <a:t>4.EXPLORATORY DATA ANALYSIS</a:t>
            </a:r>
            <a:endParaRPr lang="en-IN"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593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0349" y="4800153"/>
            <a:ext cx="8146967" cy="1507067"/>
          </a:xfrm>
        </p:spPr>
        <p:txBody>
          <a:bodyPr/>
          <a:lstStyle/>
          <a:p>
            <a:endParaRPr lang="en-IN" dirty="0"/>
          </a:p>
        </p:txBody>
      </p:sp>
      <p:sp>
        <p:nvSpPr>
          <p:cNvPr id="3" name="Text Placeholder 2"/>
          <p:cNvSpPr>
            <a:spLocks noGrp="1"/>
          </p:cNvSpPr>
          <p:nvPr>
            <p:ph type="body" idx="1"/>
          </p:nvPr>
        </p:nvSpPr>
        <p:spPr>
          <a:xfrm>
            <a:off x="2260349" y="818147"/>
            <a:ext cx="8146967" cy="3615267"/>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927" y="588039"/>
            <a:ext cx="8530389" cy="5719181"/>
          </a:xfrm>
          <a:prstGeom prst="rect">
            <a:avLst/>
          </a:prstGeom>
        </p:spPr>
      </p:pic>
    </p:spTree>
    <p:extLst>
      <p:ext uri="{BB962C8B-B14F-4D97-AF65-F5344CB8AC3E}">
        <p14:creationId xmlns:p14="http://schemas.microsoft.com/office/powerpoint/2010/main" val="2816192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221" y="4727964"/>
            <a:ext cx="7603958" cy="1507067"/>
          </a:xfrm>
        </p:spPr>
        <p:txBody>
          <a:bodyPr/>
          <a:lstStyle/>
          <a:p>
            <a:endParaRPr lang="en-IN"/>
          </a:p>
        </p:txBody>
      </p:sp>
      <p:sp>
        <p:nvSpPr>
          <p:cNvPr id="3" name="Text Placeholder 2"/>
          <p:cNvSpPr>
            <a:spLocks noGrp="1"/>
          </p:cNvSpPr>
          <p:nvPr>
            <p:ph type="body" idx="1"/>
          </p:nvPr>
        </p:nvSpPr>
        <p:spPr>
          <a:xfrm>
            <a:off x="2370221" y="739395"/>
            <a:ext cx="7603958" cy="3615267"/>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147" y="527809"/>
            <a:ext cx="8542421" cy="5802382"/>
          </a:xfrm>
          <a:prstGeom prst="rect">
            <a:avLst/>
          </a:prstGeom>
        </p:spPr>
      </p:pic>
    </p:spTree>
    <p:extLst>
      <p:ext uri="{BB962C8B-B14F-4D97-AF65-F5344CB8AC3E}">
        <p14:creationId xmlns:p14="http://schemas.microsoft.com/office/powerpoint/2010/main" val="2063295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6759" y="4289035"/>
            <a:ext cx="8534400" cy="1507067"/>
          </a:xfrm>
        </p:spPr>
        <p:txBody>
          <a:bodyPr/>
          <a:lstStyle/>
          <a:p>
            <a:endParaRPr lang="en-IN" dirty="0"/>
          </a:p>
        </p:txBody>
      </p:sp>
      <p:sp>
        <p:nvSpPr>
          <p:cNvPr id="3" name="Text Placeholder 2"/>
          <p:cNvSpPr>
            <a:spLocks noGrp="1"/>
          </p:cNvSpPr>
          <p:nvPr>
            <p:ph type="body" idx="1"/>
          </p:nvPr>
        </p:nvSpPr>
        <p:spPr>
          <a:xfrm>
            <a:off x="2416759" y="703624"/>
            <a:ext cx="7919201" cy="3579172"/>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5969" y="302467"/>
            <a:ext cx="8520780" cy="5926209"/>
          </a:xfrm>
          <a:prstGeom prst="rect">
            <a:avLst/>
          </a:prstGeom>
        </p:spPr>
      </p:pic>
    </p:spTree>
    <p:extLst>
      <p:ext uri="{BB962C8B-B14F-4D97-AF65-F5344CB8AC3E}">
        <p14:creationId xmlns:p14="http://schemas.microsoft.com/office/powerpoint/2010/main" val="2154630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703" y="4487332"/>
            <a:ext cx="8001001" cy="1507067"/>
          </a:xfrm>
        </p:spPr>
        <p:txBody>
          <a:bodyPr/>
          <a:lstStyle/>
          <a:p>
            <a:endParaRPr lang="en-IN"/>
          </a:p>
        </p:txBody>
      </p:sp>
      <p:sp>
        <p:nvSpPr>
          <p:cNvPr id="3" name="Text Placeholder 2"/>
          <p:cNvSpPr>
            <a:spLocks noGrp="1"/>
          </p:cNvSpPr>
          <p:nvPr>
            <p:ph type="body" idx="1"/>
          </p:nvPr>
        </p:nvSpPr>
        <p:spPr>
          <a:xfrm>
            <a:off x="1792704" y="685800"/>
            <a:ext cx="7425907" cy="3615267"/>
          </a:xfrm>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704" y="411474"/>
            <a:ext cx="8843211" cy="5611618"/>
          </a:xfrm>
          <a:prstGeom prst="rect">
            <a:avLst/>
          </a:prstGeom>
        </p:spPr>
      </p:pic>
    </p:spTree>
    <p:extLst>
      <p:ext uri="{BB962C8B-B14F-4D97-AF65-F5344CB8AC3E}">
        <p14:creationId xmlns:p14="http://schemas.microsoft.com/office/powerpoint/2010/main" val="3626147961"/>
      </p:ext>
    </p:extLst>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1197</TotalTime>
  <Words>233</Words>
  <Application>Microsoft Office PowerPoint</Application>
  <PresentationFormat>Widescreen</PresentationFormat>
  <Paragraphs>108</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Noto Sans Symbols</vt:lpstr>
      <vt:lpstr>Century Gothic</vt:lpstr>
      <vt:lpstr>Wingdings</vt:lpstr>
      <vt:lpstr>Arial</vt:lpstr>
      <vt:lpstr>Times New Roman</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At the end of these analysis, we came to know that customers must choose the right day, non stop flights and flights with less duration, so that they can get the flights at cheapest price.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HP</cp:lastModifiedBy>
  <cp:revision>40</cp:revision>
  <dcterms:created xsi:type="dcterms:W3CDTF">2021-06-19T13:01:53Z</dcterms:created>
  <dcterms:modified xsi:type="dcterms:W3CDTF">2023-04-27T09:53:11Z</dcterms:modified>
</cp:coreProperties>
</file>