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74">
          <p15:clr>
            <a:srgbClr val="A4A3A4"/>
          </p15:clr>
        </p15:guide>
        <p15:guide id="2" pos="2160">
          <p15:clr>
            <a:srgbClr val="A4A3A4"/>
          </p15:clr>
        </p15:guide>
      </p15:sldGuideLst>
    </p:ext>
    <p:ext uri="GoogleSlidesCustomDataVersion2">
      <go:slidesCustomData xmlns:go="http://customooxmlschemas.google.com/" r:id="rId22" roundtripDataSignature="AMtx7mhgcCF9WDOEqpTKQqjvcaLqKGZw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aca0eff5a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caca0eff5a_1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4"/>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6"/>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7"/>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9" name="Shape 49"/>
        <p:cNvGrpSpPr/>
        <p:nvPr/>
      </p:nvGrpSpPr>
      <p:grpSpPr>
        <a:xfrm>
          <a:off x="0" y="0"/>
          <a:ext cx="0" cy="0"/>
          <a:chOff x="0" y="0"/>
          <a:chExt cx="0" cy="0"/>
        </a:xfrm>
      </p:grpSpPr>
      <p:sp>
        <p:nvSpPr>
          <p:cNvPr id="50" name="Google Shape;50;p19"/>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1"/>
          <p:cNvGrpSpPr/>
          <p:nvPr/>
        </p:nvGrpSpPr>
        <p:grpSpPr>
          <a:xfrm>
            <a:off x="742950" y="1104900"/>
            <a:ext cx="1743075" cy="1333500"/>
            <a:chOff x="742950" y="1104900"/>
            <a:chExt cx="1743075" cy="1333500"/>
          </a:xfrm>
        </p:grpSpPr>
        <p:sp>
          <p:nvSpPr>
            <p:cNvPr id="60" name="Google Shape;6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
          <p:cNvSpPr/>
          <p:nvPr/>
        </p:nvSpPr>
        <p:spPr>
          <a:xfrm>
            <a:off x="3429000" y="6096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txBox="1"/>
          <p:nvPr/>
        </p:nvSpPr>
        <p:spPr>
          <a:xfrm>
            <a:off x="246380" y="2067560"/>
            <a:ext cx="11012100" cy="30555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30"/>
              </a:spcBef>
              <a:spcAft>
                <a:spcPts val="0"/>
              </a:spcAft>
              <a:buClr>
                <a:srgbClr val="000000"/>
              </a:buClr>
              <a:buSzPts val="3200"/>
              <a:buFont typeface="Arial"/>
              <a:buNone/>
            </a:pPr>
            <a:r>
              <a:t/>
            </a:r>
            <a:endParaRPr b="0" i="0" sz="32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30"/>
              </a:spcBef>
              <a:spcAft>
                <a:spcPts val="0"/>
              </a:spcAft>
              <a:buClr>
                <a:srgbClr val="000000"/>
              </a:buClr>
              <a:buSzPts val="3200"/>
              <a:buFont typeface="Arial"/>
              <a:buNone/>
            </a:pPr>
            <a:r>
              <a:rPr b="0" i="0" lang="en-IN" sz="3200" u="none" cap="none" strike="noStrike">
                <a:solidFill>
                  <a:srgbClr val="000000"/>
                </a:solidFill>
                <a:latin typeface="Trebuchet MS"/>
                <a:ea typeface="Trebuchet MS"/>
                <a:cs typeface="Trebuchet MS"/>
                <a:sym typeface="Trebuchet MS"/>
              </a:rPr>
              <a:t>NAME:MANOJ KUMAR </a:t>
            </a:r>
            <a:r>
              <a:rPr lang="en-IN" sz="3200">
                <a:latin typeface="Trebuchet MS"/>
                <a:ea typeface="Trebuchet MS"/>
                <a:cs typeface="Trebuchet MS"/>
                <a:sym typeface="Trebuchet MS"/>
              </a:rPr>
              <a:t>S</a:t>
            </a:r>
            <a:endParaRPr b="0" i="0" sz="32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30"/>
              </a:spcBef>
              <a:spcAft>
                <a:spcPts val="0"/>
              </a:spcAft>
              <a:buClr>
                <a:srgbClr val="000000"/>
              </a:buClr>
              <a:buSzPts val="3200"/>
              <a:buFont typeface="Arial"/>
              <a:buNone/>
            </a:pPr>
            <a:r>
              <a:rPr b="0" i="0" lang="en-IN" sz="3200" u="none" cap="none" strike="noStrike">
                <a:solidFill>
                  <a:srgbClr val="000000"/>
                </a:solidFill>
                <a:latin typeface="Trebuchet MS"/>
                <a:ea typeface="Trebuchet MS"/>
                <a:cs typeface="Trebuchet MS"/>
                <a:sym typeface="Trebuchet MS"/>
              </a:rPr>
              <a:t>REG NO:71172124305</a:t>
            </a:r>
            <a:r>
              <a:rPr lang="en-IN" sz="3200">
                <a:latin typeface="Trebuchet MS"/>
                <a:ea typeface="Trebuchet MS"/>
                <a:cs typeface="Trebuchet MS"/>
                <a:sym typeface="Trebuchet MS"/>
              </a:rPr>
              <a:t>7</a:t>
            </a:r>
            <a:endParaRPr b="0" i="0" sz="32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30"/>
              </a:spcBef>
              <a:spcAft>
                <a:spcPts val="0"/>
              </a:spcAft>
              <a:buClr>
                <a:srgbClr val="000000"/>
              </a:buClr>
              <a:buSzPts val="3200"/>
              <a:buFont typeface="Arial"/>
              <a:buNone/>
            </a:pPr>
            <a:r>
              <a:rPr b="0" i="0" lang="en-IN" sz="3200" u="none" cap="none" strike="noStrike">
                <a:solidFill>
                  <a:srgbClr val="000000"/>
                </a:solidFill>
                <a:latin typeface="Trebuchet MS"/>
                <a:ea typeface="Trebuchet MS"/>
                <a:cs typeface="Trebuchet MS"/>
                <a:sym typeface="Trebuchet MS"/>
              </a:rPr>
              <a:t>DEPARTMENT:B.TECH Artifical Intelligence And DataScience</a:t>
            </a:r>
            <a:endParaRPr b="0" i="0" sz="32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30"/>
              </a:spcBef>
              <a:spcAft>
                <a:spcPts val="0"/>
              </a:spcAft>
              <a:buClr>
                <a:srgbClr val="000000"/>
              </a:buClr>
              <a:buSzPts val="3200"/>
              <a:buFont typeface="Arial"/>
              <a:buNone/>
            </a:pPr>
            <a:r>
              <a:t/>
            </a:r>
            <a:endParaRPr b="0" i="0" sz="3200" u="none" cap="none" strike="noStrike">
              <a:solidFill>
                <a:srgbClr val="000000"/>
              </a:solidFill>
              <a:latin typeface="Trebuchet MS"/>
              <a:ea typeface="Trebuchet MS"/>
              <a:cs typeface="Trebuchet MS"/>
              <a:sym typeface="Trebuchet MS"/>
            </a:endParaRPr>
          </a:p>
        </p:txBody>
      </p:sp>
      <p:pic>
        <p:nvPicPr>
          <p:cNvPr id="64" name="Google Shape;64;p1"/>
          <p:cNvPicPr preferRelativeResize="0"/>
          <p:nvPr/>
        </p:nvPicPr>
        <p:blipFill rotWithShape="1">
          <a:blip r:embed="rId3">
            <a:alphaModFix/>
          </a:blip>
          <a:srcRect b="0" l="0" r="0" t="0"/>
          <a:stretch/>
        </p:blipFill>
        <p:spPr>
          <a:xfrm>
            <a:off x="2133600" y="5867400"/>
            <a:ext cx="2143125" cy="200025"/>
          </a:xfrm>
          <a:prstGeom prst="rect">
            <a:avLst/>
          </a:prstGeom>
          <a:noFill/>
          <a:ln>
            <a:noFill/>
          </a:ln>
        </p:spPr>
      </p:pic>
      <p:sp>
        <p:nvSpPr>
          <p:cNvPr id="65" name="Google Shape;65;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6" name="Google Shape;66;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558175" y="385535"/>
            <a:ext cx="9764400" cy="677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sz="4400"/>
              <a:t>OUTPUT</a:t>
            </a:r>
            <a:endParaRPr sz="5200"/>
          </a:p>
        </p:txBody>
      </p:sp>
      <p:pic>
        <p:nvPicPr>
          <p:cNvPr id="194" name="Google Shape;194;p11"/>
          <p:cNvPicPr preferRelativeResize="0"/>
          <p:nvPr/>
        </p:nvPicPr>
        <p:blipFill rotWithShape="1">
          <a:blip r:embed="rId3">
            <a:alphaModFix/>
          </a:blip>
          <a:srcRect b="0" l="0" r="0" t="0"/>
          <a:stretch/>
        </p:blipFill>
        <p:spPr>
          <a:xfrm>
            <a:off x="1264300" y="1215325"/>
            <a:ext cx="9366325" cy="49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200" name="Google Shape;200;p12"/>
          <p:cNvSpPr/>
          <p:nvPr/>
        </p:nvSpPr>
        <p:spPr>
          <a:xfrm>
            <a:off x="6696075" y="1695450"/>
            <a:ext cx="247015" cy="229235"/>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3" name="Google Shape;203;p12"/>
          <p:cNvSpPr txBox="1"/>
          <p:nvPr>
            <p:ph type="title"/>
          </p:nvPr>
        </p:nvSpPr>
        <p:spPr>
          <a:xfrm>
            <a:off x="558175" y="385476"/>
            <a:ext cx="9764400" cy="55239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SzPts val="1400"/>
              <a:buNone/>
            </a:pPr>
            <a:r>
              <a:rPr lang="en-IN"/>
              <a:t>RESULTS</a:t>
            </a:r>
            <a:endParaRPr/>
          </a:p>
          <a:p>
            <a:pPr indent="0" lvl="0" marL="0" rtl="0" algn="l">
              <a:lnSpc>
                <a:spcPct val="100000"/>
              </a:lnSpc>
              <a:spcBef>
                <a:spcPts val="0"/>
              </a:spcBef>
              <a:spcAft>
                <a:spcPts val="0"/>
              </a:spcAft>
              <a:buClr>
                <a:schemeClr val="dk1"/>
              </a:buClr>
              <a:buSzPts val="1100"/>
              <a:buFont typeface="Arial"/>
              <a:buNone/>
            </a:pPr>
            <a:r>
              <a:rPr b="0" lang="en-IN" sz="2500"/>
              <a:t>Upon completion of the project, we will evaluate the performance of our face mace detection system based on several criteria:</a:t>
            </a:r>
            <a:endParaRPr b="0" sz="2500"/>
          </a:p>
          <a:p>
            <a:pPr indent="0" lvl="0" marL="0" rtl="0" algn="l">
              <a:lnSpc>
                <a:spcPct val="100000"/>
              </a:lnSpc>
              <a:spcBef>
                <a:spcPts val="0"/>
              </a:spcBef>
              <a:spcAft>
                <a:spcPts val="0"/>
              </a:spcAft>
              <a:buClr>
                <a:schemeClr val="dk1"/>
              </a:buClr>
              <a:buSzPts val="1100"/>
              <a:buFont typeface="Arial"/>
              <a:buNone/>
            </a:pPr>
            <a:r>
              <a:t/>
            </a:r>
            <a:endParaRPr b="0" sz="2500"/>
          </a:p>
          <a:p>
            <a:pPr indent="-387350" lvl="0" marL="457200" rtl="0" algn="l">
              <a:lnSpc>
                <a:spcPct val="100000"/>
              </a:lnSpc>
              <a:spcBef>
                <a:spcPts val="0"/>
              </a:spcBef>
              <a:spcAft>
                <a:spcPts val="0"/>
              </a:spcAft>
              <a:buSzPts val="2500"/>
              <a:buAutoNum type="arabicPeriod"/>
            </a:pPr>
            <a:r>
              <a:rPr b="0" lang="en-IN" sz="2500"/>
              <a:t>Detection accuracy: Measuring the system's ability to correctly identify individuals carrying mace or pepper spray.</a:t>
            </a:r>
            <a:endParaRPr b="0" sz="2500"/>
          </a:p>
          <a:p>
            <a:pPr indent="-387350" lvl="0" marL="457200" rtl="0" algn="l">
              <a:lnSpc>
                <a:spcPct val="100000"/>
              </a:lnSpc>
              <a:spcBef>
                <a:spcPts val="0"/>
              </a:spcBef>
              <a:spcAft>
                <a:spcPts val="0"/>
              </a:spcAft>
              <a:buSzPts val="2500"/>
              <a:buAutoNum type="arabicPeriod"/>
            </a:pPr>
            <a:r>
              <a:rPr b="0" lang="en-IN" sz="2500"/>
              <a:t>False positive rate: Assessing the frequency of erroneous alerts triggered by non-threatening objects or activities.</a:t>
            </a:r>
            <a:endParaRPr b="0" sz="2500"/>
          </a:p>
          <a:p>
            <a:pPr indent="-387350" lvl="0" marL="457200" rtl="0" algn="l">
              <a:lnSpc>
                <a:spcPct val="100000"/>
              </a:lnSpc>
              <a:spcBef>
                <a:spcPts val="0"/>
              </a:spcBef>
              <a:spcAft>
                <a:spcPts val="0"/>
              </a:spcAft>
              <a:buSzPts val="2500"/>
              <a:buAutoNum type="arabicPeriod"/>
            </a:pPr>
            <a:r>
              <a:rPr b="0" lang="en-IN" sz="2500"/>
              <a:t>Response time: Evaluating the speed at which security personnel can react to detected threats and initiate appropriate measures.</a:t>
            </a:r>
            <a:endParaRPr b="0" sz="2500"/>
          </a:p>
          <a:p>
            <a:pPr indent="-387350" lvl="0" marL="457200" rtl="0" algn="l">
              <a:lnSpc>
                <a:spcPct val="100000"/>
              </a:lnSpc>
              <a:spcBef>
                <a:spcPts val="0"/>
              </a:spcBef>
              <a:spcAft>
                <a:spcPts val="0"/>
              </a:spcAft>
              <a:buSzPts val="2500"/>
              <a:buAutoNum type="arabicPeriod"/>
            </a:pPr>
            <a:r>
              <a:rPr b="0" lang="en-IN" sz="2500"/>
              <a:t>User feedback: Soliciting feedback from end users to gauge the system's usability, reliability, and overall effectiveness.</a:t>
            </a:r>
            <a:endParaRPr b="0" sz="2500"/>
          </a:p>
          <a:p>
            <a:pPr indent="0" lvl="0" marL="0" rtl="0" algn="l">
              <a:lnSpc>
                <a:spcPct val="100000"/>
              </a:lnSpc>
              <a:spcBef>
                <a:spcPts val="0"/>
              </a:spcBef>
              <a:spcAft>
                <a:spcPts val="0"/>
              </a:spcAft>
              <a:buSzPts val="1400"/>
              <a:buNone/>
            </a:pPr>
            <a:r>
              <a:t/>
            </a:r>
            <a:endParaRPr sz="3500"/>
          </a:p>
        </p:txBody>
      </p:sp>
      <p:sp>
        <p:nvSpPr>
          <p:cNvPr id="204" name="Google Shape;204;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05" name="Google Shape;205;p12"/>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0" i="0" lang="en-IN" sz="2000" u="sng" cap="none" strike="noStrike">
                <a:solidFill>
                  <a:srgbClr val="006FC0"/>
                </a:solidFill>
                <a:latin typeface="Trebuchet MS"/>
                <a:ea typeface="Trebuchet MS"/>
                <a:cs typeface="Trebuchet MS"/>
                <a:sym typeface="Trebuchet MS"/>
                <a:hlinkClick r:id="rId4">
                  <a:extLst>
                    <a:ext uri="{A12FA001-AC4F-418D-AE19-62706E023703}">
                      <ahyp:hlinkClr val="tx"/>
                    </a:ext>
                  </a:extLst>
                </a:hlinkClick>
              </a:rPr>
              <a:t>Demo Link</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caca0eff5a_1_0"/>
          <p:cNvSpPr txBox="1"/>
          <p:nvPr>
            <p:ph type="title"/>
          </p:nvPr>
        </p:nvSpPr>
        <p:spPr>
          <a:xfrm>
            <a:off x="558165" y="385444"/>
            <a:ext cx="9764400" cy="5910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a:t>CONCLUSION</a:t>
            </a:r>
            <a:endParaRPr/>
          </a:p>
          <a:p>
            <a:pPr indent="0" lvl="0" marL="0" rtl="0" algn="l">
              <a:lnSpc>
                <a:spcPct val="100000"/>
              </a:lnSpc>
              <a:spcBef>
                <a:spcPts val="0"/>
              </a:spcBef>
              <a:spcAft>
                <a:spcPts val="0"/>
              </a:spcAft>
              <a:buSzPts val="1400"/>
              <a:buNone/>
            </a:pPr>
            <a:r>
              <a:rPr lang="en-IN" sz="2800"/>
              <a:t>In summary, the creation of a face mace detection system stands as a notable stride in bolstering public safety and security protocols. Through the utilization of state-of-the-art technology and machine learning algorithms, we enhance our ability to identify potential dangers with greater efficiency and accuracy, ultimately mitigating risks in public areas. Our solution embodies a proactive stance on security, empowering security personnel to promptly address emerging threats and uphold the welfare of individuals across diverse settings.</a:t>
            </a:r>
            <a:endParaRPr b="0" sz="2700"/>
          </a:p>
          <a:p>
            <a:pPr indent="0" lvl="0" marL="0" rtl="0" algn="l">
              <a:lnSpc>
                <a:spcPct val="100000"/>
              </a:lnSpc>
              <a:spcBef>
                <a:spcPts val="0"/>
              </a:spcBef>
              <a:spcAft>
                <a:spcPts val="0"/>
              </a:spcAft>
              <a:buSzPts val="1400"/>
              <a:buNone/>
            </a:pPr>
            <a:r>
              <a:t/>
            </a:r>
            <a:endParaRPr sz="2800"/>
          </a:p>
          <a:p>
            <a:pPr indent="0" lvl="0" marL="0" rtl="0" algn="l">
              <a:lnSpc>
                <a:spcPct val="100000"/>
              </a:lnSpc>
              <a:spcBef>
                <a:spcPts val="0"/>
              </a:spcBef>
              <a:spcAft>
                <a:spcPts val="0"/>
              </a:spcAft>
              <a:buSzPts val="1400"/>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txBox="1"/>
          <p:nvPr>
            <p:ph type="title"/>
          </p:nvPr>
        </p:nvSpPr>
        <p:spPr>
          <a:xfrm>
            <a:off x="558165" y="385444"/>
            <a:ext cx="9764400" cy="63990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SzPts val="1400"/>
              <a:buNone/>
            </a:pPr>
            <a:r>
              <a:rPr lang="en-IN" sz="4250"/>
              <a:t>PROJECT TITLE</a:t>
            </a:r>
            <a:br>
              <a:rPr lang="en-IN" sz="4250"/>
            </a:br>
            <a:r>
              <a:rPr lang="en-IN" sz="4250"/>
              <a:t>   </a:t>
            </a:r>
            <a:br>
              <a:rPr lang="en-IN" sz="4250"/>
            </a:br>
            <a:br>
              <a:rPr lang="en-IN" sz="4250"/>
            </a:br>
            <a:r>
              <a:rPr lang="en-IN" sz="4250"/>
              <a:t>       </a:t>
            </a:r>
            <a:r>
              <a:rPr lang="en-IN" sz="4400"/>
              <a:t>FACE MASK DETECTION </a:t>
            </a:r>
            <a:endParaRPr sz="4400"/>
          </a:p>
          <a:p>
            <a:pPr indent="0" lvl="0" marL="193675" rtl="0" algn="l">
              <a:lnSpc>
                <a:spcPct val="100000"/>
              </a:lnSpc>
              <a:spcBef>
                <a:spcPts val="0"/>
              </a:spcBef>
              <a:spcAft>
                <a:spcPts val="0"/>
              </a:spcAft>
              <a:buSzPts val="1400"/>
              <a:buNone/>
            </a:pPr>
            <a:r>
              <a:rPr lang="en-IN" sz="4400"/>
              <a:t>                               USING CNN</a:t>
            </a:r>
            <a:br>
              <a:rPr lang="en-IN" sz="4400"/>
            </a:br>
            <a:r>
              <a:rPr lang="en-IN" sz="4250"/>
              <a:t>      </a:t>
            </a:r>
            <a:br>
              <a:rPr lang="en-IN" sz="4250"/>
            </a:br>
            <a:br>
              <a:rPr lang="en-IN" sz="4250"/>
            </a:br>
            <a:br>
              <a:rPr lang="en-IN" sz="4250"/>
            </a:b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91" name="Google Shape;91;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558165" y="385444"/>
            <a:ext cx="9764395" cy="4997450"/>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SzPts val="1400"/>
              <a:buNone/>
            </a:pPr>
            <a:r>
              <a:rPr lang="en-IN"/>
              <a:t>     AGENDA</a:t>
            </a:r>
            <a:br>
              <a:rPr lang="en-IN"/>
            </a:br>
            <a:r>
              <a:rPr lang="en-IN"/>
              <a:t>           </a:t>
            </a:r>
            <a:r>
              <a:rPr lang="en-IN" sz="3200"/>
              <a:t>1.Problem  Statement</a:t>
            </a:r>
            <a:br>
              <a:rPr lang="en-IN" sz="3200"/>
            </a:br>
            <a:r>
              <a:rPr lang="en-IN" sz="3200"/>
              <a:t>                 2.Project Overview</a:t>
            </a:r>
            <a:br>
              <a:rPr lang="en-IN" sz="3200"/>
            </a:br>
            <a:r>
              <a:rPr lang="en-IN" sz="3200"/>
              <a:t>                 3.End Users</a:t>
            </a:r>
            <a:br>
              <a:rPr lang="en-IN" sz="3200"/>
            </a:br>
            <a:r>
              <a:rPr lang="en-IN" sz="3200"/>
              <a:t>                 4.Our Solution and Proposition</a:t>
            </a:r>
            <a:br>
              <a:rPr lang="en-IN" sz="3200"/>
            </a:br>
            <a:r>
              <a:rPr lang="en-IN" sz="3200"/>
              <a:t>                 5.Key Features</a:t>
            </a:r>
            <a:br>
              <a:rPr lang="en-IN" sz="3200"/>
            </a:br>
            <a:r>
              <a:rPr lang="en-IN" sz="3200"/>
              <a:t>                 6.Modelling Approach</a:t>
            </a:r>
            <a:br>
              <a:rPr lang="en-IN" sz="3200"/>
            </a:br>
            <a:r>
              <a:rPr lang="en-IN" sz="3200"/>
              <a:t>                 7.Results and Evaluation  </a:t>
            </a:r>
            <a:br>
              <a:rPr lang="en-IN" sz="3200"/>
            </a:br>
            <a:r>
              <a:rPr lang="en-IN" sz="3200"/>
              <a:t>                 8.Conclusion</a:t>
            </a:r>
            <a:endParaRPr sz="3200"/>
          </a:p>
        </p:txBody>
      </p:sp>
      <p:sp>
        <p:nvSpPr>
          <p:cNvPr id="116" name="Google Shape;116;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9753600" y="3600450"/>
            <a:ext cx="2762250" cy="3257550"/>
            <a:chOff x="7991475" y="2933700"/>
            <a:chExt cx="2762250" cy="325755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txBox="1"/>
          <p:nvPr>
            <p:ph type="title"/>
          </p:nvPr>
        </p:nvSpPr>
        <p:spPr>
          <a:xfrm>
            <a:off x="833755" y="575310"/>
            <a:ext cx="8669655" cy="5546725"/>
          </a:xfrm>
          <a:prstGeom prst="rect">
            <a:avLst/>
          </a:prstGeom>
          <a:noFill/>
          <a:ln>
            <a:noFill/>
          </a:ln>
        </p:spPr>
        <p:txBody>
          <a:bodyPr anchorCtr="0" anchor="t" bIns="0" lIns="0" spcFirstLastPara="1" rIns="0" wrap="square" tIns="16500">
            <a:noAutofit/>
          </a:bodyPr>
          <a:lstStyle/>
          <a:p>
            <a:pPr indent="0" lvl="0" marL="12700" rtl="0" algn="l">
              <a:lnSpc>
                <a:spcPct val="100000"/>
              </a:lnSpc>
              <a:spcBef>
                <a:spcPts val="0"/>
              </a:spcBef>
              <a:spcAft>
                <a:spcPts val="0"/>
              </a:spcAft>
              <a:buClr>
                <a:schemeClr val="dk1"/>
              </a:buClr>
              <a:buSzPts val="4250"/>
              <a:buFont typeface="Trebuchet MS"/>
              <a:buNone/>
            </a:pPr>
            <a:r>
              <a:rPr lang="en-IN" sz="4250"/>
              <a:t>PROBLEM STATEMENT</a:t>
            </a:r>
            <a:br>
              <a:rPr lang="en-IN" sz="4250"/>
            </a:br>
            <a:r>
              <a:rPr lang="en-IN" sz="4250"/>
              <a:t>   </a:t>
            </a:r>
            <a:r>
              <a:rPr lang="en-IN" sz="2750"/>
              <a:t>Enhanced security measures have become more crucial, especially in public spaces and crowded events, as the threat posed by individuals carrying mace or pepper spray has become increasingly apparent. These substances can be utilized for malicious purposes like assault or inducing panic in crowded areas. Traditional security systems might not adequately detect concealed mace, thereby creating a lapse in public safety enforcement.</a:t>
            </a:r>
            <a:endParaRPr sz="2750"/>
          </a:p>
          <a:p>
            <a:pPr indent="0" lvl="0" marL="12700" rtl="0" algn="l">
              <a:lnSpc>
                <a:spcPct val="100000"/>
              </a:lnSpc>
              <a:spcBef>
                <a:spcPts val="0"/>
              </a:spcBef>
              <a:spcAft>
                <a:spcPts val="0"/>
              </a:spcAft>
              <a:buClr>
                <a:schemeClr val="dk1"/>
              </a:buClr>
              <a:buSzPts val="4250"/>
              <a:buFont typeface="Trebuchet MS"/>
              <a:buNone/>
            </a:pPr>
            <a:r>
              <a:t/>
            </a:r>
            <a:endParaRPr sz="27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9" name="Google Shape;129;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9630410" y="289560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txBox="1"/>
          <p:nvPr>
            <p:ph type="title"/>
          </p:nvPr>
        </p:nvSpPr>
        <p:spPr>
          <a:xfrm>
            <a:off x="739775" y="829310"/>
            <a:ext cx="8164195" cy="5391785"/>
          </a:xfrm>
          <a:prstGeom prst="rect">
            <a:avLst/>
          </a:prstGeom>
          <a:noFill/>
          <a:ln>
            <a:noFill/>
          </a:ln>
        </p:spPr>
        <p:txBody>
          <a:bodyPr anchorCtr="0" anchor="t" bIns="0" lIns="0" spcFirstLastPara="1" rIns="0" wrap="square" tIns="16500">
            <a:noAutofit/>
          </a:bodyPr>
          <a:lstStyle/>
          <a:p>
            <a:pPr indent="0" lvl="0" marL="12700" rtl="0" algn="l">
              <a:lnSpc>
                <a:spcPct val="100000"/>
              </a:lnSpc>
              <a:spcBef>
                <a:spcPts val="0"/>
              </a:spcBef>
              <a:spcAft>
                <a:spcPts val="0"/>
              </a:spcAft>
              <a:buSzPts val="1400"/>
              <a:buNone/>
            </a:pPr>
            <a:r>
              <a:rPr lang="en-IN" sz="4250"/>
              <a:t>PROJECT	OVERVIEW</a:t>
            </a:r>
            <a:br>
              <a:rPr lang="en-IN" sz="4250"/>
            </a:br>
            <a:r>
              <a:rPr lang="en-IN" sz="3200"/>
              <a:t>-</a:t>
            </a:r>
            <a:r>
              <a:rPr lang="en-IN" sz="4250"/>
              <a:t> </a:t>
            </a:r>
            <a:r>
              <a:rPr lang="en-IN" sz="2400"/>
              <a:t>This project aims to create a dependable and resilient system for detecting mace or pepper spray in public areas. Through the utilization of cutting-edge technology like computer vision and machine learning, we aim to develop a solution capable of precisely recognizing the presence of mace on individuals entering supervised zones. Implementing this system will bolster security measures, facilitating swift responses to possible threats and guaranteeing the safety of people in public environments.</a:t>
            </a:r>
            <a:endParaRPr sz="240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2" name="Google Shape;142;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58175" y="385450"/>
            <a:ext cx="9764400" cy="5927400"/>
          </a:xfrm>
          <a:prstGeom prst="rect">
            <a:avLst/>
          </a:prstGeom>
          <a:noFill/>
          <a:ln>
            <a:noFill/>
          </a:ln>
        </p:spPr>
        <p:txBody>
          <a:bodyPr anchorCtr="0" anchor="t" bIns="0" lIns="0" spcFirstLastPara="1" rIns="0" wrap="square" tIns="522850">
            <a:noAutofit/>
          </a:bodyPr>
          <a:lstStyle/>
          <a:p>
            <a:pPr indent="-317500" lvl="0" marL="457200" rtl="0" algn="l">
              <a:lnSpc>
                <a:spcPct val="100000"/>
              </a:lnSpc>
              <a:spcBef>
                <a:spcPts val="0"/>
              </a:spcBef>
              <a:spcAft>
                <a:spcPts val="0"/>
              </a:spcAft>
              <a:buSzPts val="1400"/>
              <a:buChar char="●"/>
            </a:pPr>
            <a:r>
              <a:rPr lang="en-IN" sz="3400"/>
              <a:t>WHO ARE THE END USERS?</a:t>
            </a:r>
            <a:br>
              <a:rPr lang="en-IN" sz="3400"/>
            </a:br>
            <a:r>
              <a:rPr lang="en-IN" sz="2900"/>
              <a:t>The primary end users of this technology include:</a:t>
            </a:r>
            <a:endParaRPr sz="2900"/>
          </a:p>
          <a:p>
            <a:pPr indent="-412750" lvl="0" marL="457200" rtl="0" algn="l">
              <a:lnSpc>
                <a:spcPct val="100000"/>
              </a:lnSpc>
              <a:spcBef>
                <a:spcPts val="0"/>
              </a:spcBef>
              <a:spcAft>
                <a:spcPts val="0"/>
              </a:spcAft>
              <a:buSzPts val="2900"/>
              <a:buChar char="●"/>
            </a:pPr>
            <a:r>
              <a:rPr lang="en-IN" sz="2900"/>
              <a:t>Security personnel at airports, train stations, and other transportation hubs</a:t>
            </a:r>
            <a:endParaRPr sz="2900"/>
          </a:p>
          <a:p>
            <a:pPr indent="-412750" lvl="0" marL="457200" rtl="0" algn="l">
              <a:lnSpc>
                <a:spcPct val="100000"/>
              </a:lnSpc>
              <a:spcBef>
                <a:spcPts val="0"/>
              </a:spcBef>
              <a:spcAft>
                <a:spcPts val="0"/>
              </a:spcAft>
              <a:buSzPts val="2900"/>
              <a:buChar char="●"/>
            </a:pPr>
            <a:r>
              <a:rPr lang="en-IN" sz="2900"/>
              <a:t>Event organizers for concerts, sports events, and festivals</a:t>
            </a:r>
            <a:endParaRPr sz="2900"/>
          </a:p>
          <a:p>
            <a:pPr indent="-412750" lvl="0" marL="457200" rtl="0" algn="l">
              <a:lnSpc>
                <a:spcPct val="100000"/>
              </a:lnSpc>
              <a:spcBef>
                <a:spcPts val="0"/>
              </a:spcBef>
              <a:spcAft>
                <a:spcPts val="0"/>
              </a:spcAft>
              <a:buSzPts val="2900"/>
              <a:buChar char="●"/>
            </a:pPr>
            <a:r>
              <a:rPr lang="en-IN" sz="2900"/>
              <a:t>Educational institutions such as schools and universities</a:t>
            </a:r>
            <a:endParaRPr sz="2900"/>
          </a:p>
          <a:p>
            <a:pPr indent="-412750" lvl="0" marL="457200" rtl="0" algn="l">
              <a:lnSpc>
                <a:spcPct val="100000"/>
              </a:lnSpc>
              <a:spcBef>
                <a:spcPts val="0"/>
              </a:spcBef>
              <a:spcAft>
                <a:spcPts val="0"/>
              </a:spcAft>
              <a:buSzPts val="2900"/>
              <a:buChar char="●"/>
            </a:pPr>
            <a:r>
              <a:rPr lang="en-IN" sz="2900"/>
              <a:t>Government agencies responsible for public safety and security</a:t>
            </a:r>
            <a:endParaRPr sz="2900"/>
          </a:p>
          <a:p>
            <a:pPr indent="0" lvl="0" marL="153670" rtl="0" algn="l">
              <a:lnSpc>
                <a:spcPct val="100000"/>
              </a:lnSpc>
              <a:spcBef>
                <a:spcPts val="0"/>
              </a:spcBef>
              <a:spcAft>
                <a:spcPts val="0"/>
              </a:spcAft>
              <a:buClr>
                <a:schemeClr val="dk1"/>
              </a:buClr>
              <a:buSzPts val="1100"/>
              <a:buFont typeface="Arial"/>
              <a:buNone/>
            </a:pPr>
            <a:r>
              <a:t/>
            </a:r>
            <a:endParaRPr sz="3400"/>
          </a:p>
          <a:p>
            <a:pPr indent="0" lvl="0" marL="153670" rtl="0" algn="l">
              <a:lnSpc>
                <a:spcPct val="100000"/>
              </a:lnSpc>
              <a:spcBef>
                <a:spcPts val="0"/>
              </a:spcBef>
              <a:spcAft>
                <a:spcPts val="0"/>
              </a:spcAft>
              <a:buSzPts val="1400"/>
              <a:buNone/>
            </a:pPr>
            <a:r>
              <a:t/>
            </a:r>
            <a:endParaRPr sz="3400"/>
          </a:p>
          <a:p>
            <a:pPr indent="0" lvl="0" marL="153670" rtl="0" algn="l">
              <a:lnSpc>
                <a:spcPct val="100000"/>
              </a:lnSpc>
              <a:spcBef>
                <a:spcPts val="0"/>
              </a:spcBef>
              <a:spcAft>
                <a:spcPts val="0"/>
              </a:spcAft>
              <a:buSzPts val="1400"/>
              <a:buNone/>
            </a:pPr>
            <a:r>
              <a:t/>
            </a:r>
            <a:endParaRPr sz="34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b="0" l="0" r="0" t="0"/>
          <a:stretch/>
        </p:blipFill>
        <p:spPr>
          <a:xfrm>
            <a:off x="76200" y="152400"/>
            <a:ext cx="1005205" cy="687070"/>
          </a:xfrm>
          <a:prstGeom prst="rect">
            <a:avLst/>
          </a:prstGeom>
          <a:noFill/>
          <a:ln>
            <a:noFill/>
          </a:ln>
        </p:spPr>
      </p:pic>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
          <p:cNvSpPr txBox="1"/>
          <p:nvPr>
            <p:ph type="title"/>
          </p:nvPr>
        </p:nvSpPr>
        <p:spPr>
          <a:xfrm>
            <a:off x="533400" y="533400"/>
            <a:ext cx="10846435" cy="5477510"/>
          </a:xfrm>
          <a:prstGeom prst="rect">
            <a:avLst/>
          </a:prstGeom>
          <a:noFill/>
          <a:ln>
            <a:noFill/>
          </a:ln>
        </p:spPr>
        <p:txBody>
          <a:bodyPr anchorCtr="0" anchor="t" bIns="0" lIns="0" spcFirstLastPara="1" rIns="0" wrap="square" tIns="485775">
            <a:noAutofit/>
          </a:bodyPr>
          <a:lstStyle/>
          <a:p>
            <a:pPr indent="0" lvl="0" marL="12700" rtl="0" algn="l">
              <a:lnSpc>
                <a:spcPct val="100000"/>
              </a:lnSpc>
              <a:spcBef>
                <a:spcPts val="0"/>
              </a:spcBef>
              <a:spcAft>
                <a:spcPts val="0"/>
              </a:spcAft>
              <a:buSzPts val="1400"/>
              <a:buNone/>
            </a:pPr>
            <a:r>
              <a:rPr lang="en-IN" sz="3600"/>
              <a:t>YOUR SOLUTION AND ITS VALUE PROPOSITION</a:t>
            </a:r>
            <a:br>
              <a:rPr lang="en-IN" sz="3600"/>
            </a:br>
            <a:br>
              <a:rPr lang="en-IN" sz="3600"/>
            </a:br>
            <a:r>
              <a:rPr lang="en-IN" sz="3600"/>
              <a:t>                 </a:t>
            </a:r>
            <a:r>
              <a:rPr lang="en-IN" sz="2500"/>
              <a:t>We're creating a face mace detection system that harnesses computer vision algorithms to analyze real-time video streams from surveillance cameras. Through training machine learning models on datasets featuring images of mace-carrying individuals, we're enabling the system to identify distinct characteristics and patterns linked to these devices. Moreover, we'll integrate this system with current security setups for instant monitoring and alerting capabilities.</a:t>
            </a:r>
            <a:endParaRPr sz="1400"/>
          </a:p>
        </p:txBody>
      </p:sp>
      <p:pic>
        <p:nvPicPr>
          <p:cNvPr id="163" name="Google Shape;163;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5" name="Google Shape;165;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1" name="Google Shape;171;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p8"/>
          <p:cNvPicPr preferRelativeResize="0"/>
          <p:nvPr/>
        </p:nvPicPr>
        <p:blipFill rotWithShape="1">
          <a:blip r:embed="rId3">
            <a:alphaModFix/>
          </a:blip>
          <a:srcRect b="0" l="0" r="0" t="0"/>
          <a:stretch/>
        </p:blipFill>
        <p:spPr>
          <a:xfrm>
            <a:off x="9677400" y="3381373"/>
            <a:ext cx="2466975" cy="3419475"/>
          </a:xfrm>
          <a:prstGeom prst="rect">
            <a:avLst/>
          </a:prstGeom>
          <a:noFill/>
          <a:ln>
            <a:noFill/>
          </a:ln>
        </p:spPr>
      </p:pic>
      <p:sp>
        <p:nvSpPr>
          <p:cNvPr id="175" name="Google Shape;175;p8"/>
          <p:cNvSpPr txBox="1"/>
          <p:nvPr>
            <p:ph type="title"/>
          </p:nvPr>
        </p:nvSpPr>
        <p:spPr>
          <a:xfrm>
            <a:off x="205875" y="385450"/>
            <a:ext cx="10116600" cy="5636400"/>
          </a:xfrm>
          <a:prstGeom prst="rect">
            <a:avLst/>
          </a:prstGeom>
          <a:noFill/>
          <a:ln>
            <a:noFill/>
          </a:ln>
        </p:spPr>
        <p:txBody>
          <a:bodyPr anchorCtr="0" anchor="t" bIns="0" lIns="0" spcFirstLastPara="1" rIns="0" wrap="square" tIns="286000">
            <a:noAutofit/>
          </a:bodyPr>
          <a:lstStyle/>
          <a:p>
            <a:pPr indent="0" lvl="0" marL="0" rtl="0" algn="l">
              <a:lnSpc>
                <a:spcPct val="100000"/>
              </a:lnSpc>
              <a:spcBef>
                <a:spcPts val="0"/>
              </a:spcBef>
              <a:spcAft>
                <a:spcPts val="0"/>
              </a:spcAft>
              <a:buSzPts val="1400"/>
              <a:buNone/>
            </a:pPr>
            <a:r>
              <a:rPr lang="en-IN" sz="4250"/>
              <a:t>THE WOW IN YOUR SOLUTION</a:t>
            </a:r>
            <a:endParaRPr sz="4250"/>
          </a:p>
          <a:p>
            <a:pPr indent="-422275" lvl="0" marL="457200" rtl="0" algn="l">
              <a:lnSpc>
                <a:spcPct val="100000"/>
              </a:lnSpc>
              <a:spcBef>
                <a:spcPts val="0"/>
              </a:spcBef>
              <a:spcAft>
                <a:spcPts val="0"/>
              </a:spcAft>
              <a:buSzPts val="3050"/>
              <a:buChar char="●"/>
            </a:pPr>
            <a:r>
              <a:rPr lang="en-IN" sz="3050"/>
              <a:t>Real-time detection of mace or pepper spray on individuals within monitored areas</a:t>
            </a:r>
            <a:endParaRPr sz="3050"/>
          </a:p>
          <a:p>
            <a:pPr indent="-422275" lvl="0" marL="457200" rtl="0" algn="l">
              <a:lnSpc>
                <a:spcPct val="100000"/>
              </a:lnSpc>
              <a:spcBef>
                <a:spcPts val="0"/>
              </a:spcBef>
              <a:spcAft>
                <a:spcPts val="0"/>
              </a:spcAft>
              <a:buSzPts val="3050"/>
              <a:buChar char="●"/>
            </a:pPr>
            <a:r>
              <a:rPr lang="en-IN" sz="3050"/>
              <a:t>Integration with existing surveillance systems for seamless deployment</a:t>
            </a:r>
            <a:endParaRPr sz="3050"/>
          </a:p>
          <a:p>
            <a:pPr indent="-422275" lvl="0" marL="457200" rtl="0" algn="l">
              <a:lnSpc>
                <a:spcPct val="100000"/>
              </a:lnSpc>
              <a:spcBef>
                <a:spcPts val="0"/>
              </a:spcBef>
              <a:spcAft>
                <a:spcPts val="0"/>
              </a:spcAft>
              <a:buSzPts val="3050"/>
              <a:buChar char="●"/>
            </a:pPr>
            <a:r>
              <a:rPr lang="en-IN" sz="3050"/>
              <a:t>Customizable alert mechanisms for security personnel</a:t>
            </a:r>
            <a:endParaRPr sz="3050"/>
          </a:p>
          <a:p>
            <a:pPr indent="-422275" lvl="0" marL="457200" rtl="0" algn="l">
              <a:lnSpc>
                <a:spcPct val="100000"/>
              </a:lnSpc>
              <a:spcBef>
                <a:spcPts val="0"/>
              </a:spcBef>
              <a:spcAft>
                <a:spcPts val="0"/>
              </a:spcAft>
              <a:buSzPts val="3050"/>
              <a:buChar char="●"/>
            </a:pPr>
            <a:r>
              <a:rPr lang="en-IN" sz="3050"/>
              <a:t>Scalability to accommodate various settings and crowd sizes</a:t>
            </a:r>
            <a:endParaRPr sz="3050"/>
          </a:p>
          <a:p>
            <a:pPr indent="-422275" lvl="0" marL="457200" rtl="0" algn="l">
              <a:lnSpc>
                <a:spcPct val="100000"/>
              </a:lnSpc>
              <a:spcBef>
                <a:spcPts val="0"/>
              </a:spcBef>
              <a:spcAft>
                <a:spcPts val="0"/>
              </a:spcAft>
              <a:buSzPts val="3050"/>
              <a:buChar char="●"/>
            </a:pPr>
            <a:r>
              <a:rPr lang="en-IN" sz="3050"/>
              <a:t>Continuous learning and improvement through feedback mechanisms</a:t>
            </a:r>
            <a:br>
              <a:rPr lang="en-IN" sz="4250"/>
            </a:br>
            <a:endParaRPr b="0" sz="3000">
              <a:solidFill>
                <a:srgbClr val="ECECEC"/>
              </a:solidFill>
              <a:highlight>
                <a:srgbClr val="212121"/>
              </a:highlight>
              <a:latin typeface="Roboto"/>
              <a:ea typeface="Roboto"/>
              <a:cs typeface="Roboto"/>
              <a:sym typeface="Roboto"/>
            </a:endParaRPr>
          </a:p>
          <a:p>
            <a:pPr indent="0" lvl="0" marL="193675" rtl="0" algn="l">
              <a:lnSpc>
                <a:spcPct val="100000"/>
              </a:lnSpc>
              <a:spcBef>
                <a:spcPts val="0"/>
              </a:spcBef>
              <a:spcAft>
                <a:spcPts val="0"/>
              </a:spcAft>
              <a:buSzPts val="1400"/>
              <a:buNone/>
            </a:pPr>
            <a:r>
              <a:t/>
            </a:r>
            <a:endParaRPr b="0" sz="2000">
              <a:solidFill>
                <a:srgbClr val="ECECEC"/>
              </a:solidFill>
              <a:highlight>
                <a:srgbClr val="212121"/>
              </a:highlight>
              <a:latin typeface="Roboto"/>
              <a:ea typeface="Roboto"/>
              <a:cs typeface="Roboto"/>
              <a:sym typeface="Roboto"/>
            </a:endParaRPr>
          </a:p>
          <a:p>
            <a:pPr indent="0" lvl="0" marL="193675" rtl="0" algn="l">
              <a:lnSpc>
                <a:spcPct val="100000"/>
              </a:lnSpc>
              <a:spcBef>
                <a:spcPts val="0"/>
              </a:spcBef>
              <a:spcAft>
                <a:spcPts val="0"/>
              </a:spcAft>
              <a:buSzPts val="1400"/>
              <a:buNone/>
            </a:pPr>
            <a:r>
              <a:t/>
            </a:r>
            <a:endParaRPr b="0" sz="1200">
              <a:solidFill>
                <a:srgbClr val="ECECEC"/>
              </a:solidFill>
              <a:highlight>
                <a:srgbClr val="212121"/>
              </a:highlight>
              <a:latin typeface="Roboto"/>
              <a:ea typeface="Roboto"/>
              <a:cs typeface="Roboto"/>
              <a:sym typeface="Roboto"/>
            </a:endParaRPr>
          </a:p>
          <a:p>
            <a:pPr indent="0" lvl="0" marL="193675" rtl="0" algn="l">
              <a:lnSpc>
                <a:spcPct val="100000"/>
              </a:lnSpc>
              <a:spcBef>
                <a:spcPts val="0"/>
              </a:spcBef>
              <a:spcAft>
                <a:spcPts val="0"/>
              </a:spcAft>
              <a:buSzPts val="1400"/>
              <a:buNone/>
            </a:pPr>
            <a:r>
              <a:t/>
            </a:r>
            <a:endParaRPr sz="4250"/>
          </a:p>
        </p:txBody>
      </p:sp>
      <p:sp>
        <p:nvSpPr>
          <p:cNvPr id="176" name="Google Shape;176;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2" name="Google Shape;18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9"/>
          <p:cNvSpPr txBox="1"/>
          <p:nvPr/>
        </p:nvSpPr>
        <p:spPr>
          <a:xfrm>
            <a:off x="373380" y="1019175"/>
            <a:ext cx="11403330" cy="498538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rebuchet MS"/>
                <a:ea typeface="Trebuchet MS"/>
                <a:cs typeface="Trebuchet MS"/>
                <a:sym typeface="Trebuchet MS"/>
              </a:rPr>
              <a:t>Our modelling approach involves several key steps:</a:t>
            </a:r>
            <a:endParaRPr b="0" i="0" sz="20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374650" lvl="0" marL="457200" marR="0" rtl="0" algn="l">
              <a:lnSpc>
                <a:spcPct val="100000"/>
              </a:lnSpc>
              <a:spcBef>
                <a:spcPts val="0"/>
              </a:spcBef>
              <a:spcAft>
                <a:spcPts val="0"/>
              </a:spcAft>
              <a:buClr>
                <a:srgbClr val="000000"/>
              </a:buClr>
              <a:buSzPts val="2300"/>
              <a:buFont typeface="Trebuchet MS"/>
              <a:buAutoNum type="arabicPeriod"/>
            </a:pPr>
            <a:r>
              <a:rPr b="0" i="0" lang="en-IN" sz="2300" u="none" cap="none" strike="noStrike">
                <a:solidFill>
                  <a:srgbClr val="000000"/>
                </a:solidFill>
                <a:latin typeface="Trebuchet MS"/>
                <a:ea typeface="Trebuchet MS"/>
                <a:cs typeface="Trebuchet MS"/>
                <a:sym typeface="Trebuchet MS"/>
              </a:rPr>
              <a:t>Data collection: Gathering a diverse dataset of images containing individuals carrying mace or pepper spray.</a:t>
            </a:r>
            <a:endParaRPr b="0" i="0" sz="2300" u="none" cap="none" strike="noStrike">
              <a:solidFill>
                <a:srgbClr val="000000"/>
              </a:solidFill>
              <a:latin typeface="Trebuchet MS"/>
              <a:ea typeface="Trebuchet MS"/>
              <a:cs typeface="Trebuchet MS"/>
              <a:sym typeface="Trebuchet MS"/>
            </a:endParaRPr>
          </a:p>
          <a:p>
            <a:pPr indent="-374650" lvl="0" marL="457200" marR="0" rtl="0" algn="l">
              <a:lnSpc>
                <a:spcPct val="100000"/>
              </a:lnSpc>
              <a:spcBef>
                <a:spcPts val="0"/>
              </a:spcBef>
              <a:spcAft>
                <a:spcPts val="0"/>
              </a:spcAft>
              <a:buClr>
                <a:srgbClr val="000000"/>
              </a:buClr>
              <a:buSzPts val="2300"/>
              <a:buFont typeface="Trebuchet MS"/>
              <a:buAutoNum type="arabicPeriod"/>
            </a:pPr>
            <a:r>
              <a:rPr b="0" i="0" lang="en-IN" sz="2300" u="none" cap="none" strike="noStrike">
                <a:solidFill>
                  <a:srgbClr val="000000"/>
                </a:solidFill>
                <a:latin typeface="Trebuchet MS"/>
                <a:ea typeface="Trebuchet MS"/>
                <a:cs typeface="Trebuchet MS"/>
                <a:sym typeface="Trebuchet MS"/>
              </a:rPr>
              <a:t>Preprocessing: Cleaning and augmenting the data to improve model performance and generalization.</a:t>
            </a:r>
            <a:endParaRPr b="0" i="0" sz="2300" u="none" cap="none" strike="noStrike">
              <a:solidFill>
                <a:srgbClr val="000000"/>
              </a:solidFill>
              <a:latin typeface="Trebuchet MS"/>
              <a:ea typeface="Trebuchet MS"/>
              <a:cs typeface="Trebuchet MS"/>
              <a:sym typeface="Trebuchet MS"/>
            </a:endParaRPr>
          </a:p>
          <a:p>
            <a:pPr indent="-374650" lvl="0" marL="457200" marR="0" rtl="0" algn="l">
              <a:lnSpc>
                <a:spcPct val="100000"/>
              </a:lnSpc>
              <a:spcBef>
                <a:spcPts val="0"/>
              </a:spcBef>
              <a:spcAft>
                <a:spcPts val="0"/>
              </a:spcAft>
              <a:buClr>
                <a:srgbClr val="000000"/>
              </a:buClr>
              <a:buSzPts val="2300"/>
              <a:buFont typeface="Trebuchet MS"/>
              <a:buAutoNum type="arabicPeriod"/>
            </a:pPr>
            <a:r>
              <a:rPr b="0" i="0" lang="en-IN" sz="2300" u="none" cap="none" strike="noStrike">
                <a:solidFill>
                  <a:srgbClr val="000000"/>
                </a:solidFill>
                <a:latin typeface="Trebuchet MS"/>
                <a:ea typeface="Trebuchet MS"/>
                <a:cs typeface="Trebuchet MS"/>
                <a:sym typeface="Trebuchet MS"/>
              </a:rPr>
              <a:t>Model selection: Experimenting with various computer vision architectures, such as convolutional neural networks (CNNs), to identify the most suitable approach for mace detection.</a:t>
            </a:r>
            <a:endParaRPr b="0" i="0" sz="2300" u="none" cap="none" strike="noStrike">
              <a:solidFill>
                <a:srgbClr val="000000"/>
              </a:solidFill>
              <a:latin typeface="Trebuchet MS"/>
              <a:ea typeface="Trebuchet MS"/>
              <a:cs typeface="Trebuchet MS"/>
              <a:sym typeface="Trebuchet MS"/>
            </a:endParaRPr>
          </a:p>
          <a:p>
            <a:pPr indent="-374650" lvl="0" marL="457200" marR="0" rtl="0" algn="l">
              <a:lnSpc>
                <a:spcPct val="100000"/>
              </a:lnSpc>
              <a:spcBef>
                <a:spcPts val="0"/>
              </a:spcBef>
              <a:spcAft>
                <a:spcPts val="0"/>
              </a:spcAft>
              <a:buClr>
                <a:srgbClr val="000000"/>
              </a:buClr>
              <a:buSzPts val="2300"/>
              <a:buFont typeface="Trebuchet MS"/>
              <a:buAutoNum type="arabicPeriod"/>
            </a:pPr>
            <a:r>
              <a:rPr b="0" i="0" lang="en-IN" sz="2300" u="none" cap="none" strike="noStrike">
                <a:solidFill>
                  <a:srgbClr val="000000"/>
                </a:solidFill>
                <a:latin typeface="Trebuchet MS"/>
                <a:ea typeface="Trebuchet MS"/>
                <a:cs typeface="Trebuchet MS"/>
                <a:sym typeface="Trebuchet MS"/>
              </a:rPr>
              <a:t>Training and validation: Training the chosen model on the prepared dataset and validating its performance using metrics such as accuracy, precision, and recall.</a:t>
            </a:r>
            <a:endParaRPr b="0" i="0" sz="2300" u="none" cap="none" strike="noStrike">
              <a:solidFill>
                <a:srgbClr val="000000"/>
              </a:solidFill>
              <a:latin typeface="Trebuchet MS"/>
              <a:ea typeface="Trebuchet MS"/>
              <a:cs typeface="Trebuchet MS"/>
              <a:sym typeface="Trebuchet MS"/>
            </a:endParaRPr>
          </a:p>
          <a:p>
            <a:pPr indent="-374650" lvl="0" marL="457200" marR="0" rtl="0" algn="l">
              <a:lnSpc>
                <a:spcPct val="100000"/>
              </a:lnSpc>
              <a:spcBef>
                <a:spcPts val="0"/>
              </a:spcBef>
              <a:spcAft>
                <a:spcPts val="0"/>
              </a:spcAft>
              <a:buClr>
                <a:srgbClr val="000000"/>
              </a:buClr>
              <a:buSzPts val="2300"/>
              <a:buFont typeface="Trebuchet MS"/>
              <a:buAutoNum type="arabicPeriod"/>
            </a:pPr>
            <a:r>
              <a:rPr b="0" i="0" lang="en-IN" sz="2300" u="none" cap="none" strike="noStrike">
                <a:solidFill>
                  <a:srgbClr val="000000"/>
                </a:solidFill>
                <a:latin typeface="Trebuchet MS"/>
                <a:ea typeface="Trebuchet MS"/>
                <a:cs typeface="Trebuchet MS"/>
                <a:sym typeface="Trebuchet MS"/>
              </a:rPr>
              <a:t>Deployment: Integrating the trained model into the face mace detection system and conducting real-world testing to ensure reliability and effectiveness.</a:t>
            </a:r>
            <a:endParaRPr b="0" i="0" sz="23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0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0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0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p:txBody>
      </p:sp>
      <p:sp>
        <p:nvSpPr>
          <p:cNvPr id="187" name="Google Shape;187;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88" name="Google Shape;188;p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2024-04-03T11:10:55Z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0447AB6E4D1B457C9684C9CD9845A0DE_12</vt:lpwstr>
  </property>
  <property fmtid="{D5CDD505-2E9C-101B-9397-08002B2CF9AE}" pid="5" name="KSOProductBuildVer">
    <vt:lpwstr>1033-12.2.0.13518</vt:lpwstr>
  </property>
</Properties>
</file>