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56" r:id="rId2"/>
    <p:sldId id="257" r:id="rId3"/>
    <p:sldId id="258" r:id="rId4"/>
    <p:sldId id="273" r:id="rId5"/>
    <p:sldId id="260" r:id="rId6"/>
    <p:sldId id="261" r:id="rId7"/>
    <p:sldId id="262" r:id="rId8"/>
    <p:sldId id="264" r:id="rId9"/>
    <p:sldId id="263" r:id="rId10"/>
    <p:sldId id="265" r:id="rId11"/>
    <p:sldId id="267" r:id="rId12"/>
    <p:sldId id="266" r:id="rId13"/>
    <p:sldId id="268" r:id="rId14"/>
    <p:sldId id="274"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een Kotangale" initials="SK" lastIdx="1" clrIdx="0">
    <p:extLst>
      <p:ext uri="{19B8F6BF-5375-455C-9EA6-DF929625EA0E}">
        <p15:presenceInfo xmlns:p15="http://schemas.microsoft.com/office/powerpoint/2012/main" userId="fcf09447f188bf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8T10:12:30.366" idx="1">
    <p:pos x="7680" y="448"/>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603EF-33B2-4A31-8760-7931340E4766}"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6A956-D990-444B-9E3E-FEA9E4BBC73F}" type="slidenum">
              <a:rPr lang="en-IN" smtClean="0"/>
              <a:t>‹#›</a:t>
            </a:fld>
            <a:endParaRPr lang="en-IN"/>
          </a:p>
        </p:txBody>
      </p:sp>
    </p:spTree>
    <p:extLst>
      <p:ext uri="{BB962C8B-B14F-4D97-AF65-F5344CB8AC3E}">
        <p14:creationId xmlns:p14="http://schemas.microsoft.com/office/powerpoint/2010/main" val="170414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141504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99931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419928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7580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720110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C5354C-8B58-4FA9-975F-873247276E50}"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1890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C5354C-8B58-4FA9-975F-873247276E50}"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014043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590980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1239759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71186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250474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5354C-8B58-4FA9-975F-873247276E50}"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420381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98773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C5354C-8B58-4FA9-975F-873247276E50}"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286215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5354C-8B58-4FA9-975F-873247276E50}"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14929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8C5354C-8B58-4FA9-975F-873247276E50}"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176395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204777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C5354C-8B58-4FA9-975F-873247276E50}"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67CA0-5EC6-4783-83B3-08693D5500A7}" type="slidenum">
              <a:rPr lang="en-IN" smtClean="0"/>
              <a:t>‹#›</a:t>
            </a:fld>
            <a:endParaRPr lang="en-IN"/>
          </a:p>
        </p:txBody>
      </p:sp>
    </p:spTree>
    <p:extLst>
      <p:ext uri="{BB962C8B-B14F-4D97-AF65-F5344CB8AC3E}">
        <p14:creationId xmlns:p14="http://schemas.microsoft.com/office/powerpoint/2010/main" val="329548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8C5354C-8B58-4FA9-975F-873247276E50}" type="datetimeFigureOut">
              <a:rPr lang="en-IN" smtClean="0"/>
              <a:t>11-11-2023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F267CA0-5EC6-4783-83B3-08693D5500A7}" type="slidenum">
              <a:rPr lang="en-IN" smtClean="0"/>
              <a:t>‹#›</a:t>
            </a:fld>
            <a:endParaRPr lang="en-IN"/>
          </a:p>
        </p:txBody>
      </p:sp>
    </p:spTree>
    <p:extLst>
      <p:ext uri="{BB962C8B-B14F-4D97-AF65-F5344CB8AC3E}">
        <p14:creationId xmlns:p14="http://schemas.microsoft.com/office/powerpoint/2010/main" val="311119329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www.uni-med.net/sagesse-project-state-of-the-art-and-next-challenges/" TargetMode="External"/><Relationship Id="rId2" Type="http://schemas.openxmlformats.org/officeDocument/2006/relationships/image" Target="../media/image13.jpeg"/><Relationship Id="rId1" Type="http://schemas.openxmlformats.org/officeDocument/2006/relationships/slideLayout" Target="../slideLayouts/slideLayout18.xml"/><Relationship Id="rId5" Type="http://schemas.openxmlformats.org/officeDocument/2006/relationships/comments" Target="../comments/comment1.xml"/><Relationship Id="rId4"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F255-0209-1A29-4651-2298ED95EC65}"/>
              </a:ext>
            </a:extLst>
          </p:cNvPr>
          <p:cNvSpPr>
            <a:spLocks noGrp="1"/>
          </p:cNvSpPr>
          <p:nvPr>
            <p:ph type="ctrTitle"/>
          </p:nvPr>
        </p:nvSpPr>
        <p:spPr>
          <a:xfrm>
            <a:off x="719666" y="1595535"/>
            <a:ext cx="10473267" cy="3088432"/>
          </a:xfrm>
        </p:spPr>
        <p:txBody>
          <a:bodyPr>
            <a:noAutofit/>
          </a:bodyPr>
          <a:lstStyle/>
          <a:p>
            <a:r>
              <a:rPr lang="en-GB" sz="4000" b="1" i="1" dirty="0"/>
              <a:t>Project name</a:t>
            </a:r>
            <a:r>
              <a:rPr lang="en-GB" sz="4000" b="1" dirty="0"/>
              <a:t> : </a:t>
            </a:r>
            <a:r>
              <a:rPr lang="en-GB" sz="4000" b="1" i="1" dirty="0">
                <a:solidFill>
                  <a:schemeClr val="accent5">
                    <a:lumMod val="60000"/>
                    <a:lumOff val="40000"/>
                  </a:schemeClr>
                </a:solidFill>
              </a:rPr>
              <a:t>Hospitality Finance</a:t>
            </a:r>
            <a:br>
              <a:rPr lang="en-GB" sz="4000" b="1" dirty="0"/>
            </a:br>
            <a:r>
              <a:rPr lang="en-GB" sz="4000" b="1" dirty="0"/>
              <a:t>Domain : </a:t>
            </a:r>
            <a:r>
              <a:rPr lang="en-GB" sz="4000" b="1" i="1" dirty="0">
                <a:solidFill>
                  <a:schemeClr val="accent5">
                    <a:lumMod val="60000"/>
                    <a:lumOff val="40000"/>
                  </a:schemeClr>
                </a:solidFill>
              </a:rPr>
              <a:t>Hospitality</a:t>
            </a:r>
            <a:br>
              <a:rPr lang="en-GB" sz="4000" b="1" i="1" dirty="0"/>
            </a:br>
            <a:r>
              <a:rPr lang="en-GB" sz="4000" b="1" i="1" dirty="0"/>
              <a:t>		</a:t>
            </a:r>
            <a:endParaRPr lang="en-IN" sz="4000" b="1" i="1" dirty="0">
              <a:solidFill>
                <a:schemeClr val="accent5">
                  <a:lumMod val="75000"/>
                </a:schemeClr>
              </a:solidFill>
            </a:endParaRPr>
          </a:p>
        </p:txBody>
      </p:sp>
    </p:spTree>
    <p:extLst>
      <p:ext uri="{BB962C8B-B14F-4D97-AF65-F5344CB8AC3E}">
        <p14:creationId xmlns:p14="http://schemas.microsoft.com/office/powerpoint/2010/main" val="276107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1EB707-3946-DBE2-B7B1-0187979847E8}"/>
              </a:ext>
            </a:extLst>
          </p:cNvPr>
          <p:cNvSpPr txBox="1"/>
          <p:nvPr/>
        </p:nvSpPr>
        <p:spPr>
          <a:xfrm>
            <a:off x="304800" y="249993"/>
            <a:ext cx="11235267" cy="461665"/>
          </a:xfrm>
          <a:prstGeom prst="rect">
            <a:avLst/>
          </a:prstGeom>
          <a:noFill/>
        </p:spPr>
        <p:txBody>
          <a:bodyPr wrap="square" rtlCol="0">
            <a:spAutoFit/>
          </a:bodyPr>
          <a:lstStyle/>
          <a:p>
            <a:pPr algn="ctr"/>
            <a:r>
              <a:rPr lang="en-US" sz="2400" b="1" dirty="0">
                <a:solidFill>
                  <a:srgbClr val="FF0000"/>
                </a:solidFill>
              </a:rPr>
              <a:t>Occupancy and Additional Metrics</a:t>
            </a:r>
            <a:endParaRPr lang="en-IN" sz="2400" b="1" dirty="0">
              <a:solidFill>
                <a:srgbClr val="FF0000"/>
              </a:solidFill>
            </a:endParaRPr>
          </a:p>
        </p:txBody>
      </p:sp>
      <p:sp>
        <p:nvSpPr>
          <p:cNvPr id="3" name="TextBox 2">
            <a:extLst>
              <a:ext uri="{FF2B5EF4-FFF2-40B4-BE49-F238E27FC236}">
                <a16:creationId xmlns:a16="http://schemas.microsoft.com/office/drawing/2014/main" id="{AB5D8960-93F6-9611-9459-63ADC21D2085}"/>
              </a:ext>
            </a:extLst>
          </p:cNvPr>
          <p:cNvSpPr txBox="1"/>
          <p:nvPr/>
        </p:nvSpPr>
        <p:spPr>
          <a:xfrm>
            <a:off x="677334" y="1176866"/>
            <a:ext cx="10862733" cy="4382738"/>
          </a:xfrm>
          <a:prstGeom prst="rect">
            <a:avLst/>
          </a:prstGeom>
          <a:noFill/>
        </p:spPr>
        <p:txBody>
          <a:bodyPr wrap="square">
            <a:spAutoFit/>
          </a:bodyPr>
          <a:lstStyle/>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OCC (Occupancy Rate - 58.61%):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a:t>
            </a: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occupancy rate provides insights into how well the available rooms are utilized. A balance between demand and capacity is essential for optimal revenue.</a:t>
            </a:r>
          </a:p>
          <a:p>
            <a:pPr marL="742950" lvl="1" indent="-285750">
              <a:lnSpc>
                <a:spcPct val="107000"/>
              </a:lnSpc>
              <a:spcAft>
                <a:spcPts val="800"/>
              </a:spcAft>
              <a:buSzPts val="1000"/>
              <a:buFont typeface="Symbol" panose="05050102010706020507" pitchFamily="18" charset="2"/>
              <a:buChar char=""/>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RevPAR (₹83.26):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a:t>
            </a: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Revenue per available room is a key metric indicating the establishment's ability to generate revenue from each room, considering both occupancy and pricing.</a:t>
            </a:r>
          </a:p>
          <a:p>
            <a:pPr marL="742950" lvl="1" indent="-285750">
              <a:lnSpc>
                <a:spcPct val="107000"/>
              </a:lnSpc>
              <a:spcAft>
                <a:spcPts val="800"/>
              </a:spcAft>
              <a:buSzPts val="1000"/>
              <a:buFont typeface="Symbol" panose="05050102010706020507" pitchFamily="18" charset="2"/>
              <a:buChar char=""/>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EBITDA (₹22.21M):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a:t>
            </a: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EBITDA reflects operational profitability and can be used to assess the establishment's financial health.</a:t>
            </a:r>
          </a:p>
          <a:p>
            <a:pPr marL="742950" lvl="1" indent="-285750">
              <a:lnSpc>
                <a:spcPct val="107000"/>
              </a:lnSpc>
              <a:spcAft>
                <a:spcPts val="800"/>
              </a:spcAft>
              <a:buSzPts val="1000"/>
              <a:buFont typeface="Symbol" panose="05050102010706020507" pitchFamily="18" charset="2"/>
              <a:buChar char=""/>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EBITDA % (2.59%):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a:t>
            </a: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EBITDA percentage indicates the proportion of revenue that contributes to earnings before interest, taxes, depreciation, and amortization.</a:t>
            </a:r>
          </a:p>
          <a:p>
            <a:pPr marL="742950" lvl="1" indent="-285750">
              <a:lnSpc>
                <a:spcPct val="107000"/>
              </a:lnSpc>
              <a:spcAft>
                <a:spcPts val="800"/>
              </a:spcAft>
              <a:buSzPts val="1000"/>
              <a:buFont typeface="Symbol" panose="05050102010706020507" pitchFamily="18" charset="2"/>
              <a:buChar char=""/>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4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1EB707-3946-DBE2-B7B1-0187979847E8}"/>
              </a:ext>
            </a:extLst>
          </p:cNvPr>
          <p:cNvSpPr txBox="1"/>
          <p:nvPr/>
        </p:nvSpPr>
        <p:spPr>
          <a:xfrm>
            <a:off x="2226733" y="131459"/>
            <a:ext cx="6815667" cy="646331"/>
          </a:xfrm>
          <a:prstGeom prst="rect">
            <a:avLst/>
          </a:prstGeom>
          <a:noFill/>
        </p:spPr>
        <p:txBody>
          <a:bodyPr wrap="square" rtlCol="0">
            <a:spAutoFit/>
          </a:bodyPr>
          <a:lstStyle/>
          <a:p>
            <a:pPr algn="ctr"/>
            <a:r>
              <a:rPr lang="en-US" sz="3600" b="1" dirty="0">
                <a:solidFill>
                  <a:srgbClr val="FF0000"/>
                </a:solidFill>
              </a:rPr>
              <a:t>DASHBOARD</a:t>
            </a:r>
            <a:endParaRPr lang="en-IN" sz="3600" b="1" dirty="0">
              <a:solidFill>
                <a:srgbClr val="FF0000"/>
              </a:solidFill>
            </a:endParaRPr>
          </a:p>
        </p:txBody>
      </p:sp>
      <p:pic>
        <p:nvPicPr>
          <p:cNvPr id="3" name="Picture 2">
            <a:extLst>
              <a:ext uri="{FF2B5EF4-FFF2-40B4-BE49-F238E27FC236}">
                <a16:creationId xmlns:a16="http://schemas.microsoft.com/office/drawing/2014/main" id="{34B2301D-3186-74F3-A739-A4D06F66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520" y="355600"/>
            <a:ext cx="2370669" cy="1481668"/>
          </a:xfrm>
          <a:prstGeom prst="rect">
            <a:avLst/>
          </a:prstGeom>
        </p:spPr>
      </p:pic>
      <p:pic>
        <p:nvPicPr>
          <p:cNvPr id="4" name="Picture 3">
            <a:extLst>
              <a:ext uri="{FF2B5EF4-FFF2-40B4-BE49-F238E27FC236}">
                <a16:creationId xmlns:a16="http://schemas.microsoft.com/office/drawing/2014/main" id="{422C69E8-A3FC-DEC5-8667-EC6CC6E1D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39" y="2164148"/>
            <a:ext cx="11352921" cy="4168919"/>
          </a:xfrm>
          <a:prstGeom prst="rect">
            <a:avLst/>
          </a:prstGeom>
        </p:spPr>
      </p:pic>
    </p:spTree>
    <p:extLst>
      <p:ext uri="{BB962C8B-B14F-4D97-AF65-F5344CB8AC3E}">
        <p14:creationId xmlns:p14="http://schemas.microsoft.com/office/powerpoint/2010/main" val="99451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1EB707-3946-DBE2-B7B1-0187979847E8}"/>
              </a:ext>
            </a:extLst>
          </p:cNvPr>
          <p:cNvSpPr txBox="1"/>
          <p:nvPr/>
        </p:nvSpPr>
        <p:spPr>
          <a:xfrm>
            <a:off x="2226733" y="131459"/>
            <a:ext cx="6815667" cy="646331"/>
          </a:xfrm>
          <a:prstGeom prst="rect">
            <a:avLst/>
          </a:prstGeom>
          <a:noFill/>
        </p:spPr>
        <p:txBody>
          <a:bodyPr wrap="square" rtlCol="0">
            <a:spAutoFit/>
          </a:bodyPr>
          <a:lstStyle/>
          <a:p>
            <a:pPr algn="ctr"/>
            <a:r>
              <a:rPr lang="en-US" sz="3600" b="1" dirty="0">
                <a:solidFill>
                  <a:srgbClr val="FF0000"/>
                </a:solidFill>
              </a:rPr>
              <a:t>DASHBOARD</a:t>
            </a:r>
            <a:endParaRPr lang="en-IN" sz="3600" b="1" dirty="0">
              <a:solidFill>
                <a:srgbClr val="FF0000"/>
              </a:solidFill>
            </a:endParaRPr>
          </a:p>
        </p:txBody>
      </p:sp>
      <p:pic>
        <p:nvPicPr>
          <p:cNvPr id="9" name="Picture 8">
            <a:extLst>
              <a:ext uri="{FF2B5EF4-FFF2-40B4-BE49-F238E27FC236}">
                <a16:creationId xmlns:a16="http://schemas.microsoft.com/office/drawing/2014/main" id="{3AE25355-312E-09CA-C1C8-FBAA7FFEA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830" y="454624"/>
            <a:ext cx="2938873" cy="889000"/>
          </a:xfrm>
          <a:prstGeom prst="rect">
            <a:avLst/>
          </a:prstGeom>
        </p:spPr>
      </p:pic>
      <p:pic>
        <p:nvPicPr>
          <p:cNvPr id="3" name="Picture 2">
            <a:extLst>
              <a:ext uri="{FF2B5EF4-FFF2-40B4-BE49-F238E27FC236}">
                <a16:creationId xmlns:a16="http://schemas.microsoft.com/office/drawing/2014/main" id="{34C6DF21-B112-64D3-7E8B-744E6A993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 y="1649024"/>
            <a:ext cx="10769600" cy="5077517"/>
          </a:xfrm>
          <a:prstGeom prst="rect">
            <a:avLst/>
          </a:prstGeom>
        </p:spPr>
      </p:pic>
    </p:spTree>
    <p:extLst>
      <p:ext uri="{BB962C8B-B14F-4D97-AF65-F5344CB8AC3E}">
        <p14:creationId xmlns:p14="http://schemas.microsoft.com/office/powerpoint/2010/main" val="52273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1EB707-3946-DBE2-B7B1-0187979847E8}"/>
              </a:ext>
            </a:extLst>
          </p:cNvPr>
          <p:cNvSpPr txBox="1"/>
          <p:nvPr/>
        </p:nvSpPr>
        <p:spPr>
          <a:xfrm>
            <a:off x="2226733" y="131459"/>
            <a:ext cx="6815667" cy="646331"/>
          </a:xfrm>
          <a:prstGeom prst="rect">
            <a:avLst/>
          </a:prstGeom>
          <a:noFill/>
        </p:spPr>
        <p:txBody>
          <a:bodyPr wrap="square" rtlCol="0">
            <a:spAutoFit/>
          </a:bodyPr>
          <a:lstStyle/>
          <a:p>
            <a:pPr algn="ctr"/>
            <a:r>
              <a:rPr lang="en-US" sz="3600" b="1" dirty="0">
                <a:solidFill>
                  <a:srgbClr val="FF0000"/>
                </a:solidFill>
              </a:rPr>
              <a:t>DASHBOARD</a:t>
            </a:r>
            <a:endParaRPr lang="en-IN" sz="3600" b="1" dirty="0">
              <a:solidFill>
                <a:srgbClr val="FF0000"/>
              </a:solidFill>
            </a:endParaRPr>
          </a:p>
        </p:txBody>
      </p:sp>
      <p:pic>
        <p:nvPicPr>
          <p:cNvPr id="5" name="Picture 4">
            <a:extLst>
              <a:ext uri="{FF2B5EF4-FFF2-40B4-BE49-F238E27FC236}">
                <a16:creationId xmlns:a16="http://schemas.microsoft.com/office/drawing/2014/main" id="{146F8BFF-2726-519D-5614-5CA6EA357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334" y="274658"/>
            <a:ext cx="2446321" cy="1006263"/>
          </a:xfrm>
          <a:prstGeom prst="rect">
            <a:avLst/>
          </a:prstGeom>
        </p:spPr>
      </p:pic>
      <p:pic>
        <p:nvPicPr>
          <p:cNvPr id="4" name="Picture 3">
            <a:extLst>
              <a:ext uri="{FF2B5EF4-FFF2-40B4-BE49-F238E27FC236}">
                <a16:creationId xmlns:a16="http://schemas.microsoft.com/office/drawing/2014/main" id="{35DB2769-6BF3-7202-C8E5-959738C4C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45" y="1693333"/>
            <a:ext cx="11336321" cy="4802116"/>
          </a:xfrm>
          <a:prstGeom prst="rect">
            <a:avLst/>
          </a:prstGeom>
        </p:spPr>
      </p:pic>
    </p:spTree>
    <p:extLst>
      <p:ext uri="{BB962C8B-B14F-4D97-AF65-F5344CB8AC3E}">
        <p14:creationId xmlns:p14="http://schemas.microsoft.com/office/powerpoint/2010/main" val="211549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8DFE-8060-F55F-0F66-A512CB069586}"/>
              </a:ext>
            </a:extLst>
          </p:cNvPr>
          <p:cNvSpPr>
            <a:spLocks noGrp="1"/>
          </p:cNvSpPr>
          <p:nvPr>
            <p:ph type="title"/>
          </p:nvPr>
        </p:nvSpPr>
        <p:spPr>
          <a:xfrm>
            <a:off x="913776" y="406850"/>
            <a:ext cx="10364451" cy="727683"/>
          </a:xfrm>
        </p:spPr>
        <p:txBody>
          <a:bodyPr/>
          <a:lstStyle/>
          <a:p>
            <a:r>
              <a:rPr lang="en-US" sz="3600" b="1" dirty="0">
                <a:solidFill>
                  <a:srgbClr val="FF0000"/>
                </a:solidFill>
              </a:rPr>
              <a:t>Conclusion</a:t>
            </a:r>
            <a:endParaRPr lang="en-IN" dirty="0"/>
          </a:p>
        </p:txBody>
      </p:sp>
      <p:sp>
        <p:nvSpPr>
          <p:cNvPr id="3" name="Content Placeholder 2">
            <a:extLst>
              <a:ext uri="{FF2B5EF4-FFF2-40B4-BE49-F238E27FC236}">
                <a16:creationId xmlns:a16="http://schemas.microsoft.com/office/drawing/2014/main" id="{6CB1BFAF-A133-94A8-115C-82CBA74A6475}"/>
              </a:ext>
            </a:extLst>
          </p:cNvPr>
          <p:cNvSpPr>
            <a:spLocks noGrp="1"/>
          </p:cNvSpPr>
          <p:nvPr>
            <p:ph idx="1"/>
          </p:nvPr>
        </p:nvSpPr>
        <p:spPr>
          <a:xfrm>
            <a:off x="913773" y="1283360"/>
            <a:ext cx="11066559" cy="4965040"/>
          </a:xfrm>
        </p:spPr>
        <p:txBody>
          <a:bodyPr>
            <a:noAutofit/>
          </a:bodyPr>
          <a:lstStyle/>
          <a:p>
            <a:r>
              <a:rPr lang="en-US" sz="1100" dirty="0">
                <a:latin typeface="Times New Roman" panose="02020603050405020304" pitchFamily="18" charset="0"/>
                <a:cs typeface="Times New Roman" panose="02020603050405020304" pitchFamily="18" charset="0"/>
              </a:rPr>
              <a:t>The hospitality finance project presented a comprehensive exploration of the industry's financial landscape, integrating diverse data sources to derive meaningful insights.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The dashboard creation process highlighted the significance of key performance indicators (KPIs) such as total room availability, rooms sold, total revenue, and others. These metrics not only shaped the dashboard's design but also became focal points for assessing the financial health of hospitality establishments.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Despite challenges, the project yielded valuable insights into the industry's operational efficiency, revenue generation, and overall financial performance. The emphasis on top cities with the highest room counts and the representation of percentage-wise total profit and income through visualizations added depth to the analysis.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However, the negative net operating income percentage uncovered potential financial challenges, signaling a need for further investigation into cost structures and revenue streams. Addressing these challenges can pave the way for strategic improvements, ensuring a more robust financial foundation for hospitality establishments.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In conclusion, the project not only provided a nuanced understanding of hospitality finance but also underscored the importance of thoughtful KPI selection, data integrity, and effective visualization in delivering actionable insights.</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26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7D0D-7B7C-C63F-2240-F33FD158C318}"/>
              </a:ext>
            </a:extLst>
          </p:cNvPr>
          <p:cNvSpPr>
            <a:spLocks noGrp="1"/>
          </p:cNvSpPr>
          <p:nvPr>
            <p:ph type="title"/>
          </p:nvPr>
        </p:nvSpPr>
        <p:spPr>
          <a:xfrm>
            <a:off x="913774" y="84667"/>
            <a:ext cx="10364451" cy="414867"/>
          </a:xfrm>
        </p:spPr>
        <p:txBody>
          <a:bodyPr>
            <a:normAutofit fontScale="90000"/>
          </a:bodyPr>
          <a:lstStyle/>
          <a:p>
            <a:r>
              <a:rPr lang="en-US" dirty="0">
                <a:solidFill>
                  <a:schemeClr val="accent2">
                    <a:lumMod val="75000"/>
                  </a:schemeClr>
                </a:solidFill>
                <a:highlight>
                  <a:srgbClr val="FFFF00"/>
                </a:highlight>
                <a:latin typeface="Algerian" panose="04020705040A02060702" pitchFamily="82" charset="0"/>
              </a:rPr>
              <a:t>Challenges faced for the project</a:t>
            </a:r>
            <a:endParaRPr lang="en-IN" dirty="0">
              <a:solidFill>
                <a:schemeClr val="accent2">
                  <a:lumMod val="75000"/>
                </a:schemeClr>
              </a:solidFill>
              <a:highlight>
                <a:srgbClr val="FFFF00"/>
              </a:highlight>
              <a:latin typeface="Algerian" panose="04020705040A02060702" pitchFamily="82" charset="0"/>
            </a:endParaRPr>
          </a:p>
        </p:txBody>
      </p:sp>
      <p:pic>
        <p:nvPicPr>
          <p:cNvPr id="5" name="Content Placeholder 4">
            <a:extLst>
              <a:ext uri="{FF2B5EF4-FFF2-40B4-BE49-F238E27FC236}">
                <a16:creationId xmlns:a16="http://schemas.microsoft.com/office/drawing/2014/main" id="{C38C3764-95BC-3FB3-9E1C-F4C3504FE97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711200"/>
            <a:ext cx="12191999" cy="6236809"/>
          </a:xfrm>
        </p:spPr>
      </p:pic>
      <p:sp>
        <p:nvSpPr>
          <p:cNvPr id="6" name="TextBox 5">
            <a:extLst>
              <a:ext uri="{FF2B5EF4-FFF2-40B4-BE49-F238E27FC236}">
                <a16:creationId xmlns:a16="http://schemas.microsoft.com/office/drawing/2014/main" id="{75DF969C-D37A-71F8-8B93-C9C97D6688B9}"/>
              </a:ext>
            </a:extLst>
          </p:cNvPr>
          <p:cNvSpPr txBox="1"/>
          <p:nvPr/>
        </p:nvSpPr>
        <p:spPr>
          <a:xfrm>
            <a:off x="1" y="5840218"/>
            <a:ext cx="12191999" cy="230832"/>
          </a:xfrm>
          <a:prstGeom prst="rect">
            <a:avLst/>
          </a:prstGeom>
          <a:noFill/>
        </p:spPr>
        <p:txBody>
          <a:bodyPr wrap="square" rtlCol="0">
            <a:spAutoFit/>
          </a:bodyPr>
          <a:lstStyle/>
          <a:p>
            <a:r>
              <a:rPr lang="en-IN" sz="900">
                <a:hlinkClick r:id="rId3" tooltip="https://www.uni-med.net/sagesse-project-state-of-the-art-and-next-challenges/"/>
              </a:rPr>
              <a:t>This Photo</a:t>
            </a:r>
            <a:r>
              <a:rPr lang="en-IN" sz="900"/>
              <a:t> by Unknown Author is licensed under </a:t>
            </a:r>
            <a:r>
              <a:rPr lang="en-IN" sz="900">
                <a:hlinkClick r:id="rId4" tooltip="https://creativecommons.org/licenses/by/3.0/"/>
              </a:rPr>
              <a:t>CC BY</a:t>
            </a:r>
            <a:endParaRPr lang="en-IN" sz="900"/>
          </a:p>
        </p:txBody>
      </p:sp>
      <p:sp>
        <p:nvSpPr>
          <p:cNvPr id="9" name="Rectangle 8">
            <a:extLst>
              <a:ext uri="{FF2B5EF4-FFF2-40B4-BE49-F238E27FC236}">
                <a16:creationId xmlns:a16="http://schemas.microsoft.com/office/drawing/2014/main" id="{F7351FE6-E9F5-590D-A8B7-D8908A1BB6F2}"/>
              </a:ext>
            </a:extLst>
          </p:cNvPr>
          <p:cNvSpPr/>
          <p:nvPr/>
        </p:nvSpPr>
        <p:spPr>
          <a:xfrm>
            <a:off x="67733" y="786950"/>
            <a:ext cx="5096934" cy="6011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I'd be happy to share the challenges we encountered during the </a:t>
            </a:r>
            <a:r>
              <a:rPr lang="en-US" b="1" dirty="0"/>
              <a:t>“Hospitality Finance</a:t>
            </a:r>
            <a:r>
              <a:rPr lang="en-US" dirty="0"/>
              <a:t>."</a:t>
            </a:r>
            <a:endParaRPr lang="en-IN" dirty="0"/>
          </a:p>
        </p:txBody>
      </p:sp>
      <p:sp>
        <p:nvSpPr>
          <p:cNvPr id="11" name="Rectangle: Rounded Corners 10">
            <a:extLst>
              <a:ext uri="{FF2B5EF4-FFF2-40B4-BE49-F238E27FC236}">
                <a16:creationId xmlns:a16="http://schemas.microsoft.com/office/drawing/2014/main" id="{FE509AF4-0913-949F-1A7E-759420595416}"/>
              </a:ext>
            </a:extLst>
          </p:cNvPr>
          <p:cNvSpPr/>
          <p:nvPr/>
        </p:nvSpPr>
        <p:spPr>
          <a:xfrm>
            <a:off x="8009467" y="786951"/>
            <a:ext cx="4072466" cy="6071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t>‘Hospitality Finance </a:t>
            </a:r>
            <a:r>
              <a:rPr lang="en-US" sz="1000" dirty="0"/>
              <a:t>' project aimed to analyze Customer Hospitality data, generate insights, and provide actionable recommendations within a three-month timeline.“</a:t>
            </a:r>
          </a:p>
          <a:p>
            <a:endParaRPr lang="en-US" sz="1000" dirty="0"/>
          </a:p>
          <a:p>
            <a:r>
              <a:rPr lang="en-US" sz="1400" b="1" dirty="0">
                <a:highlight>
                  <a:srgbClr val="808000"/>
                </a:highlight>
              </a:rPr>
              <a:t>Challenges we encountered during the project:</a:t>
            </a:r>
          </a:p>
          <a:p>
            <a:pPr marL="228600" indent="-228600">
              <a:buAutoNum type="arabicPeriod"/>
            </a:pPr>
            <a:r>
              <a:rPr lang="en-US" sz="1000" b="1" dirty="0"/>
              <a:t>Data Quality Issues: </a:t>
            </a:r>
            <a:r>
              <a:rPr lang="en-US" sz="1000" dirty="0"/>
              <a:t>During the project, we encountered data quality issues such as missing customer data, inconsistent formats like special characters, and Upper case lower case format. These issues required thorough data cleansing to ensure accurate analysis.</a:t>
            </a:r>
          </a:p>
          <a:p>
            <a:endParaRPr lang="en-US" sz="1000" dirty="0"/>
          </a:p>
          <a:p>
            <a:r>
              <a:rPr lang="en-US" sz="1000" dirty="0"/>
              <a:t>2</a:t>
            </a:r>
            <a:r>
              <a:rPr lang="en-US" sz="1000" b="1" dirty="0"/>
              <a:t>. Data Cleaning and Preprocessing</a:t>
            </a:r>
            <a:r>
              <a:rPr lang="en-US" sz="1000" dirty="0"/>
              <a:t>: We spent a significant portion of our project time cleaning and preprocessing the data. This included tasks like removing duplicate customer records, imputing missing order dates, and standardizing product names for consistency.</a:t>
            </a:r>
          </a:p>
          <a:p>
            <a:endParaRPr lang="en-US" sz="1000" dirty="0"/>
          </a:p>
          <a:p>
            <a:r>
              <a:rPr lang="en-US" sz="1000" dirty="0"/>
              <a:t>3. </a:t>
            </a:r>
            <a:r>
              <a:rPr lang="en-US" sz="1000" b="1" dirty="0"/>
              <a:t>Data Integration</a:t>
            </a:r>
            <a:r>
              <a:rPr lang="en-US" sz="1000" dirty="0"/>
              <a:t>: We had to integrate data from various sources, including customer data, order data, and product data, into a single dataset. This integration allowed us to perform comprehensive analyses that considered all relevant factors.</a:t>
            </a:r>
          </a:p>
          <a:p>
            <a:endParaRPr lang="en-US" sz="1000" dirty="0"/>
          </a:p>
          <a:p>
            <a:r>
              <a:rPr lang="en-US" sz="1000" dirty="0"/>
              <a:t>4. </a:t>
            </a:r>
            <a:r>
              <a:rPr lang="en-US" sz="1000" b="1" dirty="0"/>
              <a:t>Scope Creep</a:t>
            </a:r>
            <a:r>
              <a:rPr lang="en-US" sz="1000" dirty="0"/>
              <a:t>: Midway through the project, we experienced some scope creep when the client requested additional analyses beyond the initial project scope. While accommodating these requests, we carefully managed the impact on timelines and deliverables.</a:t>
            </a:r>
          </a:p>
          <a:p>
            <a:endParaRPr lang="en-US" sz="1000" dirty="0"/>
          </a:p>
          <a:p>
            <a:r>
              <a:rPr lang="en-US" sz="1000" dirty="0"/>
              <a:t>5. </a:t>
            </a:r>
            <a:r>
              <a:rPr lang="en-US" sz="1000" b="1" dirty="0"/>
              <a:t>Technical Challenges</a:t>
            </a:r>
            <a:r>
              <a:rPr lang="en-US" sz="1000" dirty="0"/>
              <a:t>: We faced technical challenges related to data storage capacity when dealing with large volumes of historical sales data. This required us to optimize our database and adopt data compression techniques to maintain performance.</a:t>
            </a:r>
          </a:p>
          <a:p>
            <a:endParaRPr lang="en-US" sz="1000" dirty="0"/>
          </a:p>
          <a:p>
            <a:r>
              <a:rPr lang="en-US" sz="1000" dirty="0"/>
              <a:t>6. </a:t>
            </a:r>
            <a:r>
              <a:rPr lang="en-US" sz="1000" b="1" dirty="0"/>
              <a:t>Communication</a:t>
            </a:r>
            <a:r>
              <a:rPr lang="en-US" sz="1000" dirty="0"/>
              <a:t>: We experienced communication challenges when updates and project status were not effectively communicated to all team members. To address this, we implemented regular project status meetings and improved documentation sharing.</a:t>
            </a:r>
          </a:p>
          <a:p>
            <a:endParaRPr lang="en-IN" sz="1000" dirty="0"/>
          </a:p>
        </p:txBody>
      </p:sp>
      <p:sp>
        <p:nvSpPr>
          <p:cNvPr id="13" name="Rectangle: Rounded Corners 12">
            <a:extLst>
              <a:ext uri="{FF2B5EF4-FFF2-40B4-BE49-F238E27FC236}">
                <a16:creationId xmlns:a16="http://schemas.microsoft.com/office/drawing/2014/main" id="{2297A85F-1268-4A34-4AF3-6164964DA474}"/>
              </a:ext>
            </a:extLst>
          </p:cNvPr>
          <p:cNvSpPr/>
          <p:nvPr/>
        </p:nvSpPr>
        <p:spPr>
          <a:xfrm>
            <a:off x="6375399" y="3623733"/>
            <a:ext cx="1524001" cy="3234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Impact:</a:t>
            </a:r>
          </a:p>
          <a:p>
            <a:r>
              <a:rPr lang="en-US" sz="1050" dirty="0"/>
              <a:t>While these challenges did introduce some delays, our proactive approach and collaborative efforts helped us stay on track with the project timeline. We adjusted our plan to accommodate data preprocessing and cleaning tasks, ensuring that the final analysis was based on reliable data.</a:t>
            </a:r>
            <a:endParaRPr lang="en-IN" sz="1050" dirty="0"/>
          </a:p>
        </p:txBody>
      </p:sp>
      <p:sp>
        <p:nvSpPr>
          <p:cNvPr id="14" name="Rectangle: Rounded Corners 13">
            <a:extLst>
              <a:ext uri="{FF2B5EF4-FFF2-40B4-BE49-F238E27FC236}">
                <a16:creationId xmlns:a16="http://schemas.microsoft.com/office/drawing/2014/main" id="{E64630EA-CE16-343C-C316-2A09B8C6B3B2}"/>
              </a:ext>
            </a:extLst>
          </p:cNvPr>
          <p:cNvSpPr/>
          <p:nvPr/>
        </p:nvSpPr>
        <p:spPr>
          <a:xfrm>
            <a:off x="4741331" y="4436533"/>
            <a:ext cx="1524001" cy="24214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Achievements:</a:t>
            </a:r>
          </a:p>
          <a:p>
            <a:r>
              <a:rPr lang="en-US" sz="900" dirty="0"/>
              <a:t>Despite these challenges, we pleased to report that we successfully delivered actionable insights and recommendations that have already had a positive impact on your E-commerce operations. Our team's dedication and problem-solving abilities allowed us to overcome these obstacles and achieve our project objectives</a:t>
            </a:r>
            <a:r>
              <a:rPr lang="en-US" sz="800" dirty="0"/>
              <a:t>.</a:t>
            </a:r>
            <a:endParaRPr lang="en-IN" sz="800" b="1" dirty="0"/>
          </a:p>
        </p:txBody>
      </p:sp>
      <p:sp>
        <p:nvSpPr>
          <p:cNvPr id="16" name="Rectangle: Rounded Corners 15">
            <a:extLst>
              <a:ext uri="{FF2B5EF4-FFF2-40B4-BE49-F238E27FC236}">
                <a16:creationId xmlns:a16="http://schemas.microsoft.com/office/drawing/2014/main" id="{021751A4-94E8-BFAE-ADA6-3FA41027C430}"/>
              </a:ext>
            </a:extLst>
          </p:cNvPr>
          <p:cNvSpPr/>
          <p:nvPr/>
        </p:nvSpPr>
        <p:spPr>
          <a:xfrm>
            <a:off x="1744133" y="5918200"/>
            <a:ext cx="2887131" cy="939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Gratitude:</a:t>
            </a:r>
          </a:p>
          <a:p>
            <a:pPr algn="ctr"/>
            <a:r>
              <a:rPr lang="en-IN" sz="900" dirty="0"/>
              <a:t>We </a:t>
            </a:r>
            <a:r>
              <a:rPr lang="en-US" sz="900" dirty="0"/>
              <a:t>want to take this opportunity to thank you for your collaboration and support throughout the </a:t>
            </a:r>
            <a:r>
              <a:rPr lang="en-US" sz="900" b="1" dirty="0"/>
              <a:t>Hospitality Finance </a:t>
            </a:r>
            <a:r>
              <a:rPr lang="en-US" sz="900" dirty="0"/>
              <a:t>' project. Your partnership was instrumental in overcoming these challenges and achieving our goals</a:t>
            </a:r>
            <a:endParaRPr lang="en-IN" sz="900" dirty="0"/>
          </a:p>
        </p:txBody>
      </p:sp>
      <p:sp>
        <p:nvSpPr>
          <p:cNvPr id="20" name="Arrow: Bent-Up 19">
            <a:extLst>
              <a:ext uri="{FF2B5EF4-FFF2-40B4-BE49-F238E27FC236}">
                <a16:creationId xmlns:a16="http://schemas.microsoft.com/office/drawing/2014/main" id="{598A245C-8D67-F5E2-7BAA-BD7F465D6C23}"/>
              </a:ext>
            </a:extLst>
          </p:cNvPr>
          <p:cNvSpPr/>
          <p:nvPr/>
        </p:nvSpPr>
        <p:spPr>
          <a:xfrm flipH="1" flipV="1">
            <a:off x="7001933" y="2743200"/>
            <a:ext cx="897467" cy="68580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Up 20">
            <a:extLst>
              <a:ext uri="{FF2B5EF4-FFF2-40B4-BE49-F238E27FC236}">
                <a16:creationId xmlns:a16="http://schemas.microsoft.com/office/drawing/2014/main" id="{B822B8DC-2346-A3F5-52E1-D6627BF06532}"/>
              </a:ext>
            </a:extLst>
          </p:cNvPr>
          <p:cNvSpPr/>
          <p:nvPr/>
        </p:nvSpPr>
        <p:spPr>
          <a:xfrm flipH="1" flipV="1">
            <a:off x="5655737" y="3936110"/>
            <a:ext cx="609595" cy="46566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Bent-Up 21">
            <a:extLst>
              <a:ext uri="{FF2B5EF4-FFF2-40B4-BE49-F238E27FC236}">
                <a16:creationId xmlns:a16="http://schemas.microsoft.com/office/drawing/2014/main" id="{95E849E3-0D4A-61A2-BFA8-A2621CD6D11A}"/>
              </a:ext>
            </a:extLst>
          </p:cNvPr>
          <p:cNvSpPr/>
          <p:nvPr/>
        </p:nvSpPr>
        <p:spPr>
          <a:xfrm flipH="1" flipV="1">
            <a:off x="3788830" y="5091588"/>
            <a:ext cx="897467" cy="68580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20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80D5CD-72E0-3167-7D3C-D29D359E3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Tree>
    <p:extLst>
      <p:ext uri="{BB962C8B-B14F-4D97-AF65-F5344CB8AC3E}">
        <p14:creationId xmlns:p14="http://schemas.microsoft.com/office/powerpoint/2010/main" val="672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16589-A1DA-1528-5961-1A011929ED63}"/>
              </a:ext>
            </a:extLst>
          </p:cNvPr>
          <p:cNvSpPr txBox="1"/>
          <p:nvPr/>
        </p:nvSpPr>
        <p:spPr>
          <a:xfrm>
            <a:off x="2825926" y="237026"/>
            <a:ext cx="5541818" cy="646331"/>
          </a:xfrm>
          <a:prstGeom prst="rect">
            <a:avLst/>
          </a:prstGeom>
          <a:noFill/>
        </p:spPr>
        <p:txBody>
          <a:bodyPr wrap="square" rtlCol="0">
            <a:spAutoFit/>
          </a:bodyPr>
          <a:lstStyle/>
          <a:p>
            <a:pPr algn="ctr"/>
            <a:r>
              <a:rPr lang="en-GB" sz="3600" b="1" i="1" dirty="0">
                <a:solidFill>
                  <a:schemeClr val="accent6">
                    <a:lumMod val="50000"/>
                  </a:schemeClr>
                </a:solidFill>
              </a:rPr>
              <a:t>Introduction</a:t>
            </a:r>
            <a:endParaRPr lang="en-IN" sz="3600" b="1" i="1" dirty="0">
              <a:solidFill>
                <a:schemeClr val="accent6">
                  <a:lumMod val="50000"/>
                </a:schemeClr>
              </a:solidFill>
            </a:endParaRPr>
          </a:p>
        </p:txBody>
      </p:sp>
      <p:sp>
        <p:nvSpPr>
          <p:cNvPr id="5" name="TextBox 4">
            <a:extLst>
              <a:ext uri="{FF2B5EF4-FFF2-40B4-BE49-F238E27FC236}">
                <a16:creationId xmlns:a16="http://schemas.microsoft.com/office/drawing/2014/main" id="{3D68F542-2B59-EF8F-3126-68744132A630}"/>
              </a:ext>
            </a:extLst>
          </p:cNvPr>
          <p:cNvSpPr txBox="1"/>
          <p:nvPr/>
        </p:nvSpPr>
        <p:spPr>
          <a:xfrm>
            <a:off x="700524" y="1158460"/>
            <a:ext cx="11203609" cy="507831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Begin by introducing the hospitality industry, highlighting its diverse sectors, including hotels, restaurants, travel, and events.</a:t>
            </a:r>
          </a:p>
          <a:p>
            <a:endParaRPr lang="en-US" sz="2000" dirty="0"/>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Financial Landscape in Hospitality</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Significance of Financial Analysis</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Financial Metrics</a:t>
            </a:r>
          </a:p>
          <a:p>
            <a:endParaRPr lang="en-IN" sz="12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Satisfaction and Finances</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Efficiency</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Data-Driven Decision Making</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Analysing Hospitality Finance</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Forecasting and Planning</a:t>
            </a:r>
          </a:p>
          <a:p>
            <a:endPar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200" b="1" dirty="0">
                <a:solidFill>
                  <a:srgbClr val="000000"/>
                </a:solidFill>
                <a:latin typeface="Times New Roman" panose="02020603050405020304" pitchFamily="18" charset="0"/>
                <a:cs typeface="Times New Roman" panose="02020603050405020304" pitchFamily="18" charset="0"/>
              </a:rPr>
              <a:t>      Competitive Advantage</a:t>
            </a:r>
          </a:p>
          <a:p>
            <a:pPr>
              <a:buFont typeface="Wingdings" panose="05000000000000000000" pitchFamily="2" charset="2"/>
              <a:buChar char="ü"/>
            </a:pPr>
            <a:endParaRPr lang="en-IN" sz="1200" b="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200" b="1" dirty="0">
                <a:solidFill>
                  <a:srgbClr val="000000"/>
                </a:solidFill>
                <a:latin typeface="Times New Roman" panose="02020603050405020304" pitchFamily="18" charset="0"/>
                <a:cs typeface="Times New Roman" panose="02020603050405020304" pitchFamily="18" charset="0"/>
              </a:rPr>
              <a:t>      Importance of Dashboard</a:t>
            </a:r>
          </a:p>
          <a:p>
            <a:endParaRPr lang="en-IN" sz="1200" b="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200" b="1" dirty="0">
                <a:solidFill>
                  <a:srgbClr val="000000"/>
                </a:solidFill>
                <a:latin typeface="Times New Roman" panose="02020603050405020304" pitchFamily="18" charset="0"/>
                <a:cs typeface="Times New Roman" panose="02020603050405020304" pitchFamily="18" charset="0"/>
              </a:rPr>
              <a:t>     Purpose of Presentation</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2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56A7F3-F4FB-A44C-E38B-2F81E8B3D1BE}"/>
              </a:ext>
            </a:extLst>
          </p:cNvPr>
          <p:cNvSpPr txBox="1"/>
          <p:nvPr/>
        </p:nvSpPr>
        <p:spPr>
          <a:xfrm>
            <a:off x="3304822" y="347133"/>
            <a:ext cx="4797778" cy="523220"/>
          </a:xfrm>
          <a:prstGeom prst="rect">
            <a:avLst/>
          </a:prstGeom>
          <a:noFill/>
        </p:spPr>
        <p:txBody>
          <a:bodyPr wrap="square" rtlCol="0">
            <a:spAutoFit/>
          </a:bodyPr>
          <a:lstStyle>
            <a:defPPr>
              <a:defRPr lang="en-US"/>
            </a:defPPr>
            <a:lvl1pPr algn="ctr">
              <a:defRPr sz="4000" b="1" i="1">
                <a:solidFill>
                  <a:schemeClr val="accent6">
                    <a:lumMod val="50000"/>
                  </a:schemeClr>
                </a:solidFill>
              </a:defRPr>
            </a:lvl1pPr>
          </a:lstStyle>
          <a:p>
            <a:r>
              <a:rPr lang="en-GB" dirty="0"/>
              <a:t>DATASET DESCRIPTION</a:t>
            </a:r>
            <a:endParaRPr lang="en-IN" dirty="0"/>
          </a:p>
        </p:txBody>
      </p:sp>
      <p:sp>
        <p:nvSpPr>
          <p:cNvPr id="3" name="TextBox 2">
            <a:extLst>
              <a:ext uri="{FF2B5EF4-FFF2-40B4-BE49-F238E27FC236}">
                <a16:creationId xmlns:a16="http://schemas.microsoft.com/office/drawing/2014/main" id="{48F78267-CBA7-3ED5-CC21-0E69645AD778}"/>
              </a:ext>
            </a:extLst>
          </p:cNvPr>
          <p:cNvSpPr txBox="1"/>
          <p:nvPr/>
        </p:nvSpPr>
        <p:spPr>
          <a:xfrm>
            <a:off x="829734" y="1532468"/>
            <a:ext cx="10007599" cy="5087739"/>
          </a:xfrm>
          <a:prstGeom prst="rect">
            <a:avLst/>
          </a:prstGeom>
          <a:noFill/>
        </p:spPr>
        <p:txBody>
          <a:bodyPr wrap="square">
            <a:spAutoFit/>
          </a:bodyPr>
          <a:lstStyle/>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Acquisition Date: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Date when the property or asset was acquired.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Brand: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brand or franchise associated with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city where the hospitality property is located.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Country: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country where the hospitality property is situated.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year in which the financial data was recorded.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 details about the hospitality property, including property names or unique identifiers.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state or region where the hospitality property is located.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 Operating Income: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net operating income for the hospitality property, representing total revenue minus total operating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Departmental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sum of all expenses related to different departments within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84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56A7F3-F4FB-A44C-E38B-2F81E8B3D1BE}"/>
              </a:ext>
            </a:extLst>
          </p:cNvPr>
          <p:cNvSpPr txBox="1"/>
          <p:nvPr/>
        </p:nvSpPr>
        <p:spPr>
          <a:xfrm>
            <a:off x="3304822" y="347133"/>
            <a:ext cx="4797778" cy="523220"/>
          </a:xfrm>
          <a:prstGeom prst="rect">
            <a:avLst/>
          </a:prstGeom>
          <a:noFill/>
        </p:spPr>
        <p:txBody>
          <a:bodyPr wrap="square" rtlCol="0">
            <a:spAutoFit/>
          </a:bodyPr>
          <a:lstStyle>
            <a:defPPr>
              <a:defRPr lang="en-US"/>
            </a:defPPr>
            <a:lvl1pPr algn="ctr">
              <a:defRPr sz="4000" b="1" i="1">
                <a:solidFill>
                  <a:schemeClr val="accent6">
                    <a:lumMod val="50000"/>
                  </a:schemeClr>
                </a:solidFill>
              </a:defRPr>
            </a:lvl1pPr>
          </a:lstStyle>
          <a:p>
            <a:r>
              <a:rPr lang="en-GB" dirty="0"/>
              <a:t>DATASET DESCRIPTION</a:t>
            </a:r>
            <a:endParaRPr lang="en-IN" dirty="0"/>
          </a:p>
        </p:txBody>
      </p:sp>
      <p:sp>
        <p:nvSpPr>
          <p:cNvPr id="3" name="TextBox 2">
            <a:extLst>
              <a:ext uri="{FF2B5EF4-FFF2-40B4-BE49-F238E27FC236}">
                <a16:creationId xmlns:a16="http://schemas.microsoft.com/office/drawing/2014/main" id="{48F78267-CBA7-3ED5-CC21-0E69645AD778}"/>
              </a:ext>
            </a:extLst>
          </p:cNvPr>
          <p:cNvSpPr txBox="1"/>
          <p:nvPr/>
        </p:nvSpPr>
        <p:spPr>
          <a:xfrm>
            <a:off x="829734" y="1532468"/>
            <a:ext cx="10007599" cy="5173532"/>
          </a:xfrm>
          <a:prstGeom prst="rect">
            <a:avLst/>
          </a:prstGeom>
          <a:noFill/>
        </p:spPr>
        <p:txBody>
          <a:bodyPr wrap="square">
            <a:spAutoFit/>
          </a:bodyPr>
          <a:lstStyle/>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FF&amp;E Reserves: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reserves set aside for Furniture, Fixtures, and Equipment (FF&amp;E).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Management Fees: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cumulative management fees associated with the operation of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Non Operating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non-operating expenses incurred by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Revenue: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overall revenue generated by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Rooms Available: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number of rooms available in the hospitality property.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Rooms Revenue: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revenue generated specifically from room bookings.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Rooms Sold: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number of rooms sold during the recorded period.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Undistributed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latin typeface="Times New Roman" panose="02020603050405020304" pitchFamily="18" charset="0"/>
                <a:cs typeface="Times New Roman" panose="02020603050405020304" pitchFamily="18" charset="0"/>
              </a:rPr>
              <a:t>The total undistributed expenses not attributed to specific departments.</a:t>
            </a:r>
          </a:p>
        </p:txBody>
      </p:sp>
    </p:spTree>
    <p:extLst>
      <p:ext uri="{BB962C8B-B14F-4D97-AF65-F5344CB8AC3E}">
        <p14:creationId xmlns:p14="http://schemas.microsoft.com/office/powerpoint/2010/main" val="88175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EC3DC7-D2D6-9EE8-B95C-922841AE11A2}"/>
              </a:ext>
            </a:extLst>
          </p:cNvPr>
          <p:cNvSpPr txBox="1"/>
          <p:nvPr/>
        </p:nvSpPr>
        <p:spPr>
          <a:xfrm>
            <a:off x="3081866" y="102383"/>
            <a:ext cx="5554133" cy="461665"/>
          </a:xfrm>
          <a:prstGeom prst="rect">
            <a:avLst/>
          </a:prstGeom>
          <a:noFill/>
        </p:spPr>
        <p:txBody>
          <a:bodyPr wrap="square" rtlCol="0">
            <a:spAutoFit/>
          </a:bodyPr>
          <a:lstStyle/>
          <a:p>
            <a:pPr algn="ctr"/>
            <a:r>
              <a:rPr lang="en-GB" sz="2400" b="1" dirty="0">
                <a:solidFill>
                  <a:srgbClr val="FF0000"/>
                </a:solidFill>
              </a:rPr>
              <a:t>Data Cleaning:</a:t>
            </a:r>
            <a:endParaRPr lang="en-IN" b="1" dirty="0">
              <a:solidFill>
                <a:srgbClr val="FF0000"/>
              </a:solidFill>
            </a:endParaRPr>
          </a:p>
        </p:txBody>
      </p:sp>
      <p:sp>
        <p:nvSpPr>
          <p:cNvPr id="8" name="Content Placeholder 7">
            <a:extLst>
              <a:ext uri="{FF2B5EF4-FFF2-40B4-BE49-F238E27FC236}">
                <a16:creationId xmlns:a16="http://schemas.microsoft.com/office/drawing/2014/main" id="{FF040BDA-3DDC-674B-F537-9235F2350D4F}"/>
              </a:ext>
            </a:extLst>
          </p:cNvPr>
          <p:cNvSpPr>
            <a:spLocks noGrp="1"/>
          </p:cNvSpPr>
          <p:nvPr>
            <p:ph idx="1"/>
          </p:nvPr>
        </p:nvSpPr>
        <p:spPr>
          <a:xfrm>
            <a:off x="226201" y="1484343"/>
            <a:ext cx="3074025" cy="4399989"/>
          </a:xfrm>
        </p:spPr>
        <p:txBody>
          <a:bodyPr>
            <a:normAutofit fontScale="92500" lnSpcReduction="10000"/>
          </a:bodyPr>
          <a:lstStyle/>
          <a:p>
            <a:r>
              <a:rPr lang="en-IN" dirty="0"/>
              <a:t>Replacing unwanted characters.</a:t>
            </a:r>
          </a:p>
          <a:p>
            <a:pPr marL="0" indent="0">
              <a:buNone/>
            </a:pPr>
            <a:endParaRPr lang="en-IN" dirty="0"/>
          </a:p>
          <a:p>
            <a:r>
              <a:rPr lang="en-IN" dirty="0"/>
              <a:t>Inconsistencies</a:t>
            </a:r>
          </a:p>
          <a:p>
            <a:endParaRPr lang="en-IN" dirty="0"/>
          </a:p>
          <a:p>
            <a:r>
              <a:rPr lang="en-IN" dirty="0"/>
              <a:t>Duplicates</a:t>
            </a:r>
          </a:p>
          <a:p>
            <a:pPr marL="0" indent="0">
              <a:buNone/>
            </a:pPr>
            <a:endParaRPr lang="en-IN" dirty="0"/>
          </a:p>
          <a:p>
            <a:r>
              <a:rPr lang="en-IN" dirty="0"/>
              <a:t>Incorrect format</a:t>
            </a:r>
          </a:p>
          <a:p>
            <a:pPr marL="0" indent="0">
              <a:buNone/>
            </a:pPr>
            <a:endParaRPr lang="en-IN" dirty="0"/>
          </a:p>
          <a:p>
            <a:r>
              <a:rPr lang="en-IN" dirty="0"/>
              <a:t>Missing values</a:t>
            </a:r>
          </a:p>
        </p:txBody>
      </p:sp>
      <p:sp>
        <p:nvSpPr>
          <p:cNvPr id="10" name="TextBox 9">
            <a:extLst>
              <a:ext uri="{FF2B5EF4-FFF2-40B4-BE49-F238E27FC236}">
                <a16:creationId xmlns:a16="http://schemas.microsoft.com/office/drawing/2014/main" id="{28CF2D0B-1393-70B2-CBF2-2DAB0C6F4ADF}"/>
              </a:ext>
            </a:extLst>
          </p:cNvPr>
          <p:cNvSpPr txBox="1"/>
          <p:nvPr/>
        </p:nvSpPr>
        <p:spPr>
          <a:xfrm>
            <a:off x="4690533" y="793363"/>
            <a:ext cx="3894667" cy="276999"/>
          </a:xfrm>
          <a:prstGeom prst="rect">
            <a:avLst/>
          </a:prstGeom>
          <a:noFill/>
        </p:spPr>
        <p:txBody>
          <a:bodyPr wrap="square">
            <a:spAutoFit/>
          </a:bodyPr>
          <a:lstStyle/>
          <a:p>
            <a:r>
              <a:rPr lang="en-IN" sz="1200" b="1" dirty="0"/>
              <a:t>Replacing Null values wit Zero &amp; Delete extra columns</a:t>
            </a:r>
          </a:p>
        </p:txBody>
      </p:sp>
      <p:sp>
        <p:nvSpPr>
          <p:cNvPr id="12" name="TextBox 11">
            <a:extLst>
              <a:ext uri="{FF2B5EF4-FFF2-40B4-BE49-F238E27FC236}">
                <a16:creationId xmlns:a16="http://schemas.microsoft.com/office/drawing/2014/main" id="{A69D3C81-1317-4FAC-2A89-D8F5CEDF8438}"/>
              </a:ext>
            </a:extLst>
          </p:cNvPr>
          <p:cNvSpPr txBox="1"/>
          <p:nvPr/>
        </p:nvSpPr>
        <p:spPr>
          <a:xfrm>
            <a:off x="9363136" y="1488808"/>
            <a:ext cx="2853267" cy="369332"/>
          </a:xfrm>
          <a:prstGeom prst="rect">
            <a:avLst/>
          </a:prstGeom>
          <a:noFill/>
        </p:spPr>
        <p:txBody>
          <a:bodyPr wrap="square">
            <a:spAutoFit/>
          </a:bodyPr>
          <a:lstStyle/>
          <a:p>
            <a:r>
              <a:rPr lang="en-IN" dirty="0"/>
              <a:t>Duplicates &amp; Missing values</a:t>
            </a:r>
          </a:p>
        </p:txBody>
      </p:sp>
      <p:sp>
        <p:nvSpPr>
          <p:cNvPr id="16" name="TextBox 15">
            <a:extLst>
              <a:ext uri="{FF2B5EF4-FFF2-40B4-BE49-F238E27FC236}">
                <a16:creationId xmlns:a16="http://schemas.microsoft.com/office/drawing/2014/main" id="{2A376312-45EF-DBE4-959E-AC268CE53255}"/>
              </a:ext>
            </a:extLst>
          </p:cNvPr>
          <p:cNvSpPr txBox="1"/>
          <p:nvPr/>
        </p:nvSpPr>
        <p:spPr>
          <a:xfrm>
            <a:off x="4680681" y="1130071"/>
            <a:ext cx="3547534" cy="369332"/>
          </a:xfrm>
          <a:prstGeom prst="rect">
            <a:avLst/>
          </a:prstGeom>
          <a:noFill/>
        </p:spPr>
        <p:txBody>
          <a:bodyPr wrap="square">
            <a:spAutoFit/>
          </a:bodyPr>
          <a:lstStyle/>
          <a:p>
            <a:pPr algn="ctr"/>
            <a:r>
              <a:rPr lang="en-GB" sz="1800" b="1" dirty="0">
                <a:solidFill>
                  <a:srgbClr val="FF0000"/>
                </a:solidFill>
              </a:rPr>
              <a:t>BEFORE   </a:t>
            </a:r>
            <a:endParaRPr lang="en-IN" b="1" dirty="0">
              <a:solidFill>
                <a:srgbClr val="FF0000"/>
              </a:solidFill>
            </a:endParaRPr>
          </a:p>
        </p:txBody>
      </p:sp>
      <p:pic>
        <p:nvPicPr>
          <p:cNvPr id="20" name="Picture 19">
            <a:extLst>
              <a:ext uri="{FF2B5EF4-FFF2-40B4-BE49-F238E27FC236}">
                <a16:creationId xmlns:a16="http://schemas.microsoft.com/office/drawing/2014/main" id="{12D05FC4-AD3B-8089-C465-8132A09418C3}"/>
              </a:ext>
            </a:extLst>
          </p:cNvPr>
          <p:cNvPicPr>
            <a:picLocks noChangeAspect="1"/>
          </p:cNvPicPr>
          <p:nvPr/>
        </p:nvPicPr>
        <p:blipFill>
          <a:blip r:embed="rId2"/>
          <a:stretch>
            <a:fillRect/>
          </a:stretch>
        </p:blipFill>
        <p:spPr>
          <a:xfrm>
            <a:off x="9409239" y="2363799"/>
            <a:ext cx="2505318" cy="2855524"/>
          </a:xfrm>
          <a:prstGeom prst="rect">
            <a:avLst/>
          </a:prstGeom>
        </p:spPr>
      </p:pic>
      <p:pic>
        <p:nvPicPr>
          <p:cNvPr id="3" name="Picture 2">
            <a:extLst>
              <a:ext uri="{FF2B5EF4-FFF2-40B4-BE49-F238E27FC236}">
                <a16:creationId xmlns:a16="http://schemas.microsoft.com/office/drawing/2014/main" id="{1820A411-62D6-0960-5C54-A6DC6F0B9838}"/>
              </a:ext>
            </a:extLst>
          </p:cNvPr>
          <p:cNvPicPr>
            <a:picLocks noChangeAspect="1"/>
          </p:cNvPicPr>
          <p:nvPr/>
        </p:nvPicPr>
        <p:blipFill>
          <a:blip r:embed="rId3"/>
          <a:stretch>
            <a:fillRect/>
          </a:stretch>
        </p:blipFill>
        <p:spPr>
          <a:xfrm>
            <a:off x="3542412" y="1549784"/>
            <a:ext cx="5624640" cy="2396067"/>
          </a:xfrm>
          <a:prstGeom prst="rect">
            <a:avLst/>
          </a:prstGeom>
        </p:spPr>
      </p:pic>
      <p:sp>
        <p:nvSpPr>
          <p:cNvPr id="4" name="TextBox 3">
            <a:extLst>
              <a:ext uri="{FF2B5EF4-FFF2-40B4-BE49-F238E27FC236}">
                <a16:creationId xmlns:a16="http://schemas.microsoft.com/office/drawing/2014/main" id="{AF373E08-F013-8191-7458-4B7A458011AD}"/>
              </a:ext>
            </a:extLst>
          </p:cNvPr>
          <p:cNvSpPr txBox="1"/>
          <p:nvPr/>
        </p:nvSpPr>
        <p:spPr>
          <a:xfrm>
            <a:off x="4109181" y="3945851"/>
            <a:ext cx="4690534" cy="369332"/>
          </a:xfrm>
          <a:prstGeom prst="rect">
            <a:avLst/>
          </a:prstGeom>
          <a:noFill/>
        </p:spPr>
        <p:txBody>
          <a:bodyPr wrap="square">
            <a:spAutoFit/>
          </a:bodyPr>
          <a:lstStyle/>
          <a:p>
            <a:pPr algn="ctr"/>
            <a:r>
              <a:rPr lang="en-GB" sz="1800" b="1" dirty="0">
                <a:solidFill>
                  <a:srgbClr val="FF0000"/>
                </a:solidFill>
              </a:rPr>
              <a:t>AFTER</a:t>
            </a:r>
            <a:endParaRPr lang="en-IN" b="1" dirty="0">
              <a:solidFill>
                <a:srgbClr val="FF0000"/>
              </a:solidFill>
            </a:endParaRPr>
          </a:p>
        </p:txBody>
      </p:sp>
      <p:pic>
        <p:nvPicPr>
          <p:cNvPr id="7" name="Picture 6">
            <a:extLst>
              <a:ext uri="{FF2B5EF4-FFF2-40B4-BE49-F238E27FC236}">
                <a16:creationId xmlns:a16="http://schemas.microsoft.com/office/drawing/2014/main" id="{670DE09C-5BD5-E1B5-516A-66857738F949}"/>
              </a:ext>
            </a:extLst>
          </p:cNvPr>
          <p:cNvPicPr>
            <a:picLocks noChangeAspect="1"/>
          </p:cNvPicPr>
          <p:nvPr/>
        </p:nvPicPr>
        <p:blipFill>
          <a:blip r:embed="rId4"/>
          <a:stretch>
            <a:fillRect/>
          </a:stretch>
        </p:blipFill>
        <p:spPr>
          <a:xfrm>
            <a:off x="3519361" y="4315183"/>
            <a:ext cx="5624640" cy="2283330"/>
          </a:xfrm>
          <a:prstGeom prst="rect">
            <a:avLst/>
          </a:prstGeom>
        </p:spPr>
      </p:pic>
    </p:spTree>
    <p:extLst>
      <p:ext uri="{BB962C8B-B14F-4D97-AF65-F5344CB8AC3E}">
        <p14:creationId xmlns:p14="http://schemas.microsoft.com/office/powerpoint/2010/main" val="314687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2D7F69-EFE5-7ACD-7E8F-A7927B2365A5}"/>
              </a:ext>
            </a:extLst>
          </p:cNvPr>
          <p:cNvSpPr txBox="1"/>
          <p:nvPr/>
        </p:nvSpPr>
        <p:spPr>
          <a:xfrm>
            <a:off x="368300" y="217311"/>
            <a:ext cx="11455399" cy="461665"/>
          </a:xfrm>
          <a:prstGeom prst="rect">
            <a:avLst/>
          </a:prstGeom>
          <a:noFill/>
        </p:spPr>
        <p:txBody>
          <a:bodyPr wrap="square" rtlCol="0">
            <a:spAutoFit/>
          </a:bodyPr>
          <a:lstStyle/>
          <a:p>
            <a:pPr algn="ctr"/>
            <a:r>
              <a:rPr lang="en-US" sz="2400" b="1" dirty="0">
                <a:solidFill>
                  <a:srgbClr val="FF0000"/>
                </a:solidFill>
              </a:rPr>
              <a:t>KPI Explanation</a:t>
            </a:r>
            <a:endParaRPr lang="en-IN" b="1" dirty="0">
              <a:solidFill>
                <a:srgbClr val="FF0000"/>
              </a:solidFill>
            </a:endParaRPr>
          </a:p>
        </p:txBody>
      </p:sp>
      <p:sp>
        <p:nvSpPr>
          <p:cNvPr id="3" name="TextBox 2">
            <a:extLst>
              <a:ext uri="{FF2B5EF4-FFF2-40B4-BE49-F238E27FC236}">
                <a16:creationId xmlns:a16="http://schemas.microsoft.com/office/drawing/2014/main" id="{5C9BC7FD-7DCF-4F31-A9A5-704C2AA6285E}"/>
              </a:ext>
            </a:extLst>
          </p:cNvPr>
          <p:cNvSpPr txBox="1"/>
          <p:nvPr/>
        </p:nvSpPr>
        <p:spPr>
          <a:xfrm>
            <a:off x="368300" y="2108199"/>
            <a:ext cx="11455399" cy="3715825"/>
          </a:xfrm>
          <a:prstGeom prst="rect">
            <a:avLst/>
          </a:prstGeom>
          <a:noFill/>
        </p:spPr>
        <p:txBody>
          <a:bodyPr wrap="square">
            <a:spAutoFit/>
          </a:bodyPr>
          <a:lstStyle/>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Departmental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cumulative expenses incurred across various departments, amounting to ₹62,27,63,247.</a:t>
            </a: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FF&amp;E Reserves: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Reserves set aside for Furniture, Fixtures, and Equipment (FF&amp;E), totalling ₹6,97,24,218.</a:t>
            </a:r>
          </a:p>
          <a:p>
            <a:pPr marL="742950" lvl="1" indent="-285750">
              <a:lnSpc>
                <a:spcPct val="107000"/>
              </a:lnSpc>
              <a:spcAft>
                <a:spcPts val="800"/>
              </a:spcAft>
              <a:buSzPts val="1000"/>
              <a:buFont typeface="Symbol" panose="05050102010706020507" pitchFamily="18" charset="2"/>
              <a:buChar char=""/>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Management Fees: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sum of management fees associated with the operation, totalling ₹2,43,16,537.</a:t>
            </a: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Revenue: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 revenue generated, amounting to ₹85,62,59,476.</a:t>
            </a: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702CEA-6182-B812-7A31-C071BB9810A2}"/>
              </a:ext>
            </a:extLst>
          </p:cNvPr>
          <p:cNvSpPr txBox="1"/>
          <p:nvPr/>
        </p:nvSpPr>
        <p:spPr>
          <a:xfrm>
            <a:off x="2084915" y="1068443"/>
            <a:ext cx="8022167" cy="461665"/>
          </a:xfrm>
          <a:prstGeom prst="rect">
            <a:avLst/>
          </a:prstGeom>
          <a:noFill/>
        </p:spPr>
        <p:txBody>
          <a:bodyPr wrap="square" rtlCol="0">
            <a:spAutoFit/>
          </a:bodyPr>
          <a:lstStyle/>
          <a:p>
            <a:pPr algn="ctr"/>
            <a:r>
              <a:rPr lang="en-US" sz="2400" b="1" dirty="0">
                <a:solidFill>
                  <a:schemeClr val="tx2">
                    <a:lumMod val="75000"/>
                  </a:schemeClr>
                </a:solidFill>
              </a:rPr>
              <a:t>Total Expenses</a:t>
            </a:r>
            <a:endParaRPr lang="en-IN" b="1" dirty="0">
              <a:solidFill>
                <a:schemeClr val="tx2">
                  <a:lumMod val="75000"/>
                </a:schemeClr>
              </a:solidFill>
            </a:endParaRPr>
          </a:p>
        </p:txBody>
      </p:sp>
    </p:spTree>
    <p:extLst>
      <p:ext uri="{BB962C8B-B14F-4D97-AF65-F5344CB8AC3E}">
        <p14:creationId xmlns:p14="http://schemas.microsoft.com/office/powerpoint/2010/main" val="401915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4AF508-C251-46D4-05AB-40DCF69DC081}"/>
              </a:ext>
            </a:extLst>
          </p:cNvPr>
          <p:cNvSpPr txBox="1"/>
          <p:nvPr/>
        </p:nvSpPr>
        <p:spPr>
          <a:xfrm>
            <a:off x="203200" y="273756"/>
            <a:ext cx="11514667" cy="461665"/>
          </a:xfrm>
          <a:prstGeom prst="rect">
            <a:avLst/>
          </a:prstGeom>
          <a:noFill/>
        </p:spPr>
        <p:txBody>
          <a:bodyPr wrap="square" rtlCol="0">
            <a:spAutoFit/>
          </a:bodyPr>
          <a:lstStyle/>
          <a:p>
            <a:pPr algn="ctr"/>
            <a:r>
              <a:rPr lang="en-US" sz="2400" b="1" dirty="0">
                <a:solidFill>
                  <a:srgbClr val="FF0000"/>
                </a:solidFill>
              </a:rPr>
              <a:t>Room Metrics</a:t>
            </a:r>
            <a:endParaRPr lang="en-IN" b="1" dirty="0">
              <a:solidFill>
                <a:srgbClr val="FF0000"/>
              </a:solidFill>
            </a:endParaRPr>
          </a:p>
        </p:txBody>
      </p:sp>
      <p:sp>
        <p:nvSpPr>
          <p:cNvPr id="7" name="TextBox 6">
            <a:extLst>
              <a:ext uri="{FF2B5EF4-FFF2-40B4-BE49-F238E27FC236}">
                <a16:creationId xmlns:a16="http://schemas.microsoft.com/office/drawing/2014/main" id="{65853DA9-7F6A-5B32-8208-CFE871DE3429}"/>
              </a:ext>
            </a:extLst>
          </p:cNvPr>
          <p:cNvSpPr txBox="1"/>
          <p:nvPr/>
        </p:nvSpPr>
        <p:spPr>
          <a:xfrm>
            <a:off x="376767" y="1346200"/>
            <a:ext cx="11252200" cy="3432093"/>
          </a:xfrm>
          <a:prstGeom prst="rect">
            <a:avLst/>
          </a:prstGeom>
          <a:noFill/>
        </p:spPr>
        <p:txBody>
          <a:bodyPr wrap="square">
            <a:spAutoFit/>
          </a:bodyPr>
          <a:lstStyle/>
          <a:p>
            <a:pPr lvl="0">
              <a:lnSpc>
                <a:spcPct val="107000"/>
              </a:lnSpc>
              <a:spcAft>
                <a:spcPts val="800"/>
              </a:spcAft>
              <a:tabLst>
                <a:tab pos="457200" algn="l"/>
              </a:tabLst>
            </a:pPr>
            <a:r>
              <a:rPr lang="en-IN" sz="135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otal Rooms Available: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number of rooms available, reaching 78,73,155.</a:t>
            </a:r>
          </a:p>
          <a:p>
            <a:pPr marL="742950" lvl="1" indent="-285750">
              <a:lnSpc>
                <a:spcPct val="107000"/>
              </a:lnSpc>
              <a:spcAft>
                <a:spcPts val="800"/>
              </a:spcAft>
              <a:buSzPts val="1000"/>
              <a:buFont typeface="Symbol" panose="05050102010706020507" pitchFamily="18" charset="2"/>
              <a:buChar char=""/>
              <a:tabLst>
                <a:tab pos="91440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Rooms Revenue: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Revenue specifically generated from room bookings, totalling ₹65,55,42,900.</a:t>
            </a:r>
          </a:p>
          <a:p>
            <a:pPr marL="742950" lvl="1" indent="-285750">
              <a:lnSpc>
                <a:spcPct val="107000"/>
              </a:lnSpc>
              <a:spcAft>
                <a:spcPts val="800"/>
              </a:spcAft>
              <a:buSzPts val="1000"/>
              <a:buFont typeface="Symbol" panose="05050102010706020507" pitchFamily="18" charset="2"/>
              <a:buChar char=""/>
              <a:tabLst>
                <a:tab pos="91440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Rooms Sold: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number of rooms sold during the recorded period, amounting to 46,14,498.</a:t>
            </a: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75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EF053-543B-038D-A953-02662C438770}"/>
              </a:ext>
            </a:extLst>
          </p:cNvPr>
          <p:cNvSpPr txBox="1"/>
          <p:nvPr/>
        </p:nvSpPr>
        <p:spPr>
          <a:xfrm>
            <a:off x="431800" y="450574"/>
            <a:ext cx="11463867" cy="461665"/>
          </a:xfrm>
          <a:prstGeom prst="rect">
            <a:avLst/>
          </a:prstGeom>
          <a:noFill/>
        </p:spPr>
        <p:txBody>
          <a:bodyPr wrap="square" rtlCol="0">
            <a:spAutoFit/>
          </a:bodyPr>
          <a:lstStyle/>
          <a:p>
            <a:pPr algn="ctr"/>
            <a:r>
              <a:rPr lang="en-US" sz="2400" b="1" dirty="0">
                <a:solidFill>
                  <a:srgbClr val="FF0000"/>
                </a:solidFill>
              </a:rPr>
              <a:t>Expense Metrics</a:t>
            </a:r>
            <a:endParaRPr lang="en-IN" sz="2400" b="1" dirty="0">
              <a:solidFill>
                <a:srgbClr val="FF0000"/>
              </a:solidFill>
            </a:endParaRPr>
          </a:p>
        </p:txBody>
      </p:sp>
      <p:sp>
        <p:nvSpPr>
          <p:cNvPr id="3" name="TextBox 2">
            <a:extLst>
              <a:ext uri="{FF2B5EF4-FFF2-40B4-BE49-F238E27FC236}">
                <a16:creationId xmlns:a16="http://schemas.microsoft.com/office/drawing/2014/main" id="{2339E373-A50C-EB17-0042-AF7D93B26ACA}"/>
              </a:ext>
            </a:extLst>
          </p:cNvPr>
          <p:cNvSpPr txBox="1"/>
          <p:nvPr/>
        </p:nvSpPr>
        <p:spPr>
          <a:xfrm>
            <a:off x="592668" y="1397675"/>
            <a:ext cx="11032065" cy="4081887"/>
          </a:xfrm>
          <a:prstGeom prst="rect">
            <a:avLst/>
          </a:prstGeom>
          <a:noFill/>
        </p:spPr>
        <p:txBody>
          <a:bodyPr wrap="square">
            <a:spAutoFit/>
          </a:bodyPr>
          <a:lstStyle/>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Undistributed Expenses: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 undistributed expenses not attributed to specific departments, totalling ₹16,07,37,890.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percentage of Gross Operating Income in relation to Total Revenue, indicating a 27.27% margin.</a:t>
            </a:r>
          </a:p>
          <a:p>
            <a:pPr marL="742950" lvl="1" indent="-285750">
              <a:lnSpc>
                <a:spcPct val="107000"/>
              </a:lnSpc>
              <a:spcAft>
                <a:spcPts val="800"/>
              </a:spcAft>
              <a:buSzPts val="1000"/>
              <a:buFont typeface="Symbol" panose="05050102010706020507" pitchFamily="18" charset="2"/>
              <a:buChar char=""/>
              <a:tabLst>
                <a:tab pos="91440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Gross Operating Profit: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profit after deducting all operating expenses, amounting to ₹7,27,58,339.</a:t>
            </a:r>
          </a:p>
          <a:p>
            <a:pPr marL="742950" lvl="1" indent="-285750">
              <a:lnSpc>
                <a:spcPct val="107000"/>
              </a:lnSpc>
              <a:spcAft>
                <a:spcPts val="800"/>
              </a:spcAft>
              <a:buSzPts val="1000"/>
              <a:buFont typeface="Symbol" panose="05050102010706020507" pitchFamily="18" charset="2"/>
              <a:buChar char=""/>
              <a:tabLst>
                <a:tab pos="91440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Gross Operating Profit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percentage of Gross Operating Profit in relation to Total Revenue, indicating an 8.50% margin.</a:t>
            </a:r>
          </a:p>
          <a:p>
            <a:pPr marL="742950" lvl="1" indent="-285750">
              <a:lnSpc>
                <a:spcPct val="107000"/>
              </a:lnSpc>
              <a:spcAft>
                <a:spcPts val="800"/>
              </a:spcAft>
              <a:buSzPts val="1000"/>
              <a:buFont typeface="Symbol" panose="05050102010706020507" pitchFamily="18" charset="2"/>
              <a:buChar char=""/>
              <a:tabLst>
                <a:tab pos="91440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851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1EB707-3946-DBE2-B7B1-0187979847E8}"/>
              </a:ext>
            </a:extLst>
          </p:cNvPr>
          <p:cNvSpPr txBox="1"/>
          <p:nvPr/>
        </p:nvSpPr>
        <p:spPr>
          <a:xfrm>
            <a:off x="304800" y="249993"/>
            <a:ext cx="11235267" cy="461665"/>
          </a:xfrm>
          <a:prstGeom prst="rect">
            <a:avLst/>
          </a:prstGeom>
          <a:noFill/>
        </p:spPr>
        <p:txBody>
          <a:bodyPr wrap="square" rtlCol="0">
            <a:spAutoFit/>
          </a:bodyPr>
          <a:lstStyle/>
          <a:p>
            <a:pPr algn="ctr"/>
            <a:r>
              <a:rPr lang="en-US" sz="2400" b="1" dirty="0">
                <a:solidFill>
                  <a:srgbClr val="FF0000"/>
                </a:solidFill>
              </a:rPr>
              <a:t>Additional Metrics: </a:t>
            </a:r>
            <a:r>
              <a:rPr lang="en-IN" sz="1800" b="1" dirty="0">
                <a:solidFill>
                  <a:srgbClr val="000000"/>
                </a:solidFill>
                <a:effectLst/>
                <a:latin typeface="Segoe UI" panose="020B0502040204020203" pitchFamily="34" charset="0"/>
                <a:ea typeface="Times New Roman" panose="02020603050405020304" pitchFamily="18" charset="0"/>
              </a:rPr>
              <a:t>Occupancy Rate</a:t>
            </a:r>
            <a:endParaRPr lang="en-IN" sz="2400" b="1" dirty="0">
              <a:solidFill>
                <a:srgbClr val="FF0000"/>
              </a:solidFill>
            </a:endParaRPr>
          </a:p>
        </p:txBody>
      </p:sp>
      <p:sp>
        <p:nvSpPr>
          <p:cNvPr id="3" name="TextBox 2">
            <a:extLst>
              <a:ext uri="{FF2B5EF4-FFF2-40B4-BE49-F238E27FC236}">
                <a16:creationId xmlns:a16="http://schemas.microsoft.com/office/drawing/2014/main" id="{AB5D8960-93F6-9611-9459-63ADC21D2085}"/>
              </a:ext>
            </a:extLst>
          </p:cNvPr>
          <p:cNvSpPr txBox="1"/>
          <p:nvPr/>
        </p:nvSpPr>
        <p:spPr>
          <a:xfrm>
            <a:off x="478366" y="1434873"/>
            <a:ext cx="11235267" cy="3393621"/>
          </a:xfrm>
          <a:prstGeom prst="rect">
            <a:avLst/>
          </a:prstGeom>
          <a:noFill/>
        </p:spPr>
        <p:txBody>
          <a:bodyPr wrap="square">
            <a:spAutoFit/>
          </a:bodyPr>
          <a:lstStyle/>
          <a:p>
            <a:pPr marL="0" lvl="2">
              <a:lnSpc>
                <a:spcPct val="107000"/>
              </a:lnSpc>
              <a:spcBef>
                <a:spcPts val="1500"/>
              </a:spcBef>
              <a:spcAft>
                <a:spcPts val="500"/>
              </a:spcAft>
            </a:pPr>
            <a:r>
              <a:rPr lang="en-IN" sz="1350" b="1" dirty="0">
                <a:solidFill>
                  <a:srgbClr val="000000"/>
                </a:solidFill>
                <a:latin typeface="Times New Roman" panose="02020603050405020304" pitchFamily="18" charset="0"/>
                <a:cs typeface="Times New Roman" panose="02020603050405020304" pitchFamily="18" charset="0"/>
              </a:rPr>
              <a:t>Total OCC (Occupancy Rate):</a:t>
            </a:r>
          </a:p>
          <a:p>
            <a:pPr marL="742950" lvl="1" indent="-285750">
              <a:lnSpc>
                <a:spcPct val="107000"/>
              </a:lnSpc>
              <a:spcAft>
                <a:spcPts val="800"/>
              </a:spcAft>
              <a:buSzPts val="1000"/>
              <a:buFont typeface="Symbol" panose="05050102010706020507" pitchFamily="18" charset="2"/>
              <a:buChar char=""/>
              <a:tabLst>
                <a:tab pos="866140" algn="l"/>
              </a:tabLs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overall occupancy rate, indicating that 58.61% of the available rooms are occupied.</a:t>
            </a:r>
          </a:p>
          <a:p>
            <a:pPr marL="742950" lvl="1" indent="-285750">
              <a:lnSpc>
                <a:spcPct val="107000"/>
              </a:lnSpc>
              <a:spcAft>
                <a:spcPts val="800"/>
              </a:spcAft>
              <a:buSzPts val="1000"/>
              <a:buFont typeface="Symbol" panose="05050102010706020507" pitchFamily="18" charset="2"/>
              <a:buChar char=""/>
              <a:tabLst>
                <a:tab pos="866140" algn="l"/>
              </a:tabLs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866140" algn="l"/>
              </a:tabLs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KPIs provide a comprehensive overview of the financial and operational performance of the hospitality establishment during the recorded period.</a:t>
            </a:r>
          </a:p>
          <a:p>
            <a:pPr>
              <a:lnSpc>
                <a:spcPct val="107000"/>
              </a:lnSpc>
              <a:spcBef>
                <a:spcPts val="1500"/>
              </a:spcBef>
              <a:spcAft>
                <a:spcPts val="500"/>
              </a:spcAft>
            </a:pPr>
            <a:endParaRPr lang="en-IN" sz="13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endParaRPr lang="en-IN" sz="1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IN" sz="135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Average Daily Rate (₹142.06):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a:t>
            </a:r>
            <a:r>
              <a:rPr lang="en-IN" sz="1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average daily rate gives insight into the pricing strategy and reflects the average revenue generated per room per day.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2200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777</TotalTime>
  <Words>1408</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Segoe UI</vt:lpstr>
      <vt:lpstr>Symbol</vt:lpstr>
      <vt:lpstr>Times New Roman</vt:lpstr>
      <vt:lpstr>Tw Cen MT</vt:lpstr>
      <vt:lpstr>Wingdings</vt:lpstr>
      <vt:lpstr>Droplet</vt:lpstr>
      <vt:lpstr>Project name : Hospitality Finance Domain : Hospitality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Challenges faced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Groups</dc:title>
  <dc:creator>Revathi</dc:creator>
  <cp:lastModifiedBy>Manoj Kumar</cp:lastModifiedBy>
  <cp:revision>13</cp:revision>
  <dcterms:created xsi:type="dcterms:W3CDTF">2023-07-10T15:32:37Z</dcterms:created>
  <dcterms:modified xsi:type="dcterms:W3CDTF">2023-11-11T05:38:57Z</dcterms:modified>
</cp:coreProperties>
</file>