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65" r:id="rId4"/>
    <p:sldId id="258" r:id="rId5"/>
    <p:sldId id="266" r:id="rId6"/>
    <p:sldId id="262" r:id="rId7"/>
    <p:sldId id="259" r:id="rId8"/>
    <p:sldId id="275" r:id="rId9"/>
    <p:sldId id="260" r:id="rId10"/>
    <p:sldId id="263" r:id="rId11"/>
    <p:sldId id="269" r:id="rId12"/>
    <p:sldId id="270" r:id="rId13"/>
    <p:sldId id="271" r:id="rId14"/>
    <p:sldId id="272" r:id="rId15"/>
    <p:sldId id="273" r:id="rId16"/>
    <p:sldId id="274" r:id="rId17"/>
    <p:sldId id="264" r:id="rId18"/>
    <p:sldId id="268"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7" d="100"/>
          <a:sy n="67" d="100"/>
        </p:scale>
        <p:origin x="-86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22DEF-6DC7-98F0-49B9-9BA29CA64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9C11DF7-A7D0-D6B6-C263-640511E7C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A57BE2F-8E17-C865-02F2-0BB66351D580}"/>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5" name="Footer Placeholder 4">
            <a:extLst>
              <a:ext uri="{FF2B5EF4-FFF2-40B4-BE49-F238E27FC236}">
                <a16:creationId xmlns:a16="http://schemas.microsoft.com/office/drawing/2014/main" xmlns="" id="{420CEA3E-734F-427E-9B34-E51827A71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6D6670-F5BE-BD62-AEA3-E29255A61937}"/>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72168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6DBB1-86F3-080D-2E1D-09D1AECCF9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3D9F355-6C93-7D07-C27C-D7BF30FCC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66C485-C8A7-06B2-C67D-FBAFA94537CE}"/>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5" name="Footer Placeholder 4">
            <a:extLst>
              <a:ext uri="{FF2B5EF4-FFF2-40B4-BE49-F238E27FC236}">
                <a16:creationId xmlns:a16="http://schemas.microsoft.com/office/drawing/2014/main" xmlns="" id="{66E4D746-3E43-74E5-43C2-30D583836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69EBA3-BDA9-9D5D-DCBA-DA8C6704B496}"/>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99172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D23022-BE2E-7924-C2CA-BABD48DCB9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084A742-D9E5-5DBB-F8DF-4BB22922B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454A96-6897-5311-FD3F-681C0C41BDDB}"/>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5" name="Footer Placeholder 4">
            <a:extLst>
              <a:ext uri="{FF2B5EF4-FFF2-40B4-BE49-F238E27FC236}">
                <a16:creationId xmlns:a16="http://schemas.microsoft.com/office/drawing/2014/main" xmlns="" id="{43A332C3-A2A4-E63E-19F5-78B1036E4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BE53323-DF20-7585-5AE0-095DA9BBECF7}"/>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112242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8B9E5-D7AC-6041-8AAE-79D9397C71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2619C46-C6A2-A10C-2458-A527687E36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5988CB8-797B-A835-3E45-2BE4305072C0}"/>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5" name="Footer Placeholder 4">
            <a:extLst>
              <a:ext uri="{FF2B5EF4-FFF2-40B4-BE49-F238E27FC236}">
                <a16:creationId xmlns:a16="http://schemas.microsoft.com/office/drawing/2014/main" xmlns="" id="{8BEC2BCA-D41F-3EEC-38B1-A99EDB7F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CBE8C2-8D57-0F55-3E55-26422D299B8B}"/>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254842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9F5EA9-C8BD-1096-5AA6-FF8BDD0A65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8C5EB58-0B7F-93CA-294F-B4378C9503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061B898-21F4-273C-AC33-06BBB645601D}"/>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5" name="Footer Placeholder 4">
            <a:extLst>
              <a:ext uri="{FF2B5EF4-FFF2-40B4-BE49-F238E27FC236}">
                <a16:creationId xmlns:a16="http://schemas.microsoft.com/office/drawing/2014/main" xmlns="" id="{0BBA3D76-6318-310B-F5BC-C3F385914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0E630F-B025-FAE4-5F60-1E3B403419C5}"/>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90432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CA653-F100-799C-9136-7DDA1D4205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55E2A29-E40D-25B7-5ADF-521D5304BD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D403B57-FFDB-5E61-BB60-8AE23EE7C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298F8DC-667C-2480-1102-8BAFB08E838E}"/>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6" name="Footer Placeholder 5">
            <a:extLst>
              <a:ext uri="{FF2B5EF4-FFF2-40B4-BE49-F238E27FC236}">
                <a16:creationId xmlns:a16="http://schemas.microsoft.com/office/drawing/2014/main" xmlns="" id="{B7A64993-1DAD-F546-4271-5A2064172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B6BAE8D-A206-B784-6413-CDB319A4746D}"/>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4233795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6E0271-83FC-7B3E-003C-038DB301A8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522852E-DE3A-58BE-FD5E-2A2102D19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03AD3BD-D7FA-3145-5AB2-AB3ABA8CF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D9FC006-2EB4-ED82-65F4-0AC6646515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AEA609A-9186-79E6-C1E6-F57AA07A2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A86CBDF-6ABE-6752-9264-3CC472D6E3E8}"/>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8" name="Footer Placeholder 7">
            <a:extLst>
              <a:ext uri="{FF2B5EF4-FFF2-40B4-BE49-F238E27FC236}">
                <a16:creationId xmlns:a16="http://schemas.microsoft.com/office/drawing/2014/main" xmlns="" id="{9F78508A-A3B3-5FC7-797E-85AF1ED20D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6FB5263-4D83-1A8E-FB7F-A7DF3CE3FB45}"/>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291702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B0B02-76EF-DB90-579C-FD7E3CCC37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6B02D31-E3BA-04D5-20C7-8A7D140E91A7}"/>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4" name="Footer Placeholder 3">
            <a:extLst>
              <a:ext uri="{FF2B5EF4-FFF2-40B4-BE49-F238E27FC236}">
                <a16:creationId xmlns:a16="http://schemas.microsoft.com/office/drawing/2014/main" xmlns="" id="{FCB44DDB-0F83-DF03-421D-1B0454BD02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B902C1E-6F81-748F-9E52-9E6DFE1C53F3}"/>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246302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5B7F4C-9A68-C13F-7C85-1AFD4005057E}"/>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3" name="Footer Placeholder 2">
            <a:extLst>
              <a:ext uri="{FF2B5EF4-FFF2-40B4-BE49-F238E27FC236}">
                <a16:creationId xmlns:a16="http://schemas.microsoft.com/office/drawing/2014/main" xmlns="" id="{9B474C2C-D2AE-3294-074B-B994BBBF8A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78EE6CB-2C95-739F-02A6-1CDC0F9A8655}"/>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344830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061898-24CF-E3C5-B9CB-E2453A15C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01DE696-B941-FB6B-3DA1-D28EAD277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A28F578-60D1-7BF6-88D4-2D78EB255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F2CAAC6-12DE-CE94-4385-B57060ABFF30}"/>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6" name="Footer Placeholder 5">
            <a:extLst>
              <a:ext uri="{FF2B5EF4-FFF2-40B4-BE49-F238E27FC236}">
                <a16:creationId xmlns:a16="http://schemas.microsoft.com/office/drawing/2014/main" xmlns="" id="{9AE80E7B-38C7-E7D8-72BD-592F67A50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C51A529-7CF0-DEA8-5E8C-039A4662C3AC}"/>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309737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2A947-66AD-B22A-734A-6D3AED48C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2C3C30E-EC46-6F0F-B331-E797FB495D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DF38DE0-B3FA-1D45-2BC6-11EC3C0CB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E7FD24E-7118-7AFB-50C9-96AA829823B0}"/>
              </a:ext>
            </a:extLst>
          </p:cNvPr>
          <p:cNvSpPr>
            <a:spLocks noGrp="1"/>
          </p:cNvSpPr>
          <p:nvPr>
            <p:ph type="dt" sz="half" idx="10"/>
          </p:nvPr>
        </p:nvSpPr>
        <p:spPr/>
        <p:txBody>
          <a:bodyPr/>
          <a:lstStyle/>
          <a:p>
            <a:fld id="{7AA7C696-F4CC-4993-9634-6C4358435C7E}" type="datetimeFigureOut">
              <a:rPr lang="en-US" smtClean="0"/>
              <a:pPr/>
              <a:t>7/22/2022</a:t>
            </a:fld>
            <a:endParaRPr lang="en-US"/>
          </a:p>
        </p:txBody>
      </p:sp>
      <p:sp>
        <p:nvSpPr>
          <p:cNvPr id="6" name="Footer Placeholder 5">
            <a:extLst>
              <a:ext uri="{FF2B5EF4-FFF2-40B4-BE49-F238E27FC236}">
                <a16:creationId xmlns:a16="http://schemas.microsoft.com/office/drawing/2014/main" xmlns="" id="{341EA083-2D31-0B9F-DF14-40F4AEAFF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641FABD-16AF-CFF4-1024-3EA18165DB98}"/>
              </a:ext>
            </a:extLst>
          </p:cNvPr>
          <p:cNvSpPr>
            <a:spLocks noGrp="1"/>
          </p:cNvSpPr>
          <p:nvPr>
            <p:ph type="sldNum" sz="quarter" idx="12"/>
          </p:nvPr>
        </p:nvSpPr>
        <p:spPr/>
        <p:txBody>
          <a:body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288296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E2D6192-0C0A-4495-0767-4CE4D1520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1C90A27-FC18-FC8C-7D98-35FD68411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AF0CEB4-C109-AD21-B902-D4B67B578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7C696-F4CC-4993-9634-6C4358435C7E}" type="datetimeFigureOut">
              <a:rPr lang="en-US" smtClean="0"/>
              <a:pPr/>
              <a:t>7/22/2022</a:t>
            </a:fld>
            <a:endParaRPr lang="en-US"/>
          </a:p>
        </p:txBody>
      </p:sp>
      <p:sp>
        <p:nvSpPr>
          <p:cNvPr id="5" name="Footer Placeholder 4">
            <a:extLst>
              <a:ext uri="{FF2B5EF4-FFF2-40B4-BE49-F238E27FC236}">
                <a16:creationId xmlns:a16="http://schemas.microsoft.com/office/drawing/2014/main" xmlns="" id="{CF2774FB-ADC5-2354-BA70-D4E59453F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2C5686A-9979-E7B6-EC20-80949AD07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E70A-10DB-455A-BEA9-DAB24A21E181}" type="slidenum">
              <a:rPr lang="en-US" smtClean="0"/>
              <a:pPr/>
              <a:t>‹#›</a:t>
            </a:fld>
            <a:endParaRPr lang="en-US"/>
          </a:p>
        </p:txBody>
      </p:sp>
    </p:spTree>
    <p:extLst>
      <p:ext uri="{BB962C8B-B14F-4D97-AF65-F5344CB8AC3E}">
        <p14:creationId xmlns:p14="http://schemas.microsoft.com/office/powerpoint/2010/main" xmlns="" val="52597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09070D-C553-81BA-314E-240EA6CA943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E1BC59E0-6377-1246-7100-00208A3F975B}"/>
              </a:ext>
            </a:extLst>
          </p:cNvPr>
          <p:cNvSpPr>
            <a:spLocks noGrp="1"/>
          </p:cNvSpPr>
          <p:nvPr>
            <p:ph idx="1"/>
          </p:nvPr>
        </p:nvSpPr>
        <p:spPr/>
        <p:txBody>
          <a:bodyPr>
            <a:noAutofit/>
          </a:bodyPr>
          <a:lstStyle/>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Software Testing is a process, which involves, executing of a software program application and finding all errors or bugs in that program/application so that the result will be a defect-free software.</a:t>
            </a: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Through the advancement of technology around the world, there increased the number of verification techniques and methods to test the software before it goes to production and off course to market.</a:t>
            </a:r>
          </a:p>
          <a:p>
            <a:pPr algn="just"/>
            <a:r>
              <a:rPr lang="en-US" sz="2200" b="0" i="0" dirty="0">
                <a:effectLst/>
                <a:latin typeface="Times New Roman" panose="02020603050405020304" pitchFamily="18" charset="0"/>
                <a:cs typeface="Times New Roman" panose="02020603050405020304" pitchFamily="18" charset="0"/>
              </a:rPr>
              <a:t>Manual testing, as the term suggests, refers to a test process in which a QA manually tests the software application in order to identify bugs.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Automation Testing has made its impact in the testing process.</a:t>
            </a: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Now-a-days, most of the software testing is done with the automation tools which not only lessens the number of people working around that software but also the errors that can be escaped through the eyes of the tester.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is</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aims in knowing different types of software testing, software testing techniques and tools and to compare manual testing versus automation testing.</a:t>
            </a:r>
          </a:p>
          <a:p>
            <a:pPr marL="0" indent="0">
              <a:buNone/>
            </a:pPr>
            <a:r>
              <a:rPr lang="en-US" sz="2200" dirty="0">
                <a:effectLst/>
                <a:latin typeface="Times New Roman" panose="02020603050405020304" pitchFamily="18" charset="0"/>
                <a:ea typeface="Calibri" panose="020F0502020204030204" pitchFamily="34"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2453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3D0836-9FA7-7A21-CA0C-22592AD460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xmlns="" id="{3A76A093-9982-16BC-CF15-F258206D2F75}"/>
              </a:ext>
            </a:extLst>
          </p:cNvPr>
          <p:cNvSpPr>
            <a:spLocks noGrp="1"/>
          </p:cNvSpPr>
          <p:nvPr>
            <p:ph idx="1"/>
          </p:nvPr>
        </p:nvSpPr>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Operating System      :     Windows 10 Pro</a:t>
            </a:r>
          </a:p>
          <a:p>
            <a:pPr algn="just">
              <a:lnSpc>
                <a:spcPct val="150000"/>
              </a:lnSpc>
            </a:pPr>
            <a:r>
              <a:rPr lang="en-US" sz="2200" dirty="0">
                <a:latin typeface="Times New Roman" panose="02020603050405020304" pitchFamily="18" charset="0"/>
                <a:cs typeface="Times New Roman" panose="02020603050405020304" pitchFamily="18" charset="0"/>
              </a:rPr>
              <a:t>IDE                            :     Eclipse</a:t>
            </a:r>
          </a:p>
          <a:p>
            <a:pPr algn="just">
              <a:lnSpc>
                <a:spcPct val="150000"/>
              </a:lnSpc>
            </a:pPr>
            <a:r>
              <a:rPr lang="en-US" sz="2200" dirty="0">
                <a:latin typeface="Times New Roman" panose="02020603050405020304" pitchFamily="18" charset="0"/>
                <a:cs typeface="Times New Roman" panose="02020603050405020304" pitchFamily="18" charset="0"/>
              </a:rPr>
              <a:t>Coding Language      :     JAVA</a:t>
            </a:r>
          </a:p>
          <a:p>
            <a:pPr algn="just">
              <a:lnSpc>
                <a:spcPct val="150000"/>
              </a:lnSpc>
            </a:pPr>
            <a:r>
              <a:rPr lang="en-US" sz="2200" dirty="0">
                <a:latin typeface="Times New Roman" panose="02020603050405020304" pitchFamily="18" charset="0"/>
                <a:cs typeface="Times New Roman" panose="02020603050405020304" pitchFamily="18" charset="0"/>
              </a:rPr>
              <a:t>Testing Tool              :      Selenium</a:t>
            </a:r>
          </a:p>
          <a:p>
            <a:pPr algn="just">
              <a:lnSpc>
                <a:spcPct val="150000"/>
              </a:lnSpc>
            </a:pPr>
            <a:r>
              <a:rPr lang="en-US" sz="2200" dirty="0">
                <a:latin typeface="Times New Roman" panose="02020603050405020304" pitchFamily="18" charset="0"/>
                <a:cs typeface="Times New Roman" panose="02020603050405020304" pitchFamily="18" charset="0"/>
              </a:rPr>
              <a:t>Framework               :       POM, Data Driven, TestNG</a:t>
            </a:r>
          </a:p>
          <a:p>
            <a:pPr algn="just">
              <a:lnSpc>
                <a:spcPct val="150000"/>
              </a:lnSpc>
            </a:pPr>
            <a:r>
              <a:rPr lang="en-US" sz="2200" dirty="0">
                <a:latin typeface="Times New Roman" panose="02020603050405020304" pitchFamily="18" charset="0"/>
                <a:cs typeface="Times New Roman" panose="02020603050405020304" pitchFamily="18" charset="0"/>
              </a:rPr>
              <a:t>Testing Tool              :      Selenium</a:t>
            </a:r>
          </a:p>
        </p:txBody>
      </p:sp>
    </p:spTree>
    <p:extLst>
      <p:ext uri="{BB962C8B-B14F-4D97-AF65-F5344CB8AC3E}">
        <p14:creationId xmlns:p14="http://schemas.microsoft.com/office/powerpoint/2010/main" xmlns="" val="1021553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1105B-A5A0-336E-7F94-5D009D84989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6A1394A7-DD66-7E58-D674-D27A6532B4E8}"/>
              </a:ext>
            </a:extLst>
          </p:cNvPr>
          <p:cNvSpPr>
            <a:spLocks noGrp="1"/>
          </p:cNvSpPr>
          <p:nvPr>
            <p:ph idx="1"/>
          </p:nvPr>
        </p:nvSpPr>
        <p:spPr/>
        <p:txBody>
          <a:bodyPr>
            <a:noAutofit/>
          </a:bodyPr>
          <a:lstStyle/>
          <a:p>
            <a:pPr algn="just">
              <a:lnSpc>
                <a:spcPct val="150000"/>
              </a:lnSpc>
            </a:pPr>
            <a:r>
              <a:rPr lang="en-US" sz="2200" dirty="0">
                <a:effectLst/>
                <a:latin typeface="Times New Roman" panose="02020603050405020304" pitchFamily="18" charset="0"/>
                <a:ea typeface="Calibri" panose="020F0502020204030204" pitchFamily="34" charset="0"/>
              </a:rPr>
              <a:t>Software testing has a prime importance in software’s verification and validation. It is important because of two main reasons, first, it assures software quality, and second, nearly 60% of the total software’s cost is spend over different types of testing.</a:t>
            </a:r>
          </a:p>
          <a:p>
            <a:pPr algn="just">
              <a:lnSpc>
                <a:spcPct val="150000"/>
              </a:lnSpc>
            </a:pPr>
            <a:r>
              <a:rPr lang="en-US" sz="2200" dirty="0">
                <a:effectLst/>
                <a:latin typeface="Times New Roman" panose="02020603050405020304" pitchFamily="18" charset="0"/>
                <a:ea typeface="Calibri" panose="020F0502020204030204" pitchFamily="34" charset="0"/>
              </a:rPr>
              <a:t> Regression testing is the object of interest in this paper and we have detailed the effects of automation of regression tests over the software’s cost, quality and time to market.</a:t>
            </a:r>
            <a:endParaRPr lang="en-US" sz="2200" dirty="0">
              <a:latin typeface="Times New Roman" panose="02020603050405020304" pitchFamily="18" charset="0"/>
              <a:ea typeface="Calibri" panose="020F0502020204030204" pitchFamily="34" charset="0"/>
            </a:endParaRPr>
          </a:p>
          <a:p>
            <a:pPr algn="just">
              <a:lnSpc>
                <a:spcPct val="150000"/>
              </a:lnSpc>
            </a:pPr>
            <a:r>
              <a:rPr lang="en-US" sz="2200" dirty="0">
                <a:effectLst/>
                <a:latin typeface="Times New Roman" panose="02020603050405020304" pitchFamily="18" charset="0"/>
                <a:ea typeface="Calibri" panose="020F0502020204030204" pitchFamily="34" charset="0"/>
              </a:rPr>
              <a:t>Automation of test cases have a high implementation and maintenance costs, from our experiments we have found that, automation of test cases can give remarkable returns in the long runs where we run and rerun the automated-tests, multiple times.</a:t>
            </a:r>
            <a:endParaRPr lang="en-US" sz="2200" dirty="0"/>
          </a:p>
        </p:txBody>
      </p:sp>
    </p:spTree>
    <p:extLst>
      <p:ext uri="{BB962C8B-B14F-4D97-AF65-F5344CB8AC3E}">
        <p14:creationId xmlns:p14="http://schemas.microsoft.com/office/powerpoint/2010/main" xmlns="" val="376391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969F4-B706-1BB9-9B7D-89109C565CF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xmlns="" id="{40621F17-65C8-AA52-2072-FA269230D617}"/>
              </a:ext>
            </a:extLst>
          </p:cNvPr>
          <p:cNvSpPr>
            <a:spLocks noGrp="1"/>
          </p:cNvSpPr>
          <p:nvPr>
            <p:ph idx="1"/>
          </p:nvPr>
        </p:nvSpPr>
        <p:spPr/>
        <p:txBody>
          <a:bodyPr>
            <a:normAutofit/>
          </a:bodyPr>
          <a:lstStyle/>
          <a:p>
            <a:pPr algn="just">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Hence we can claim that test automation increases the overall effectiveness of the testing process when we have repetitive testing tasks which are similar.</a:t>
            </a:r>
          </a:p>
          <a:p>
            <a:pPr algn="just">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This work can be extended in future by adding more variable automation cost factors in the analysis to make it more precise and accurate.</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 concept of automatic test data generation can also be combined with the present research.</a:t>
            </a:r>
          </a:p>
          <a:p>
            <a:pPr marL="0" indent="0">
              <a:lnSpc>
                <a:spcPct val="150000"/>
              </a:lnSpc>
              <a:buNone/>
            </a:pPr>
            <a:endParaRPr lang="en-US" sz="2200" dirty="0"/>
          </a:p>
        </p:txBody>
      </p:sp>
    </p:spTree>
    <p:extLst>
      <p:ext uri="{BB962C8B-B14F-4D97-AF65-F5344CB8AC3E}">
        <p14:creationId xmlns:p14="http://schemas.microsoft.com/office/powerpoint/2010/main" xmlns="" val="380602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B7AC7-2698-84B7-A15E-57ACD4C82E7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SCREEN SHOT</a:t>
            </a:r>
          </a:p>
        </p:txBody>
      </p:sp>
      <p:pic>
        <p:nvPicPr>
          <p:cNvPr id="9" name="Content Placeholder 8">
            <a:extLst>
              <a:ext uri="{FF2B5EF4-FFF2-40B4-BE49-F238E27FC236}">
                <a16:creationId xmlns:a16="http://schemas.microsoft.com/office/drawing/2014/main" xmlns="" id="{C47E573B-8377-7D6F-E6B7-61449C2E2B4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28870" y="1444487"/>
            <a:ext cx="4366087" cy="2438399"/>
          </a:xfrm>
        </p:spPr>
      </p:pic>
      <p:pic>
        <p:nvPicPr>
          <p:cNvPr id="12" name="Picture 11">
            <a:extLst>
              <a:ext uri="{FF2B5EF4-FFF2-40B4-BE49-F238E27FC236}">
                <a16:creationId xmlns:a16="http://schemas.microsoft.com/office/drawing/2014/main" xmlns="" id="{7DABE968-3CB1-4178-19D2-AE6AC2CBDD2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38123" y="1444487"/>
            <a:ext cx="4515678" cy="2438399"/>
          </a:xfrm>
          <a:prstGeom prst="rect">
            <a:avLst/>
          </a:prstGeom>
        </p:spPr>
      </p:pic>
      <p:pic>
        <p:nvPicPr>
          <p:cNvPr id="14" name="Picture 13">
            <a:extLst>
              <a:ext uri="{FF2B5EF4-FFF2-40B4-BE49-F238E27FC236}">
                <a16:creationId xmlns:a16="http://schemas.microsoft.com/office/drawing/2014/main" xmlns="" id="{FABA9F12-DA49-AC98-6BD1-378975B1AE0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8870" y="4191849"/>
            <a:ext cx="4366087" cy="2301025"/>
          </a:xfrm>
          <a:prstGeom prst="rect">
            <a:avLst/>
          </a:prstGeom>
        </p:spPr>
      </p:pic>
      <p:pic>
        <p:nvPicPr>
          <p:cNvPr id="16" name="Picture 15">
            <a:extLst>
              <a:ext uri="{FF2B5EF4-FFF2-40B4-BE49-F238E27FC236}">
                <a16:creationId xmlns:a16="http://schemas.microsoft.com/office/drawing/2014/main" xmlns="" id="{F8F57C64-D4F2-8EA5-B6C9-BA06E50A6E84}"/>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838123" y="4152430"/>
            <a:ext cx="4691268" cy="2301024"/>
          </a:xfrm>
          <a:prstGeom prst="rect">
            <a:avLst/>
          </a:prstGeom>
        </p:spPr>
      </p:pic>
    </p:spTree>
    <p:extLst>
      <p:ext uri="{BB962C8B-B14F-4D97-AF65-F5344CB8AC3E}">
        <p14:creationId xmlns:p14="http://schemas.microsoft.com/office/powerpoint/2010/main" xmlns="" val="290973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DD751EE6-283E-53F1-E6A7-2809AE26EDBC}"/>
              </a:ext>
            </a:extLst>
          </p:cNvPr>
          <p:cNvPicPr>
            <a:picLocks noGrp="1" noChangeAspect="1"/>
          </p:cNvPicPr>
          <p:nvPr>
            <p:ph idx="4294967295"/>
          </p:nvPr>
        </p:nvPicPr>
        <p:blipFill>
          <a:blip r:embed="rId2" cstate="print">
            <a:extLst>
              <a:ext uri="{28A0092B-C50C-407E-A947-70E740481C1C}">
                <a14:useLocalDpi xmlns:a14="http://schemas.microsoft.com/office/drawing/2010/main" xmlns="" val="0"/>
              </a:ext>
            </a:extLst>
          </a:blip>
          <a:stretch>
            <a:fillRect/>
          </a:stretch>
        </p:blipFill>
        <p:spPr>
          <a:xfrm>
            <a:off x="722376" y="583442"/>
            <a:ext cx="5102225" cy="2520950"/>
          </a:xfrm>
        </p:spPr>
      </p:pic>
      <p:pic>
        <p:nvPicPr>
          <p:cNvPr id="9" name="Picture 8">
            <a:extLst>
              <a:ext uri="{FF2B5EF4-FFF2-40B4-BE49-F238E27FC236}">
                <a16:creationId xmlns:a16="http://schemas.microsoft.com/office/drawing/2014/main" xmlns="" id="{07B950C5-B658-88F1-DFEB-A0615CBBA51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86330" y="583442"/>
            <a:ext cx="4883294" cy="2521090"/>
          </a:xfrm>
          <a:prstGeom prst="rect">
            <a:avLst/>
          </a:prstGeom>
        </p:spPr>
      </p:pic>
      <p:pic>
        <p:nvPicPr>
          <p:cNvPr id="11" name="Picture 10">
            <a:extLst>
              <a:ext uri="{FF2B5EF4-FFF2-40B4-BE49-F238E27FC236}">
                <a16:creationId xmlns:a16="http://schemas.microsoft.com/office/drawing/2014/main" xmlns="" id="{F9AA541F-C9A8-EE08-B472-961A82BBA26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18890" y="4050610"/>
            <a:ext cx="4905711" cy="2521090"/>
          </a:xfrm>
          <a:prstGeom prst="rect">
            <a:avLst/>
          </a:prstGeom>
        </p:spPr>
      </p:pic>
      <p:pic>
        <p:nvPicPr>
          <p:cNvPr id="13" name="Picture 12">
            <a:extLst>
              <a:ext uri="{FF2B5EF4-FFF2-40B4-BE49-F238E27FC236}">
                <a16:creationId xmlns:a16="http://schemas.microsoft.com/office/drawing/2014/main" xmlns="" id="{6A995F73-BD3C-AE8B-0B3C-7C8DB3736FA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586330" y="4045467"/>
            <a:ext cx="4905713" cy="2521091"/>
          </a:xfrm>
          <a:prstGeom prst="rect">
            <a:avLst/>
          </a:prstGeom>
        </p:spPr>
      </p:pic>
    </p:spTree>
    <p:extLst>
      <p:ext uri="{BB962C8B-B14F-4D97-AF65-F5344CB8AC3E}">
        <p14:creationId xmlns:p14="http://schemas.microsoft.com/office/powerpoint/2010/main" xmlns="" val="402754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260EB733-4430-2BA6-68C2-3346CF2F3CB5}"/>
              </a:ext>
            </a:extLst>
          </p:cNvPr>
          <p:cNvPicPr>
            <a:picLocks noGrp="1" noChangeAspect="1"/>
          </p:cNvPicPr>
          <p:nvPr>
            <p:ph idx="4294967295"/>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8686" y="842549"/>
            <a:ext cx="4549775" cy="2515259"/>
          </a:xfrm>
          <a:prstGeom prst="rect">
            <a:avLst/>
          </a:prstGeom>
          <a:noFill/>
          <a:ln>
            <a:noFill/>
          </a:ln>
        </p:spPr>
      </p:pic>
      <p:pic>
        <p:nvPicPr>
          <p:cNvPr id="8" name="Picture 7">
            <a:extLst>
              <a:ext uri="{FF2B5EF4-FFF2-40B4-BE49-F238E27FC236}">
                <a16:creationId xmlns:a16="http://schemas.microsoft.com/office/drawing/2014/main" xmlns="" id="{5E7C5E6B-D841-68B5-1F07-8B4E430E66A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64513" y="842549"/>
            <a:ext cx="4894365" cy="2515259"/>
          </a:xfrm>
          <a:prstGeom prst="rect">
            <a:avLst/>
          </a:prstGeom>
        </p:spPr>
      </p:pic>
      <p:pic>
        <p:nvPicPr>
          <p:cNvPr id="10" name="Picture 9">
            <a:extLst>
              <a:ext uri="{FF2B5EF4-FFF2-40B4-BE49-F238E27FC236}">
                <a16:creationId xmlns:a16="http://schemas.microsoft.com/office/drawing/2014/main" xmlns="" id="{E0EC2DD0-15CA-21E0-C9DC-71B5B3E1909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19073" y="4125496"/>
            <a:ext cx="4549388" cy="2337972"/>
          </a:xfrm>
          <a:prstGeom prst="rect">
            <a:avLst/>
          </a:prstGeom>
        </p:spPr>
      </p:pic>
      <p:pic>
        <p:nvPicPr>
          <p:cNvPr id="12" name="Picture 11">
            <a:extLst>
              <a:ext uri="{FF2B5EF4-FFF2-40B4-BE49-F238E27FC236}">
                <a16:creationId xmlns:a16="http://schemas.microsoft.com/office/drawing/2014/main" xmlns="" id="{5133223F-4061-84D1-C1DC-1EE00257069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368404" y="4145719"/>
            <a:ext cx="4890473" cy="2317750"/>
          </a:xfrm>
          <a:prstGeom prst="rect">
            <a:avLst/>
          </a:prstGeom>
        </p:spPr>
      </p:pic>
    </p:spTree>
    <p:extLst>
      <p:ext uri="{BB962C8B-B14F-4D97-AF65-F5344CB8AC3E}">
        <p14:creationId xmlns:p14="http://schemas.microsoft.com/office/powerpoint/2010/main" xmlns="" val="3523967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FB34BAB-10EE-CBE9-42FC-C4D1F1A1C5F4}"/>
              </a:ext>
            </a:extLst>
          </p:cNvPr>
          <p:cNvPicPr>
            <a:picLocks noGrp="1" noChangeAspect="1"/>
          </p:cNvPicPr>
          <p:nvPr>
            <p:ph idx="4294967295"/>
          </p:nvPr>
        </p:nvPicPr>
        <p:blipFill>
          <a:blip r:embed="rId2">
            <a:extLst>
              <a:ext uri="{28A0092B-C50C-407E-A947-70E740481C1C}">
                <a14:useLocalDpi xmlns:a14="http://schemas.microsoft.com/office/drawing/2010/main" xmlns="" val="0"/>
              </a:ext>
            </a:extLst>
          </a:blip>
          <a:stretch>
            <a:fillRect/>
          </a:stretch>
        </p:blipFill>
        <p:spPr>
          <a:xfrm>
            <a:off x="608231" y="1393031"/>
            <a:ext cx="4846638" cy="4071938"/>
          </a:xfrm>
        </p:spPr>
      </p:pic>
      <p:pic>
        <p:nvPicPr>
          <p:cNvPr id="7" name="Picture 6">
            <a:extLst>
              <a:ext uri="{FF2B5EF4-FFF2-40B4-BE49-F238E27FC236}">
                <a16:creationId xmlns:a16="http://schemas.microsoft.com/office/drawing/2014/main" xmlns="" id="{3080D9EA-1342-0BBB-1B32-FF6DFCCFF33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96000" y="1393031"/>
            <a:ext cx="5487769" cy="4071592"/>
          </a:xfrm>
          <a:prstGeom prst="rect">
            <a:avLst/>
          </a:prstGeom>
        </p:spPr>
      </p:pic>
    </p:spTree>
    <p:extLst>
      <p:ext uri="{BB962C8B-B14F-4D97-AF65-F5344CB8AC3E}">
        <p14:creationId xmlns:p14="http://schemas.microsoft.com/office/powerpoint/2010/main" xmlns="" val="318083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98E51-086F-BBE3-FF29-148CD32574B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xmlns="" id="{B1854ACB-8DB7-5693-4242-6F7A4CB8B97F}"/>
              </a:ext>
            </a:extLst>
          </p:cNvPr>
          <p:cNvSpPr>
            <a:spLocks noGrp="1"/>
          </p:cNvSpPr>
          <p:nvPr>
            <p:ph idx="1"/>
          </p:nvPr>
        </p:nvSpPr>
        <p:spPr/>
        <p:txBody>
          <a:bodyPr>
            <a:normAutofit fontScale="62500" lnSpcReduction="20000"/>
          </a:bodyPr>
          <a:lstStyle/>
          <a:p>
            <a:pPr algn="just">
              <a:lnSpc>
                <a:spcPct val="107000"/>
              </a:lnSpc>
              <a:spcBef>
                <a:spcPts val="0"/>
              </a:spcBef>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Dennis, B. H. Wixom, and R. M. Roth, Systems Analysis and Design 5th Edition, 5th </a:t>
            </a:r>
            <a:r>
              <a:rPr lang="en-US" sz="3000" dirty="0" err="1">
                <a:effectLst/>
                <a:latin typeface="Times New Roman" panose="02020603050405020304" pitchFamily="18" charset="0"/>
                <a:ea typeface="Calibri" panose="020F0502020204030204" pitchFamily="34" charset="0"/>
                <a:cs typeface="Times New Roman" panose="02020603050405020304" pitchFamily="18" charset="0"/>
              </a:rPr>
              <a:t>Editio</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USA: John Wiley &amp; Sons, Inc., 2012.</a:t>
            </a:r>
          </a:p>
          <a:p>
            <a:pPr marL="0" indent="0" algn="just">
              <a:lnSpc>
                <a:spcPct val="107000"/>
              </a:lnSpc>
              <a:spcBef>
                <a:spcPts val="0"/>
              </a:spcBef>
              <a:buNone/>
            </a:pP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Padmini, ‘Beginners Guide To Software Testing’, pp. 1–41, 2013</a:t>
            </a:r>
          </a:p>
          <a:p>
            <a:pPr indent="0" algn="just">
              <a:lnSpc>
                <a:spcPct val="107000"/>
              </a:lnSpc>
              <a:spcBef>
                <a:spcPts val="0"/>
              </a:spcBef>
              <a:buNone/>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Bef>
                <a:spcPts val="0"/>
              </a:spcBef>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Automated software Testing - International Software Test Institute’. [Online]. Available: https://www.testinstitute.org/Automated_Software_Testing.php. [Accessed: 18-Nov-2019]. </a:t>
            </a:r>
          </a:p>
          <a:p>
            <a:pPr indent="0" algn="just">
              <a:lnSpc>
                <a:spcPct val="107000"/>
              </a:lnSpc>
              <a:spcBef>
                <a:spcPts val="0"/>
              </a:spcBef>
              <a:buNone/>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Bef>
                <a:spcPts val="0"/>
              </a:spcBef>
            </a:pPr>
            <a:r>
              <a:rPr lang="en-US" sz="3000" dirty="0" err="1">
                <a:effectLst/>
                <a:latin typeface="Times New Roman" panose="02020603050405020304" pitchFamily="18" charset="0"/>
                <a:ea typeface="Calibri" panose="020F0502020204030204" pitchFamily="34" charset="0"/>
                <a:cs typeface="Times New Roman" panose="02020603050405020304" pitchFamily="18" charset="0"/>
              </a:rPr>
              <a:t>Stackify</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‘Code Coverage Tools: 25 Tools for Testing in C, C++, Java’. [Online]. Available: https://stackify.com/code-coverage-tools/. [Accessed: 29-Sep-2019]</a:t>
            </a:r>
          </a:p>
          <a:p>
            <a:pPr indent="0" algn="just">
              <a:lnSpc>
                <a:spcPct val="107000"/>
              </a:lnSpc>
              <a:spcBef>
                <a:spcPts val="0"/>
              </a:spcBef>
              <a:buNone/>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Bef>
                <a:spcPts val="0"/>
              </a:spcBef>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Atlassian, ‘About Code Coverage - Atlassian Documentation’, 2017. [Online]. Available: https://confluence.atlassian.com/clover/about-code-coverage-71599496.html. [Accessed: 29-Sep-2019]</a:t>
            </a:r>
          </a:p>
          <a:p>
            <a:pPr indent="0" algn="just">
              <a:lnSpc>
                <a:spcPct val="107000"/>
              </a:lnSpc>
              <a:spcBef>
                <a:spcPts val="0"/>
              </a:spcBef>
              <a:buNone/>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Bef>
                <a:spcPts val="0"/>
              </a:spcBef>
            </a:pPr>
            <a:r>
              <a:rPr lang="en-US" sz="3000" dirty="0" err="1">
                <a:effectLst/>
                <a:latin typeface="Times New Roman" panose="02020603050405020304" pitchFamily="18" charset="0"/>
                <a:ea typeface="Calibri" panose="020F0502020204030204" pitchFamily="34" charset="0"/>
                <a:cs typeface="Times New Roman" panose="02020603050405020304" pitchFamily="18" charset="0"/>
              </a:rPr>
              <a:t>Aebersold</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Kirsten, ‘Test Automation Frameworks’. [Online]. Available: https://smartbear.com/learn/automated-testing/testautomation-frameworks/. [Accessed: 26-Aug-2019].</a:t>
            </a:r>
          </a:p>
          <a:p>
            <a:pPr indent="0" algn="just">
              <a:lnSpc>
                <a:spcPct val="107000"/>
              </a:lnSpc>
              <a:spcBef>
                <a:spcPts val="0"/>
              </a:spcBef>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xmlns="" val="102735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8C190C4-4E49-B472-B18A-247D9F71BA47}"/>
              </a:ext>
            </a:extLst>
          </p:cNvPr>
          <p:cNvSpPr>
            <a:spLocks noGrp="1"/>
          </p:cNvSpPr>
          <p:nvPr>
            <p:ph idx="4294967295"/>
          </p:nvPr>
        </p:nvSpPr>
        <p:spPr>
          <a:xfrm>
            <a:off x="450574" y="768626"/>
            <a:ext cx="11741426" cy="5408337"/>
          </a:xfrm>
        </p:spPr>
        <p:txBody>
          <a:bodyPr>
            <a:normAutofit fontScale="40000" lnSpcReduction="20000"/>
          </a:bodyPr>
          <a:lstStyle/>
          <a:p>
            <a:pPr algn="just">
              <a:lnSpc>
                <a:spcPct val="107000"/>
              </a:lnSpc>
              <a:spcBef>
                <a:spcPts val="0"/>
              </a:spcBef>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‘JUnit - Wikipedia’. [Online]. Available: https://en.wikipedia.org/wiki/JUnit. [Accessed: 19-Nov-2019].</a:t>
            </a:r>
          </a:p>
          <a:p>
            <a:pPr indent="0" algn="just">
              <a:lnSpc>
                <a:spcPct val="107000"/>
              </a:lnSpc>
              <a:spcBef>
                <a:spcPts val="0"/>
              </a:spcBef>
              <a:buNone/>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Bef>
                <a:spcPts val="0"/>
              </a:spcBef>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Altexsoft.com, ‘Comparing Automated Testing Tools: Selenium, </a:t>
            </a:r>
            <a:r>
              <a:rPr lang="en-US" sz="5100" dirty="0" err="1">
                <a:effectLst/>
                <a:latin typeface="Times New Roman" panose="02020603050405020304" pitchFamily="18" charset="0"/>
                <a:ea typeface="Calibri" panose="020F0502020204030204" pitchFamily="34" charset="0"/>
                <a:cs typeface="Times New Roman" panose="02020603050405020304" pitchFamily="18" charset="0"/>
              </a:rPr>
              <a:t>TestComplete</a:t>
            </a: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100" dirty="0" err="1">
                <a:effectLst/>
                <a:latin typeface="Times New Roman" panose="02020603050405020304" pitchFamily="18" charset="0"/>
                <a:ea typeface="Calibri" panose="020F0502020204030204" pitchFamily="34" charset="0"/>
                <a:cs typeface="Times New Roman" panose="02020603050405020304" pitchFamily="18" charset="0"/>
              </a:rPr>
              <a:t>Ranorex</a:t>
            </a: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and more | </a:t>
            </a:r>
            <a:r>
              <a:rPr lang="en-US" sz="5100" dirty="0" err="1">
                <a:effectLst/>
                <a:latin typeface="Times New Roman" panose="02020603050405020304" pitchFamily="18" charset="0"/>
                <a:ea typeface="Calibri" panose="020F0502020204030204" pitchFamily="34" charset="0"/>
                <a:cs typeface="Times New Roman" panose="02020603050405020304" pitchFamily="18" charset="0"/>
              </a:rPr>
              <a:t>AltexSoft</a:t>
            </a: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2018. [Online]. </a:t>
            </a:r>
            <a:r>
              <a:rPr lang="en-US" sz="5100" dirty="0" err="1">
                <a:effectLst/>
                <a:latin typeface="Times New Roman" panose="02020603050405020304" pitchFamily="18" charset="0"/>
                <a:ea typeface="Calibri" panose="020F0502020204030204" pitchFamily="34" charset="0"/>
                <a:cs typeface="Times New Roman" panose="02020603050405020304" pitchFamily="18" charset="0"/>
              </a:rPr>
              <a:t>Available:https</a:t>
            </a: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://www.altexsoft.com/blog/engineering/comparing-automated-testing-tools-selenium-testcomplete-ranorex-and-more/. [Accessed: 19-Nov-2019].</a:t>
            </a:r>
          </a:p>
          <a:p>
            <a:pPr indent="0" algn="just">
              <a:lnSpc>
                <a:spcPct val="107000"/>
              </a:lnSpc>
              <a:spcBef>
                <a:spcPts val="0"/>
              </a:spcBef>
              <a:buNone/>
            </a:pPr>
            <a:endParaRPr lang="en-US" sz="5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Selenium HQ Browser Automation’. [Online]. Available: https://selenium.dev/. [Accessed: 19-Nov-2019]</a:t>
            </a:r>
          </a:p>
          <a:p>
            <a:pPr indent="0" algn="just">
              <a:lnSpc>
                <a:spcPct val="107000"/>
              </a:lnSpc>
              <a:spcBef>
                <a:spcPts val="0"/>
              </a:spcBef>
              <a:buNone/>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spcBef>
                <a:spcPts val="0"/>
              </a:spcBef>
              <a:buNone/>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Bef>
                <a:spcPts val="0"/>
              </a:spcBef>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‘A Comparison of Automated Testing Tools | </a:t>
            </a:r>
            <a:r>
              <a:rPr lang="en-US" sz="5100" dirty="0" err="1">
                <a:effectLst/>
                <a:latin typeface="Times New Roman" panose="02020603050405020304" pitchFamily="18" charset="0"/>
                <a:ea typeface="Calibri" panose="020F0502020204030204" pitchFamily="34" charset="0"/>
                <a:cs typeface="Times New Roman" panose="02020603050405020304" pitchFamily="18" charset="0"/>
              </a:rPr>
              <a:t>Katalon</a:t>
            </a: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Studio’. [Online]. Available: https://www.katalon.com/resourcescenter/blog/comparison-automated-testing-tools/. [Accessed: 17-May-2019].</a:t>
            </a:r>
          </a:p>
          <a:p>
            <a:pPr indent="0" algn="just">
              <a:lnSpc>
                <a:spcPct val="107000"/>
              </a:lnSpc>
              <a:spcBef>
                <a:spcPts val="0"/>
              </a:spcBef>
              <a:buNone/>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Bef>
                <a:spcPts val="0"/>
              </a:spcBef>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Brian, ‘Best Automation Testing Tools for 2020 (Top 10 reviews)’, 2017. [Online]. Available: https://medium.com/@briananderson2209/best-automation-testing-tools-for-2018-top-10-reviews-8a4a19f664d2. [Accessed: 20-Nov2019].</a:t>
            </a:r>
          </a:p>
          <a:p>
            <a:pPr marL="457200" indent="0" algn="just">
              <a:lnSpc>
                <a:spcPct val="107000"/>
              </a:lnSpc>
              <a:spcBef>
                <a:spcPts val="0"/>
              </a:spcBef>
              <a:buNone/>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Bef>
                <a:spcPts val="0"/>
              </a:spcBef>
              <a:spcAft>
                <a:spcPts val="800"/>
              </a:spcAft>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worldqualityreport.com, ‘World Quality Report 2019’, 2018.</a:t>
            </a:r>
          </a:p>
          <a:p>
            <a:pPr marL="0" indent="0">
              <a:buNone/>
            </a:pPr>
            <a:endParaRPr lang="en-US" dirty="0"/>
          </a:p>
        </p:txBody>
      </p:sp>
    </p:spTree>
    <p:extLst>
      <p:ext uri="{BB962C8B-B14F-4D97-AF65-F5344CB8AC3E}">
        <p14:creationId xmlns:p14="http://schemas.microsoft.com/office/powerpoint/2010/main" xmlns="" val="203943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0314 Design Of Thank You Note | PowerPoint Slide Template | Presentation  Templates PPT Layout | Presentation Deck">
            <a:extLst>
              <a:ext uri="{FF2B5EF4-FFF2-40B4-BE49-F238E27FC236}">
                <a16:creationId xmlns:a16="http://schemas.microsoft.com/office/drawing/2014/main" xmlns="" id="{36EC37E8-EC66-221C-0A09-B3064D888A7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9779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586C31-F8DE-BA6A-6AC7-12E1722AD4E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xmlns="" id="{1C1DEF98-3644-BB8B-A512-ED2031CE6E64}"/>
              </a:ext>
            </a:extLst>
          </p:cNvPr>
          <p:cNvSpPr>
            <a:spLocks noGrp="1"/>
          </p:cNvSpPr>
          <p:nvPr>
            <p:ph idx="1"/>
          </p:nvPr>
        </p:nvSpPr>
        <p:spPr/>
        <p:txBody>
          <a:bodyPr>
            <a:normAutofit fontScale="92500" lnSpcReduction="10000"/>
          </a:bodyPr>
          <a:lstStyle/>
          <a:p>
            <a:pPr marL="0" indent="0" algn="just">
              <a:lnSpc>
                <a:spcPct val="160000"/>
              </a:lnSpc>
              <a:buNone/>
            </a:pPr>
            <a:r>
              <a:rPr lang="en-US" sz="2200" dirty="0">
                <a:latin typeface="Times New Roman" panose="02020603050405020304" pitchFamily="18" charset="0"/>
                <a:cs typeface="Times New Roman" panose="02020603050405020304" pitchFamily="18" charset="0"/>
              </a:rPr>
              <a:t>In this testing system we have using the Manual Testing,</a:t>
            </a:r>
          </a:p>
          <a:p>
            <a:pPr algn="just">
              <a:lnSpc>
                <a:spcPct val="160000"/>
              </a:lnSpc>
            </a:pPr>
            <a:r>
              <a:rPr lang="en-US" sz="2200" dirty="0">
                <a:latin typeface="Times New Roman" panose="02020603050405020304" pitchFamily="18" charset="0"/>
                <a:cs typeface="Times New Roman" panose="02020603050405020304" pitchFamily="18" charset="0"/>
              </a:rPr>
              <a:t> </a:t>
            </a:r>
            <a:r>
              <a:rPr lang="en-US" sz="2200" b="0" i="0" dirty="0">
                <a:solidFill>
                  <a:srgbClr val="333333"/>
                </a:solidFill>
                <a:effectLst/>
                <a:latin typeface="Times New Roman" panose="02020603050405020304" pitchFamily="18" charset="0"/>
                <a:cs typeface="Times New Roman" panose="02020603050405020304" pitchFamily="18" charset="0"/>
              </a:rPr>
              <a:t>Manual testing, as the term suggests, refers to a test process in which a QA manually tests the software application in order to identify bugs.</a:t>
            </a:r>
          </a:p>
          <a:p>
            <a:pPr algn="just">
              <a:lnSpc>
                <a:spcPct val="160000"/>
              </a:lnSpc>
            </a:pPr>
            <a:r>
              <a:rPr lang="en-US" sz="2200" b="0" i="0" dirty="0">
                <a:solidFill>
                  <a:srgbClr val="333333"/>
                </a:solidFill>
                <a:effectLst/>
                <a:latin typeface="Times New Roman" panose="02020603050405020304" pitchFamily="18" charset="0"/>
                <a:cs typeface="Times New Roman" panose="02020603050405020304" pitchFamily="18" charset="0"/>
              </a:rPr>
              <a:t> To do so, QAs follow a </a:t>
            </a:r>
            <a:r>
              <a:rPr lang="en-US" sz="2400" b="0" i="0" dirty="0">
                <a:solidFill>
                  <a:srgbClr val="333333"/>
                </a:solidFill>
                <a:effectLst/>
                <a:latin typeface="Times New Roman" panose="02020603050405020304" pitchFamily="18" charset="0"/>
                <a:cs typeface="Times New Roman" panose="02020603050405020304" pitchFamily="18" charset="0"/>
              </a:rPr>
              <a:t>written</a:t>
            </a:r>
            <a:r>
              <a:rPr lang="en-US" sz="2200" b="0" i="0" dirty="0">
                <a:solidFill>
                  <a:srgbClr val="333333"/>
                </a:solidFill>
                <a:effectLst/>
                <a:latin typeface="Times New Roman" panose="02020603050405020304" pitchFamily="18" charset="0"/>
                <a:cs typeface="Times New Roman" panose="02020603050405020304" pitchFamily="18" charset="0"/>
              </a:rPr>
              <a:t> test plan that describes a set of unique test scenarios. The QA is required to analyze the performance of the web or mobile application from an end user’s perspective.</a:t>
            </a:r>
          </a:p>
          <a:p>
            <a:pPr algn="just">
              <a:lnSpc>
                <a:spcPct val="160000"/>
              </a:lnSpc>
            </a:pPr>
            <a:r>
              <a:rPr lang="en-US" sz="2200" b="0" i="0" dirty="0">
                <a:solidFill>
                  <a:srgbClr val="333333"/>
                </a:solidFill>
                <a:effectLst/>
                <a:latin typeface="Times New Roman" panose="02020603050405020304" pitchFamily="18" charset="0"/>
                <a:cs typeface="Times New Roman" panose="02020603050405020304" pitchFamily="18" charset="0"/>
              </a:rPr>
              <a:t>QAs verify the actual behavior of software against expected behavior, and any difference is reported as a bug.</a:t>
            </a:r>
          </a:p>
        </p:txBody>
      </p:sp>
    </p:spTree>
    <p:extLst>
      <p:ext uri="{BB962C8B-B14F-4D97-AF65-F5344CB8AC3E}">
        <p14:creationId xmlns:p14="http://schemas.microsoft.com/office/powerpoint/2010/main" xmlns="" val="248586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49A20-4CA2-A000-B36A-21EFE2869372}"/>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DRAWBACK OF EXISTING SYSTEM</a:t>
            </a:r>
            <a:endParaRPr lang="en-US" dirty="0"/>
          </a:p>
        </p:txBody>
      </p:sp>
      <p:sp>
        <p:nvSpPr>
          <p:cNvPr id="3" name="Content Placeholder 2">
            <a:extLst>
              <a:ext uri="{FF2B5EF4-FFF2-40B4-BE49-F238E27FC236}">
                <a16:creationId xmlns:a16="http://schemas.microsoft.com/office/drawing/2014/main" xmlns="" id="{9C79C07D-3972-9EE3-E8A1-D0C8657F8770}"/>
              </a:ext>
            </a:extLst>
          </p:cNvPr>
          <p:cNvSpPr>
            <a:spLocks noGrp="1"/>
          </p:cNvSpPr>
          <p:nvPr>
            <p:ph idx="1"/>
          </p:nvPr>
        </p:nvSpPr>
        <p:spPr>
          <a:xfrm>
            <a:off x="838200" y="1179444"/>
            <a:ext cx="10515600" cy="5313432"/>
          </a:xfrm>
        </p:spPr>
        <p:txBody>
          <a:bodyPr>
            <a:noAutofit/>
          </a:bodyPr>
          <a:lstStyle/>
          <a:p>
            <a:pPr marL="0" marR="0" indent="0" algn="just">
              <a:lnSpc>
                <a:spcPct val="150000"/>
              </a:lnSpc>
              <a:spcBef>
                <a:spcPts val="0"/>
              </a:spcBef>
              <a:spcAft>
                <a:spcPts val="80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Manual testing requires human intervention for test execution.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0" algn="just">
              <a:lnSpc>
                <a:spcPct val="150000"/>
              </a:lnSpc>
              <a:spcBef>
                <a:spcPts val="0"/>
              </a:spcBef>
              <a:spcAft>
                <a:spcPts val="0"/>
              </a:spcAft>
              <a:buNone/>
            </a:pPr>
            <a:r>
              <a:rPr lang="en-US" sz="2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Manual testing will require skilled </a:t>
            </a:r>
            <a:r>
              <a:rPr lang="en-US" sz="22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labour</a:t>
            </a:r>
            <a:r>
              <a:rPr lang="en-US" sz="2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long time &amp; will imply high costs.</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r>
              <a:rPr lang="en-US" sz="2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Any type of application can be tested manually, certain testing types like ad-hoc and monkey testing are more suited for manual execution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marR="0" indent="0" algn="just">
              <a:lnSpc>
                <a:spcPct val="150000"/>
              </a:lnSpc>
              <a:spcBef>
                <a:spcPts val="0"/>
              </a:spcBef>
              <a:spcAft>
                <a:spcPts val="0"/>
              </a:spcAft>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Manual testing can become repetitive and boring.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2200" dirty="0"/>
          </a:p>
        </p:txBody>
      </p:sp>
    </p:spTree>
    <p:extLst>
      <p:ext uri="{BB962C8B-B14F-4D97-AF65-F5344CB8AC3E}">
        <p14:creationId xmlns:p14="http://schemas.microsoft.com/office/powerpoint/2010/main" xmlns="" val="340538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4EEC2-2664-991D-0A47-A03D2A7F62B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xmlns="" id="{9E10C17D-FE91-8F12-106F-FFAAB2426A29}"/>
              </a:ext>
            </a:extLst>
          </p:cNvPr>
          <p:cNvSpPr>
            <a:spLocks noGrp="1"/>
          </p:cNvSpPr>
          <p:nvPr>
            <p:ph idx="1"/>
          </p:nvPr>
        </p:nvSpPr>
        <p:spPr/>
        <p:txBody>
          <a:bodyPr>
            <a:normAutofit lnSpcReduction="10000"/>
          </a:bodyPr>
          <a:lstStyle/>
          <a:p>
            <a:pPr marL="0" indent="0">
              <a:lnSpc>
                <a:spcPct val="150000"/>
              </a:lnSpc>
              <a:buNone/>
            </a:pPr>
            <a:r>
              <a:rPr lang="en-US" sz="2200" b="0" i="0" dirty="0">
                <a:solidFill>
                  <a:srgbClr val="222222"/>
                </a:solidFill>
                <a:effectLst/>
                <a:latin typeface="Times New Roman" panose="02020603050405020304" pitchFamily="18" charset="0"/>
                <a:cs typeface="Times New Roman" panose="02020603050405020304" pitchFamily="18" charset="0"/>
              </a:rPr>
              <a:t>Automation Testing,</a:t>
            </a:r>
          </a:p>
          <a:p>
            <a:pPr algn="just">
              <a:lnSpc>
                <a:spcPct val="150000"/>
              </a:lnSpc>
            </a:pPr>
            <a:r>
              <a:rPr lang="en-US" sz="2200" b="0" i="0" dirty="0">
                <a:solidFill>
                  <a:srgbClr val="222222"/>
                </a:solidFill>
                <a:effectLst/>
                <a:latin typeface="Times New Roman" panose="02020603050405020304" pitchFamily="18" charset="0"/>
                <a:cs typeface="Times New Roman" panose="02020603050405020304" pitchFamily="18" charset="0"/>
              </a:rPr>
              <a:t>       A </a:t>
            </a:r>
            <a:r>
              <a:rPr lang="en-US" sz="2200" b="1" i="0" dirty="0">
                <a:solidFill>
                  <a:srgbClr val="222222"/>
                </a:solidFill>
                <a:effectLst/>
                <a:latin typeface="Times New Roman" panose="02020603050405020304" pitchFamily="18" charset="0"/>
                <a:cs typeface="Times New Roman" panose="02020603050405020304" pitchFamily="18" charset="0"/>
              </a:rPr>
              <a:t>Test Automation Framework</a:t>
            </a:r>
            <a:r>
              <a:rPr lang="en-US" sz="2200" b="0" i="0" dirty="0">
                <a:solidFill>
                  <a:srgbClr val="222222"/>
                </a:solidFill>
                <a:effectLst/>
                <a:latin typeface="Times New Roman" panose="02020603050405020304" pitchFamily="18" charset="0"/>
                <a:cs typeface="Times New Roman" panose="02020603050405020304" pitchFamily="18" charset="0"/>
              </a:rPr>
              <a:t> is a set of guidelines like </a:t>
            </a:r>
            <a:r>
              <a:rPr lang="en-US" sz="2200" b="1" i="0" dirty="0">
                <a:solidFill>
                  <a:srgbClr val="222222"/>
                </a:solidFill>
                <a:effectLst/>
                <a:latin typeface="Times New Roman" panose="02020603050405020304" pitchFamily="18" charset="0"/>
                <a:cs typeface="Times New Roman" panose="02020603050405020304" pitchFamily="18" charset="0"/>
              </a:rPr>
              <a:t>“coding standards, test-data handling, object repository treatment etc</a:t>
            </a:r>
            <a:r>
              <a:rPr lang="en-US" sz="2200" b="1" dirty="0">
                <a:solidFill>
                  <a:srgbClr val="222222"/>
                </a:solidFill>
                <a:latin typeface="Times New Roman" panose="02020603050405020304" pitchFamily="18" charset="0"/>
                <a:cs typeface="Times New Roman" panose="02020603050405020304" pitchFamily="18" charset="0"/>
              </a:rPr>
              <a:t>..”</a:t>
            </a:r>
          </a:p>
          <a:p>
            <a:pPr algn="just">
              <a:lnSpc>
                <a:spcPct val="150000"/>
              </a:lnSpc>
            </a:pPr>
            <a:r>
              <a:rPr lang="en-US" sz="2200" b="1" dirty="0">
                <a:solidFill>
                  <a:srgbClr val="222222"/>
                </a:solidFill>
                <a:latin typeface="Times New Roman" panose="02020603050405020304" pitchFamily="18" charset="0"/>
                <a:cs typeface="Times New Roman" panose="02020603050405020304" pitchFamily="18" charset="0"/>
              </a:rPr>
              <a:t>    </a:t>
            </a:r>
            <a:r>
              <a:rPr lang="en-US" sz="2200" b="0" i="0" dirty="0">
                <a:solidFill>
                  <a:srgbClr val="222222"/>
                </a:solidFill>
                <a:effectLst/>
                <a:latin typeface="Times New Roman" panose="02020603050405020304" pitchFamily="18" charset="0"/>
                <a:cs typeface="Times New Roman" panose="02020603050405020304" pitchFamily="18" charset="0"/>
              </a:rPr>
              <a:t>which when followed during automation scripting produces beneficial outcomes like “</a:t>
            </a:r>
            <a:r>
              <a:rPr lang="en-US" sz="2200" b="1" i="0" dirty="0">
                <a:solidFill>
                  <a:srgbClr val="222222"/>
                </a:solidFill>
                <a:effectLst/>
                <a:latin typeface="Times New Roman" panose="02020603050405020304" pitchFamily="18" charset="0"/>
                <a:cs typeface="Times New Roman" panose="02020603050405020304" pitchFamily="18" charset="0"/>
              </a:rPr>
              <a:t>increased code re-usage, higher portability, reduced script maintenance cost </a:t>
            </a:r>
            <a:r>
              <a:rPr lang="en-US" sz="2200" b="1" i="0" dirty="0" err="1">
                <a:solidFill>
                  <a:srgbClr val="222222"/>
                </a:solidFill>
                <a:effectLst/>
                <a:latin typeface="Times New Roman" panose="02020603050405020304" pitchFamily="18" charset="0"/>
                <a:cs typeface="Times New Roman" panose="02020603050405020304" pitchFamily="18" charset="0"/>
              </a:rPr>
              <a:t>etc</a:t>
            </a:r>
            <a:r>
              <a:rPr lang="en-US" sz="2200" b="0" i="0" dirty="0">
                <a:solidFill>
                  <a:srgbClr val="222222"/>
                </a:solidFill>
                <a:effectLst/>
                <a:latin typeface="Times New Roman" panose="02020603050405020304" pitchFamily="18" charset="0"/>
                <a:cs typeface="Times New Roman" panose="02020603050405020304" pitchFamily="18" charset="0"/>
              </a:rPr>
              <a:t>”. </a:t>
            </a:r>
          </a:p>
          <a:p>
            <a:pPr algn="just">
              <a:lnSpc>
                <a:spcPct val="150000"/>
              </a:lnSpc>
            </a:pPr>
            <a:r>
              <a:rPr lang="en-US" sz="2200" b="0" i="0" dirty="0">
                <a:solidFill>
                  <a:srgbClr val="222222"/>
                </a:solidFill>
                <a:effectLst/>
                <a:latin typeface="Times New Roman" panose="02020603050405020304" pitchFamily="18" charset="0"/>
                <a:cs typeface="Times New Roman" panose="02020603050405020304" pitchFamily="18" charset="0"/>
              </a:rPr>
              <a:t>     These are just guidelines and not rules; they are not mandatory and you can still script without following the guidelines. But you will miss out on the advantages of having a Framework.</a:t>
            </a: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p>
        </p:txBody>
      </p:sp>
    </p:spTree>
    <p:extLst>
      <p:ext uri="{BB962C8B-B14F-4D97-AF65-F5344CB8AC3E}">
        <p14:creationId xmlns:p14="http://schemas.microsoft.com/office/powerpoint/2010/main" xmlns="" val="245588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143141-37C9-EFD8-35CA-AD6CBA4F16AD}"/>
              </a:ext>
            </a:extLst>
          </p:cNvPr>
          <p:cNvSpPr>
            <a:spLocks noGrp="1"/>
          </p:cNvSpPr>
          <p:nvPr>
            <p:ph type="title"/>
          </p:nvPr>
        </p:nvSpPr>
        <p:spPr/>
        <p:txBody>
          <a:bodyPr>
            <a:normAutofit/>
          </a:bodyPr>
          <a:lstStyle/>
          <a:p>
            <a:r>
              <a:rPr lang="en-US" b="1" dirty="0">
                <a:effectLst/>
                <a:latin typeface="Times New Roman" panose="02020603050405020304" pitchFamily="18" charset="0"/>
                <a:ea typeface="Times New Roman" panose="02020603050405020304" pitchFamily="18" charset="0"/>
              </a:rPr>
              <a:t>ADVANTAGES OF PROPOSED SYSTEM</a:t>
            </a:r>
            <a:r>
              <a:rPr lang="en-US" dirty="0">
                <a:effectLst/>
                <a:latin typeface="Times New Roman" panose="02020603050405020304" pitchFamily="18" charset="0"/>
                <a:ea typeface="Times New Roman" panose="02020603050405020304" pitchFamily="18" charset="0"/>
              </a:rPr>
              <a:t/>
            </a:r>
            <a:br>
              <a:rPr lang="en-US"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9469F2B1-28DD-EE01-A691-953AFE35FCC4}"/>
              </a:ext>
            </a:extLst>
          </p:cNvPr>
          <p:cNvSpPr>
            <a:spLocks noGrp="1"/>
          </p:cNvSpPr>
          <p:nvPr>
            <p:ph idx="1"/>
          </p:nvPr>
        </p:nvSpPr>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Automation testing</a:t>
            </a:r>
            <a:r>
              <a:rPr lang="en-US" sz="2200" dirty="0">
                <a:solidFill>
                  <a:srgbClr val="222222"/>
                </a:solidFill>
                <a:effectLst/>
                <a:latin typeface="Times New Roman" panose="02020603050405020304" pitchFamily="18" charset="0"/>
                <a:ea typeface="Times New Roman" panose="02020603050405020304" pitchFamily="18" charset="0"/>
              </a:rPr>
              <a:t> is use of tools to execute test cases.</a:t>
            </a:r>
            <a:endParaRPr lang="en-US" sz="2200" dirty="0">
              <a:effectLst/>
              <a:latin typeface="Times New Roman" panose="02020603050405020304" pitchFamily="18" charset="0"/>
              <a:ea typeface="Times New Roman" panose="02020603050405020304" pitchFamily="18" charset="0"/>
            </a:endParaRPr>
          </a:p>
          <a:p>
            <a:pPr marL="1143000" marR="0" indent="0" algn="just">
              <a:lnSpc>
                <a:spcPct val="150000"/>
              </a:lnSpc>
              <a:spcBef>
                <a:spcPts val="0"/>
              </a:spcBef>
              <a:spcAft>
                <a:spcPts val="0"/>
              </a:spcAft>
              <a:buNone/>
            </a:pPr>
            <a:endParaRPr lang="en-US"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solidFill>
                  <a:srgbClr val="222222"/>
                </a:solidFill>
                <a:effectLst/>
                <a:latin typeface="Times New Roman" panose="02020603050405020304" pitchFamily="18" charset="0"/>
                <a:ea typeface="Times New Roman" panose="02020603050405020304" pitchFamily="18" charset="0"/>
              </a:rPr>
              <a:t>Automation Testing saves time, cost and manpower. Once recorded, it’s easier to run an automated test suite.        </a:t>
            </a:r>
            <a:endParaRPr lang="en-US" sz="2200" dirty="0">
              <a:effectLst/>
              <a:latin typeface="Times New Roman" panose="02020603050405020304" pitchFamily="18" charset="0"/>
              <a:ea typeface="Times New Roman" panose="02020603050405020304" pitchFamily="18" charset="0"/>
            </a:endParaRPr>
          </a:p>
          <a:p>
            <a:pPr marL="1143000" marR="0" indent="0" algn="just">
              <a:lnSpc>
                <a:spcPct val="150000"/>
              </a:lnSpc>
              <a:spcBef>
                <a:spcPts val="0"/>
              </a:spcBef>
              <a:spcAft>
                <a:spcPts val="0"/>
              </a:spcAft>
              <a:buNone/>
            </a:pPr>
            <a:r>
              <a:rPr lang="en-US" sz="2200" dirty="0">
                <a:solidFill>
                  <a:srgbClr val="222222"/>
                </a:solidFill>
                <a:effectLst/>
                <a:latin typeface="Times New Roman" panose="02020603050405020304" pitchFamily="18" charset="0"/>
                <a:ea typeface="Times New Roman" panose="02020603050405020304" pitchFamily="18" charset="0"/>
              </a:rPr>
              <a:t> </a:t>
            </a:r>
            <a:endParaRPr lang="en-US"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200" dirty="0">
                <a:solidFill>
                  <a:srgbClr val="222222"/>
                </a:solidFill>
                <a:effectLst/>
                <a:latin typeface="Times New Roman" panose="02020603050405020304" pitchFamily="18" charset="0"/>
                <a:ea typeface="Times New Roman" panose="02020603050405020304" pitchFamily="18" charset="0"/>
              </a:rPr>
              <a:t>Automated testing is recommended only for stable systems and is mostly used for Regression testing.</a:t>
            </a:r>
            <a:endParaRPr lang="en-US" sz="22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US" sz="2200" dirty="0"/>
          </a:p>
        </p:txBody>
      </p:sp>
    </p:spTree>
    <p:extLst>
      <p:ext uri="{BB962C8B-B14F-4D97-AF65-F5344CB8AC3E}">
        <p14:creationId xmlns:p14="http://schemas.microsoft.com/office/powerpoint/2010/main" xmlns="" val="397520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D1B94E-65BE-5F79-F12D-2E939A33570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Test Automation Life Cycle:</a:t>
            </a:r>
          </a:p>
        </p:txBody>
      </p:sp>
      <p:pic>
        <p:nvPicPr>
          <p:cNvPr id="5" name="Content Placeholder 4">
            <a:extLst>
              <a:ext uri="{FF2B5EF4-FFF2-40B4-BE49-F238E27FC236}">
                <a16:creationId xmlns:a16="http://schemas.microsoft.com/office/drawing/2014/main" xmlns="" id="{295585A6-3341-53FF-88D2-7BF7B7AE8F5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26436" y="1690687"/>
            <a:ext cx="9541564" cy="4471573"/>
          </a:xfrm>
        </p:spPr>
      </p:pic>
    </p:spTree>
    <p:extLst>
      <p:ext uri="{BB962C8B-B14F-4D97-AF65-F5344CB8AC3E}">
        <p14:creationId xmlns:p14="http://schemas.microsoft.com/office/powerpoint/2010/main" xmlns="" val="340786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3F48A-D8C9-1C51-CD0C-3F069103801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Framework Architecture:</a:t>
            </a:r>
          </a:p>
        </p:txBody>
      </p:sp>
      <p:pic>
        <p:nvPicPr>
          <p:cNvPr id="5" name="Content Placeholder 4">
            <a:extLst>
              <a:ext uri="{FF2B5EF4-FFF2-40B4-BE49-F238E27FC236}">
                <a16:creationId xmlns:a16="http://schemas.microsoft.com/office/drawing/2014/main" xmlns="" id="{91051640-221B-7D6C-CD25-09CBBB40FF1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03582" y="1563758"/>
            <a:ext cx="11489635" cy="4929118"/>
          </a:xfrm>
        </p:spPr>
      </p:pic>
    </p:spTree>
    <p:extLst>
      <p:ext uri="{BB962C8B-B14F-4D97-AF65-F5344CB8AC3E}">
        <p14:creationId xmlns:p14="http://schemas.microsoft.com/office/powerpoint/2010/main" xmlns="" val="34217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 is Data Driven Testing? Learn to create Framework">
            <a:extLst>
              <a:ext uri="{FF2B5EF4-FFF2-40B4-BE49-F238E27FC236}">
                <a16:creationId xmlns:a16="http://schemas.microsoft.com/office/drawing/2014/main" xmlns="" id="{0757D462-2CC0-552F-7086-295DF2B4F03A}"/>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512072"/>
            <a:ext cx="7765774" cy="2164867"/>
          </a:xfrm>
          <a:prstGeom prst="rect">
            <a:avLst/>
          </a:prstGeom>
          <a:noFill/>
          <a:ln>
            <a:noFill/>
          </a:ln>
        </p:spPr>
      </p:pic>
      <p:pic>
        <p:nvPicPr>
          <p:cNvPr id="5" name="Picture 4">
            <a:extLst>
              <a:ext uri="{FF2B5EF4-FFF2-40B4-BE49-F238E27FC236}">
                <a16:creationId xmlns:a16="http://schemas.microsoft.com/office/drawing/2014/main" xmlns="" id="{2155133E-341F-C705-D97C-2D5F4E3E942B}"/>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33599" y="3429000"/>
            <a:ext cx="8017565" cy="3117574"/>
          </a:xfrm>
          <a:prstGeom prst="rect">
            <a:avLst/>
          </a:prstGeom>
          <a:noFill/>
          <a:ln>
            <a:noFill/>
          </a:ln>
        </p:spPr>
      </p:pic>
    </p:spTree>
    <p:extLst>
      <p:ext uri="{BB962C8B-B14F-4D97-AF65-F5344CB8AC3E}">
        <p14:creationId xmlns:p14="http://schemas.microsoft.com/office/powerpoint/2010/main" xmlns="" val="178775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BCE72-724B-252B-6788-AEBA22735EB8}"/>
              </a:ext>
            </a:extLst>
          </p:cNvPr>
          <p:cNvSpPr>
            <a:spLocks noGrp="1"/>
          </p:cNvSpPr>
          <p:nvPr>
            <p:ph type="title"/>
          </p:nvPr>
        </p:nvSpPr>
        <p:spPr>
          <a:xfrm>
            <a:off x="838200" y="365125"/>
            <a:ext cx="10515600" cy="1325563"/>
          </a:xfrm>
        </p:spPr>
        <p:txBody>
          <a:bodyPr/>
          <a:lstStyle/>
          <a:p>
            <a:r>
              <a:rPr lang="en-US" b="1"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xmlns="" id="{A4630D3B-6A4E-42F9-BCCA-99C88C3F8A01}"/>
              </a:ext>
            </a:extLst>
          </p:cNvPr>
          <p:cNvSpPr>
            <a:spLocks noGrp="1"/>
          </p:cNvSpPr>
          <p:nvPr>
            <p:ph idx="1"/>
          </p:nvPr>
        </p:nvSpPr>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System         :     Lenovo</a:t>
            </a:r>
          </a:p>
          <a:p>
            <a:pPr algn="just">
              <a:lnSpc>
                <a:spcPct val="150000"/>
              </a:lnSpc>
            </a:pPr>
            <a:r>
              <a:rPr lang="en-US" sz="2200" dirty="0">
                <a:latin typeface="Times New Roman" panose="02020603050405020304" pitchFamily="18" charset="0"/>
                <a:cs typeface="Times New Roman" panose="02020603050405020304" pitchFamily="18" charset="0"/>
              </a:rPr>
              <a:t>Hard Disk    :     500 GB.</a:t>
            </a:r>
          </a:p>
          <a:p>
            <a:pPr algn="just">
              <a:lnSpc>
                <a:spcPct val="150000"/>
              </a:lnSpc>
            </a:pPr>
            <a:r>
              <a:rPr lang="en-US" sz="2200" dirty="0">
                <a:latin typeface="Times New Roman" panose="02020603050405020304" pitchFamily="18" charset="0"/>
                <a:cs typeface="Times New Roman" panose="02020603050405020304" pitchFamily="18" charset="0"/>
              </a:rPr>
              <a:t>Monitor       :     14’ Color Monitor</a:t>
            </a:r>
          </a:p>
          <a:p>
            <a:pPr algn="just">
              <a:lnSpc>
                <a:spcPct val="150000"/>
              </a:lnSpc>
            </a:pPr>
            <a:r>
              <a:rPr lang="en-US" sz="2200" dirty="0">
                <a:latin typeface="Times New Roman" panose="02020603050405020304" pitchFamily="18" charset="0"/>
                <a:cs typeface="Times New Roman" panose="02020603050405020304" pitchFamily="18" charset="0"/>
              </a:rPr>
              <a:t>Mouse         :      Optimal mouse</a:t>
            </a:r>
          </a:p>
          <a:p>
            <a:pPr algn="just">
              <a:lnSpc>
                <a:spcPct val="150000"/>
              </a:lnSpc>
            </a:pPr>
            <a:r>
              <a:rPr lang="en-US" sz="2200" dirty="0">
                <a:latin typeface="Times New Roman" panose="02020603050405020304" pitchFamily="18" charset="0"/>
                <a:cs typeface="Times New Roman" panose="02020603050405020304" pitchFamily="18" charset="0"/>
              </a:rPr>
              <a:t>Ram            :       4 GB</a:t>
            </a:r>
          </a:p>
        </p:txBody>
      </p:sp>
    </p:spTree>
    <p:extLst>
      <p:ext uri="{BB962C8B-B14F-4D97-AF65-F5344CB8AC3E}">
        <p14:creationId xmlns:p14="http://schemas.microsoft.com/office/powerpoint/2010/main" xmlns="" val="173996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634</Words>
  <Application>Microsoft Office PowerPoint</Application>
  <PresentationFormat>Custom</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ABSTRACT</vt:lpstr>
      <vt:lpstr>EXISTING SYSTEM:</vt:lpstr>
      <vt:lpstr>DRAWBACK OF EXISTING SYSTEM</vt:lpstr>
      <vt:lpstr>PROPOSED SYSTEM:</vt:lpstr>
      <vt:lpstr>ADVANTAGES OF PROPOSED SYSTEM </vt:lpstr>
      <vt:lpstr>Test Automation Life Cycle:</vt:lpstr>
      <vt:lpstr>Framework Architecture:</vt:lpstr>
      <vt:lpstr>Slide 8</vt:lpstr>
      <vt:lpstr>Hardware Requirements:</vt:lpstr>
      <vt:lpstr>Software Requirements:</vt:lpstr>
      <vt:lpstr>CONCLUSION</vt:lpstr>
      <vt:lpstr> FUTURE WORK</vt:lpstr>
      <vt:lpstr>SCREEN SHOT</vt:lpstr>
      <vt:lpstr>Slide 14</vt:lpstr>
      <vt:lpstr>Slide 15</vt:lpstr>
      <vt:lpstr>Slide 16</vt:lpstr>
      <vt:lpstr>REFERENCE</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GNANAMANI COLLEGE OF TECHNOLOGY</dc:title>
  <dc:creator>Gp</dc:creator>
  <cp:lastModifiedBy>Acer</cp:lastModifiedBy>
  <cp:revision>9</cp:revision>
  <dcterms:created xsi:type="dcterms:W3CDTF">2022-05-25T07:19:58Z</dcterms:created>
  <dcterms:modified xsi:type="dcterms:W3CDTF">2022-07-22T02:42:46Z</dcterms:modified>
</cp:coreProperties>
</file>