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6" r:id="rId4"/>
    <p:sldId id="264" r:id="rId5"/>
    <p:sldId id="267" r:id="rId6"/>
    <p:sldId id="265" r:id="rId7"/>
    <p:sldId id="268" r:id="rId8"/>
    <p:sldId id="270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778" autoAdjust="0"/>
  </p:normalViewPr>
  <p:slideViewPr>
    <p:cSldViewPr snapToGrid="0" snapToObjects="1">
      <p:cViewPr varScale="1">
        <p:scale>
          <a:sx n="73" d="100"/>
          <a:sy n="73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18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    Minitab File : </a:t>
            </a:r>
            <a:r>
              <a:rPr lang="en-US" sz="1800" b="1" dirty="0" smtClean="0"/>
              <a:t>Cutlets.mtw</a:t>
            </a:r>
          </a:p>
          <a:p>
            <a:r>
              <a:rPr lang="en-US" sz="1400" dirty="0" smtClean="0"/>
              <a:t>Assume Null </a:t>
            </a:r>
            <a:r>
              <a:rPr lang="en-US" sz="1400" dirty="0" err="1" smtClean="0"/>
              <a:t>hyposthesis</a:t>
            </a:r>
            <a:r>
              <a:rPr lang="en-US" sz="1400" dirty="0" smtClean="0"/>
              <a:t> as Ho: μ1 = μ2 (There is no difference in diameters of cutlets between two units).</a:t>
            </a:r>
          </a:p>
          <a:p>
            <a:r>
              <a:rPr lang="en-US" sz="1400" dirty="0" smtClean="0"/>
              <a:t>Thus Alternate hypothesis as Ha: μ1 ≠ μ2 (There is significant difference in diameters of cutlets between two units) 2 Sample 2 Tail test applicable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import pandas as pd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from </a:t>
            </a:r>
            <a:r>
              <a:rPr lang="en-US" sz="1400" dirty="0" err="1" smtClean="0">
                <a:solidFill>
                  <a:srgbClr val="0070C0"/>
                </a:solidFill>
              </a:rPr>
              <a:t>scipy</a:t>
            </a:r>
            <a:r>
              <a:rPr lang="en-US" sz="1400" dirty="0" smtClean="0">
                <a:solidFill>
                  <a:srgbClr val="0070C0"/>
                </a:solidFill>
              </a:rPr>
              <a:t> import stats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data=</a:t>
            </a:r>
            <a:r>
              <a:rPr lang="en-US" sz="1400" dirty="0" err="1" smtClean="0">
                <a:solidFill>
                  <a:srgbClr val="0070C0"/>
                </a:solidFill>
              </a:rPr>
              <a:t>pd.read_csv</a:t>
            </a:r>
            <a:r>
              <a:rPr lang="en-US" sz="1400" dirty="0" smtClean="0">
                <a:solidFill>
                  <a:srgbClr val="0070C0"/>
                </a:solidFill>
              </a:rPr>
              <a:t>(“Cutlets.csv</a:t>
            </a:r>
            <a:r>
              <a:rPr lang="en-US" sz="1400" dirty="0" smtClean="0">
                <a:solidFill>
                  <a:srgbClr val="0070C0"/>
                </a:solidFill>
              </a:rPr>
              <a:t>")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0070C0"/>
                </a:solidFill>
              </a:rPr>
              <a:t>unitA</a:t>
            </a:r>
            <a:r>
              <a:rPr lang="en-US" sz="1400" dirty="0" smtClean="0">
                <a:solidFill>
                  <a:srgbClr val="0070C0"/>
                </a:solidFill>
              </a:rPr>
              <a:t>=</a:t>
            </a:r>
            <a:r>
              <a:rPr lang="en-US" sz="1400" dirty="0" err="1" smtClean="0">
                <a:solidFill>
                  <a:srgbClr val="0070C0"/>
                </a:solidFill>
              </a:rPr>
              <a:t>pd.Series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data.iloc</a:t>
            </a:r>
            <a:r>
              <a:rPr lang="en-US" sz="1400" dirty="0" smtClean="0">
                <a:solidFill>
                  <a:srgbClr val="0070C0"/>
                </a:solidFill>
              </a:rPr>
              <a:t>[:,0])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0070C0"/>
                </a:solidFill>
              </a:rPr>
              <a:t>unitB</a:t>
            </a:r>
            <a:r>
              <a:rPr lang="en-US" sz="1400" dirty="0" smtClean="0">
                <a:solidFill>
                  <a:srgbClr val="0070C0"/>
                </a:solidFill>
              </a:rPr>
              <a:t>=</a:t>
            </a:r>
            <a:r>
              <a:rPr lang="en-US" sz="1400" dirty="0" err="1" smtClean="0">
                <a:solidFill>
                  <a:srgbClr val="0070C0"/>
                </a:solidFill>
              </a:rPr>
              <a:t>pd.Series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data.iloc</a:t>
            </a:r>
            <a:r>
              <a:rPr lang="en-US" sz="1400" dirty="0" smtClean="0">
                <a:solidFill>
                  <a:srgbClr val="0070C0"/>
                </a:solidFill>
              </a:rPr>
              <a:t>[:,1])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0070C0"/>
                </a:solidFill>
              </a:rPr>
              <a:t>p_value</a:t>
            </a:r>
            <a:r>
              <a:rPr lang="en-US" sz="1400" dirty="0" smtClean="0">
                <a:solidFill>
                  <a:srgbClr val="0070C0"/>
                </a:solidFill>
              </a:rPr>
              <a:t>=</a:t>
            </a:r>
            <a:r>
              <a:rPr lang="en-US" sz="1400" dirty="0" err="1" smtClean="0">
                <a:solidFill>
                  <a:srgbClr val="0070C0"/>
                </a:solidFill>
              </a:rPr>
              <a:t>stats.ttest_ind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</a:rPr>
              <a:t>unitA,unitB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round(</a:t>
            </a:r>
            <a:r>
              <a:rPr lang="en-US" sz="1400" dirty="0" err="1" smtClean="0">
                <a:solidFill>
                  <a:srgbClr val="0070C0"/>
                </a:solidFill>
              </a:rPr>
              <a:t>p_value</a:t>
            </a:r>
            <a:r>
              <a:rPr lang="en-US" sz="1400" dirty="0" smtClean="0">
                <a:solidFill>
                  <a:srgbClr val="0070C0"/>
                </a:solidFill>
              </a:rPr>
              <a:t>[1],4)</a:t>
            </a:r>
          </a:p>
          <a:p>
            <a:pPr>
              <a:buNone/>
            </a:pPr>
            <a:endParaRPr lang="en-US" sz="1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0.4722&gt;0.05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</a:rPr>
              <a:t>Hence accept null hypothesis.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3326"/>
            <a:ext cx="8229600" cy="56428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import pandas as pd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from </a:t>
            </a:r>
            <a:r>
              <a:rPr lang="en-US" sz="1600" dirty="0" err="1" smtClean="0">
                <a:solidFill>
                  <a:srgbClr val="0070C0"/>
                </a:solidFill>
              </a:rPr>
              <a:t>scipy</a:t>
            </a:r>
            <a:r>
              <a:rPr lang="en-US" sz="1600" dirty="0" smtClean="0">
                <a:solidFill>
                  <a:srgbClr val="0070C0"/>
                </a:solidFill>
              </a:rPr>
              <a:t> import stats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data=</a:t>
            </a:r>
            <a:r>
              <a:rPr lang="en-US" sz="1600" dirty="0" err="1" smtClean="0">
                <a:solidFill>
                  <a:srgbClr val="0070C0"/>
                </a:solidFill>
              </a:rPr>
              <a:t>pd.read_csv</a:t>
            </a:r>
            <a:r>
              <a:rPr lang="en-US" sz="1600" dirty="0" smtClean="0">
                <a:solidFill>
                  <a:srgbClr val="0070C0"/>
                </a:solidFill>
              </a:rPr>
              <a:t>(“LabTAT.csv</a:t>
            </a:r>
            <a:r>
              <a:rPr lang="en-US" sz="1600" dirty="0" smtClean="0">
                <a:solidFill>
                  <a:srgbClr val="0070C0"/>
                </a:solidFill>
              </a:rPr>
              <a:t>")</a:t>
            </a: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dirty="0" err="1" smtClean="0">
                <a:solidFill>
                  <a:srgbClr val="0070C0"/>
                </a:solidFill>
              </a:rPr>
              <a:t>p_value</a:t>
            </a:r>
            <a:r>
              <a:rPr lang="en-US" sz="1600" dirty="0" smtClean="0">
                <a:solidFill>
                  <a:srgbClr val="0070C0"/>
                </a:solidFill>
              </a:rPr>
              <a:t>=</a:t>
            </a:r>
            <a:r>
              <a:rPr lang="en-US" sz="1600" dirty="0" err="1" smtClean="0">
                <a:solidFill>
                  <a:srgbClr val="0070C0"/>
                </a:solidFill>
              </a:rPr>
              <a:t>stats.f_oneway</a:t>
            </a:r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</a:rPr>
              <a:t>data.iloc</a:t>
            </a:r>
            <a:r>
              <a:rPr lang="en-US" sz="1600" dirty="0" smtClean="0">
                <a:solidFill>
                  <a:srgbClr val="0070C0"/>
                </a:solidFill>
              </a:rPr>
              <a:t>[:,0],</a:t>
            </a:r>
            <a:r>
              <a:rPr lang="en-US" sz="1600" dirty="0" err="1" smtClean="0">
                <a:solidFill>
                  <a:srgbClr val="0070C0"/>
                </a:solidFill>
              </a:rPr>
              <a:t>data.iloc</a:t>
            </a:r>
            <a:r>
              <a:rPr lang="en-US" sz="1600" dirty="0" smtClean="0">
                <a:solidFill>
                  <a:srgbClr val="0070C0"/>
                </a:solidFill>
              </a:rPr>
              <a:t>[:,1],</a:t>
            </a:r>
            <a:r>
              <a:rPr lang="en-US" sz="1600" dirty="0" err="1" smtClean="0">
                <a:solidFill>
                  <a:srgbClr val="0070C0"/>
                </a:solidFill>
              </a:rPr>
              <a:t>data.iloc</a:t>
            </a:r>
            <a:r>
              <a:rPr lang="en-US" sz="1600" dirty="0" smtClean="0">
                <a:solidFill>
                  <a:srgbClr val="0070C0"/>
                </a:solidFill>
              </a:rPr>
              <a:t>[:,2],</a:t>
            </a:r>
            <a:r>
              <a:rPr lang="en-US" sz="1600" dirty="0" err="1" smtClean="0">
                <a:solidFill>
                  <a:srgbClr val="0070C0"/>
                </a:solidFill>
              </a:rPr>
              <a:t>data.iloc</a:t>
            </a:r>
            <a:r>
              <a:rPr lang="en-US" sz="1600" dirty="0" smtClean="0">
                <a:solidFill>
                  <a:srgbClr val="0070C0"/>
                </a:solidFill>
              </a:rPr>
              <a:t>[:,3])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70C0"/>
                </a:solidFill>
              </a:rPr>
              <a:t>p_value</a:t>
            </a:r>
            <a:r>
              <a:rPr lang="en-US" sz="1600" dirty="0" smtClean="0">
                <a:solidFill>
                  <a:srgbClr val="0070C0"/>
                </a:solidFill>
              </a:rPr>
              <a:t>[1]</a:t>
            </a: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2.1156708949992414e-57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70C0"/>
                </a:solidFill>
              </a:rPr>
              <a:t>P_value</a:t>
            </a:r>
            <a:r>
              <a:rPr lang="en-US" sz="1600" dirty="0" smtClean="0">
                <a:solidFill>
                  <a:srgbClr val="0070C0"/>
                </a:solidFill>
              </a:rPr>
              <a:t>&gt;0.05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Hence we accept null hypothesis.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xmlns="" val="29262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idx="1"/>
          </p:nvPr>
        </p:nvSpPr>
        <p:spPr>
          <a:xfrm>
            <a:off x="457200" y="614363"/>
            <a:ext cx="8229600" cy="551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import pandas as pd</a:t>
            </a: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from </a:t>
            </a:r>
            <a:r>
              <a:rPr lang="en-IN" sz="1600" dirty="0" err="1" smtClean="0">
                <a:solidFill>
                  <a:srgbClr val="0070C0"/>
                </a:solidFill>
              </a:rPr>
              <a:t>scipy</a:t>
            </a:r>
            <a:r>
              <a:rPr lang="en-IN" sz="1600" dirty="0" smtClean="0">
                <a:solidFill>
                  <a:srgbClr val="0070C0"/>
                </a:solidFill>
              </a:rPr>
              <a:t> import stats</a:t>
            </a: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from </a:t>
            </a:r>
            <a:r>
              <a:rPr lang="en-IN" sz="1600" dirty="0" err="1" smtClean="0">
                <a:solidFill>
                  <a:srgbClr val="0070C0"/>
                </a:solidFill>
              </a:rPr>
              <a:t>scipy.stats</a:t>
            </a:r>
            <a:r>
              <a:rPr lang="en-IN" sz="1600" dirty="0" smtClean="0">
                <a:solidFill>
                  <a:srgbClr val="0070C0"/>
                </a:solidFill>
              </a:rPr>
              <a:t> import chi2_contingency</a:t>
            </a: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data=</a:t>
            </a:r>
            <a:r>
              <a:rPr lang="en-IN" sz="1600" dirty="0" err="1" smtClean="0">
                <a:solidFill>
                  <a:srgbClr val="0070C0"/>
                </a:solidFill>
              </a:rPr>
              <a:t>pd.read_csv</a:t>
            </a:r>
            <a:r>
              <a:rPr lang="en-IN" sz="1600" dirty="0" smtClean="0">
                <a:solidFill>
                  <a:srgbClr val="0070C0"/>
                </a:solidFill>
              </a:rPr>
              <a:t>(“BuyerRatio.csv</a:t>
            </a:r>
            <a:r>
              <a:rPr lang="en-IN" sz="1600" dirty="0" smtClean="0">
                <a:solidFill>
                  <a:srgbClr val="0070C0"/>
                </a:solidFill>
              </a:rPr>
              <a:t>")</a:t>
            </a:r>
          </a:p>
          <a:p>
            <a:pPr>
              <a:buNone/>
            </a:pPr>
            <a:endParaRPr lang="en-IN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data=</a:t>
            </a:r>
            <a:r>
              <a:rPr lang="en-IN" sz="1600" dirty="0" err="1" smtClean="0">
                <a:solidFill>
                  <a:srgbClr val="0070C0"/>
                </a:solidFill>
              </a:rPr>
              <a:t>data.iloc</a:t>
            </a:r>
            <a:r>
              <a:rPr lang="en-IN" sz="1600" dirty="0" smtClean="0">
                <a:solidFill>
                  <a:srgbClr val="0070C0"/>
                </a:solidFill>
              </a:rPr>
              <a:t>[:,1:]</a:t>
            </a: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data=</a:t>
            </a:r>
            <a:r>
              <a:rPr lang="en-IN" sz="1600" dirty="0" err="1" smtClean="0">
                <a:solidFill>
                  <a:srgbClr val="0070C0"/>
                </a:solidFill>
              </a:rPr>
              <a:t>data.values</a:t>
            </a:r>
            <a:endParaRPr lang="en-IN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600" dirty="0" err="1" smtClean="0">
                <a:solidFill>
                  <a:srgbClr val="0070C0"/>
                </a:solidFill>
              </a:rPr>
              <a:t>val</a:t>
            </a:r>
            <a:r>
              <a:rPr lang="en-IN" sz="1600" dirty="0" smtClean="0">
                <a:solidFill>
                  <a:srgbClr val="0070C0"/>
                </a:solidFill>
              </a:rPr>
              <a:t>=chi2_contingency(data)</a:t>
            </a:r>
          </a:p>
          <a:p>
            <a:pPr>
              <a:buNone/>
            </a:pPr>
            <a:r>
              <a:rPr lang="en-IN" sz="1600" dirty="0" err="1" smtClean="0">
                <a:solidFill>
                  <a:srgbClr val="0070C0"/>
                </a:solidFill>
              </a:rPr>
              <a:t>p_val</a:t>
            </a:r>
            <a:r>
              <a:rPr lang="en-IN" sz="1600" dirty="0" smtClean="0">
                <a:solidFill>
                  <a:srgbClr val="0070C0"/>
                </a:solidFill>
              </a:rPr>
              <a:t>=</a:t>
            </a:r>
            <a:r>
              <a:rPr lang="en-IN" sz="1600" dirty="0" err="1" smtClean="0">
                <a:solidFill>
                  <a:srgbClr val="0070C0"/>
                </a:solidFill>
              </a:rPr>
              <a:t>val</a:t>
            </a:r>
            <a:r>
              <a:rPr lang="en-IN" sz="1600" dirty="0" smtClean="0">
                <a:solidFill>
                  <a:srgbClr val="0070C0"/>
                </a:solidFill>
              </a:rPr>
              <a:t>[1]</a:t>
            </a: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if </a:t>
            </a:r>
            <a:r>
              <a:rPr lang="en-IN" sz="1600" dirty="0" err="1" smtClean="0">
                <a:solidFill>
                  <a:srgbClr val="0070C0"/>
                </a:solidFill>
              </a:rPr>
              <a:t>p_val</a:t>
            </a:r>
            <a:r>
              <a:rPr lang="en-IN" sz="1600" dirty="0" smtClean="0">
                <a:solidFill>
                  <a:srgbClr val="0070C0"/>
                </a:solidFill>
              </a:rPr>
              <a:t> &lt;= 0.05:</a:t>
            </a: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    print('Dependent (reject H0)')</a:t>
            </a: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else</a:t>
            </a:r>
            <a:r>
              <a:rPr lang="en-IN" sz="1600" dirty="0" smtClean="0">
                <a:solidFill>
                  <a:srgbClr val="0070C0"/>
                </a:solidFill>
              </a:rPr>
              <a:t>:</a:t>
            </a: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    print('Independent (fail to reject H0</a:t>
            </a:r>
            <a:r>
              <a:rPr lang="en-IN" sz="1600" dirty="0" smtClean="0">
                <a:solidFill>
                  <a:srgbClr val="0070C0"/>
                </a:solidFill>
              </a:rPr>
              <a:t>)’)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Independent </a:t>
            </a:r>
            <a:r>
              <a:rPr lang="en-US" sz="1600" dirty="0" smtClean="0">
                <a:solidFill>
                  <a:srgbClr val="0070C0"/>
                </a:solidFill>
              </a:rPr>
              <a:t>(fail o reject HO)  </a:t>
            </a:r>
          </a:p>
          <a:p>
            <a:pPr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1897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6390"/>
            <a:ext cx="8229600" cy="56297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import pandas as pd</a:t>
            </a: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import </a:t>
            </a:r>
            <a:r>
              <a:rPr lang="en-IN" sz="1600" dirty="0" err="1" smtClean="0">
                <a:solidFill>
                  <a:srgbClr val="0070C0"/>
                </a:solidFill>
              </a:rPr>
              <a:t>numpy</a:t>
            </a:r>
            <a:r>
              <a:rPr lang="en-IN" sz="1600" dirty="0" smtClean="0">
                <a:solidFill>
                  <a:srgbClr val="0070C0"/>
                </a:solidFill>
              </a:rPr>
              <a:t> as </a:t>
            </a:r>
            <a:r>
              <a:rPr lang="en-IN" sz="1600" dirty="0" err="1" smtClean="0">
                <a:solidFill>
                  <a:srgbClr val="0070C0"/>
                </a:solidFill>
              </a:rPr>
              <a:t>np</a:t>
            </a:r>
            <a:endParaRPr lang="en-IN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import </a:t>
            </a:r>
            <a:r>
              <a:rPr lang="en-IN" sz="1600" dirty="0" err="1" smtClean="0">
                <a:solidFill>
                  <a:srgbClr val="0070C0"/>
                </a:solidFill>
              </a:rPr>
              <a:t>scipy</a:t>
            </a:r>
            <a:r>
              <a:rPr lang="en-IN" sz="1600" dirty="0" smtClean="0">
                <a:solidFill>
                  <a:srgbClr val="0070C0"/>
                </a:solidFill>
              </a:rPr>
              <a:t> as sp</a:t>
            </a: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import </a:t>
            </a:r>
            <a:r>
              <a:rPr lang="en-IN" sz="1600" dirty="0" err="1" smtClean="0">
                <a:solidFill>
                  <a:srgbClr val="0070C0"/>
                </a:solidFill>
              </a:rPr>
              <a:t>scipy.stats</a:t>
            </a:r>
            <a:r>
              <a:rPr lang="en-IN" sz="1600" dirty="0" smtClean="0">
                <a:solidFill>
                  <a:srgbClr val="0070C0"/>
                </a:solidFill>
              </a:rPr>
              <a:t> as </a:t>
            </a:r>
            <a:r>
              <a:rPr lang="en-IN" sz="1600" dirty="0" smtClean="0">
                <a:solidFill>
                  <a:srgbClr val="0070C0"/>
                </a:solidFill>
              </a:rPr>
              <a:t>stats</a:t>
            </a: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import </a:t>
            </a:r>
            <a:r>
              <a:rPr lang="en-IN" sz="1600" dirty="0" err="1" smtClean="0">
                <a:solidFill>
                  <a:srgbClr val="0070C0"/>
                </a:solidFill>
              </a:rPr>
              <a:t>matplotlib.pyplot</a:t>
            </a:r>
            <a:r>
              <a:rPr lang="en-IN" sz="1600" dirty="0" smtClean="0">
                <a:solidFill>
                  <a:srgbClr val="0070C0"/>
                </a:solidFill>
              </a:rPr>
              <a:t> as </a:t>
            </a:r>
            <a:r>
              <a:rPr lang="en-IN" sz="1600" dirty="0" err="1" smtClean="0">
                <a:solidFill>
                  <a:srgbClr val="0070C0"/>
                </a:solidFill>
              </a:rPr>
              <a:t>plt</a:t>
            </a:r>
            <a:endParaRPr lang="en-IN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import </a:t>
            </a:r>
            <a:r>
              <a:rPr lang="en-IN" sz="1600" dirty="0" err="1" smtClean="0">
                <a:solidFill>
                  <a:srgbClr val="0070C0"/>
                </a:solidFill>
              </a:rPr>
              <a:t>seaborn</a:t>
            </a:r>
            <a:r>
              <a:rPr lang="en-IN" sz="1600" dirty="0" smtClean="0">
                <a:solidFill>
                  <a:srgbClr val="0070C0"/>
                </a:solidFill>
              </a:rPr>
              <a:t> as </a:t>
            </a:r>
            <a:r>
              <a:rPr lang="en-IN" sz="1600" dirty="0" err="1" smtClean="0">
                <a:solidFill>
                  <a:srgbClr val="0070C0"/>
                </a:solidFill>
              </a:rPr>
              <a:t>sns</a:t>
            </a:r>
            <a:endParaRPr lang="en-IN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import statsmodels.api as </a:t>
            </a:r>
            <a:r>
              <a:rPr lang="en-IN" sz="1600" dirty="0" err="1" smtClean="0">
                <a:solidFill>
                  <a:srgbClr val="0070C0"/>
                </a:solidFill>
              </a:rPr>
              <a:t>sm</a:t>
            </a:r>
            <a:endParaRPr lang="en-IN" sz="1600" dirty="0" smtClean="0">
              <a:solidFill>
                <a:srgbClr val="0070C0"/>
              </a:solidFill>
            </a:endParaRPr>
          </a:p>
          <a:p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600" dirty="0" smtClean="0">
                <a:solidFill>
                  <a:srgbClr val="0070C0"/>
                </a:solidFill>
              </a:rPr>
              <a:t>data=</a:t>
            </a:r>
            <a:r>
              <a:rPr lang="en-IN" sz="1600" dirty="0" err="1" smtClean="0">
                <a:solidFill>
                  <a:srgbClr val="0070C0"/>
                </a:solidFill>
              </a:rPr>
              <a:t>pd.read_csv</a:t>
            </a:r>
            <a:r>
              <a:rPr lang="en-IN" sz="1600" dirty="0" smtClean="0">
                <a:solidFill>
                  <a:srgbClr val="0070C0"/>
                </a:solidFill>
              </a:rPr>
              <a:t>(“</a:t>
            </a:r>
            <a:r>
              <a:rPr lang="en-IN" sz="1600" dirty="0" err="1" smtClean="0">
                <a:solidFill>
                  <a:srgbClr val="0070C0"/>
                </a:solidFill>
              </a:rPr>
              <a:t>Costomer+OrderForm.csv</a:t>
            </a:r>
            <a:r>
              <a:rPr lang="en-IN" sz="1600" dirty="0" smtClean="0">
                <a:solidFill>
                  <a:srgbClr val="0070C0"/>
                </a:solidFill>
              </a:rPr>
              <a:t>")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70C0"/>
                </a:solidFill>
              </a:rPr>
              <a:t>Phillippines</a:t>
            </a:r>
            <a:r>
              <a:rPr lang="en-US" sz="1600" dirty="0" smtClean="0">
                <a:solidFill>
                  <a:srgbClr val="0070C0"/>
                </a:solidFill>
              </a:rPr>
              <a:t>=data['</a:t>
            </a:r>
            <a:r>
              <a:rPr lang="en-US" sz="1600" dirty="0" err="1" smtClean="0">
                <a:solidFill>
                  <a:srgbClr val="0070C0"/>
                </a:solidFill>
              </a:rPr>
              <a:t>Phillippines</a:t>
            </a:r>
            <a:r>
              <a:rPr lang="en-US" sz="1600" dirty="0" smtClean="0">
                <a:solidFill>
                  <a:srgbClr val="0070C0"/>
                </a:solidFill>
              </a:rPr>
              <a:t>'].</a:t>
            </a:r>
            <a:r>
              <a:rPr lang="en-US" sz="1600" dirty="0" err="1" smtClean="0">
                <a:solidFill>
                  <a:srgbClr val="0070C0"/>
                </a:solidFill>
              </a:rPr>
              <a:t>value_counts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r>
              <a:rPr lang="en-US" sz="1600" dirty="0" err="1" smtClean="0">
                <a:solidFill>
                  <a:srgbClr val="0070C0"/>
                </a:solidFill>
              </a:rPr>
              <a:t>Phillippines</a:t>
            </a: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Error Free    271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Defective      29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Name: </a:t>
            </a:r>
            <a:r>
              <a:rPr lang="en-US" sz="1600" dirty="0" err="1" smtClean="0">
                <a:solidFill>
                  <a:srgbClr val="0070C0"/>
                </a:solidFill>
              </a:rPr>
              <a:t>Phillippines</a:t>
            </a:r>
            <a:r>
              <a:rPr lang="en-US" sz="1600" dirty="0" smtClean="0">
                <a:solidFill>
                  <a:srgbClr val="0070C0"/>
                </a:solidFill>
              </a:rPr>
              <a:t>, </a:t>
            </a:r>
            <a:r>
              <a:rPr lang="en-US" sz="1600" dirty="0" err="1" smtClean="0">
                <a:solidFill>
                  <a:srgbClr val="0070C0"/>
                </a:solidFill>
              </a:rPr>
              <a:t>dtype</a:t>
            </a:r>
            <a:r>
              <a:rPr lang="en-US" sz="1600" dirty="0" smtClean="0">
                <a:solidFill>
                  <a:srgbClr val="0070C0"/>
                </a:solidFill>
              </a:rPr>
              <a:t>: int64</a:t>
            </a: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5578"/>
            <a:ext cx="8229600" cy="55905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Indonesia=data['Indonesia'].</a:t>
            </a:r>
            <a:r>
              <a:rPr lang="en-US" sz="1600" dirty="0" err="1" smtClean="0">
                <a:solidFill>
                  <a:srgbClr val="0070C0"/>
                </a:solidFill>
              </a:rPr>
              <a:t>value_counts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Indonesia</a:t>
            </a: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Error Free    267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Defective      33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Name: Indonesia, </a:t>
            </a:r>
            <a:r>
              <a:rPr lang="en-US" sz="1600" dirty="0" err="1" smtClean="0">
                <a:solidFill>
                  <a:srgbClr val="0070C0"/>
                </a:solidFill>
              </a:rPr>
              <a:t>dtype</a:t>
            </a:r>
            <a:r>
              <a:rPr lang="en-US" sz="1600" dirty="0" smtClean="0">
                <a:solidFill>
                  <a:srgbClr val="0070C0"/>
                </a:solidFill>
              </a:rPr>
              <a:t>: int64</a:t>
            </a: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Malta=data['Malta'].</a:t>
            </a:r>
            <a:r>
              <a:rPr lang="en-US" sz="1600" dirty="0" err="1" smtClean="0">
                <a:solidFill>
                  <a:srgbClr val="0070C0"/>
                </a:solidFill>
              </a:rPr>
              <a:t>value_counts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Malta</a:t>
            </a: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Error Free    269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Defective      31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Name: Malta, </a:t>
            </a:r>
            <a:r>
              <a:rPr lang="en-US" sz="1600" dirty="0" err="1" smtClean="0">
                <a:solidFill>
                  <a:srgbClr val="0070C0"/>
                </a:solidFill>
              </a:rPr>
              <a:t>dtype</a:t>
            </a:r>
            <a:r>
              <a:rPr lang="en-US" sz="1600" dirty="0" smtClean="0">
                <a:solidFill>
                  <a:srgbClr val="0070C0"/>
                </a:solidFill>
              </a:rPr>
              <a:t>: int64</a:t>
            </a:r>
          </a:p>
          <a:p>
            <a:pPr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634"/>
            <a:ext cx="8229600" cy="578652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India=data['India'].</a:t>
            </a:r>
            <a:r>
              <a:rPr lang="en-US" sz="1600" dirty="0" err="1" smtClean="0">
                <a:solidFill>
                  <a:srgbClr val="0070C0"/>
                </a:solidFill>
              </a:rPr>
              <a:t>value_counts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India</a:t>
            </a: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Error Free    280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Defective      20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Name: India, </a:t>
            </a:r>
            <a:r>
              <a:rPr lang="en-US" sz="1600" dirty="0" err="1" smtClean="0">
                <a:solidFill>
                  <a:srgbClr val="0070C0"/>
                </a:solidFill>
              </a:rPr>
              <a:t>dtype</a:t>
            </a:r>
            <a:r>
              <a:rPr lang="en-US" sz="1600" dirty="0" smtClean="0">
                <a:solidFill>
                  <a:srgbClr val="0070C0"/>
                </a:solidFill>
              </a:rPr>
              <a:t>: int64</a:t>
            </a: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dirty="0" err="1" smtClean="0">
                <a:solidFill>
                  <a:srgbClr val="0070C0"/>
                </a:solidFill>
              </a:rPr>
              <a:t>chiStats</a:t>
            </a:r>
            <a:r>
              <a:rPr lang="en-US" sz="1600" dirty="0" smtClean="0">
                <a:solidFill>
                  <a:srgbClr val="0070C0"/>
                </a:solidFill>
              </a:rPr>
              <a:t> = sp.stats.chi2_contingency([[271,267,269,280],[29,33,31,20]])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P_VALUE=</a:t>
            </a:r>
            <a:r>
              <a:rPr lang="en-US" sz="1600" dirty="0" err="1" smtClean="0">
                <a:solidFill>
                  <a:srgbClr val="0070C0"/>
                </a:solidFill>
              </a:rPr>
              <a:t>chiStats</a:t>
            </a:r>
            <a:r>
              <a:rPr lang="en-US" sz="1600" dirty="0" smtClean="0">
                <a:solidFill>
                  <a:srgbClr val="0070C0"/>
                </a:solidFill>
              </a:rPr>
              <a:t>[1]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P_VALUE</a:t>
            </a: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0.2771020991233135</a:t>
            </a: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if P_VALUE &gt;0.05: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  print('Null hypothesis cannot be rejected')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else:</a:t>
            </a: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  print('Reject null hypothesis’)</a:t>
            </a:r>
          </a:p>
          <a:p>
            <a:pPr>
              <a:buNone/>
            </a:pPr>
            <a:endParaRPr lang="en-US" sz="16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Null hypothesis cannot be rejected</a:t>
            </a:r>
          </a:p>
          <a:p>
            <a:endParaRPr lang="en-IN" sz="16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626</Words>
  <Application>Microsoft Office PowerPoint</Application>
  <PresentationFormat>On-screen Show (4:3)</PresentationFormat>
  <Paragraphs>128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Hypothesis Testing Exercise</vt:lpstr>
      <vt:lpstr>Hypothesis Testing Exercise</vt:lpstr>
      <vt:lpstr>Slide 3</vt:lpstr>
      <vt:lpstr>Hypothesis Testing Exercise</vt:lpstr>
      <vt:lpstr>Slide 5</vt:lpstr>
      <vt:lpstr>Hypothesis Testing Exercise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DGD office</cp:lastModifiedBy>
  <cp:revision>6</cp:revision>
  <dcterms:created xsi:type="dcterms:W3CDTF">2015-11-14T12:07:48Z</dcterms:created>
  <dcterms:modified xsi:type="dcterms:W3CDTF">2022-01-03T07:49:34Z</dcterms:modified>
</cp:coreProperties>
</file>