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5" r:id="rId20"/>
    <p:sldId id="27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DCE0-AF66-BBCC-1541-674F4F3DE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F655EA-14CC-04A0-1962-490A0BC60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F3872C-4614-2A58-DA2E-703E8B690006}"/>
              </a:ext>
            </a:extLst>
          </p:cNvPr>
          <p:cNvSpPr>
            <a:spLocks noGrp="1"/>
          </p:cNvSpPr>
          <p:nvPr>
            <p:ph type="dt" sz="half" idx="10"/>
          </p:nvPr>
        </p:nvSpPr>
        <p:spPr/>
        <p:txBody>
          <a:bodyPr/>
          <a:lstStyle/>
          <a:p>
            <a:fld id="{9439AAE6-4FE7-480D-BFEF-8AEFF48D5C17}" type="datetimeFigureOut">
              <a:rPr lang="en-IN" smtClean="0"/>
              <a:t>12-05-2022</a:t>
            </a:fld>
            <a:endParaRPr lang="en-IN"/>
          </a:p>
        </p:txBody>
      </p:sp>
      <p:sp>
        <p:nvSpPr>
          <p:cNvPr id="5" name="Footer Placeholder 4">
            <a:extLst>
              <a:ext uri="{FF2B5EF4-FFF2-40B4-BE49-F238E27FC236}">
                <a16:creationId xmlns:a16="http://schemas.microsoft.com/office/drawing/2014/main" id="{4332F301-4C4A-6D84-A2B1-AFE542A729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E75CC-D727-8BCC-C4F3-29E2DAB10CCE}"/>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61101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52C4-E3C3-5B31-9954-5AAAFB9794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B7A3C4-2AA9-DC9A-E59D-E53A5B663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868B5-C39D-55FF-D361-D55B2045CE66}"/>
              </a:ext>
            </a:extLst>
          </p:cNvPr>
          <p:cNvSpPr>
            <a:spLocks noGrp="1"/>
          </p:cNvSpPr>
          <p:nvPr>
            <p:ph type="dt" sz="half" idx="10"/>
          </p:nvPr>
        </p:nvSpPr>
        <p:spPr/>
        <p:txBody>
          <a:bodyPr/>
          <a:lstStyle/>
          <a:p>
            <a:fld id="{9439AAE6-4FE7-480D-BFEF-8AEFF48D5C17}" type="datetimeFigureOut">
              <a:rPr lang="en-IN" smtClean="0"/>
              <a:t>12-05-2022</a:t>
            </a:fld>
            <a:endParaRPr lang="en-IN"/>
          </a:p>
        </p:txBody>
      </p:sp>
      <p:sp>
        <p:nvSpPr>
          <p:cNvPr id="5" name="Footer Placeholder 4">
            <a:extLst>
              <a:ext uri="{FF2B5EF4-FFF2-40B4-BE49-F238E27FC236}">
                <a16:creationId xmlns:a16="http://schemas.microsoft.com/office/drawing/2014/main" id="{B36EEB73-4F3C-3583-020D-0426392B8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98C790-3EFD-23B3-B3B7-5FF93FFB7CF2}"/>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18545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B304E3-A9D7-7A4B-2A6A-8841670627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440235-AABB-94D2-74BE-D948952C9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672CBF-1CDE-03A2-2172-0BE6A2CE7BC9}"/>
              </a:ext>
            </a:extLst>
          </p:cNvPr>
          <p:cNvSpPr>
            <a:spLocks noGrp="1"/>
          </p:cNvSpPr>
          <p:nvPr>
            <p:ph type="dt" sz="half" idx="10"/>
          </p:nvPr>
        </p:nvSpPr>
        <p:spPr/>
        <p:txBody>
          <a:bodyPr/>
          <a:lstStyle/>
          <a:p>
            <a:fld id="{9439AAE6-4FE7-480D-BFEF-8AEFF48D5C17}" type="datetimeFigureOut">
              <a:rPr lang="en-IN" smtClean="0"/>
              <a:t>12-05-2022</a:t>
            </a:fld>
            <a:endParaRPr lang="en-IN"/>
          </a:p>
        </p:txBody>
      </p:sp>
      <p:sp>
        <p:nvSpPr>
          <p:cNvPr id="5" name="Footer Placeholder 4">
            <a:extLst>
              <a:ext uri="{FF2B5EF4-FFF2-40B4-BE49-F238E27FC236}">
                <a16:creationId xmlns:a16="http://schemas.microsoft.com/office/drawing/2014/main" id="{DC5D1DB9-52A5-5FD9-EA74-6047B7CA3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58319-DC69-E2ED-7F72-A69FF6ED857D}"/>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6926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1541-BDFF-7D13-6FF5-F5C0E5DBCF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433B03-4F6D-28E9-C5F4-6841B9BF2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D31F98-0F7B-575D-B919-B28430A185F0}"/>
              </a:ext>
            </a:extLst>
          </p:cNvPr>
          <p:cNvSpPr>
            <a:spLocks noGrp="1"/>
          </p:cNvSpPr>
          <p:nvPr>
            <p:ph type="dt" sz="half" idx="10"/>
          </p:nvPr>
        </p:nvSpPr>
        <p:spPr/>
        <p:txBody>
          <a:bodyPr/>
          <a:lstStyle/>
          <a:p>
            <a:fld id="{9439AAE6-4FE7-480D-BFEF-8AEFF48D5C17}" type="datetimeFigureOut">
              <a:rPr lang="en-IN" smtClean="0"/>
              <a:t>12-05-2022</a:t>
            </a:fld>
            <a:endParaRPr lang="en-IN"/>
          </a:p>
        </p:txBody>
      </p:sp>
      <p:sp>
        <p:nvSpPr>
          <p:cNvPr id="5" name="Footer Placeholder 4">
            <a:extLst>
              <a:ext uri="{FF2B5EF4-FFF2-40B4-BE49-F238E27FC236}">
                <a16:creationId xmlns:a16="http://schemas.microsoft.com/office/drawing/2014/main" id="{87E8E2ED-FD81-57D9-C398-F5587C868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3E4D9-3238-F3E5-67F7-555CD3F06B41}"/>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90457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C7F8-C12E-9780-F5D6-59F64145C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4ECAAE-6D0B-2124-23B3-1CA7E9E8B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2228F-0047-6EAF-317E-42620BA90437}"/>
              </a:ext>
            </a:extLst>
          </p:cNvPr>
          <p:cNvSpPr>
            <a:spLocks noGrp="1"/>
          </p:cNvSpPr>
          <p:nvPr>
            <p:ph type="dt" sz="half" idx="10"/>
          </p:nvPr>
        </p:nvSpPr>
        <p:spPr/>
        <p:txBody>
          <a:bodyPr/>
          <a:lstStyle/>
          <a:p>
            <a:fld id="{9439AAE6-4FE7-480D-BFEF-8AEFF48D5C17}" type="datetimeFigureOut">
              <a:rPr lang="en-IN" smtClean="0"/>
              <a:t>12-05-2022</a:t>
            </a:fld>
            <a:endParaRPr lang="en-IN"/>
          </a:p>
        </p:txBody>
      </p:sp>
      <p:sp>
        <p:nvSpPr>
          <p:cNvPr id="5" name="Footer Placeholder 4">
            <a:extLst>
              <a:ext uri="{FF2B5EF4-FFF2-40B4-BE49-F238E27FC236}">
                <a16:creationId xmlns:a16="http://schemas.microsoft.com/office/drawing/2014/main" id="{2FC15B46-6516-65D0-7362-1814D210D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9D9C9-8F2D-8F6F-6960-405302C16F39}"/>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229484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5124-E4F5-1271-5129-C5A01DFC15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6AC6DB-F123-D237-FB3B-33CAD1B0FD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810FB2-0CB2-A63E-CF3F-EB9364FCA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28FDB5-DF9A-DA3E-105F-3AB52FBDC85D}"/>
              </a:ext>
            </a:extLst>
          </p:cNvPr>
          <p:cNvSpPr>
            <a:spLocks noGrp="1"/>
          </p:cNvSpPr>
          <p:nvPr>
            <p:ph type="dt" sz="half" idx="10"/>
          </p:nvPr>
        </p:nvSpPr>
        <p:spPr/>
        <p:txBody>
          <a:bodyPr/>
          <a:lstStyle/>
          <a:p>
            <a:fld id="{9439AAE6-4FE7-480D-BFEF-8AEFF48D5C17}" type="datetimeFigureOut">
              <a:rPr lang="en-IN" smtClean="0"/>
              <a:t>12-05-2022</a:t>
            </a:fld>
            <a:endParaRPr lang="en-IN"/>
          </a:p>
        </p:txBody>
      </p:sp>
      <p:sp>
        <p:nvSpPr>
          <p:cNvPr id="6" name="Footer Placeholder 5">
            <a:extLst>
              <a:ext uri="{FF2B5EF4-FFF2-40B4-BE49-F238E27FC236}">
                <a16:creationId xmlns:a16="http://schemas.microsoft.com/office/drawing/2014/main" id="{2B99F470-31EB-3639-E5FA-FEE6782428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C4575-8A59-9AB9-8862-4D35534B1C6A}"/>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96487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55EC-5578-8BB8-796F-AABD80100E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8586A5-3811-8F53-8B25-E32464116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A598B-41F4-81E2-BD1F-1DDA738E1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C2B202-6C94-C073-2066-D6362EAEF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AA2A-B0AE-A72A-6449-C98012654F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7DF6A2-20E3-F82C-1023-27E575119C1B}"/>
              </a:ext>
            </a:extLst>
          </p:cNvPr>
          <p:cNvSpPr>
            <a:spLocks noGrp="1"/>
          </p:cNvSpPr>
          <p:nvPr>
            <p:ph type="dt" sz="half" idx="10"/>
          </p:nvPr>
        </p:nvSpPr>
        <p:spPr/>
        <p:txBody>
          <a:bodyPr/>
          <a:lstStyle/>
          <a:p>
            <a:fld id="{9439AAE6-4FE7-480D-BFEF-8AEFF48D5C17}" type="datetimeFigureOut">
              <a:rPr lang="en-IN" smtClean="0"/>
              <a:t>12-05-2022</a:t>
            </a:fld>
            <a:endParaRPr lang="en-IN"/>
          </a:p>
        </p:txBody>
      </p:sp>
      <p:sp>
        <p:nvSpPr>
          <p:cNvPr id="8" name="Footer Placeholder 7">
            <a:extLst>
              <a:ext uri="{FF2B5EF4-FFF2-40B4-BE49-F238E27FC236}">
                <a16:creationId xmlns:a16="http://schemas.microsoft.com/office/drawing/2014/main" id="{AAA54A3F-2540-543F-CF4F-9BA228A61F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B44FD6-BA77-A4E4-3DB0-700F7C4B470B}"/>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424116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2CCD-1D75-3417-4C79-13623F4A1D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849929-7AA6-B763-FD39-82868CD0A725}"/>
              </a:ext>
            </a:extLst>
          </p:cNvPr>
          <p:cNvSpPr>
            <a:spLocks noGrp="1"/>
          </p:cNvSpPr>
          <p:nvPr>
            <p:ph type="dt" sz="half" idx="10"/>
          </p:nvPr>
        </p:nvSpPr>
        <p:spPr/>
        <p:txBody>
          <a:bodyPr/>
          <a:lstStyle/>
          <a:p>
            <a:fld id="{9439AAE6-4FE7-480D-BFEF-8AEFF48D5C17}" type="datetimeFigureOut">
              <a:rPr lang="en-IN" smtClean="0"/>
              <a:t>12-05-2022</a:t>
            </a:fld>
            <a:endParaRPr lang="en-IN"/>
          </a:p>
        </p:txBody>
      </p:sp>
      <p:sp>
        <p:nvSpPr>
          <p:cNvPr id="4" name="Footer Placeholder 3">
            <a:extLst>
              <a:ext uri="{FF2B5EF4-FFF2-40B4-BE49-F238E27FC236}">
                <a16:creationId xmlns:a16="http://schemas.microsoft.com/office/drawing/2014/main" id="{76F9B768-2B79-3B04-309D-168D6E7D2E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DF60C5-627A-8649-B393-791811254473}"/>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50830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DFD47-EFFD-378C-88CB-26C280960C49}"/>
              </a:ext>
            </a:extLst>
          </p:cNvPr>
          <p:cNvSpPr>
            <a:spLocks noGrp="1"/>
          </p:cNvSpPr>
          <p:nvPr>
            <p:ph type="dt" sz="half" idx="10"/>
          </p:nvPr>
        </p:nvSpPr>
        <p:spPr/>
        <p:txBody>
          <a:bodyPr/>
          <a:lstStyle/>
          <a:p>
            <a:fld id="{9439AAE6-4FE7-480D-BFEF-8AEFF48D5C17}" type="datetimeFigureOut">
              <a:rPr lang="en-IN" smtClean="0"/>
              <a:t>12-05-2022</a:t>
            </a:fld>
            <a:endParaRPr lang="en-IN"/>
          </a:p>
        </p:txBody>
      </p:sp>
      <p:sp>
        <p:nvSpPr>
          <p:cNvPr id="3" name="Footer Placeholder 2">
            <a:extLst>
              <a:ext uri="{FF2B5EF4-FFF2-40B4-BE49-F238E27FC236}">
                <a16:creationId xmlns:a16="http://schemas.microsoft.com/office/drawing/2014/main" id="{980CB7AE-9C1A-9982-B046-478178E74E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AF3870-7A75-CFBF-D5D2-612821052C6B}"/>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5223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68A7-5381-5E00-BD0D-AC90865B5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7A5196-7F39-B046-30E1-A531ED062D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A992AD-F99E-D8C4-2DB0-86B5B39EA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BD64C-1B63-958A-F6DD-F6B23FFB2365}"/>
              </a:ext>
            </a:extLst>
          </p:cNvPr>
          <p:cNvSpPr>
            <a:spLocks noGrp="1"/>
          </p:cNvSpPr>
          <p:nvPr>
            <p:ph type="dt" sz="half" idx="10"/>
          </p:nvPr>
        </p:nvSpPr>
        <p:spPr/>
        <p:txBody>
          <a:bodyPr/>
          <a:lstStyle/>
          <a:p>
            <a:fld id="{9439AAE6-4FE7-480D-BFEF-8AEFF48D5C17}" type="datetimeFigureOut">
              <a:rPr lang="en-IN" smtClean="0"/>
              <a:t>12-05-2022</a:t>
            </a:fld>
            <a:endParaRPr lang="en-IN"/>
          </a:p>
        </p:txBody>
      </p:sp>
      <p:sp>
        <p:nvSpPr>
          <p:cNvPr id="6" name="Footer Placeholder 5">
            <a:extLst>
              <a:ext uri="{FF2B5EF4-FFF2-40B4-BE49-F238E27FC236}">
                <a16:creationId xmlns:a16="http://schemas.microsoft.com/office/drawing/2014/main" id="{392CBAD8-A1C8-AA55-D185-1F9B1F4FB6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5D4C6-6B2F-18C4-FCA7-33784EBC7C9C}"/>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424685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86D5-88BC-DB8A-7763-15C51EDB5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57AEB1-D5E5-A5DD-C852-CC00DE3C5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E6E223-4B92-1EAD-7A15-F117A0932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DC00B-E1FD-B5E9-3DC3-280344961CA9}"/>
              </a:ext>
            </a:extLst>
          </p:cNvPr>
          <p:cNvSpPr>
            <a:spLocks noGrp="1"/>
          </p:cNvSpPr>
          <p:nvPr>
            <p:ph type="dt" sz="half" idx="10"/>
          </p:nvPr>
        </p:nvSpPr>
        <p:spPr/>
        <p:txBody>
          <a:bodyPr/>
          <a:lstStyle/>
          <a:p>
            <a:fld id="{9439AAE6-4FE7-480D-BFEF-8AEFF48D5C17}" type="datetimeFigureOut">
              <a:rPr lang="en-IN" smtClean="0"/>
              <a:t>12-05-2022</a:t>
            </a:fld>
            <a:endParaRPr lang="en-IN"/>
          </a:p>
        </p:txBody>
      </p:sp>
      <p:sp>
        <p:nvSpPr>
          <p:cNvPr id="6" name="Footer Placeholder 5">
            <a:extLst>
              <a:ext uri="{FF2B5EF4-FFF2-40B4-BE49-F238E27FC236}">
                <a16:creationId xmlns:a16="http://schemas.microsoft.com/office/drawing/2014/main" id="{4189CD48-2B60-0D5D-7502-C0B5EEA69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87B0AE-CF91-1C91-0CE6-A22C159BC5C6}"/>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91621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D6BF7-DFF1-A2EB-35E4-8978BB699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CB1205-36E8-1029-7528-792F2C20F8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E0A15-3A57-8E05-91C4-A413594EF0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9AAE6-4FE7-480D-BFEF-8AEFF48D5C17}" type="datetimeFigureOut">
              <a:rPr lang="en-IN" smtClean="0"/>
              <a:t>12-05-2022</a:t>
            </a:fld>
            <a:endParaRPr lang="en-IN"/>
          </a:p>
        </p:txBody>
      </p:sp>
      <p:sp>
        <p:nvSpPr>
          <p:cNvPr id="5" name="Footer Placeholder 4">
            <a:extLst>
              <a:ext uri="{FF2B5EF4-FFF2-40B4-BE49-F238E27FC236}">
                <a16:creationId xmlns:a16="http://schemas.microsoft.com/office/drawing/2014/main" id="{56366A44-9975-B994-827E-A096C9906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2E55B-F6DF-58CD-2E82-5463B5113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D35DB-5832-495D-800E-4D7243E62646}" type="slidenum">
              <a:rPr lang="en-IN" smtClean="0"/>
              <a:t>‹#›</a:t>
            </a:fld>
            <a:endParaRPr lang="en-IN"/>
          </a:p>
        </p:txBody>
      </p:sp>
    </p:spTree>
    <p:extLst>
      <p:ext uri="{BB962C8B-B14F-4D97-AF65-F5344CB8AC3E}">
        <p14:creationId xmlns:p14="http://schemas.microsoft.com/office/powerpoint/2010/main" val="75497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Python</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a:t>
            </a:r>
          </a:p>
          <a:p>
            <a:r>
              <a:rPr lang="en-IN"/>
              <a:t>Date – 10</a:t>
            </a:r>
            <a:r>
              <a:rPr lang="en-IN" baseline="30000"/>
              <a:t>th</a:t>
            </a:r>
            <a:r>
              <a:rPr lang="en-IN"/>
              <a:t> May</a:t>
            </a:r>
            <a:r>
              <a:rPr lang="en-IN" dirty="0"/>
              <a:t>,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F2D6-1899-6FB1-F43B-BE70B6A9EF3B}"/>
              </a:ext>
            </a:extLst>
          </p:cNvPr>
          <p:cNvSpPr>
            <a:spLocks noGrp="1"/>
          </p:cNvSpPr>
          <p:nvPr>
            <p:ph type="title"/>
          </p:nvPr>
        </p:nvSpPr>
        <p:spPr>
          <a:xfrm>
            <a:off x="838200" y="365125"/>
            <a:ext cx="10515600" cy="880969"/>
          </a:xfrm>
        </p:spPr>
        <p:txBody>
          <a:bodyPr/>
          <a:lstStyle/>
          <a:p>
            <a:r>
              <a:rPr lang="en-IN" b="0" i="0" dirty="0">
                <a:solidFill>
                  <a:srgbClr val="222222"/>
                </a:solidFill>
                <a:effectLst/>
                <a:latin typeface="-apple-system"/>
              </a:rPr>
              <a:t>Python Comparison Operators</a:t>
            </a:r>
            <a:endParaRPr lang="en-IN" dirty="0"/>
          </a:p>
        </p:txBody>
      </p:sp>
      <p:sp>
        <p:nvSpPr>
          <p:cNvPr id="3" name="Content Placeholder 2">
            <a:extLst>
              <a:ext uri="{FF2B5EF4-FFF2-40B4-BE49-F238E27FC236}">
                <a16:creationId xmlns:a16="http://schemas.microsoft.com/office/drawing/2014/main" id="{AC38AC28-3F55-9C23-EED8-BC8A9A6C1B51}"/>
              </a:ext>
            </a:extLst>
          </p:cNvPr>
          <p:cNvSpPr>
            <a:spLocks noGrp="1"/>
          </p:cNvSpPr>
          <p:nvPr>
            <p:ph idx="1"/>
          </p:nvPr>
        </p:nvSpPr>
        <p:spPr>
          <a:xfrm>
            <a:off x="838200" y="1308847"/>
            <a:ext cx="10515600" cy="5280212"/>
          </a:xfrm>
        </p:spPr>
        <p:txBody>
          <a:bodyPr>
            <a:normAutofit/>
          </a:bodyPr>
          <a:lstStyle/>
          <a:p>
            <a:r>
              <a:rPr lang="en-US" sz="2000" b="0" i="0" dirty="0">
                <a:solidFill>
                  <a:srgbClr val="222222"/>
                </a:solidFill>
                <a:effectLst/>
                <a:latin typeface="-apple-system"/>
              </a:rPr>
              <a:t>Python Comparison Operators are called Relational operators, and they are mostly used either in IF Statements or Loops. Comparison Operators in Python are usually used to check the relationship between two variables. If the relation is true, it returns TRUE, and if the relation is false, then it will return output as FALSE. The below table shows all the Comparison Operators.</a:t>
            </a:r>
            <a:endParaRPr lang="en-IN" sz="2000" dirty="0"/>
          </a:p>
        </p:txBody>
      </p:sp>
      <p:pic>
        <p:nvPicPr>
          <p:cNvPr id="5" name="Picture 4">
            <a:extLst>
              <a:ext uri="{FF2B5EF4-FFF2-40B4-BE49-F238E27FC236}">
                <a16:creationId xmlns:a16="http://schemas.microsoft.com/office/drawing/2014/main" id="{24F42CAD-EE41-EDE1-93B2-FECCCBF78574}"/>
              </a:ext>
            </a:extLst>
          </p:cNvPr>
          <p:cNvPicPr>
            <a:picLocks noChangeAspect="1"/>
          </p:cNvPicPr>
          <p:nvPr/>
        </p:nvPicPr>
        <p:blipFill>
          <a:blip r:embed="rId2"/>
          <a:stretch>
            <a:fillRect/>
          </a:stretch>
        </p:blipFill>
        <p:spPr>
          <a:xfrm>
            <a:off x="2201177" y="2545976"/>
            <a:ext cx="7628281" cy="3693740"/>
          </a:xfrm>
          <a:prstGeom prst="rect">
            <a:avLst/>
          </a:prstGeom>
        </p:spPr>
      </p:pic>
    </p:spTree>
    <p:extLst>
      <p:ext uri="{BB962C8B-B14F-4D97-AF65-F5344CB8AC3E}">
        <p14:creationId xmlns:p14="http://schemas.microsoft.com/office/powerpoint/2010/main" val="93238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AC9B-2FCB-D9D7-FEB8-F0A06AF3C3AF}"/>
              </a:ext>
            </a:extLst>
          </p:cNvPr>
          <p:cNvSpPr>
            <a:spLocks noGrp="1"/>
          </p:cNvSpPr>
          <p:nvPr>
            <p:ph type="title"/>
          </p:nvPr>
        </p:nvSpPr>
        <p:spPr>
          <a:xfrm>
            <a:off x="838200" y="365125"/>
            <a:ext cx="10515600" cy="746499"/>
          </a:xfrm>
        </p:spPr>
        <p:txBody>
          <a:bodyPr/>
          <a:lstStyle/>
          <a:p>
            <a:r>
              <a:rPr lang="en-IN" b="0" i="0" dirty="0">
                <a:solidFill>
                  <a:srgbClr val="222222"/>
                </a:solidFill>
                <a:effectLst/>
                <a:latin typeface="-apple-system"/>
              </a:rPr>
              <a:t>Python Logical Operators</a:t>
            </a:r>
            <a:endParaRPr lang="en-IN" dirty="0"/>
          </a:p>
        </p:txBody>
      </p:sp>
      <p:sp>
        <p:nvSpPr>
          <p:cNvPr id="3" name="Content Placeholder 2">
            <a:extLst>
              <a:ext uri="{FF2B5EF4-FFF2-40B4-BE49-F238E27FC236}">
                <a16:creationId xmlns:a16="http://schemas.microsoft.com/office/drawing/2014/main" id="{E7443CA2-F79A-3562-2031-1BFE79EB7814}"/>
              </a:ext>
            </a:extLst>
          </p:cNvPr>
          <p:cNvSpPr>
            <a:spLocks noGrp="1"/>
          </p:cNvSpPr>
          <p:nvPr>
            <p:ph idx="1"/>
          </p:nvPr>
        </p:nvSpPr>
        <p:spPr>
          <a:xfrm>
            <a:off x="838200" y="1192306"/>
            <a:ext cx="10515600" cy="5300569"/>
          </a:xfrm>
        </p:spPr>
        <p:txBody>
          <a:bodyPr/>
          <a:lstStyle/>
          <a:p>
            <a:pPr algn="l"/>
            <a:r>
              <a:rPr lang="en-US" sz="2000" b="0" i="0" dirty="0">
                <a:solidFill>
                  <a:srgbClr val="222222"/>
                </a:solidFill>
                <a:effectLst/>
                <a:latin typeface="-apple-system"/>
              </a:rPr>
              <a:t>Python Logical Operators are used to combine two or more conditions and perform the logical operations using Logical AND, OR, and NOT. The Python Comparison Operators are used to compare two variables, what if we want to match more than one condition? Very simple, Python logical operators will do the trick for you. The below table outlines the and, or, not operator with examples.</a:t>
            </a:r>
          </a:p>
          <a:p>
            <a:br>
              <a:rPr lang="en-US" dirty="0"/>
            </a:br>
            <a:endParaRPr lang="en-IN" dirty="0"/>
          </a:p>
        </p:txBody>
      </p:sp>
      <p:pic>
        <p:nvPicPr>
          <p:cNvPr id="5" name="Picture 4">
            <a:extLst>
              <a:ext uri="{FF2B5EF4-FFF2-40B4-BE49-F238E27FC236}">
                <a16:creationId xmlns:a16="http://schemas.microsoft.com/office/drawing/2014/main" id="{DEB19F1F-D35A-37A1-4BDC-CD4B0330AF4C}"/>
              </a:ext>
            </a:extLst>
          </p:cNvPr>
          <p:cNvPicPr>
            <a:picLocks noChangeAspect="1"/>
          </p:cNvPicPr>
          <p:nvPr/>
        </p:nvPicPr>
        <p:blipFill>
          <a:blip r:embed="rId2"/>
          <a:stretch>
            <a:fillRect/>
          </a:stretch>
        </p:blipFill>
        <p:spPr>
          <a:xfrm>
            <a:off x="1881370" y="2740621"/>
            <a:ext cx="8721001" cy="3077473"/>
          </a:xfrm>
          <a:prstGeom prst="rect">
            <a:avLst/>
          </a:prstGeom>
        </p:spPr>
      </p:pic>
    </p:spTree>
    <p:extLst>
      <p:ext uri="{BB962C8B-B14F-4D97-AF65-F5344CB8AC3E}">
        <p14:creationId xmlns:p14="http://schemas.microsoft.com/office/powerpoint/2010/main" val="323416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8AB-FEEF-737C-AA6E-92482BF1F3EB}"/>
              </a:ext>
            </a:extLst>
          </p:cNvPr>
          <p:cNvSpPr>
            <a:spLocks noGrp="1"/>
          </p:cNvSpPr>
          <p:nvPr>
            <p:ph type="title"/>
          </p:nvPr>
        </p:nvSpPr>
        <p:spPr/>
        <p:txBody>
          <a:bodyPr/>
          <a:lstStyle/>
          <a:p>
            <a:r>
              <a:rPr lang="en-IN" b="0" i="0" dirty="0">
                <a:solidFill>
                  <a:srgbClr val="222222"/>
                </a:solidFill>
                <a:effectLst/>
                <a:latin typeface="-apple-system"/>
              </a:rPr>
              <a:t>Python If Statement</a:t>
            </a:r>
            <a:endParaRPr lang="en-IN" dirty="0"/>
          </a:p>
        </p:txBody>
      </p:sp>
      <p:sp>
        <p:nvSpPr>
          <p:cNvPr id="3" name="Content Placeholder 2">
            <a:extLst>
              <a:ext uri="{FF2B5EF4-FFF2-40B4-BE49-F238E27FC236}">
                <a16:creationId xmlns:a16="http://schemas.microsoft.com/office/drawing/2014/main" id="{0BCAF969-C630-102B-0836-3CB2094B24F4}"/>
              </a:ext>
            </a:extLst>
          </p:cNvPr>
          <p:cNvSpPr>
            <a:spLocks noGrp="1"/>
          </p:cNvSpPr>
          <p:nvPr>
            <p:ph idx="1"/>
          </p:nvPr>
        </p:nvSpPr>
        <p:spPr>
          <a:xfrm>
            <a:off x="838200" y="1825625"/>
            <a:ext cx="10515600" cy="4736540"/>
          </a:xfrm>
        </p:spPr>
        <p:txBody>
          <a:bodyPr/>
          <a:lstStyle/>
          <a:p>
            <a:r>
              <a:rPr lang="en-US" sz="2400" b="0" i="0" dirty="0">
                <a:solidFill>
                  <a:srgbClr val="222222"/>
                </a:solidFill>
                <a:effectLst/>
                <a:latin typeface="-apple-system"/>
              </a:rPr>
              <a:t>The Python If statement is one of the most useful decisions making statements in real-time programming. Python If statement allows the compiler to test the condition first, depend upon the result, it executes the code block. while a given test condition is true, then only the code within the if block executes.</a:t>
            </a:r>
          </a:p>
          <a:p>
            <a:pPr algn="l"/>
            <a:r>
              <a:rPr lang="en-US" sz="2400" b="0" i="0" dirty="0">
                <a:solidFill>
                  <a:srgbClr val="222222"/>
                </a:solidFill>
                <a:effectLst/>
                <a:latin typeface="-apple-system"/>
              </a:rPr>
              <a:t>The if statement in Python Programming has a simple structure:</a:t>
            </a:r>
            <a:endParaRPr lang="en-US" b="0" i="0" dirty="0">
              <a:solidFill>
                <a:srgbClr val="222222"/>
              </a:solidFill>
              <a:effectLst/>
              <a:latin typeface="-apple-system"/>
            </a:endParaRPr>
          </a:p>
          <a:p>
            <a:r>
              <a:rPr lang="en-US" sz="2400" b="0" i="0" dirty="0">
                <a:solidFill>
                  <a:srgbClr val="222222"/>
                </a:solidFill>
                <a:effectLst/>
                <a:latin typeface="-apple-system"/>
              </a:rPr>
              <a:t>When the test condition in the Python If statement is true, Statement1, Statement2, ……., </a:t>
            </a:r>
            <a:r>
              <a:rPr lang="en-US" sz="2400" b="0" i="0" dirty="0" err="1">
                <a:solidFill>
                  <a:srgbClr val="222222"/>
                </a:solidFill>
                <a:effectLst/>
                <a:latin typeface="-apple-system"/>
              </a:rPr>
              <a:t>Statementn</a:t>
            </a:r>
            <a:r>
              <a:rPr lang="en-US" sz="2400" b="0" i="0" dirty="0">
                <a:solidFill>
                  <a:srgbClr val="222222"/>
                </a:solidFill>
                <a:effectLst/>
                <a:latin typeface="-apple-system"/>
              </a:rPr>
              <a:t> will execute. Otherwise, all too them will skip. Let us see the flow chart for a better understanding.</a:t>
            </a:r>
            <a:endParaRPr lang="en-IN" sz="2400" dirty="0"/>
          </a:p>
        </p:txBody>
      </p:sp>
      <p:pic>
        <p:nvPicPr>
          <p:cNvPr id="9" name="Picture 8">
            <a:extLst>
              <a:ext uri="{FF2B5EF4-FFF2-40B4-BE49-F238E27FC236}">
                <a16:creationId xmlns:a16="http://schemas.microsoft.com/office/drawing/2014/main" id="{D6BDDE50-F010-99B1-F1C0-6EE38296C40E}"/>
              </a:ext>
            </a:extLst>
          </p:cNvPr>
          <p:cNvPicPr>
            <a:picLocks noChangeAspect="1"/>
          </p:cNvPicPr>
          <p:nvPr/>
        </p:nvPicPr>
        <p:blipFill>
          <a:blip r:embed="rId2"/>
          <a:stretch>
            <a:fillRect/>
          </a:stretch>
        </p:blipFill>
        <p:spPr>
          <a:xfrm>
            <a:off x="7912915" y="4491316"/>
            <a:ext cx="2369604" cy="1792943"/>
          </a:xfrm>
          <a:prstGeom prst="rect">
            <a:avLst/>
          </a:prstGeom>
        </p:spPr>
      </p:pic>
    </p:spTree>
    <p:extLst>
      <p:ext uri="{BB962C8B-B14F-4D97-AF65-F5344CB8AC3E}">
        <p14:creationId xmlns:p14="http://schemas.microsoft.com/office/powerpoint/2010/main" val="3483123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5708-04CC-6532-0EF7-98CC064113A1}"/>
              </a:ext>
            </a:extLst>
          </p:cNvPr>
          <p:cNvSpPr>
            <a:spLocks noGrp="1"/>
          </p:cNvSpPr>
          <p:nvPr>
            <p:ph type="title"/>
          </p:nvPr>
        </p:nvSpPr>
        <p:spPr/>
        <p:txBody>
          <a:bodyPr/>
          <a:lstStyle/>
          <a:p>
            <a:pPr algn="l"/>
            <a:r>
              <a:rPr lang="en-US" b="0" i="0" dirty="0">
                <a:solidFill>
                  <a:srgbClr val="222222"/>
                </a:solidFill>
                <a:effectLst/>
                <a:latin typeface="-apple-system"/>
              </a:rPr>
              <a:t>Python If Statement Flow Chart</a:t>
            </a:r>
          </a:p>
        </p:txBody>
      </p:sp>
      <p:pic>
        <p:nvPicPr>
          <p:cNvPr id="8" name="Picture 7">
            <a:extLst>
              <a:ext uri="{FF2B5EF4-FFF2-40B4-BE49-F238E27FC236}">
                <a16:creationId xmlns:a16="http://schemas.microsoft.com/office/drawing/2014/main" id="{342DFFAD-9802-6407-F8CA-AE6808642C29}"/>
              </a:ext>
            </a:extLst>
          </p:cNvPr>
          <p:cNvPicPr>
            <a:picLocks noChangeAspect="1"/>
          </p:cNvPicPr>
          <p:nvPr/>
        </p:nvPicPr>
        <p:blipFill>
          <a:blip r:embed="rId2"/>
          <a:stretch>
            <a:fillRect/>
          </a:stretch>
        </p:blipFill>
        <p:spPr>
          <a:xfrm>
            <a:off x="3998100" y="1512612"/>
            <a:ext cx="3657917" cy="4191363"/>
          </a:xfrm>
          <a:prstGeom prst="rect">
            <a:avLst/>
          </a:prstGeom>
        </p:spPr>
      </p:pic>
    </p:spTree>
    <p:extLst>
      <p:ext uri="{BB962C8B-B14F-4D97-AF65-F5344CB8AC3E}">
        <p14:creationId xmlns:p14="http://schemas.microsoft.com/office/powerpoint/2010/main" val="264127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BFFE-1A7E-C926-1007-C48B13A43F5A}"/>
              </a:ext>
            </a:extLst>
          </p:cNvPr>
          <p:cNvSpPr>
            <a:spLocks noGrp="1"/>
          </p:cNvSpPr>
          <p:nvPr>
            <p:ph type="title"/>
          </p:nvPr>
        </p:nvSpPr>
        <p:spPr/>
        <p:txBody>
          <a:bodyPr/>
          <a:lstStyle/>
          <a:p>
            <a:r>
              <a:rPr lang="en-IN" b="0" i="0" dirty="0">
                <a:solidFill>
                  <a:srgbClr val="222222"/>
                </a:solidFill>
                <a:effectLst/>
                <a:latin typeface="-apple-system"/>
              </a:rPr>
              <a:t>Python If Else Statement</a:t>
            </a:r>
            <a:endParaRPr lang="en-IN" dirty="0"/>
          </a:p>
        </p:txBody>
      </p:sp>
      <p:sp>
        <p:nvSpPr>
          <p:cNvPr id="3" name="Content Placeholder 2">
            <a:extLst>
              <a:ext uri="{FF2B5EF4-FFF2-40B4-BE49-F238E27FC236}">
                <a16:creationId xmlns:a16="http://schemas.microsoft.com/office/drawing/2014/main" id="{EBC7C120-2B76-8A17-BECA-3E213BECD5DE}"/>
              </a:ext>
            </a:extLst>
          </p:cNvPr>
          <p:cNvSpPr>
            <a:spLocks noGrp="1"/>
          </p:cNvSpPr>
          <p:nvPr>
            <p:ph idx="1"/>
          </p:nvPr>
        </p:nvSpPr>
        <p:spPr>
          <a:xfrm>
            <a:off x="838200" y="1825624"/>
            <a:ext cx="10515600" cy="4754469"/>
          </a:xfrm>
        </p:spPr>
        <p:txBody>
          <a:bodyPr/>
          <a:lstStyle/>
          <a:p>
            <a:pPr algn="l"/>
            <a:r>
              <a:rPr lang="en-US" sz="2000" b="0" i="0" dirty="0">
                <a:solidFill>
                  <a:srgbClr val="222222"/>
                </a:solidFill>
                <a:effectLst/>
                <a:latin typeface="-apple-system"/>
              </a:rPr>
              <a:t>The Python If Else Statement is an extension to the If (which we discussed in the earlier post). The If condition will only execute the code block when the given condition is true and when the condition is false, it will not execute the code.</a:t>
            </a:r>
          </a:p>
          <a:p>
            <a:pPr algn="l"/>
            <a:r>
              <a:rPr lang="en-US" sz="2000" b="0" i="0" dirty="0">
                <a:solidFill>
                  <a:srgbClr val="222222"/>
                </a:solidFill>
                <a:effectLst/>
                <a:latin typeface="-apple-system"/>
              </a:rPr>
              <a:t>In real-world, it would be nice to execute something when the expression fails. To do so, If condition is used and here, the Else block will run some code when the condition fails. The syntax of the Python If Else Statement is.</a:t>
            </a:r>
          </a:p>
          <a:p>
            <a:pPr algn="l"/>
            <a:r>
              <a:rPr lang="en-US" sz="2000" dirty="0">
                <a:solidFill>
                  <a:srgbClr val="222222"/>
                </a:solidFill>
                <a:latin typeface="-apple-system"/>
              </a:rPr>
              <a:t>When the test condition present in the above Python If else structure is evaluated to true, True statements executed. When it return false, False code executed</a:t>
            </a:r>
            <a:r>
              <a:rPr lang="en-US" sz="1400" b="0" i="0" dirty="0">
                <a:solidFill>
                  <a:srgbClr val="222222"/>
                </a:solidFill>
                <a:effectLst/>
                <a:latin typeface="-apple-system"/>
              </a:rPr>
              <a:t>.</a:t>
            </a:r>
            <a:endParaRPr lang="en-US" sz="2000" b="0" i="0" dirty="0">
              <a:solidFill>
                <a:srgbClr val="222222"/>
              </a:solidFill>
              <a:effectLst/>
              <a:latin typeface="-apple-system"/>
            </a:endParaRPr>
          </a:p>
          <a:p>
            <a:endParaRPr lang="en-IN" dirty="0"/>
          </a:p>
          <a:p>
            <a:endParaRPr lang="en-IN" dirty="0"/>
          </a:p>
        </p:txBody>
      </p:sp>
      <p:pic>
        <p:nvPicPr>
          <p:cNvPr id="5" name="Picture 4">
            <a:extLst>
              <a:ext uri="{FF2B5EF4-FFF2-40B4-BE49-F238E27FC236}">
                <a16:creationId xmlns:a16="http://schemas.microsoft.com/office/drawing/2014/main" id="{4075597A-9383-6AD8-372A-93DFDD940F06}"/>
              </a:ext>
            </a:extLst>
          </p:cNvPr>
          <p:cNvPicPr>
            <a:picLocks noChangeAspect="1"/>
          </p:cNvPicPr>
          <p:nvPr/>
        </p:nvPicPr>
        <p:blipFill>
          <a:blip r:embed="rId2"/>
          <a:stretch>
            <a:fillRect/>
          </a:stretch>
        </p:blipFill>
        <p:spPr>
          <a:xfrm>
            <a:off x="1919018" y="4398648"/>
            <a:ext cx="7529212" cy="1912786"/>
          </a:xfrm>
          <a:prstGeom prst="rect">
            <a:avLst/>
          </a:prstGeom>
        </p:spPr>
      </p:pic>
    </p:spTree>
    <p:extLst>
      <p:ext uri="{BB962C8B-B14F-4D97-AF65-F5344CB8AC3E}">
        <p14:creationId xmlns:p14="http://schemas.microsoft.com/office/powerpoint/2010/main" val="1163909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8831-A2C1-D84D-BF24-26489F3DA2CF}"/>
              </a:ext>
            </a:extLst>
          </p:cNvPr>
          <p:cNvSpPr>
            <a:spLocks noGrp="1"/>
          </p:cNvSpPr>
          <p:nvPr>
            <p:ph type="title"/>
          </p:nvPr>
        </p:nvSpPr>
        <p:spPr>
          <a:xfrm>
            <a:off x="838200" y="365126"/>
            <a:ext cx="10515600" cy="863040"/>
          </a:xfrm>
        </p:spPr>
        <p:txBody>
          <a:bodyPr/>
          <a:lstStyle/>
          <a:p>
            <a:r>
              <a:rPr lang="en-IN" b="0" i="0" dirty="0">
                <a:solidFill>
                  <a:srgbClr val="222222"/>
                </a:solidFill>
                <a:effectLst/>
                <a:latin typeface="-apple-system"/>
              </a:rPr>
              <a:t>Python Nested If</a:t>
            </a:r>
            <a:endParaRPr lang="en-IN" dirty="0"/>
          </a:p>
        </p:txBody>
      </p:sp>
      <p:sp>
        <p:nvSpPr>
          <p:cNvPr id="3" name="Content Placeholder 2">
            <a:extLst>
              <a:ext uri="{FF2B5EF4-FFF2-40B4-BE49-F238E27FC236}">
                <a16:creationId xmlns:a16="http://schemas.microsoft.com/office/drawing/2014/main" id="{2523B956-1DA6-95BA-D455-C8D3980AE77A}"/>
              </a:ext>
            </a:extLst>
          </p:cNvPr>
          <p:cNvSpPr>
            <a:spLocks noGrp="1"/>
          </p:cNvSpPr>
          <p:nvPr>
            <p:ph idx="1"/>
          </p:nvPr>
        </p:nvSpPr>
        <p:spPr>
          <a:xfrm>
            <a:off x="838200" y="1658471"/>
            <a:ext cx="10515600" cy="4518492"/>
          </a:xfrm>
        </p:spPr>
        <p:txBody>
          <a:bodyPr/>
          <a:lstStyle/>
          <a:p>
            <a:pPr algn="l"/>
            <a:r>
              <a:rPr lang="en-US" sz="2400" b="0" i="0" dirty="0">
                <a:solidFill>
                  <a:srgbClr val="222222"/>
                </a:solidFill>
                <a:effectLst/>
                <a:latin typeface="-apple-system"/>
              </a:rPr>
              <a:t>Python Nested If Statement means to place one If inside another If Statement. Python If Else statement allows us to print different statements depending upon the expression result (TRUE, FALSE). Sometimes we have to check further even when the condition is TRUE. In these situations, we can use the Python Nested IF statements, but be careful while using it.</a:t>
            </a:r>
          </a:p>
          <a:p>
            <a:pPr algn="l"/>
            <a:r>
              <a:rPr lang="en-US" sz="2400" b="0" i="0" dirty="0">
                <a:solidFill>
                  <a:srgbClr val="222222"/>
                </a:solidFill>
                <a:effectLst/>
                <a:latin typeface="-apple-system"/>
              </a:rPr>
              <a:t>In the Python nested if statement example, every person is eligible to work if he is 18 years old or above. Else he is not qualified. However, companies won’t offer a job to every person. So, we use another If condition, also called Python Nested If Statement, to check his education qualifications or any specific company requirements.</a:t>
            </a:r>
          </a:p>
          <a:p>
            <a:endParaRPr lang="en-IN" dirty="0"/>
          </a:p>
        </p:txBody>
      </p:sp>
    </p:spTree>
    <p:extLst>
      <p:ext uri="{BB962C8B-B14F-4D97-AF65-F5344CB8AC3E}">
        <p14:creationId xmlns:p14="http://schemas.microsoft.com/office/powerpoint/2010/main" val="2980905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9C9F-A743-AF49-6F50-7A32E8637BF3}"/>
              </a:ext>
            </a:extLst>
          </p:cNvPr>
          <p:cNvSpPr>
            <a:spLocks noGrp="1"/>
          </p:cNvSpPr>
          <p:nvPr>
            <p:ph type="title"/>
          </p:nvPr>
        </p:nvSpPr>
        <p:spPr>
          <a:xfrm>
            <a:off x="838200" y="365126"/>
            <a:ext cx="10515600" cy="988546"/>
          </a:xfrm>
        </p:spPr>
        <p:txBody>
          <a:bodyPr/>
          <a:lstStyle/>
          <a:p>
            <a:r>
              <a:rPr lang="en-US" b="0" i="0" dirty="0">
                <a:solidFill>
                  <a:srgbClr val="222222"/>
                </a:solidFill>
                <a:effectLst/>
                <a:latin typeface="-apple-system"/>
              </a:rPr>
              <a:t>Python Nested If Statement Syntax</a:t>
            </a:r>
            <a:endParaRPr lang="en-IN" dirty="0"/>
          </a:p>
        </p:txBody>
      </p:sp>
      <p:sp>
        <p:nvSpPr>
          <p:cNvPr id="3" name="Content Placeholder 2">
            <a:extLst>
              <a:ext uri="{FF2B5EF4-FFF2-40B4-BE49-F238E27FC236}">
                <a16:creationId xmlns:a16="http://schemas.microsoft.com/office/drawing/2014/main" id="{EC9B00A9-72AA-803F-76A2-7979F0AEE684}"/>
              </a:ext>
            </a:extLst>
          </p:cNvPr>
          <p:cNvSpPr>
            <a:spLocks noGrp="1"/>
          </p:cNvSpPr>
          <p:nvPr>
            <p:ph idx="1"/>
          </p:nvPr>
        </p:nvSpPr>
        <p:spPr>
          <a:xfrm>
            <a:off x="838200" y="1452282"/>
            <a:ext cx="10515600" cy="4724681"/>
          </a:xfrm>
        </p:spPr>
        <p:txBody>
          <a:bodyPr/>
          <a:lstStyle/>
          <a:p>
            <a:r>
              <a:rPr lang="en-US" b="0" i="0" dirty="0">
                <a:solidFill>
                  <a:srgbClr val="222222"/>
                </a:solidFill>
                <a:effectLst/>
                <a:latin typeface="-apple-system"/>
              </a:rPr>
              <a:t>The Python Nested If Statement Syntax is</a:t>
            </a:r>
          </a:p>
          <a:p>
            <a:endParaRPr lang="en-IN" dirty="0"/>
          </a:p>
        </p:txBody>
      </p:sp>
      <p:pic>
        <p:nvPicPr>
          <p:cNvPr id="5" name="Picture 4">
            <a:extLst>
              <a:ext uri="{FF2B5EF4-FFF2-40B4-BE49-F238E27FC236}">
                <a16:creationId xmlns:a16="http://schemas.microsoft.com/office/drawing/2014/main" id="{D5C8A26B-F023-58C3-2683-0602F12F9EB3}"/>
              </a:ext>
            </a:extLst>
          </p:cNvPr>
          <p:cNvPicPr>
            <a:picLocks noChangeAspect="1"/>
          </p:cNvPicPr>
          <p:nvPr/>
        </p:nvPicPr>
        <p:blipFill>
          <a:blip r:embed="rId2"/>
          <a:stretch>
            <a:fillRect/>
          </a:stretch>
        </p:blipFill>
        <p:spPr>
          <a:xfrm>
            <a:off x="2332973" y="2448902"/>
            <a:ext cx="7292972" cy="2956816"/>
          </a:xfrm>
          <a:prstGeom prst="rect">
            <a:avLst/>
          </a:prstGeom>
        </p:spPr>
      </p:pic>
    </p:spTree>
    <p:extLst>
      <p:ext uri="{BB962C8B-B14F-4D97-AF65-F5344CB8AC3E}">
        <p14:creationId xmlns:p14="http://schemas.microsoft.com/office/powerpoint/2010/main" val="3281484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195F-C869-6683-D546-5CB0A04CE14F}"/>
              </a:ext>
            </a:extLst>
          </p:cNvPr>
          <p:cNvSpPr>
            <a:spLocks noGrp="1"/>
          </p:cNvSpPr>
          <p:nvPr>
            <p:ph type="title"/>
          </p:nvPr>
        </p:nvSpPr>
        <p:spPr/>
        <p:txBody>
          <a:bodyPr/>
          <a:lstStyle/>
          <a:p>
            <a:r>
              <a:rPr lang="en-IN" b="0" i="0" dirty="0">
                <a:solidFill>
                  <a:srgbClr val="222222"/>
                </a:solidFill>
                <a:effectLst/>
                <a:latin typeface="-apple-system"/>
              </a:rPr>
              <a:t>Nested if Flow Chart</a:t>
            </a:r>
            <a:endParaRPr lang="en-IN" dirty="0"/>
          </a:p>
        </p:txBody>
      </p:sp>
      <p:pic>
        <p:nvPicPr>
          <p:cNvPr id="5" name="Picture 4">
            <a:extLst>
              <a:ext uri="{FF2B5EF4-FFF2-40B4-BE49-F238E27FC236}">
                <a16:creationId xmlns:a16="http://schemas.microsoft.com/office/drawing/2014/main" id="{A8C24ED3-A5DA-5E8F-2E43-0025FD249938}"/>
              </a:ext>
            </a:extLst>
          </p:cNvPr>
          <p:cNvPicPr>
            <a:picLocks noChangeAspect="1"/>
          </p:cNvPicPr>
          <p:nvPr/>
        </p:nvPicPr>
        <p:blipFill>
          <a:blip r:embed="rId2"/>
          <a:stretch>
            <a:fillRect/>
          </a:stretch>
        </p:blipFill>
        <p:spPr>
          <a:xfrm>
            <a:off x="1959559" y="1595718"/>
            <a:ext cx="8039797" cy="4532092"/>
          </a:xfrm>
          <a:prstGeom prst="rect">
            <a:avLst/>
          </a:prstGeom>
        </p:spPr>
      </p:pic>
    </p:spTree>
    <p:extLst>
      <p:ext uri="{BB962C8B-B14F-4D97-AF65-F5344CB8AC3E}">
        <p14:creationId xmlns:p14="http://schemas.microsoft.com/office/powerpoint/2010/main" val="143854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35D2-B9DE-60A5-4E54-7FE20F4C990B}"/>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Statement</a:t>
            </a:r>
            <a:endParaRPr lang="en-IN" dirty="0"/>
          </a:p>
        </p:txBody>
      </p:sp>
      <p:sp>
        <p:nvSpPr>
          <p:cNvPr id="3" name="Content Placeholder 2">
            <a:extLst>
              <a:ext uri="{FF2B5EF4-FFF2-40B4-BE49-F238E27FC236}">
                <a16:creationId xmlns:a16="http://schemas.microsoft.com/office/drawing/2014/main" id="{298A7EEB-BDC3-180C-B65D-1383685A0F3D}"/>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elif</a:t>
            </a:r>
            <a:r>
              <a:rPr lang="en-US" b="0" i="0" dirty="0">
                <a:solidFill>
                  <a:srgbClr val="222222"/>
                </a:solidFill>
                <a:effectLst/>
                <a:latin typeface="-apple-system"/>
              </a:rPr>
              <a:t> Statement also called as the Else If and it is very useful when we have to check several conditions. Apart from this Python </a:t>
            </a:r>
            <a:r>
              <a:rPr lang="en-US" b="0" i="0" dirty="0" err="1">
                <a:solidFill>
                  <a:srgbClr val="222222"/>
                </a:solidFill>
                <a:effectLst/>
                <a:latin typeface="-apple-system"/>
              </a:rPr>
              <a:t>elif</a:t>
            </a:r>
            <a:r>
              <a:rPr lang="en-US" b="0" i="0" dirty="0">
                <a:solidFill>
                  <a:srgbClr val="222222"/>
                </a:solidFill>
                <a:effectLst/>
                <a:latin typeface="-apple-system"/>
              </a:rPr>
              <a:t>, we can also use the Nested If to achieve the same. However, as the number of conditions increase, the Nested If else complexity will also increase. Let us see the syntax of the same.</a:t>
            </a:r>
            <a:endParaRPr lang="en-IN" dirty="0"/>
          </a:p>
        </p:txBody>
      </p:sp>
    </p:spTree>
    <p:extLst>
      <p:ext uri="{BB962C8B-B14F-4D97-AF65-F5344CB8AC3E}">
        <p14:creationId xmlns:p14="http://schemas.microsoft.com/office/powerpoint/2010/main" val="1501135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10C2-594E-FBBD-868F-40F26614D077}"/>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Syntax</a:t>
            </a:r>
            <a:endParaRPr lang="en-IN" dirty="0"/>
          </a:p>
        </p:txBody>
      </p:sp>
      <p:sp>
        <p:nvSpPr>
          <p:cNvPr id="3" name="Content Placeholder 2">
            <a:extLst>
              <a:ext uri="{FF2B5EF4-FFF2-40B4-BE49-F238E27FC236}">
                <a16:creationId xmlns:a16="http://schemas.microsoft.com/office/drawing/2014/main" id="{21021984-B831-357F-B7CF-415C7D2C956A}"/>
              </a:ext>
            </a:extLst>
          </p:cNvPr>
          <p:cNvSpPr>
            <a:spLocks noGrp="1"/>
          </p:cNvSpPr>
          <p:nvPr>
            <p:ph idx="1"/>
          </p:nvPr>
        </p:nvSpPr>
        <p:spPr/>
        <p:txBody>
          <a:bodyPr/>
          <a:lstStyle/>
          <a:p>
            <a:r>
              <a:rPr lang="en-US" b="0" i="0" dirty="0">
                <a:solidFill>
                  <a:srgbClr val="222222"/>
                </a:solidFill>
                <a:effectLst/>
                <a:latin typeface="-apple-system"/>
              </a:rPr>
              <a:t>The syntax of Python </a:t>
            </a:r>
            <a:r>
              <a:rPr lang="en-US" b="0" i="0" dirty="0" err="1">
                <a:solidFill>
                  <a:srgbClr val="222222"/>
                </a:solidFill>
                <a:effectLst/>
                <a:latin typeface="-apple-system"/>
              </a:rPr>
              <a:t>elif</a:t>
            </a:r>
            <a:r>
              <a:rPr lang="en-US" b="0" i="0" dirty="0">
                <a:solidFill>
                  <a:srgbClr val="222222"/>
                </a:solidFill>
                <a:effectLst/>
                <a:latin typeface="-apple-system"/>
              </a:rPr>
              <a:t> or else if statement is</a:t>
            </a:r>
          </a:p>
          <a:p>
            <a:endParaRPr lang="en-IN" dirty="0"/>
          </a:p>
        </p:txBody>
      </p:sp>
      <p:pic>
        <p:nvPicPr>
          <p:cNvPr id="7" name="Picture 6">
            <a:extLst>
              <a:ext uri="{FF2B5EF4-FFF2-40B4-BE49-F238E27FC236}">
                <a16:creationId xmlns:a16="http://schemas.microsoft.com/office/drawing/2014/main" id="{483F41F0-41C8-B04A-AE9F-632F83E5DE19}"/>
              </a:ext>
            </a:extLst>
          </p:cNvPr>
          <p:cNvPicPr>
            <a:picLocks noChangeAspect="1"/>
          </p:cNvPicPr>
          <p:nvPr/>
        </p:nvPicPr>
        <p:blipFill>
          <a:blip r:embed="rId2"/>
          <a:stretch>
            <a:fillRect/>
          </a:stretch>
        </p:blipFill>
        <p:spPr>
          <a:xfrm>
            <a:off x="2239959" y="2826235"/>
            <a:ext cx="7407282" cy="2568163"/>
          </a:xfrm>
          <a:prstGeom prst="rect">
            <a:avLst/>
          </a:prstGeom>
        </p:spPr>
      </p:pic>
    </p:spTree>
    <p:extLst>
      <p:ext uri="{BB962C8B-B14F-4D97-AF65-F5344CB8AC3E}">
        <p14:creationId xmlns:p14="http://schemas.microsoft.com/office/powerpoint/2010/main" val="105858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493D-48A0-128B-2045-E5AE32A26D46}"/>
              </a:ext>
            </a:extLst>
          </p:cNvPr>
          <p:cNvSpPr>
            <a:spLocks noGrp="1"/>
          </p:cNvSpPr>
          <p:nvPr>
            <p:ph type="title"/>
          </p:nvPr>
        </p:nvSpPr>
        <p:spPr/>
        <p:txBody>
          <a:bodyPr/>
          <a:lstStyle/>
          <a:p>
            <a:r>
              <a:rPr lang="en-IN" b="0" i="0" dirty="0">
                <a:solidFill>
                  <a:srgbClr val="222222"/>
                </a:solidFill>
                <a:effectLst/>
                <a:latin typeface="-apple-system"/>
              </a:rPr>
              <a:t>What is Python?</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C5C6CD2C-A4FA-51C7-C625-08A765699A4D}"/>
              </a:ext>
            </a:extLst>
          </p:cNvPr>
          <p:cNvSpPr>
            <a:spLocks noGrp="1"/>
          </p:cNvSpPr>
          <p:nvPr>
            <p:ph idx="1"/>
          </p:nvPr>
        </p:nvSpPr>
        <p:spPr/>
        <p:txBody>
          <a:bodyPr/>
          <a:lstStyle/>
          <a:p>
            <a:r>
              <a:rPr lang="en-US" b="0" i="0" dirty="0">
                <a:solidFill>
                  <a:srgbClr val="222222"/>
                </a:solidFill>
                <a:effectLst/>
                <a:latin typeface="-apple-system"/>
              </a:rPr>
              <a:t>Python programming language is a general purpose high level language which is structural, procedural, and object oriented programming. Like most programming languages, Python code supports classes, methods, static methods, inheritance, etc. And the most important part is, it supports modules and packages which encourages code reusability in a program work flow.</a:t>
            </a:r>
            <a:endParaRPr lang="en-IN" dirty="0"/>
          </a:p>
        </p:txBody>
      </p:sp>
    </p:spTree>
    <p:extLst>
      <p:ext uri="{BB962C8B-B14F-4D97-AF65-F5344CB8AC3E}">
        <p14:creationId xmlns:p14="http://schemas.microsoft.com/office/powerpoint/2010/main" val="309518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083E-5745-7EB7-25B6-D494CFCEE2E6}"/>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Syntax Contd.</a:t>
            </a:r>
            <a:endParaRPr lang="en-IN" dirty="0"/>
          </a:p>
        </p:txBody>
      </p:sp>
      <p:sp>
        <p:nvSpPr>
          <p:cNvPr id="3" name="Content Placeholder 2">
            <a:extLst>
              <a:ext uri="{FF2B5EF4-FFF2-40B4-BE49-F238E27FC236}">
                <a16:creationId xmlns:a16="http://schemas.microsoft.com/office/drawing/2014/main" id="{AF20B284-8F99-7909-C343-852EC30B088D}"/>
              </a:ext>
            </a:extLst>
          </p:cNvPr>
          <p:cNvSpPr>
            <a:spLocks noGrp="1"/>
          </p:cNvSpPr>
          <p:nvPr>
            <p:ph idx="1"/>
          </p:nvPr>
        </p:nvSpPr>
        <p:spPr>
          <a:xfrm>
            <a:off x="838200" y="1825625"/>
            <a:ext cx="10515600" cy="4584140"/>
          </a:xfrm>
        </p:spPr>
        <p:txBody>
          <a:bodyPr>
            <a:normAutofit fontScale="92500" lnSpcReduction="20000"/>
          </a:bodyPr>
          <a:lstStyle/>
          <a:p>
            <a:pPr algn="l"/>
            <a:r>
              <a:rPr lang="en-US" b="0" i="0" dirty="0">
                <a:solidFill>
                  <a:srgbClr val="222222"/>
                </a:solidFill>
                <a:effectLst/>
                <a:latin typeface="-apple-system"/>
              </a:rPr>
              <a:t>The Python </a:t>
            </a:r>
            <a:r>
              <a:rPr lang="en-US" b="0" i="0" dirty="0" err="1">
                <a:solidFill>
                  <a:srgbClr val="222222"/>
                </a:solidFill>
                <a:effectLst/>
                <a:latin typeface="-apple-system"/>
              </a:rPr>
              <a:t>Elif</a:t>
            </a:r>
            <a:r>
              <a:rPr lang="en-US" b="0" i="0" dirty="0">
                <a:solidFill>
                  <a:srgbClr val="222222"/>
                </a:solidFill>
                <a:effectLst/>
                <a:latin typeface="-apple-system"/>
              </a:rPr>
              <a:t> or else if statement handles multiple lines effectively by executing them sequentially. It means Python elseif or </a:t>
            </a:r>
            <a:r>
              <a:rPr lang="en-US" b="0" i="0" dirty="0" err="1">
                <a:solidFill>
                  <a:srgbClr val="222222"/>
                </a:solidFill>
                <a:effectLst/>
                <a:latin typeface="-apple-system"/>
              </a:rPr>
              <a:t>elif</a:t>
            </a:r>
            <a:r>
              <a:rPr lang="en-US" b="0" i="0" dirty="0">
                <a:solidFill>
                  <a:srgbClr val="222222"/>
                </a:solidFill>
                <a:effectLst/>
                <a:latin typeface="-apple-system"/>
              </a:rPr>
              <a:t> will check for the first condition, if the condition is TRUE then it will execute the statements present in that block.</a:t>
            </a:r>
          </a:p>
          <a:p>
            <a:pPr algn="l"/>
            <a:r>
              <a:rPr lang="en-US" b="0" i="0" dirty="0">
                <a:solidFill>
                  <a:srgbClr val="222222"/>
                </a:solidFill>
                <a:effectLst/>
                <a:latin typeface="-apple-system"/>
              </a:rPr>
              <a:t>If the condition is FALSE then Python elseif will check the Next one (</a:t>
            </a:r>
            <a:r>
              <a:rPr lang="en-US" b="0" i="0" dirty="0" err="1">
                <a:solidFill>
                  <a:srgbClr val="222222"/>
                </a:solidFill>
                <a:effectLst/>
                <a:latin typeface="-apple-system"/>
              </a:rPr>
              <a:t>Elif</a:t>
            </a:r>
            <a:r>
              <a:rPr lang="en-US" b="0" i="0" dirty="0">
                <a:solidFill>
                  <a:srgbClr val="222222"/>
                </a:solidFill>
                <a:effectLst/>
                <a:latin typeface="-apple-system"/>
              </a:rPr>
              <a:t> conditional statement) and so on. There will be some situations where condition 1, condition 2 is TRUE, for example:</a:t>
            </a:r>
          </a:p>
          <a:p>
            <a:pPr algn="l"/>
            <a:r>
              <a:rPr lang="en-US" b="0" i="0" dirty="0">
                <a:solidFill>
                  <a:srgbClr val="222222"/>
                </a:solidFill>
                <a:effectLst/>
                <a:latin typeface="-apple-system"/>
              </a:rPr>
              <a:t>x= 20, y=10</a:t>
            </a:r>
          </a:p>
          <a:p>
            <a:pPr algn="l"/>
            <a:r>
              <a:rPr lang="en-US" b="0" i="0" dirty="0">
                <a:solidFill>
                  <a:srgbClr val="222222"/>
                </a:solidFill>
                <a:effectLst/>
                <a:latin typeface="-apple-system"/>
              </a:rPr>
              <a:t>Condition 1: x &gt; y # TRUE</a:t>
            </a:r>
          </a:p>
          <a:p>
            <a:pPr algn="l"/>
            <a:r>
              <a:rPr lang="en-US" b="0" i="0" dirty="0">
                <a:solidFill>
                  <a:srgbClr val="222222"/>
                </a:solidFill>
                <a:effectLst/>
                <a:latin typeface="-apple-system"/>
              </a:rPr>
              <a:t>Condition 2: x != y # TRUE</a:t>
            </a:r>
          </a:p>
          <a:p>
            <a:pPr algn="l"/>
            <a:r>
              <a:rPr lang="en-US" b="0" i="0" dirty="0">
                <a:solidFill>
                  <a:srgbClr val="222222"/>
                </a:solidFill>
                <a:effectLst/>
                <a:latin typeface="-apple-system"/>
              </a:rPr>
              <a:t>In these situations, block of code under the Condition 1 will be executed. Because Python </a:t>
            </a:r>
            <a:r>
              <a:rPr lang="en-US" b="0" i="0" dirty="0" err="1">
                <a:solidFill>
                  <a:srgbClr val="222222"/>
                </a:solidFill>
                <a:effectLst/>
                <a:latin typeface="-apple-system"/>
              </a:rPr>
              <a:t>elif</a:t>
            </a:r>
            <a:r>
              <a:rPr lang="en-US" b="0" i="0" dirty="0">
                <a:solidFill>
                  <a:srgbClr val="222222"/>
                </a:solidFill>
                <a:effectLst/>
                <a:latin typeface="-apple-system"/>
              </a:rPr>
              <a:t> conditions will only be executed if its previous if statement (else) fails.</a:t>
            </a:r>
          </a:p>
          <a:p>
            <a:endParaRPr lang="en-IN" dirty="0"/>
          </a:p>
        </p:txBody>
      </p:sp>
    </p:spTree>
    <p:extLst>
      <p:ext uri="{BB962C8B-B14F-4D97-AF65-F5344CB8AC3E}">
        <p14:creationId xmlns:p14="http://schemas.microsoft.com/office/powerpoint/2010/main" val="216644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CEDA-7B79-4215-3286-9B2173CA9C21}"/>
              </a:ext>
            </a:extLst>
          </p:cNvPr>
          <p:cNvSpPr>
            <a:spLocks noGrp="1"/>
          </p:cNvSpPr>
          <p:nvPr>
            <p:ph type="title"/>
          </p:nvPr>
        </p:nvSpPr>
        <p:spPr>
          <a:xfrm>
            <a:off x="838200" y="365126"/>
            <a:ext cx="10515600" cy="872004"/>
          </a:xfrm>
        </p:spPr>
        <p:txBody>
          <a:bodyPr/>
          <a:lstStyle/>
          <a:p>
            <a:r>
              <a:rPr lang="en-IN" b="0" i="0" dirty="0">
                <a:solidFill>
                  <a:srgbClr val="222222"/>
                </a:solidFill>
                <a:effectLst/>
                <a:latin typeface="-apple-system"/>
              </a:rPr>
              <a:t>Elseif Statement Flow Chart</a:t>
            </a:r>
            <a:endParaRPr lang="en-IN" dirty="0"/>
          </a:p>
        </p:txBody>
      </p:sp>
      <p:pic>
        <p:nvPicPr>
          <p:cNvPr id="5" name="Picture 4">
            <a:extLst>
              <a:ext uri="{FF2B5EF4-FFF2-40B4-BE49-F238E27FC236}">
                <a16:creationId xmlns:a16="http://schemas.microsoft.com/office/drawing/2014/main" id="{77F2528E-E6CC-6F27-B266-59842FBA2B00}"/>
              </a:ext>
            </a:extLst>
          </p:cNvPr>
          <p:cNvPicPr>
            <a:picLocks noChangeAspect="1"/>
          </p:cNvPicPr>
          <p:nvPr/>
        </p:nvPicPr>
        <p:blipFill>
          <a:blip r:embed="rId2"/>
          <a:stretch>
            <a:fillRect/>
          </a:stretch>
        </p:blipFill>
        <p:spPr>
          <a:xfrm>
            <a:off x="838200" y="1380564"/>
            <a:ext cx="10331824" cy="5232541"/>
          </a:xfrm>
          <a:prstGeom prst="rect">
            <a:avLst/>
          </a:prstGeom>
        </p:spPr>
      </p:pic>
    </p:spTree>
    <p:extLst>
      <p:ext uri="{BB962C8B-B14F-4D97-AF65-F5344CB8AC3E}">
        <p14:creationId xmlns:p14="http://schemas.microsoft.com/office/powerpoint/2010/main" val="325498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B62C-1FAD-6901-B1A9-D3FE43456498}"/>
              </a:ext>
            </a:extLst>
          </p:cNvPr>
          <p:cNvSpPr>
            <a:spLocks noGrp="1"/>
          </p:cNvSpPr>
          <p:nvPr>
            <p:ph type="title"/>
          </p:nvPr>
        </p:nvSpPr>
        <p:spPr/>
        <p:txBody>
          <a:bodyPr/>
          <a:lstStyle/>
          <a:p>
            <a:r>
              <a:rPr lang="en-US" b="0" i="0" dirty="0">
                <a:solidFill>
                  <a:srgbClr val="222222"/>
                </a:solidFill>
                <a:effectLst/>
                <a:latin typeface="-apple-system"/>
              </a:rPr>
              <a:t>Why Learn Python programming language?</a:t>
            </a:r>
            <a:br>
              <a:rPr lang="en-US"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6C564AB5-1DFF-C01F-E77F-E7817170A2C8}"/>
              </a:ext>
            </a:extLst>
          </p:cNvPr>
          <p:cNvSpPr>
            <a:spLocks noGrp="1"/>
          </p:cNvSpPr>
          <p:nvPr>
            <p:ph idx="1"/>
          </p:nvPr>
        </p:nvSpPr>
        <p:spPr>
          <a:xfrm>
            <a:off x="838200" y="1825624"/>
            <a:ext cx="10515600" cy="4602069"/>
          </a:xfrm>
        </p:spPr>
        <p:txBody>
          <a:bodyPr>
            <a:normAutofit fontScale="70000" lnSpcReduction="20000"/>
          </a:bodyPr>
          <a:lstStyle/>
          <a:p>
            <a:pPr algn="l"/>
            <a:r>
              <a:rPr lang="en-US" b="0" i="0" dirty="0">
                <a:solidFill>
                  <a:srgbClr val="222222"/>
                </a:solidFill>
                <a:effectLst/>
                <a:latin typeface="-apple-system"/>
              </a:rPr>
              <a:t>Here are some of the reasons but not limited to learn Python programming language.</a:t>
            </a:r>
          </a:p>
          <a:p>
            <a:pPr algn="l">
              <a:buFont typeface="+mj-lt"/>
              <a:buAutoNum type="arabicPeriod"/>
            </a:pPr>
            <a:r>
              <a:rPr lang="en-US" b="0" i="0" dirty="0">
                <a:solidFill>
                  <a:srgbClr val="222222"/>
                </a:solidFill>
                <a:effectLst/>
                <a:latin typeface="-apple-system"/>
              </a:rPr>
              <a:t>It is very popular, probably because it’s easy to learn code for beginners.</a:t>
            </a:r>
          </a:p>
          <a:p>
            <a:pPr algn="l">
              <a:buFont typeface="+mj-lt"/>
              <a:buAutoNum type="arabicPeriod"/>
            </a:pPr>
            <a:r>
              <a:rPr lang="en-US" b="0" i="0" dirty="0">
                <a:solidFill>
                  <a:srgbClr val="222222"/>
                </a:solidFill>
                <a:effectLst/>
                <a:latin typeface="-apple-system"/>
              </a:rPr>
              <a:t>It has a simple syntax (like a spoken language) which makes people understand without putting much effort. Because of this, newbies can quickly start working on simple programs or even understand the complex codes written by professionals.</a:t>
            </a:r>
          </a:p>
          <a:p>
            <a:pPr algn="l">
              <a:buFont typeface="+mj-lt"/>
              <a:buAutoNum type="arabicPeriod"/>
            </a:pPr>
            <a:r>
              <a:rPr lang="en-US" b="0" i="0" dirty="0">
                <a:solidFill>
                  <a:srgbClr val="222222"/>
                </a:solidFill>
                <a:effectLst/>
                <a:latin typeface="-apple-system"/>
              </a:rPr>
              <a:t>This is the most versatile language I have ever come across. Because we can use it for the script purpose, web development, data analysis, reporting, and many more.</a:t>
            </a:r>
          </a:p>
          <a:p>
            <a:pPr algn="l">
              <a:buFont typeface="+mj-lt"/>
              <a:buAutoNum type="arabicPeriod"/>
            </a:pPr>
            <a:r>
              <a:rPr lang="en-US" b="0" i="0" dirty="0">
                <a:solidFill>
                  <a:srgbClr val="222222"/>
                </a:solidFill>
                <a:effectLst/>
                <a:latin typeface="-apple-system"/>
              </a:rPr>
              <a:t>Its open source (free) and it support cross platform that means you can run this on Mac, Windows, Linux, and the other platforms as well.</a:t>
            </a:r>
          </a:p>
          <a:p>
            <a:pPr algn="l">
              <a:buFont typeface="+mj-lt"/>
              <a:buAutoNum type="arabicPeriod"/>
            </a:pPr>
            <a:r>
              <a:rPr lang="en-US" b="0" i="0" dirty="0">
                <a:solidFill>
                  <a:srgbClr val="222222"/>
                </a:solidFill>
                <a:effectLst/>
                <a:latin typeface="-apple-system"/>
              </a:rPr>
              <a:t>Use this Python language to develop both windows and web applications.</a:t>
            </a:r>
          </a:p>
          <a:p>
            <a:pPr algn="l">
              <a:buFont typeface="+mj-lt"/>
              <a:buAutoNum type="arabicPeriod"/>
            </a:pPr>
            <a:r>
              <a:rPr lang="en-US" b="0" i="0" dirty="0">
                <a:solidFill>
                  <a:srgbClr val="222222"/>
                </a:solidFill>
                <a:effectLst/>
                <a:latin typeface="-apple-system"/>
              </a:rPr>
              <a:t>The kind of resources that it has, including tutorials, forums, libraries that support this python development environment is unimaginable.</a:t>
            </a:r>
          </a:p>
          <a:p>
            <a:pPr algn="l">
              <a:buFont typeface="+mj-lt"/>
              <a:buAutoNum type="arabicPeriod"/>
            </a:pPr>
            <a:r>
              <a:rPr lang="en-US" b="0" i="0" dirty="0">
                <a:solidFill>
                  <a:srgbClr val="222222"/>
                </a:solidFill>
                <a:effectLst/>
                <a:latin typeface="-apple-system"/>
              </a:rPr>
              <a:t>Moreover, it has large variety of libraries or python modules that support Data Scientists to analyze and visualize tutorial data.</a:t>
            </a:r>
          </a:p>
          <a:p>
            <a:pPr algn="l">
              <a:buFont typeface="+mj-lt"/>
              <a:buAutoNum type="arabicPeriod"/>
            </a:pPr>
            <a:r>
              <a:rPr lang="en-US" b="0" i="0" dirty="0">
                <a:solidFill>
                  <a:srgbClr val="222222"/>
                </a:solidFill>
                <a:effectLst/>
                <a:latin typeface="-apple-system"/>
              </a:rPr>
              <a:t>Because of all the above features, Python interpreter helps for the rapid application development.</a:t>
            </a:r>
          </a:p>
          <a:p>
            <a:endParaRPr lang="en-IN" dirty="0"/>
          </a:p>
        </p:txBody>
      </p:sp>
    </p:spTree>
    <p:extLst>
      <p:ext uri="{BB962C8B-B14F-4D97-AF65-F5344CB8AC3E}">
        <p14:creationId xmlns:p14="http://schemas.microsoft.com/office/powerpoint/2010/main" val="148951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p:txBody>
          <a:bodyPr/>
          <a:lstStyle/>
          <a:p>
            <a:r>
              <a:rPr lang="en-IN" b="1" dirty="0"/>
              <a:t>Python Basics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p:txBody>
          <a:bodyPr>
            <a:normAutofit fontScale="92500" lnSpcReduction="20000"/>
          </a:bodyPr>
          <a:lstStyle/>
          <a:p>
            <a:r>
              <a:rPr lang="en-IN" dirty="0"/>
              <a:t>Variables </a:t>
            </a:r>
          </a:p>
          <a:p>
            <a:r>
              <a:rPr lang="en-IN" dirty="0"/>
              <a:t>Global Variables</a:t>
            </a:r>
          </a:p>
          <a:p>
            <a:r>
              <a:rPr lang="en-IN" dirty="0"/>
              <a:t>Local Variables</a:t>
            </a:r>
          </a:p>
          <a:p>
            <a:r>
              <a:rPr lang="en-IN" dirty="0"/>
              <a:t>Datatypes</a:t>
            </a:r>
          </a:p>
          <a:p>
            <a:r>
              <a:rPr lang="en-IN" dirty="0"/>
              <a:t>Type Conversion</a:t>
            </a:r>
          </a:p>
          <a:p>
            <a:r>
              <a:rPr lang="en-IN" dirty="0"/>
              <a:t>Random Numbers</a:t>
            </a:r>
          </a:p>
          <a:p>
            <a:r>
              <a:rPr lang="en-IN" dirty="0"/>
              <a:t>Download Library</a:t>
            </a:r>
          </a:p>
          <a:p>
            <a:r>
              <a:rPr lang="en-IN" dirty="0"/>
              <a:t>Pip</a:t>
            </a:r>
          </a:p>
          <a:p>
            <a:r>
              <a:rPr lang="en-IN" dirty="0"/>
              <a:t>String Modification (String Methods, Formatted string)</a:t>
            </a:r>
          </a:p>
          <a:p>
            <a:r>
              <a:rPr lang="en-IN" dirty="0"/>
              <a:t>Unpacking of list</a:t>
            </a:r>
          </a:p>
          <a:p>
            <a:endParaRPr lang="en-IN" dirty="0"/>
          </a:p>
        </p:txBody>
      </p:sp>
    </p:spTree>
    <p:extLst>
      <p:ext uri="{BB962C8B-B14F-4D97-AF65-F5344CB8AC3E}">
        <p14:creationId xmlns:p14="http://schemas.microsoft.com/office/powerpoint/2010/main" val="77263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6D2F-CD93-2FC5-2B5F-07A89847BE6C}"/>
              </a:ext>
            </a:extLst>
          </p:cNvPr>
          <p:cNvSpPr>
            <a:spLocks noGrp="1"/>
          </p:cNvSpPr>
          <p:nvPr>
            <p:ph type="title"/>
          </p:nvPr>
        </p:nvSpPr>
        <p:spPr/>
        <p:txBody>
          <a:bodyPr/>
          <a:lstStyle/>
          <a:p>
            <a:r>
              <a:rPr lang="en-IN" b="0" i="0" dirty="0">
                <a:solidFill>
                  <a:srgbClr val="222222"/>
                </a:solidFill>
                <a:effectLst/>
                <a:latin typeface="-apple-system"/>
              </a:rPr>
              <a:t>Python Tutorial on Operators</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A031CBB0-1B69-84E4-C0BD-3C6EC878E0D6}"/>
              </a:ext>
            </a:extLst>
          </p:cNvPr>
          <p:cNvSpPr>
            <a:spLocks noGrp="1"/>
          </p:cNvSpPr>
          <p:nvPr>
            <p:ph idx="1"/>
          </p:nvPr>
        </p:nvSpPr>
        <p:spPr/>
        <p:txBody>
          <a:bodyPr/>
          <a:lstStyle/>
          <a:p>
            <a:r>
              <a:rPr lang="en-US" b="0" i="0" dirty="0">
                <a:solidFill>
                  <a:srgbClr val="222222"/>
                </a:solidFill>
                <a:effectLst/>
                <a:latin typeface="-apple-system"/>
              </a:rPr>
              <a:t>It is the best language to learn for the people who are new to programming and experienced with other languages. The first step is to install Python programming language on your operating system (if not installed by default).</a:t>
            </a:r>
          </a:p>
          <a:p>
            <a:r>
              <a:rPr lang="en-US" b="0" i="0" dirty="0">
                <a:solidFill>
                  <a:srgbClr val="222222"/>
                </a:solidFill>
                <a:effectLst/>
                <a:latin typeface="-apple-system"/>
              </a:rPr>
              <a:t>Once the Python installation is completed, you can start learning from basic operators tutorial to </a:t>
            </a:r>
            <a:r>
              <a:rPr lang="en-US" b="0" i="0" dirty="0" err="1">
                <a:solidFill>
                  <a:srgbClr val="222222"/>
                </a:solidFill>
                <a:effectLst/>
                <a:latin typeface="-apple-system"/>
              </a:rPr>
              <a:t>Numpy</a:t>
            </a:r>
            <a:r>
              <a:rPr lang="en-US" b="0" i="0" dirty="0">
                <a:solidFill>
                  <a:srgbClr val="222222"/>
                </a:solidFill>
                <a:effectLst/>
                <a:latin typeface="-apple-system"/>
              </a:rPr>
              <a:t> and pandas modules. And tis language supports the following operators. Use this section to learn the basics of the programming.</a:t>
            </a:r>
            <a:endParaRPr lang="en-IN" dirty="0"/>
          </a:p>
        </p:txBody>
      </p:sp>
    </p:spTree>
    <p:extLst>
      <p:ext uri="{BB962C8B-B14F-4D97-AF65-F5344CB8AC3E}">
        <p14:creationId xmlns:p14="http://schemas.microsoft.com/office/powerpoint/2010/main" val="182058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6BD7-8573-66D4-FFC7-9FD54DAB51B0}"/>
              </a:ext>
            </a:extLst>
          </p:cNvPr>
          <p:cNvSpPr>
            <a:spLocks noGrp="1"/>
          </p:cNvSpPr>
          <p:nvPr>
            <p:ph type="title"/>
          </p:nvPr>
        </p:nvSpPr>
        <p:spPr>
          <a:xfrm>
            <a:off x="838200" y="365125"/>
            <a:ext cx="10515600" cy="773393"/>
          </a:xfrm>
        </p:spPr>
        <p:txBody>
          <a:bodyPr/>
          <a:lstStyle/>
          <a:p>
            <a:r>
              <a:rPr lang="en-IN" b="0" i="0" dirty="0">
                <a:solidFill>
                  <a:srgbClr val="222222"/>
                </a:solidFill>
                <a:effectLst/>
                <a:latin typeface="-apple-system"/>
              </a:rPr>
              <a:t>Python Arithmetic Operators</a:t>
            </a:r>
            <a:endParaRPr lang="en-IN" dirty="0"/>
          </a:p>
        </p:txBody>
      </p:sp>
      <p:sp>
        <p:nvSpPr>
          <p:cNvPr id="3" name="Content Placeholder 2">
            <a:extLst>
              <a:ext uri="{FF2B5EF4-FFF2-40B4-BE49-F238E27FC236}">
                <a16:creationId xmlns:a16="http://schemas.microsoft.com/office/drawing/2014/main" id="{7BF2A1EB-01BA-C2A3-F969-A0C80C099FEB}"/>
              </a:ext>
            </a:extLst>
          </p:cNvPr>
          <p:cNvSpPr>
            <a:spLocks noGrp="1"/>
          </p:cNvSpPr>
          <p:nvPr>
            <p:ph idx="1"/>
          </p:nvPr>
        </p:nvSpPr>
        <p:spPr>
          <a:xfrm>
            <a:off x="838200" y="1138518"/>
            <a:ext cx="10515600" cy="5620870"/>
          </a:xfrm>
        </p:spPr>
        <p:txBody>
          <a:bodyPr>
            <a:normAutofit/>
          </a:bodyPr>
          <a:lstStyle/>
          <a:p>
            <a:r>
              <a:rPr lang="en-US" sz="2000" b="0" i="0" dirty="0">
                <a:solidFill>
                  <a:srgbClr val="222222"/>
                </a:solidFill>
                <a:effectLst/>
                <a:latin typeface="-apple-system"/>
              </a:rPr>
              <a:t>Python Arithmetic operators include Addition, Subtraction, Multiplication, Division, Floor Division, Exponent (or Power), and Modulus. All these Arithmetic are binary operators, which means they operate on two operands. </a:t>
            </a:r>
            <a:endParaRPr lang="en-IN" sz="2000" dirty="0"/>
          </a:p>
        </p:txBody>
      </p:sp>
      <p:pic>
        <p:nvPicPr>
          <p:cNvPr id="5" name="Picture 4">
            <a:extLst>
              <a:ext uri="{FF2B5EF4-FFF2-40B4-BE49-F238E27FC236}">
                <a16:creationId xmlns:a16="http://schemas.microsoft.com/office/drawing/2014/main" id="{AE2D5329-E55F-3AD0-AAD6-4A60FDCE897F}"/>
              </a:ext>
            </a:extLst>
          </p:cNvPr>
          <p:cNvPicPr>
            <a:picLocks noChangeAspect="1"/>
          </p:cNvPicPr>
          <p:nvPr/>
        </p:nvPicPr>
        <p:blipFill>
          <a:blip r:embed="rId2"/>
          <a:stretch>
            <a:fillRect/>
          </a:stretch>
        </p:blipFill>
        <p:spPr>
          <a:xfrm>
            <a:off x="949720" y="2124635"/>
            <a:ext cx="10310027" cy="4368240"/>
          </a:xfrm>
          <a:prstGeom prst="rect">
            <a:avLst/>
          </a:prstGeom>
        </p:spPr>
      </p:pic>
    </p:spTree>
    <p:extLst>
      <p:ext uri="{BB962C8B-B14F-4D97-AF65-F5344CB8AC3E}">
        <p14:creationId xmlns:p14="http://schemas.microsoft.com/office/powerpoint/2010/main" val="54474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6124-DF4A-0BB7-10E9-6A67A3D4C8CC}"/>
              </a:ext>
            </a:extLst>
          </p:cNvPr>
          <p:cNvSpPr>
            <a:spLocks noGrp="1"/>
          </p:cNvSpPr>
          <p:nvPr>
            <p:ph type="title"/>
          </p:nvPr>
        </p:nvSpPr>
        <p:spPr>
          <a:xfrm>
            <a:off x="838200" y="365126"/>
            <a:ext cx="10515600" cy="746498"/>
          </a:xfrm>
        </p:spPr>
        <p:txBody>
          <a:bodyPr>
            <a:normAutofit/>
          </a:bodyPr>
          <a:lstStyle/>
          <a:p>
            <a:r>
              <a:rPr lang="en-IN" b="0" i="0" dirty="0">
                <a:solidFill>
                  <a:srgbClr val="222222"/>
                </a:solidFill>
                <a:effectLst/>
                <a:latin typeface="-apple-system"/>
              </a:rPr>
              <a:t>Python Assignment Operators</a:t>
            </a:r>
            <a:endParaRPr lang="en-IN" dirty="0"/>
          </a:p>
        </p:txBody>
      </p:sp>
      <p:sp>
        <p:nvSpPr>
          <p:cNvPr id="3" name="Content Placeholder 2">
            <a:extLst>
              <a:ext uri="{FF2B5EF4-FFF2-40B4-BE49-F238E27FC236}">
                <a16:creationId xmlns:a16="http://schemas.microsoft.com/office/drawing/2014/main" id="{EA8E8E1C-E9A5-1572-B169-3EF8C315D866}"/>
              </a:ext>
            </a:extLst>
          </p:cNvPr>
          <p:cNvSpPr>
            <a:spLocks noGrp="1"/>
          </p:cNvSpPr>
          <p:nvPr>
            <p:ph idx="1"/>
          </p:nvPr>
        </p:nvSpPr>
        <p:spPr>
          <a:xfrm>
            <a:off x="838199" y="1246094"/>
            <a:ext cx="11066929" cy="5459506"/>
          </a:xfrm>
        </p:spPr>
        <p:txBody>
          <a:bodyPr>
            <a:normAutofit/>
          </a:bodyPr>
          <a:lstStyle/>
          <a:p>
            <a:r>
              <a:rPr lang="en-US" sz="2000" b="0" i="0" dirty="0">
                <a:solidFill>
                  <a:srgbClr val="222222"/>
                </a:solidFill>
                <a:effectLst/>
                <a:latin typeface="-apple-system"/>
              </a:rPr>
              <a:t>The Python Assignment Operators are handy to assign the values to the declared variables. Equals (=) operator is the most commonly used assignment operator in Python. For example: </a:t>
            </a:r>
            <a:r>
              <a:rPr lang="en-US" sz="2000" b="0" i="0" dirty="0" err="1">
                <a:solidFill>
                  <a:srgbClr val="222222"/>
                </a:solidFill>
                <a:effectLst/>
                <a:latin typeface="-apple-system"/>
              </a:rPr>
              <a:t>i</a:t>
            </a:r>
            <a:r>
              <a:rPr lang="en-US" sz="2000" b="0" i="0" dirty="0">
                <a:solidFill>
                  <a:srgbClr val="222222"/>
                </a:solidFill>
                <a:effectLst/>
                <a:latin typeface="-apple-system"/>
              </a:rPr>
              <a:t> =10</a:t>
            </a:r>
          </a:p>
          <a:p>
            <a:endParaRPr lang="en-IN" sz="2000" dirty="0"/>
          </a:p>
        </p:txBody>
      </p:sp>
      <p:pic>
        <p:nvPicPr>
          <p:cNvPr id="6" name="Picture 5">
            <a:extLst>
              <a:ext uri="{FF2B5EF4-FFF2-40B4-BE49-F238E27FC236}">
                <a16:creationId xmlns:a16="http://schemas.microsoft.com/office/drawing/2014/main" id="{AFF150E4-BC85-40D1-CF21-8126C09EB73D}"/>
              </a:ext>
            </a:extLst>
          </p:cNvPr>
          <p:cNvPicPr>
            <a:picLocks noChangeAspect="1"/>
          </p:cNvPicPr>
          <p:nvPr/>
        </p:nvPicPr>
        <p:blipFill>
          <a:blip r:embed="rId2"/>
          <a:stretch>
            <a:fillRect/>
          </a:stretch>
        </p:blipFill>
        <p:spPr>
          <a:xfrm>
            <a:off x="1111623" y="1945340"/>
            <a:ext cx="10641105" cy="4652683"/>
          </a:xfrm>
          <a:prstGeom prst="rect">
            <a:avLst/>
          </a:prstGeom>
        </p:spPr>
      </p:pic>
    </p:spTree>
    <p:extLst>
      <p:ext uri="{BB962C8B-B14F-4D97-AF65-F5344CB8AC3E}">
        <p14:creationId xmlns:p14="http://schemas.microsoft.com/office/powerpoint/2010/main" val="197367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FCE3-C5D7-BC13-6EE8-2E6A92F731B1}"/>
              </a:ext>
            </a:extLst>
          </p:cNvPr>
          <p:cNvSpPr>
            <a:spLocks noGrp="1"/>
          </p:cNvSpPr>
          <p:nvPr>
            <p:ph type="title"/>
          </p:nvPr>
        </p:nvSpPr>
        <p:spPr>
          <a:xfrm>
            <a:off x="838200" y="365125"/>
            <a:ext cx="10515600" cy="800287"/>
          </a:xfrm>
        </p:spPr>
        <p:txBody>
          <a:bodyPr/>
          <a:lstStyle/>
          <a:p>
            <a:r>
              <a:rPr lang="en-IN" b="0" i="0" dirty="0">
                <a:solidFill>
                  <a:srgbClr val="222222"/>
                </a:solidFill>
                <a:effectLst/>
                <a:latin typeface="-apple-system"/>
              </a:rPr>
              <a:t>Python Bitwise Operators</a:t>
            </a:r>
            <a:endParaRPr lang="en-IN" dirty="0"/>
          </a:p>
        </p:txBody>
      </p:sp>
      <p:sp>
        <p:nvSpPr>
          <p:cNvPr id="3" name="Content Placeholder 2">
            <a:extLst>
              <a:ext uri="{FF2B5EF4-FFF2-40B4-BE49-F238E27FC236}">
                <a16:creationId xmlns:a16="http://schemas.microsoft.com/office/drawing/2014/main" id="{F7953823-1E31-4B6C-2F60-B41CC7643869}"/>
              </a:ext>
            </a:extLst>
          </p:cNvPr>
          <p:cNvSpPr>
            <a:spLocks noGrp="1"/>
          </p:cNvSpPr>
          <p:nvPr>
            <p:ph idx="1"/>
          </p:nvPr>
        </p:nvSpPr>
        <p:spPr>
          <a:xfrm>
            <a:off x="838200" y="1290918"/>
            <a:ext cx="10515600" cy="5271247"/>
          </a:xfrm>
        </p:spPr>
        <p:txBody>
          <a:bodyPr/>
          <a:lstStyle/>
          <a:p>
            <a:pPr algn="l"/>
            <a:r>
              <a:rPr lang="en-US" sz="2000" b="0" i="0" dirty="0">
                <a:solidFill>
                  <a:srgbClr val="222222"/>
                </a:solidFill>
                <a:effectLst/>
                <a:latin typeface="-apple-system"/>
              </a:rPr>
              <a:t>Python Bitwise operators help perform bit operations. All the decimal values will convert into binary values (bits sequence, i.e., 0100, 1100, 1000, 1001, etc.). Next, the Python bitwise operators work on these bits, such as shifting left to right or transforming bit values from 0 to 1 and vice versa.</a:t>
            </a:r>
          </a:p>
          <a:p>
            <a:pPr algn="l"/>
            <a:r>
              <a:rPr lang="en-US" sz="2000" b="0" i="0" dirty="0">
                <a:solidFill>
                  <a:srgbClr val="222222"/>
                </a:solidFill>
                <a:effectLst/>
                <a:latin typeface="-apple-system"/>
              </a:rPr>
              <a:t>The next table shows the different Python Bitwise operators and their meaning. For example, Consider x = 6 and y = 8 and their values in binary form are: x = 0110 and y = 1000</a:t>
            </a:r>
          </a:p>
          <a:p>
            <a:endParaRPr lang="en-IN" dirty="0"/>
          </a:p>
        </p:txBody>
      </p:sp>
      <p:pic>
        <p:nvPicPr>
          <p:cNvPr id="5" name="Picture 4">
            <a:extLst>
              <a:ext uri="{FF2B5EF4-FFF2-40B4-BE49-F238E27FC236}">
                <a16:creationId xmlns:a16="http://schemas.microsoft.com/office/drawing/2014/main" id="{5F49187F-F868-A1F8-5B8D-81A1847944CD}"/>
              </a:ext>
            </a:extLst>
          </p:cNvPr>
          <p:cNvPicPr>
            <a:picLocks noChangeAspect="1"/>
          </p:cNvPicPr>
          <p:nvPr/>
        </p:nvPicPr>
        <p:blipFill>
          <a:blip r:embed="rId2"/>
          <a:stretch>
            <a:fillRect/>
          </a:stretch>
        </p:blipFill>
        <p:spPr>
          <a:xfrm>
            <a:off x="2689412" y="3199661"/>
            <a:ext cx="6291074" cy="3102808"/>
          </a:xfrm>
          <a:prstGeom prst="rect">
            <a:avLst/>
          </a:prstGeom>
        </p:spPr>
      </p:pic>
    </p:spTree>
    <p:extLst>
      <p:ext uri="{BB962C8B-B14F-4D97-AF65-F5344CB8AC3E}">
        <p14:creationId xmlns:p14="http://schemas.microsoft.com/office/powerpoint/2010/main" val="220990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8F07-20A9-3632-CC7B-DFEBDEC0AFA3}"/>
              </a:ext>
            </a:extLst>
          </p:cNvPr>
          <p:cNvSpPr>
            <a:spLocks noGrp="1"/>
          </p:cNvSpPr>
          <p:nvPr>
            <p:ph type="title"/>
          </p:nvPr>
        </p:nvSpPr>
        <p:spPr>
          <a:xfrm>
            <a:off x="838200" y="365126"/>
            <a:ext cx="10515600" cy="818216"/>
          </a:xfrm>
        </p:spPr>
        <p:txBody>
          <a:bodyPr>
            <a:normAutofit/>
          </a:bodyPr>
          <a:lstStyle/>
          <a:p>
            <a:r>
              <a:rPr lang="en-IN" b="0" i="0" dirty="0">
                <a:solidFill>
                  <a:srgbClr val="222222"/>
                </a:solidFill>
                <a:effectLst/>
                <a:latin typeface="-apple-system"/>
              </a:rPr>
              <a:t>Python Bitwise Operators Cont.</a:t>
            </a:r>
            <a:endParaRPr lang="en-IN" dirty="0"/>
          </a:p>
        </p:txBody>
      </p:sp>
      <p:sp>
        <p:nvSpPr>
          <p:cNvPr id="4" name="Content Placeholder 3">
            <a:extLst>
              <a:ext uri="{FF2B5EF4-FFF2-40B4-BE49-F238E27FC236}">
                <a16:creationId xmlns:a16="http://schemas.microsoft.com/office/drawing/2014/main" id="{BAAB7FE6-2D98-D287-358A-A018B3D1F5B9}"/>
              </a:ext>
            </a:extLst>
          </p:cNvPr>
          <p:cNvSpPr>
            <a:spLocks noGrp="1"/>
          </p:cNvSpPr>
          <p:nvPr>
            <p:ph idx="1"/>
          </p:nvPr>
        </p:nvSpPr>
        <p:spPr>
          <a:xfrm>
            <a:off x="838200" y="1299882"/>
            <a:ext cx="10515600" cy="4877081"/>
          </a:xfrm>
        </p:spPr>
        <p:txBody>
          <a:bodyPr/>
          <a:lstStyle/>
          <a:p>
            <a:r>
              <a:rPr lang="en-US" b="0" i="0" dirty="0">
                <a:solidFill>
                  <a:srgbClr val="222222"/>
                </a:solidFill>
                <a:effectLst/>
                <a:latin typeface="-apple-system"/>
              </a:rPr>
              <a:t>The Truth Table behind Python Bitwise Operators is:</a:t>
            </a:r>
          </a:p>
          <a:p>
            <a:endParaRPr lang="en-IN" dirty="0"/>
          </a:p>
        </p:txBody>
      </p:sp>
      <p:pic>
        <p:nvPicPr>
          <p:cNvPr id="6" name="Picture 5">
            <a:extLst>
              <a:ext uri="{FF2B5EF4-FFF2-40B4-BE49-F238E27FC236}">
                <a16:creationId xmlns:a16="http://schemas.microsoft.com/office/drawing/2014/main" id="{925C3E5B-1F10-2935-814F-864F5AC59DB0}"/>
              </a:ext>
            </a:extLst>
          </p:cNvPr>
          <p:cNvPicPr>
            <a:picLocks noChangeAspect="1"/>
          </p:cNvPicPr>
          <p:nvPr/>
        </p:nvPicPr>
        <p:blipFill>
          <a:blip r:embed="rId2"/>
          <a:stretch>
            <a:fillRect/>
          </a:stretch>
        </p:blipFill>
        <p:spPr>
          <a:xfrm>
            <a:off x="2373307" y="2240177"/>
            <a:ext cx="7445385" cy="2377646"/>
          </a:xfrm>
          <a:prstGeom prst="rect">
            <a:avLst/>
          </a:prstGeom>
        </p:spPr>
      </p:pic>
    </p:spTree>
    <p:extLst>
      <p:ext uri="{BB962C8B-B14F-4D97-AF65-F5344CB8AC3E}">
        <p14:creationId xmlns:p14="http://schemas.microsoft.com/office/powerpoint/2010/main" val="813519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1388</Words>
  <Application>Microsoft Office PowerPoint</Application>
  <PresentationFormat>Widescreen</PresentationFormat>
  <Paragraphs>70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-apple-system</vt:lpstr>
      <vt:lpstr>Arial</vt:lpstr>
      <vt:lpstr>Calibri</vt:lpstr>
      <vt:lpstr>Calibri Light</vt:lpstr>
      <vt:lpstr>Office Theme</vt:lpstr>
      <vt:lpstr>Python</vt:lpstr>
      <vt:lpstr>What is Python? </vt:lpstr>
      <vt:lpstr>Why Learn Python programming language? </vt:lpstr>
      <vt:lpstr>Python Basics</vt:lpstr>
      <vt:lpstr>Python Tutorial on Operators </vt:lpstr>
      <vt:lpstr>Python Arithmetic Operators</vt:lpstr>
      <vt:lpstr>Python Assignment Operators</vt:lpstr>
      <vt:lpstr>Python Bitwise Operators</vt:lpstr>
      <vt:lpstr>Python Bitwise Operators Cont.</vt:lpstr>
      <vt:lpstr>Python Comparison Operators</vt:lpstr>
      <vt:lpstr>Python Logical Operators</vt:lpstr>
      <vt:lpstr>Python If Statement</vt:lpstr>
      <vt:lpstr>Python If Statement Flow Chart</vt:lpstr>
      <vt:lpstr>Python If Else Statement</vt:lpstr>
      <vt:lpstr>Python Nested If</vt:lpstr>
      <vt:lpstr>Python Nested If Statement Syntax</vt:lpstr>
      <vt:lpstr>Nested if Flow Chart</vt:lpstr>
      <vt:lpstr>Python elif Statement</vt:lpstr>
      <vt:lpstr>Python elif Syntax</vt:lpstr>
      <vt:lpstr>Python elif Syntax Contd.</vt:lpstr>
      <vt:lpstr>Elseif Statement Flow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4</cp:revision>
  <dcterms:created xsi:type="dcterms:W3CDTF">2022-05-08T14:32:49Z</dcterms:created>
  <dcterms:modified xsi:type="dcterms:W3CDTF">2022-05-12T04:34:16Z</dcterms:modified>
</cp:coreProperties>
</file>