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5"/>
  </p:notesMasterIdLst>
  <p:sldIdLst>
    <p:sldId id="256" r:id="rId2"/>
    <p:sldId id="257" r:id="rId3"/>
    <p:sldId id="258" r:id="rId4"/>
    <p:sldId id="259" r:id="rId5"/>
    <p:sldId id="260" r:id="rId6"/>
    <p:sldId id="261" r:id="rId7"/>
    <p:sldId id="280" r:id="rId8"/>
    <p:sldId id="262" r:id="rId9"/>
    <p:sldId id="281" r:id="rId10"/>
    <p:sldId id="263" r:id="rId11"/>
    <p:sldId id="264" r:id="rId12"/>
    <p:sldId id="265" r:id="rId13"/>
    <p:sldId id="267" r:id="rId14"/>
    <p:sldId id="268" r:id="rId15"/>
    <p:sldId id="270" r:id="rId16"/>
    <p:sldId id="269" r:id="rId17"/>
    <p:sldId id="278" r:id="rId18"/>
    <p:sldId id="279" r:id="rId19"/>
    <p:sldId id="275" r:id="rId20"/>
    <p:sldId id="276" r:id="rId21"/>
    <p:sldId id="273" r:id="rId22"/>
    <p:sldId id="266"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5"/>
    <p:restoredTop sz="94646"/>
  </p:normalViewPr>
  <p:slideViewPr>
    <p:cSldViewPr>
      <p:cViewPr varScale="1">
        <p:scale>
          <a:sx n="108" d="100"/>
          <a:sy n="108" d="100"/>
        </p:scale>
        <p:origin x="40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0C40B4-C138-47D9-815F-0044E8C5AF32}" type="doc">
      <dgm:prSet loTypeId="urn:microsoft.com/office/officeart/2005/8/layout/target3" loCatId="relationship" qsTypeId="urn:microsoft.com/office/officeart/2005/8/quickstyle/simple1" qsCatId="simple" csTypeId="urn:microsoft.com/office/officeart/2005/8/colors/accent1_2" csCatId="accent1" phldr="1"/>
      <dgm:spPr>
        <a:scene3d>
          <a:camera prst="orthographicFront">
            <a:rot lat="0" lon="20099993" rev="0"/>
          </a:camera>
          <a:lightRig rig="threePt" dir="t"/>
        </a:scene3d>
      </dgm:spPr>
      <dgm:t>
        <a:bodyPr/>
        <a:lstStyle/>
        <a:p>
          <a:endParaRPr lang="en-US"/>
        </a:p>
      </dgm:t>
    </dgm:pt>
    <dgm:pt modelId="{F32F160B-C10B-418D-B6D2-95AC5FF38E5A}">
      <dgm:prSet/>
      <dgm:spPr/>
      <dgm:t>
        <a:bodyPr/>
        <a:lstStyle/>
        <a:p>
          <a:pPr rtl="0"/>
          <a:r>
            <a:rPr lang="en-US" dirty="0" smtClean="0"/>
            <a:t>Congratulations u have won a I phone </a:t>
          </a:r>
          <a:endParaRPr lang="en-US" dirty="0"/>
        </a:p>
      </dgm:t>
    </dgm:pt>
    <dgm:pt modelId="{F2A31111-DA2C-41FF-9ED6-C85F98E98AD0}" type="parTrans" cxnId="{1954DD12-3A08-4A53-8A51-DF1E65CDE2DA}">
      <dgm:prSet/>
      <dgm:spPr/>
      <dgm:t>
        <a:bodyPr/>
        <a:lstStyle/>
        <a:p>
          <a:endParaRPr lang="en-US"/>
        </a:p>
      </dgm:t>
    </dgm:pt>
    <dgm:pt modelId="{9F501DCF-15C6-4823-93D9-40631BCC17AB}" type="sibTrans" cxnId="{1954DD12-3A08-4A53-8A51-DF1E65CDE2DA}">
      <dgm:prSet/>
      <dgm:spPr/>
      <dgm:t>
        <a:bodyPr/>
        <a:lstStyle/>
        <a:p>
          <a:endParaRPr lang="en-US"/>
        </a:p>
      </dgm:t>
    </dgm:pt>
    <dgm:pt modelId="{27A7AD4A-A295-4D57-8BBB-C33E9E650A10}" type="pres">
      <dgm:prSet presAssocID="{0F0C40B4-C138-47D9-815F-0044E8C5AF32}" presName="Name0" presStyleCnt="0">
        <dgm:presLayoutVars>
          <dgm:chMax val="7"/>
          <dgm:dir/>
          <dgm:animLvl val="lvl"/>
          <dgm:resizeHandles val="exact"/>
        </dgm:presLayoutVars>
      </dgm:prSet>
      <dgm:spPr/>
      <dgm:t>
        <a:bodyPr/>
        <a:lstStyle/>
        <a:p>
          <a:endParaRPr lang="en-US"/>
        </a:p>
      </dgm:t>
    </dgm:pt>
    <dgm:pt modelId="{E98C77E4-35ED-477A-AA97-E7263676EF85}" type="pres">
      <dgm:prSet presAssocID="{F32F160B-C10B-418D-B6D2-95AC5FF38E5A}" presName="circle1" presStyleLbl="node1" presStyleIdx="0" presStyleCnt="1"/>
      <dgm:spPr/>
    </dgm:pt>
    <dgm:pt modelId="{10F1740A-AEB7-480D-A77A-DA4DA87A28EE}" type="pres">
      <dgm:prSet presAssocID="{F32F160B-C10B-418D-B6D2-95AC5FF38E5A}" presName="space" presStyleCnt="0"/>
      <dgm:spPr/>
    </dgm:pt>
    <dgm:pt modelId="{B7CA798B-D25C-402F-AE1C-DF3EC92D74EB}" type="pres">
      <dgm:prSet presAssocID="{F32F160B-C10B-418D-B6D2-95AC5FF38E5A}" presName="rect1" presStyleLbl="alignAcc1" presStyleIdx="0" presStyleCnt="1"/>
      <dgm:spPr/>
      <dgm:t>
        <a:bodyPr/>
        <a:lstStyle/>
        <a:p>
          <a:endParaRPr lang="en-US"/>
        </a:p>
      </dgm:t>
    </dgm:pt>
    <dgm:pt modelId="{F2FC2EBF-0D4A-4355-AB83-79750EDCCC27}" type="pres">
      <dgm:prSet presAssocID="{F32F160B-C10B-418D-B6D2-95AC5FF38E5A}" presName="rect1ParTxNoCh" presStyleLbl="alignAcc1" presStyleIdx="0" presStyleCnt="1">
        <dgm:presLayoutVars>
          <dgm:chMax val="1"/>
          <dgm:bulletEnabled val="1"/>
        </dgm:presLayoutVars>
      </dgm:prSet>
      <dgm:spPr/>
      <dgm:t>
        <a:bodyPr/>
        <a:lstStyle/>
        <a:p>
          <a:endParaRPr lang="en-US"/>
        </a:p>
      </dgm:t>
    </dgm:pt>
  </dgm:ptLst>
  <dgm:cxnLst>
    <dgm:cxn modelId="{9382CD5A-8F93-49A2-AB13-9916CF99C8D6}" type="presOf" srcId="{F32F160B-C10B-418D-B6D2-95AC5FF38E5A}" destId="{B7CA798B-D25C-402F-AE1C-DF3EC92D74EB}" srcOrd="0" destOrd="0" presId="urn:microsoft.com/office/officeart/2005/8/layout/target3"/>
    <dgm:cxn modelId="{A9CB4655-728B-406A-83C1-61BCF8C93E74}" type="presOf" srcId="{F32F160B-C10B-418D-B6D2-95AC5FF38E5A}" destId="{F2FC2EBF-0D4A-4355-AB83-79750EDCCC27}" srcOrd="1" destOrd="0" presId="urn:microsoft.com/office/officeart/2005/8/layout/target3"/>
    <dgm:cxn modelId="{1954DD12-3A08-4A53-8A51-DF1E65CDE2DA}" srcId="{0F0C40B4-C138-47D9-815F-0044E8C5AF32}" destId="{F32F160B-C10B-418D-B6D2-95AC5FF38E5A}" srcOrd="0" destOrd="0" parTransId="{F2A31111-DA2C-41FF-9ED6-C85F98E98AD0}" sibTransId="{9F501DCF-15C6-4823-93D9-40631BCC17AB}"/>
    <dgm:cxn modelId="{3A84E5DE-A169-4727-8FAC-9C1927161F47}" type="presOf" srcId="{0F0C40B4-C138-47D9-815F-0044E8C5AF32}" destId="{27A7AD4A-A295-4D57-8BBB-C33E9E650A10}" srcOrd="0" destOrd="0" presId="urn:microsoft.com/office/officeart/2005/8/layout/target3"/>
    <dgm:cxn modelId="{400C79B2-E820-483A-BB65-32F37A2C575E}" type="presParOf" srcId="{27A7AD4A-A295-4D57-8BBB-C33E9E650A10}" destId="{E98C77E4-35ED-477A-AA97-E7263676EF85}" srcOrd="0" destOrd="0" presId="urn:microsoft.com/office/officeart/2005/8/layout/target3"/>
    <dgm:cxn modelId="{B95B2C44-2750-4A2E-AD54-0C04FBD67F8D}" type="presParOf" srcId="{27A7AD4A-A295-4D57-8BBB-C33E9E650A10}" destId="{10F1740A-AEB7-480D-A77A-DA4DA87A28EE}" srcOrd="1" destOrd="0" presId="urn:microsoft.com/office/officeart/2005/8/layout/target3"/>
    <dgm:cxn modelId="{B68C43E6-46E0-48C2-ADAD-56121D5C593E}" type="presParOf" srcId="{27A7AD4A-A295-4D57-8BBB-C33E9E650A10}" destId="{B7CA798B-D25C-402F-AE1C-DF3EC92D74EB}" srcOrd="2" destOrd="0" presId="urn:microsoft.com/office/officeart/2005/8/layout/target3"/>
    <dgm:cxn modelId="{7C60D0E8-0679-42A4-8E40-35A78D3A92E5}" type="presParOf" srcId="{27A7AD4A-A295-4D57-8BBB-C33E9E650A10}" destId="{F2FC2EBF-0D4A-4355-AB83-79750EDCCC27}"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C77E4-35ED-477A-AA97-E7263676EF85}">
      <dsp:nvSpPr>
        <dsp:cNvPr id="0" name=""/>
        <dsp:cNvSpPr/>
      </dsp:nvSpPr>
      <dsp:spPr>
        <a:xfrm>
          <a:off x="0" y="0"/>
          <a:ext cx="762000" cy="762000"/>
        </a:xfrm>
        <a:prstGeom prst="pie">
          <a:avLst>
            <a:gd name="adj1" fmla="val 5400000"/>
            <a:gd name="adj2" fmla="val 1620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A798B-D25C-402F-AE1C-DF3EC92D74EB}">
      <dsp:nvSpPr>
        <dsp:cNvPr id="0" name=""/>
        <dsp:cNvSpPr/>
      </dsp:nvSpPr>
      <dsp:spPr>
        <a:xfrm>
          <a:off x="381000" y="0"/>
          <a:ext cx="1981199" cy="7620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a:scene3d>
          <a:camera prst="orthographicFront">
            <a:rot lat="0" lon="20099993" rev="0"/>
          </a:camera>
          <a:lightRig rig="threePt" dir="t"/>
        </a:scene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Congratulations u have won a I phone </a:t>
          </a:r>
          <a:endParaRPr lang="en-US" sz="1500" kern="1200" dirty="0"/>
        </a:p>
      </dsp:txBody>
      <dsp:txXfrm>
        <a:off x="381000" y="0"/>
        <a:ext cx="1981199" cy="7620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81C095-DC43-4BFE-8BFE-3873EF1C2895}" type="datetimeFigureOut">
              <a:rPr lang="en-US" smtClean="0"/>
              <a:pPr/>
              <a:t>3/25/17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77998F-65F3-4147-B8BD-BCD1D5EBE235}" type="slidenum">
              <a:rPr lang="en-US" smtClean="0"/>
              <a:pPr/>
              <a:t>‹#›</a:t>
            </a:fld>
            <a:endParaRPr lang="en-US"/>
          </a:p>
        </p:txBody>
      </p:sp>
    </p:spTree>
    <p:extLst>
      <p:ext uri="{BB962C8B-B14F-4D97-AF65-F5344CB8AC3E}">
        <p14:creationId xmlns:p14="http://schemas.microsoft.com/office/powerpoint/2010/main" val="139177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77998F-65F3-4147-B8BD-BCD1D5EBE235}" type="slidenum">
              <a:rPr lang="en-US" smtClean="0"/>
              <a:pPr/>
              <a:t>19</a:t>
            </a:fld>
            <a:endParaRPr lang="en-US"/>
          </a:p>
        </p:txBody>
      </p:sp>
    </p:spTree>
    <p:extLst>
      <p:ext uri="{BB962C8B-B14F-4D97-AF65-F5344CB8AC3E}">
        <p14:creationId xmlns:p14="http://schemas.microsoft.com/office/powerpoint/2010/main" val="11900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1AE8E7D-7192-49B6-A606-5C881EB5531C}" type="datetimeFigureOut">
              <a:rPr lang="en-US" smtClean="0"/>
              <a:pPr/>
              <a:t>3/25/17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8F872A5-8942-48EB-82C2-8B4863CF64FC}" type="slidenum">
              <a:rPr lang="en-US" smtClean="0"/>
              <a:pPr/>
              <a:t>‹#›</a:t>
            </a:fld>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AE8E7D-7192-49B6-A606-5C881EB5531C}" type="datetimeFigureOut">
              <a:rPr lang="en-US" smtClean="0"/>
              <a:pPr/>
              <a:t>3/25/17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F872A5-8942-48EB-82C2-8B4863CF64FC}"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AE8E7D-7192-49B6-A606-5C881EB5531C}" type="datetimeFigureOut">
              <a:rPr lang="en-US" smtClean="0"/>
              <a:pPr/>
              <a:t>3/25/17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F872A5-8942-48EB-82C2-8B4863CF64FC}" type="slidenum">
              <a:rPr lang="en-US" smtClean="0"/>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AE8E7D-7192-49B6-A606-5C881EB5531C}" type="datetimeFigureOut">
              <a:rPr lang="en-US" smtClean="0"/>
              <a:pPr/>
              <a:t>3/25/17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F872A5-8942-48EB-82C2-8B4863CF64FC}"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1AE8E7D-7192-49B6-A606-5C881EB5531C}" type="datetimeFigureOut">
              <a:rPr lang="en-US" smtClean="0"/>
              <a:pPr/>
              <a:t>3/25/17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F872A5-8942-48EB-82C2-8B4863CF64F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AE8E7D-7192-49B6-A606-5C881EB5531C}" type="datetimeFigureOut">
              <a:rPr lang="en-US" smtClean="0"/>
              <a:pPr/>
              <a:t>3/25/17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8F872A5-8942-48EB-82C2-8B4863CF64FC}"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AE8E7D-7192-49B6-A606-5C881EB5531C}" type="datetimeFigureOut">
              <a:rPr lang="en-US" smtClean="0"/>
              <a:pPr/>
              <a:t>3/25/17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8F872A5-8942-48EB-82C2-8B4863CF64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1AE8E7D-7192-49B6-A606-5C881EB5531C}" type="datetimeFigureOut">
              <a:rPr lang="en-US" smtClean="0"/>
              <a:pPr/>
              <a:t>3/25/17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8F872A5-8942-48EB-82C2-8B4863CF64FC}"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1AE8E7D-7192-49B6-A606-5C881EB5531C}" type="datetimeFigureOut">
              <a:rPr lang="en-US" smtClean="0"/>
              <a:pPr/>
              <a:t>3/25/17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8F872A5-8942-48EB-82C2-8B4863CF64FC}"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1AE8E7D-7192-49B6-A606-5C881EB5531C}" type="datetimeFigureOut">
              <a:rPr lang="en-US" smtClean="0"/>
              <a:pPr/>
              <a:t>3/25/17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8F872A5-8942-48EB-82C2-8B4863CF64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1AE8E7D-7192-49B6-A606-5C881EB5531C}" type="datetimeFigureOut">
              <a:rPr lang="en-US" smtClean="0"/>
              <a:pPr/>
              <a:t>3/25/17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8F872A5-8942-48EB-82C2-8B4863CF64F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1AE8E7D-7192-49B6-A606-5C881EB5531C}" type="datetimeFigureOut">
              <a:rPr lang="en-US" smtClean="0"/>
              <a:pPr/>
              <a:t>3/25/17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8F872A5-8942-48EB-82C2-8B4863CF64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fade thruBlk="1"/>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52400"/>
            <a:ext cx="7772400" cy="1470025"/>
          </a:xfrm>
        </p:spPr>
        <p:txBody>
          <a:bodyPr>
            <a:normAutofit/>
          </a:bodyPr>
          <a:lstStyle/>
          <a:p>
            <a:pPr algn="ctr"/>
            <a:r>
              <a:rPr lang="en-US" sz="3600" u="sng" dirty="0" smtClean="0">
                <a:solidFill>
                  <a:schemeClr val="tx1"/>
                </a:solidFill>
                <a:latin typeface="Times New Roman" pitchFamily="18" charset="0"/>
                <a:cs typeface="Times New Roman" pitchFamily="18" charset="0"/>
              </a:rPr>
              <a:t>MS Ramaiah Institute Of Technology</a:t>
            </a:r>
            <a:r>
              <a:rPr lang="en-US" sz="3600" b="0" dirty="0" smtClean="0">
                <a:solidFill>
                  <a:schemeClr val="tx1"/>
                </a:solidFill>
                <a:latin typeface="Times New Roman" pitchFamily="18" charset="0"/>
                <a:cs typeface="Times New Roman" pitchFamily="18" charset="0"/>
              </a:rPr>
              <a:t/>
            </a:r>
            <a:br>
              <a:rPr lang="en-US" sz="3600" b="0" dirty="0" smtClean="0">
                <a:solidFill>
                  <a:schemeClr val="tx1"/>
                </a:solidFill>
                <a:latin typeface="Times New Roman" pitchFamily="18" charset="0"/>
                <a:cs typeface="Times New Roman" pitchFamily="18" charset="0"/>
              </a:rPr>
            </a:br>
            <a:endParaRPr lang="en-US" sz="2000" b="0" dirty="0">
              <a:solidFill>
                <a:schemeClr val="tx1"/>
              </a:solidFill>
              <a:latin typeface="Times New Roman" pitchFamily="18" charset="0"/>
              <a:cs typeface="Times New Roman" pitchFamily="18" charset="0"/>
            </a:endParaRPr>
          </a:p>
        </p:txBody>
      </p:sp>
      <p:sp>
        <p:nvSpPr>
          <p:cNvPr id="5" name="Subtitle 4"/>
          <p:cNvSpPr>
            <a:spLocks noGrp="1"/>
          </p:cNvSpPr>
          <p:nvPr>
            <p:ph type="subTitle" idx="1"/>
          </p:nvPr>
        </p:nvSpPr>
        <p:spPr>
          <a:xfrm>
            <a:off x="304800" y="1447800"/>
            <a:ext cx="8534400" cy="4953000"/>
          </a:xfrm>
        </p:spPr>
        <p:txBody>
          <a:bodyPr>
            <a:normAutofit lnSpcReduction="10000"/>
          </a:bodyPr>
          <a:lstStyle/>
          <a:p>
            <a:pPr algn="ctr">
              <a:spcBef>
                <a:spcPts val="0"/>
              </a:spcBef>
            </a:pPr>
            <a:endParaRPr lang="en-US" sz="2800" dirty="0" smtClean="0">
              <a:solidFill>
                <a:schemeClr val="tx1"/>
              </a:solidFill>
              <a:latin typeface="Times New Roman" pitchFamily="18" charset="0"/>
              <a:cs typeface="Times New Roman" pitchFamily="18" charset="0"/>
            </a:endParaRPr>
          </a:p>
          <a:p>
            <a:endParaRPr lang="en-US" sz="2800" dirty="0" smtClean="0">
              <a:solidFill>
                <a:schemeClr val="tx1"/>
              </a:solidFill>
              <a:latin typeface="Times New Roman" pitchFamily="18" charset="0"/>
              <a:cs typeface="Times New Roman" pitchFamily="18" charset="0"/>
            </a:endParaRPr>
          </a:p>
          <a:p>
            <a:pPr algn="ctr"/>
            <a:r>
              <a:rPr lang="en-US" sz="2800" dirty="0" smtClean="0">
                <a:solidFill>
                  <a:schemeClr val="tx1"/>
                </a:solidFill>
                <a:latin typeface="Times New Roman" pitchFamily="18" charset="0"/>
                <a:cs typeface="Times New Roman" pitchFamily="18" charset="0"/>
              </a:rPr>
              <a:t>“SECURITY IN SOCIAL NETWORKING”</a:t>
            </a:r>
          </a:p>
          <a:p>
            <a:pPr algn="l"/>
            <a:endParaRPr lang="en-US" sz="1800" dirty="0" smtClean="0">
              <a:solidFill>
                <a:schemeClr val="tx1"/>
              </a:solidFill>
              <a:latin typeface="Times New Roman" pitchFamily="18" charset="0"/>
              <a:cs typeface="Times New Roman" pitchFamily="18" charset="0"/>
            </a:endParaRPr>
          </a:p>
          <a:p>
            <a:pPr algn="l"/>
            <a:endParaRPr lang="en-US" sz="1800" dirty="0" smtClean="0">
              <a:solidFill>
                <a:schemeClr val="tx1"/>
              </a:solidFill>
              <a:latin typeface="Times New Roman" pitchFamily="18" charset="0"/>
              <a:cs typeface="Times New Roman" pitchFamily="18" charset="0"/>
            </a:endParaRPr>
          </a:p>
          <a:p>
            <a:pPr algn="l"/>
            <a:endParaRPr lang="en-US" sz="1800" dirty="0" smtClean="0">
              <a:solidFill>
                <a:schemeClr val="tx1"/>
              </a:solidFill>
              <a:latin typeface="Times New Roman" pitchFamily="18" charset="0"/>
              <a:cs typeface="Times New Roman" pitchFamily="18" charset="0"/>
            </a:endParaRPr>
          </a:p>
          <a:p>
            <a:pPr algn="l"/>
            <a:endParaRPr lang="en-US" sz="1800" dirty="0" smtClean="0">
              <a:solidFill>
                <a:schemeClr val="tx1"/>
              </a:solidFill>
              <a:latin typeface="Times New Roman" pitchFamily="18" charset="0"/>
              <a:cs typeface="Times New Roman" pitchFamily="18" charset="0"/>
            </a:endParaRPr>
          </a:p>
          <a:p>
            <a:pPr algn="l"/>
            <a:endParaRPr lang="en-US" sz="1800" dirty="0" smtClean="0">
              <a:solidFill>
                <a:schemeClr val="tx1"/>
              </a:solidFill>
              <a:latin typeface="Times New Roman" pitchFamily="18" charset="0"/>
              <a:cs typeface="Times New Roman" pitchFamily="18" charset="0"/>
            </a:endParaRPr>
          </a:p>
          <a:p>
            <a:pPr algn="l"/>
            <a:endParaRPr lang="en-US" sz="1800" dirty="0" smtClean="0">
              <a:solidFill>
                <a:schemeClr val="tx1"/>
              </a:solidFill>
              <a:latin typeface="Times New Roman" pitchFamily="18" charset="0"/>
              <a:cs typeface="Times New Roman" pitchFamily="18" charset="0"/>
            </a:endParaRPr>
          </a:p>
          <a:p>
            <a:pPr algn="l"/>
            <a:endParaRPr lang="en-US" sz="1800" dirty="0" smtClean="0">
              <a:solidFill>
                <a:schemeClr val="tx1"/>
              </a:solidFill>
              <a:latin typeface="Times New Roman" pitchFamily="18" charset="0"/>
              <a:cs typeface="Times New Roman" pitchFamily="18" charset="0"/>
            </a:endParaRPr>
          </a:p>
          <a:p>
            <a:pPr algn="l"/>
            <a:endParaRPr lang="en-US" sz="1800" dirty="0" smtClean="0">
              <a:solidFill>
                <a:schemeClr val="tx1"/>
              </a:solidFill>
              <a:latin typeface="Times New Roman" pitchFamily="18" charset="0"/>
              <a:cs typeface="Times New Roman" pitchFamily="18" charset="0"/>
            </a:endParaRPr>
          </a:p>
          <a:p>
            <a:pPr algn="l"/>
            <a:endParaRPr lang="en-US" sz="1800" b="1" dirty="0" smtClean="0">
              <a:solidFill>
                <a:schemeClr val="bg1"/>
              </a:solidFill>
              <a:latin typeface="Times New Roman" pitchFamily="18" charset="0"/>
              <a:cs typeface="Times New Roman" pitchFamily="18" charset="0"/>
            </a:endParaRPr>
          </a:p>
          <a:p>
            <a:pPr algn="l"/>
            <a:endParaRPr lang="en-US" sz="1800" b="1" dirty="0">
              <a:solidFill>
                <a:schemeClr val="bg1"/>
              </a:solidFill>
              <a:latin typeface="Times New Roman" pitchFamily="18" charset="0"/>
              <a:cs typeface="Times New Roman" pitchFamily="18" charset="0"/>
            </a:endParaRPr>
          </a:p>
          <a:p>
            <a:pPr algn="l"/>
            <a:r>
              <a:rPr lang="en-US" sz="1800" b="1" dirty="0" err="1" smtClean="0">
                <a:solidFill>
                  <a:schemeClr val="bg1"/>
                </a:solidFill>
                <a:latin typeface="Times New Roman" pitchFamily="18" charset="0"/>
                <a:cs typeface="Times New Roman" pitchFamily="18" charset="0"/>
              </a:rPr>
              <a:t>Manoj</a:t>
            </a:r>
            <a:r>
              <a:rPr lang="en-US" sz="1800" b="1" dirty="0" smtClean="0">
                <a:solidFill>
                  <a:schemeClr val="bg1"/>
                </a:solidFill>
                <a:latin typeface="Times New Roman" pitchFamily="18" charset="0"/>
                <a:cs typeface="Times New Roman" pitchFamily="18" charset="0"/>
              </a:rPr>
              <a:t> </a:t>
            </a:r>
            <a:r>
              <a:rPr lang="en-US" sz="1800" b="1" dirty="0" smtClean="0">
                <a:solidFill>
                  <a:schemeClr val="bg1"/>
                </a:solidFill>
                <a:latin typeface="Times New Roman" pitchFamily="18" charset="0"/>
                <a:cs typeface="Times New Roman" pitchFamily="18" charset="0"/>
              </a:rPr>
              <a:t>More S	(1MS13CS412)                           Guide : Mr. Ganeshayya </a:t>
            </a:r>
            <a:r>
              <a:rPr lang="en-US" sz="1800" b="1" dirty="0" err="1" smtClean="0">
                <a:solidFill>
                  <a:schemeClr val="bg1"/>
                </a:solidFill>
                <a:latin typeface="Times New Roman" pitchFamily="18" charset="0"/>
                <a:cs typeface="Times New Roman" pitchFamily="18" charset="0"/>
              </a:rPr>
              <a:t>Sidhaganti</a:t>
            </a:r>
            <a:r>
              <a:rPr lang="en-US" sz="1800" b="1" dirty="0" smtClean="0">
                <a:solidFill>
                  <a:schemeClr val="bg1"/>
                </a:solidFill>
                <a:latin typeface="Times New Roman" pitchFamily="18" charset="0"/>
                <a:cs typeface="Times New Roman" pitchFamily="18" charset="0"/>
              </a:rPr>
              <a:t> </a:t>
            </a:r>
          </a:p>
        </p:txBody>
      </p:sp>
      <p:pic>
        <p:nvPicPr>
          <p:cNvPr id="1026" name="Picture 2" descr="H:\2.jpeg"/>
          <p:cNvPicPr>
            <a:picLocks noChangeAspect="1" noChangeArrowheads="1"/>
          </p:cNvPicPr>
          <p:nvPr/>
        </p:nvPicPr>
        <p:blipFill>
          <a:blip r:embed="rId2"/>
          <a:srcRect/>
          <a:stretch>
            <a:fillRect/>
          </a:stretch>
        </p:blipFill>
        <p:spPr bwMode="auto">
          <a:xfrm>
            <a:off x="3352800" y="2971800"/>
            <a:ext cx="2475271" cy="190879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2000"/>
                                        <p:tgtEl>
                                          <p:spTgt spid="5">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3" end="13"/>
                                            </p:txEl>
                                          </p:spTgt>
                                        </p:tgtEl>
                                        <p:attrNameLst>
                                          <p:attrName>style.visibility</p:attrName>
                                        </p:attrNameLst>
                                      </p:cBhvr>
                                      <p:to>
                                        <p:strVal val="visible"/>
                                      </p:to>
                                    </p:set>
                                    <p:animEffect transition="in" filter="fade">
                                      <p:cBhvr>
                                        <p:cTn id="10" dur="2000"/>
                                        <p:tgtEl>
                                          <p:spTgt spid="5">
                                            <p:txEl>
                                              <p:pRg st="13" end="1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Profile Cloning: </a:t>
            </a:r>
          </a:p>
          <a:p>
            <a:pPr>
              <a:buNone/>
            </a:pPr>
            <a:r>
              <a:rPr lang="en-US" sz="2200" dirty="0" smtClean="0">
                <a:latin typeface="Times New Roman" pitchFamily="18" charset="0"/>
                <a:cs typeface="Times New Roman" pitchFamily="18" charset="0"/>
              </a:rPr>
              <a:t>     duplicate or copy their profile information to create a false identity</a:t>
            </a:r>
          </a:p>
          <a:p>
            <a:pPr>
              <a:buNone/>
            </a:pPr>
            <a:r>
              <a:rPr lang="en-US" sz="2200" dirty="0" smtClean="0">
                <a:latin typeface="Times New Roman" pitchFamily="18" charset="0"/>
                <a:cs typeface="Times New Roman" pitchFamily="18" charset="0"/>
              </a:rPr>
              <a:t>				1)Existing profile cloning </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Facebook</a:t>
            </a:r>
            <a:r>
              <a:rPr lang="en-US" sz="1400" dirty="0" smtClean="0">
                <a:latin typeface="Times New Roman" pitchFamily="18" charset="0"/>
                <a:cs typeface="Times New Roman" pitchFamily="18" charset="0"/>
              </a:rPr>
              <a:t> acc hacking).</a:t>
            </a:r>
          </a:p>
          <a:p>
            <a:pPr algn="ctr">
              <a:buNone/>
            </a:pPr>
            <a:r>
              <a:rPr lang="en-US" sz="2200" dirty="0" smtClean="0">
                <a:latin typeface="Times New Roman" pitchFamily="18" charset="0"/>
                <a:cs typeface="Times New Roman" pitchFamily="18" charset="0"/>
              </a:rPr>
              <a:t>       2)Cross site profile cloning.</a:t>
            </a:r>
          </a:p>
          <a:p>
            <a:pPr algn="ctr">
              <a:buNone/>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Social Phishing:</a:t>
            </a:r>
          </a:p>
          <a:p>
            <a:pPr>
              <a:buNone/>
            </a:pPr>
            <a:r>
              <a:rPr lang="en-US" sz="2200" dirty="0" smtClean="0">
                <a:latin typeface="Times New Roman" pitchFamily="18" charset="0"/>
                <a:cs typeface="Times New Roman" pitchFamily="18" charset="0"/>
              </a:rPr>
              <a:t>               Creating the fake websites  to obtain your data</a:t>
            </a:r>
          </a:p>
          <a:p>
            <a:pPr>
              <a:buNone/>
            </a:pPr>
            <a:r>
              <a:rPr lang="en-US" sz="2200" dirty="0" smtClean="0">
                <a:latin typeface="Times New Roman" pitchFamily="18" charset="0"/>
                <a:cs typeface="Times New Roman" pitchFamily="18" charset="0"/>
              </a:rPr>
              <a:t>                      eg: facebookHacker 2.6</a:t>
            </a:r>
            <a:endParaRPr lang="en-US" sz="2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u="sng" dirty="0" smtClean="0">
                <a:solidFill>
                  <a:schemeClr val="tx1"/>
                </a:solidFill>
                <a:effectLst/>
                <a:latin typeface="Times New Roman" pitchFamily="18" charset="0"/>
                <a:cs typeface="Times New Roman" pitchFamily="18" charset="0"/>
              </a:rPr>
              <a:t>Identity Theft Issues</a:t>
            </a:r>
            <a:endParaRPr lang="en-US" sz="3600" u="sng" dirty="0">
              <a:solidFill>
                <a:schemeClr val="tx1"/>
              </a:solidFill>
              <a:effectLst/>
            </a:endParaRPr>
          </a:p>
        </p:txBody>
      </p:sp>
      <p:pic>
        <p:nvPicPr>
          <p:cNvPr id="4" name="Picture 3" descr="5.jpeg"/>
          <p:cNvPicPr>
            <a:picLocks noChangeAspect="1"/>
          </p:cNvPicPr>
          <p:nvPr/>
        </p:nvPicPr>
        <p:blipFill>
          <a:blip r:embed="rId2"/>
          <a:stretch>
            <a:fillRect/>
          </a:stretch>
        </p:blipFill>
        <p:spPr>
          <a:xfrm rot="21240000">
            <a:off x="5509528" y="4725751"/>
            <a:ext cx="2266950" cy="2019300"/>
          </a:xfrm>
          <a:prstGeom prst="rect">
            <a:avLst/>
          </a:prstGeom>
        </p:spPr>
      </p:pic>
      <p:pic>
        <p:nvPicPr>
          <p:cNvPr id="5" name="Picture 4" descr="6.jpeg"/>
          <p:cNvPicPr>
            <a:picLocks noChangeAspect="1"/>
          </p:cNvPicPr>
          <p:nvPr/>
        </p:nvPicPr>
        <p:blipFill>
          <a:blip r:embed="rId3"/>
          <a:stretch>
            <a:fillRect/>
          </a:stretch>
        </p:blipFill>
        <p:spPr>
          <a:xfrm rot="-180000">
            <a:off x="5715000" y="288834"/>
            <a:ext cx="2352675" cy="194310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down)">
                                      <p:cBhvr>
                                        <p:cTn id="13" dur="500"/>
                                        <p:tgtEl>
                                          <p:spTgt spid="2">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down)">
                                      <p:cBhvr>
                                        <p:cTn id="16" dur="500"/>
                                        <p:tgtEl>
                                          <p:spTgt spid="2">
                                            <p:txEl>
                                              <p:pRg st="4" end="4"/>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down)">
                                      <p:cBhvr>
                                        <p:cTn id="19" dur="500"/>
                                        <p:tgtEl>
                                          <p:spTgt spid="2">
                                            <p:txEl>
                                              <p:pRg st="6" end="6"/>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wipe(down)">
                                      <p:cBhvr>
                                        <p:cTn id="22" dur="500"/>
                                        <p:tgtEl>
                                          <p:spTgt spid="2">
                                            <p:txEl>
                                              <p:pRg st="7" end="7"/>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wipe(down)">
                                      <p:cBhvr>
                                        <p:cTn id="25" dur="500"/>
                                        <p:tgtEl>
                                          <p:spTgt spid="2">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20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Spam Attack on Social networking Sites</a:t>
            </a:r>
          </a:p>
          <a:p>
            <a:pPr>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Spam comes in the form of wall post, news feed, and message spam</a:t>
            </a:r>
          </a:p>
          <a:p>
            <a:pPr>
              <a:buNone/>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Email-Based Spam Attack on Social network Users</a:t>
            </a:r>
          </a:p>
          <a:p>
            <a:pPr>
              <a:buNone/>
            </a:pPr>
            <a:r>
              <a:rPr lang="en-US" sz="2200" dirty="0" smtClean="0">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 		1.Broadcast Spam</a:t>
            </a:r>
          </a:p>
          <a:p>
            <a:pPr>
              <a:buNone/>
            </a:pPr>
            <a:r>
              <a:rPr lang="en-US" sz="2200" dirty="0" smtClean="0">
                <a:latin typeface="Times New Roman" pitchFamily="18" charset="0"/>
                <a:cs typeface="Times New Roman" pitchFamily="18" charset="0"/>
              </a:rPr>
              <a:t>           2.Context-Aware Spam</a:t>
            </a:r>
          </a:p>
          <a:p>
            <a:pPr>
              <a:buNone/>
            </a:pPr>
            <a:r>
              <a:rPr lang="en-US" sz="22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(concept of A&amp;B)</a:t>
            </a:r>
            <a:endParaRPr lang="en-US" sz="1400" dirty="0">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1143000"/>
          </a:xfrm>
        </p:spPr>
        <p:txBody>
          <a:bodyPr>
            <a:normAutofit/>
          </a:bodyPr>
          <a:lstStyle/>
          <a:p>
            <a:r>
              <a:rPr lang="en-US" sz="3600" u="sng" dirty="0" smtClean="0">
                <a:solidFill>
                  <a:schemeClr val="tx1">
                    <a:lumMod val="95000"/>
                    <a:lumOff val="5000"/>
                  </a:schemeClr>
                </a:solidFill>
                <a:effectLst/>
                <a:latin typeface="Times New Roman" pitchFamily="18" charset="0"/>
                <a:cs typeface="Times New Roman" pitchFamily="18" charset="0"/>
              </a:rPr>
              <a:t>Spam Issues</a:t>
            </a:r>
            <a:endParaRPr lang="en-US" sz="3600" u="sng" dirty="0">
              <a:solidFill>
                <a:schemeClr val="tx1">
                  <a:lumMod val="95000"/>
                  <a:lumOff val="5000"/>
                </a:schemeClr>
              </a:solidFill>
              <a:effectLst/>
              <a:latin typeface="Times New Roman" pitchFamily="18" charset="0"/>
              <a:cs typeface="Times New Roman" pitchFamily="18" charset="0"/>
            </a:endParaRPr>
          </a:p>
        </p:txBody>
      </p:sp>
      <p:graphicFrame>
        <p:nvGraphicFramePr>
          <p:cNvPr id="5" name="Diagram 4"/>
          <p:cNvGraphicFramePr/>
          <p:nvPr/>
        </p:nvGraphicFramePr>
        <p:xfrm>
          <a:off x="5029200" y="838200"/>
          <a:ext cx="23622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3.jpeg"/>
          <p:cNvPicPr>
            <a:picLocks noChangeAspect="1"/>
          </p:cNvPicPr>
          <p:nvPr/>
        </p:nvPicPr>
        <p:blipFill>
          <a:blip r:embed="rId7"/>
          <a:stretch>
            <a:fillRect/>
          </a:stretch>
        </p:blipFill>
        <p:spPr>
          <a:xfrm rot="-960000">
            <a:off x="4800600" y="4599694"/>
            <a:ext cx="2616708" cy="1779746"/>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down)">
                                      <p:cBhvr>
                                        <p:cTn id="15" dur="500"/>
                                        <p:tgtEl>
                                          <p:spTgt spid="2">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wipe(down)">
                                      <p:cBhvr>
                                        <p:cTn id="18" dur="500"/>
                                        <p:tgtEl>
                                          <p:spTgt spid="2">
                                            <p:txEl>
                                              <p:pRg st="5" end="5"/>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wipe(down)">
                                      <p:cBhvr>
                                        <p:cTn id="21" dur="500"/>
                                        <p:tgtEl>
                                          <p:spTgt spid="2">
                                            <p:txEl>
                                              <p:pRg st="6" end="6"/>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wipe(down)">
                                      <p:cBhvr>
                                        <p:cTn id="24" dur="500"/>
                                        <p:tgtEl>
                                          <p:spTgt spid="2">
                                            <p:txEl>
                                              <p:pRg st="7" end="7"/>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wipe(down)">
                                      <p:cBhvr>
                                        <p:cTn id="30"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u="sng" dirty="0" smtClean="0">
                <a:solidFill>
                  <a:schemeClr val="tx1">
                    <a:lumMod val="95000"/>
                    <a:lumOff val="5000"/>
                  </a:schemeClr>
                </a:solidFill>
                <a:effectLst/>
                <a:latin typeface="Times New Roman" pitchFamily="18" charset="0"/>
                <a:cs typeface="Times New Roman" pitchFamily="18" charset="0"/>
              </a:rPr>
              <a:t>HTTP Session Hijacking</a:t>
            </a:r>
            <a:endParaRPr lang="en-US" sz="3600" u="sng" dirty="0">
              <a:solidFill>
                <a:schemeClr val="tx1">
                  <a:lumMod val="95000"/>
                  <a:lumOff val="5000"/>
                </a:schemeClr>
              </a:solidFill>
              <a:effectLst/>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algn="ctr">
              <a:buNone/>
            </a:pPr>
            <a:endParaRPr lang="en-US" sz="2200" dirty="0" smtClean="0">
              <a:latin typeface="Times New Roman" pitchFamily="18" charset="0"/>
              <a:cs typeface="Times New Roman" pitchFamily="18" charset="0"/>
            </a:endParaRPr>
          </a:p>
          <a:p>
            <a:pPr algn="ctr">
              <a:buNone/>
            </a:pPr>
            <a:r>
              <a:rPr lang="en-US" sz="2200" dirty="0" smtClean="0">
                <a:latin typeface="Times New Roman" pitchFamily="18" charset="0"/>
                <a:cs typeface="Times New Roman" pitchFamily="18" charset="0"/>
              </a:rPr>
              <a:t>ARP cache poisoning or DNS poisoning. Attackers then capture HTTP headers that contain session cookies</a:t>
            </a:r>
          </a:p>
          <a:p>
            <a:pPr algn="ctr">
              <a:buNone/>
            </a:pPr>
            <a:endParaRPr lang="en-US" sz="2200" dirty="0" smtClean="0">
              <a:latin typeface="Times New Roman" pitchFamily="18" charset="0"/>
              <a:cs typeface="Times New Roman" pitchFamily="18" charset="0"/>
            </a:endParaRPr>
          </a:p>
          <a:p>
            <a:pPr algn="ctr">
              <a:buNone/>
            </a:pPr>
            <a:endParaRPr lang="en-US" sz="2200" dirty="0">
              <a:latin typeface="Times New Roman" pitchFamily="18" charset="0"/>
              <a:cs typeface="Times New Roman" pitchFamily="18" charset="0"/>
            </a:endParaRPr>
          </a:p>
        </p:txBody>
      </p:sp>
      <p:pic>
        <p:nvPicPr>
          <p:cNvPr id="6" name="Picture 5" descr="http.png"/>
          <p:cNvPicPr>
            <a:picLocks noChangeAspect="1"/>
          </p:cNvPicPr>
          <p:nvPr/>
        </p:nvPicPr>
        <p:blipFill>
          <a:blip r:embed="rId2"/>
          <a:stretch>
            <a:fillRect/>
          </a:stretch>
        </p:blipFill>
        <p:spPr>
          <a:xfrm>
            <a:off x="1981200" y="2819400"/>
            <a:ext cx="5229955" cy="2638793"/>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None/>
            </a:pPr>
            <a:r>
              <a:rPr lang="en-US" sz="2200" dirty="0" smtClean="0">
                <a:latin typeface="Times New Roman" pitchFamily="18" charset="0"/>
                <a:cs typeface="Times New Roman" pitchFamily="18" charset="0"/>
              </a:rPr>
              <a:t>Fooling the  parties  and redirecting their messages to malicious user.</a:t>
            </a:r>
          </a:p>
          <a:p>
            <a:pPr algn="ctr">
              <a:buNone/>
            </a:pPr>
            <a:endParaRPr lang="en-US" sz="2200" dirty="0" smtClean="0">
              <a:latin typeface="Times New Roman" pitchFamily="18" charset="0"/>
              <a:cs typeface="Times New Roman" pitchFamily="18" charset="0"/>
            </a:endParaRPr>
          </a:p>
          <a:p>
            <a:pPr algn="ctr">
              <a:buNone/>
            </a:pPr>
            <a:endParaRPr lang="en-US" sz="2200" dirty="0">
              <a:latin typeface="Times New Roman" pitchFamily="18" charset="0"/>
              <a:cs typeface="Times New Roman" pitchFamily="18" charset="0"/>
            </a:endParaRPr>
          </a:p>
        </p:txBody>
      </p:sp>
      <p:sp>
        <p:nvSpPr>
          <p:cNvPr id="4" name="Title 3"/>
          <p:cNvSpPr>
            <a:spLocks noGrp="1"/>
          </p:cNvSpPr>
          <p:nvPr>
            <p:ph type="title"/>
          </p:nvPr>
        </p:nvSpPr>
        <p:spPr/>
        <p:txBody>
          <a:bodyPr>
            <a:normAutofit/>
          </a:bodyPr>
          <a:lstStyle/>
          <a:p>
            <a:r>
              <a:rPr lang="en-US" sz="3600" u="sng" dirty="0" smtClean="0">
                <a:solidFill>
                  <a:schemeClr val="tx1">
                    <a:lumMod val="95000"/>
                    <a:lumOff val="5000"/>
                  </a:schemeClr>
                </a:solidFill>
                <a:latin typeface="Times New Roman" pitchFamily="18" charset="0"/>
                <a:cs typeface="Times New Roman" pitchFamily="18" charset="0"/>
              </a:rPr>
              <a:t>ARP cache poisoning</a:t>
            </a:r>
            <a:endParaRPr lang="en-US" sz="3600" u="sng" dirty="0">
              <a:solidFill>
                <a:schemeClr val="tx1">
                  <a:lumMod val="95000"/>
                  <a:lumOff val="5000"/>
                </a:schemeClr>
              </a:solidFill>
            </a:endParaRPr>
          </a:p>
        </p:txBody>
      </p:sp>
      <p:pic>
        <p:nvPicPr>
          <p:cNvPr id="7" name="Picture 6" descr="arpstepthree.gif"/>
          <p:cNvPicPr>
            <a:picLocks noChangeAspect="1"/>
          </p:cNvPicPr>
          <p:nvPr/>
        </p:nvPicPr>
        <p:blipFill>
          <a:blip r:embed="rId2"/>
          <a:stretch>
            <a:fillRect/>
          </a:stretch>
        </p:blipFill>
        <p:spPr>
          <a:xfrm>
            <a:off x="2209800" y="2286000"/>
            <a:ext cx="4191000" cy="4086597"/>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200" dirty="0" smtClean="0">
                <a:latin typeface="Times New Roman" pitchFamily="18" charset="0"/>
                <a:cs typeface="Times New Roman" pitchFamily="18" charset="0"/>
              </a:rPr>
              <a:t>            Miss leading the user by poisoning the DNS cache </a:t>
            </a:r>
            <a:endParaRPr lang="en-US" sz="22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4400" u="sng" dirty="0" smtClean="0">
                <a:solidFill>
                  <a:schemeClr val="tx1">
                    <a:lumMod val="95000"/>
                    <a:lumOff val="5000"/>
                  </a:schemeClr>
                </a:solidFill>
                <a:latin typeface="Times New Roman" pitchFamily="18" charset="0"/>
                <a:cs typeface="Times New Roman" pitchFamily="18" charset="0"/>
              </a:rPr>
              <a:t>DNS poisoning</a:t>
            </a:r>
            <a:endParaRPr lang="en-US" dirty="0"/>
          </a:p>
        </p:txBody>
      </p:sp>
      <p:pic>
        <p:nvPicPr>
          <p:cNvPr id="4" name="Picture 3" descr="000013084.png"/>
          <p:cNvPicPr>
            <a:picLocks noChangeAspect="1"/>
          </p:cNvPicPr>
          <p:nvPr/>
        </p:nvPicPr>
        <p:blipFill>
          <a:blip r:embed="rId2"/>
          <a:stretch>
            <a:fillRect/>
          </a:stretch>
        </p:blipFill>
        <p:spPr>
          <a:xfrm>
            <a:off x="1219200" y="1905000"/>
            <a:ext cx="6553200" cy="4176058"/>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None/>
            </a:pPr>
            <a:r>
              <a:rPr lang="en-US" sz="2200" dirty="0" smtClean="0">
                <a:latin typeface="Times New Roman" pitchFamily="18" charset="0"/>
                <a:cs typeface="Times New Roman" pitchFamily="18" charset="0"/>
              </a:rPr>
              <a:t>    Attacker usually grabs public attention by…..</a:t>
            </a:r>
          </a:p>
          <a:p>
            <a:pPr>
              <a:buNone/>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Creating a fake celebrity profile.</a:t>
            </a:r>
          </a:p>
          <a:p>
            <a:r>
              <a:rPr lang="en-US" sz="2200" dirty="0" smtClean="0">
                <a:latin typeface="Times New Roman" pitchFamily="18" charset="0"/>
                <a:cs typeface="Times New Roman" pitchFamily="18" charset="0"/>
              </a:rPr>
              <a:t> Creating a duplicate of somebody’s profile. </a:t>
            </a:r>
          </a:p>
          <a:p>
            <a:r>
              <a:rPr lang="en-US" sz="2200" dirty="0" smtClean="0">
                <a:latin typeface="Times New Roman" pitchFamily="18" charset="0"/>
                <a:cs typeface="Times New Roman" pitchFamily="18" charset="0"/>
              </a:rPr>
              <a:t>Creating a female profile and publishing a pretty picture of “herself”.</a:t>
            </a:r>
          </a:p>
          <a:p>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 lot of people use social networking sites to meet their partners online and many of these sites have specific tools to facilitate this.”</a:t>
            </a:r>
            <a:endParaRPr lang="en-US" sz="2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u="sng" dirty="0" smtClean="0">
                <a:solidFill>
                  <a:schemeClr val="tx1">
                    <a:lumMod val="95000"/>
                    <a:lumOff val="5000"/>
                  </a:schemeClr>
                </a:solidFill>
                <a:effectLst/>
                <a:latin typeface="Times New Roman" pitchFamily="18" charset="0"/>
                <a:cs typeface="Times New Roman" pitchFamily="18" charset="0"/>
              </a:rPr>
              <a:t>Grabbing Public Attention</a:t>
            </a:r>
            <a:endParaRPr lang="en-US" sz="3600" b="0" u="sng" dirty="0">
              <a:solidFill>
                <a:schemeClr val="tx1">
                  <a:lumMod val="95000"/>
                  <a:lumOff val="5000"/>
                </a:schemeClr>
              </a:solidFill>
              <a:effectLst/>
              <a:latin typeface="Times New Roman" pitchFamily="18" charset="0"/>
              <a:cs typeface="Times New Roman" pitchFamily="18" charset="0"/>
            </a:endParaRPr>
          </a:p>
        </p:txBody>
      </p:sp>
      <p:pic>
        <p:nvPicPr>
          <p:cNvPr id="4" name="Picture 3" descr="6.jpeg"/>
          <p:cNvPicPr>
            <a:picLocks noChangeAspect="1"/>
          </p:cNvPicPr>
          <p:nvPr/>
        </p:nvPicPr>
        <p:blipFill>
          <a:blip r:embed="rId2"/>
          <a:stretch>
            <a:fillRect/>
          </a:stretch>
        </p:blipFill>
        <p:spPr>
          <a:xfrm>
            <a:off x="6324600" y="381000"/>
            <a:ext cx="2352675" cy="1943100"/>
          </a:xfrm>
          <a:prstGeom prst="rect">
            <a:avLst/>
          </a:prstGeom>
        </p:spPr>
      </p:pic>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Publish comfortable information .</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Connect people you trust .</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Avoid clicking unexpected links. </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Never fully trust anyone you do not know that well.</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Evaluate your settings </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Be wary of third-party applications</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Use strong passwords</a:t>
            </a:r>
          </a:p>
          <a:p>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u="sng" dirty="0" smtClean="0">
                <a:solidFill>
                  <a:schemeClr val="tx1">
                    <a:lumMod val="95000"/>
                    <a:lumOff val="5000"/>
                  </a:schemeClr>
                </a:solidFill>
                <a:effectLst/>
                <a:latin typeface="Times New Roman" pitchFamily="18" charset="0"/>
                <a:cs typeface="Times New Roman" pitchFamily="18" charset="0"/>
              </a:rPr>
              <a:t>Security Guide to Social Networks </a:t>
            </a:r>
            <a:endParaRPr lang="en-US" sz="3600" u="sng" dirty="0">
              <a:solidFill>
                <a:schemeClr val="tx1">
                  <a:lumMod val="95000"/>
                  <a:lumOff val="5000"/>
                </a:schemeClr>
              </a:solidFill>
              <a:effectLst/>
              <a:latin typeface="Times New Roman" pitchFamily="18" charset="0"/>
              <a:cs typeface="Times New Roman" pitchFamily="18" charset="0"/>
            </a:endParaRPr>
          </a:p>
        </p:txBody>
      </p:sp>
      <p:pic>
        <p:nvPicPr>
          <p:cNvPr id="4" name="Picture 3" descr="4.jpeg"/>
          <p:cNvPicPr>
            <a:picLocks noChangeAspect="1"/>
          </p:cNvPicPr>
          <p:nvPr/>
        </p:nvPicPr>
        <p:blipFill>
          <a:blip r:embed="rId2"/>
          <a:stretch>
            <a:fillRect/>
          </a:stretch>
        </p:blipFill>
        <p:spPr>
          <a:xfrm rot="-1140000">
            <a:off x="5410198" y="4038598"/>
            <a:ext cx="2760345" cy="1830229"/>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ipe(down)">
                                      <p:cBhvr>
                                        <p:cTn id="10" dur="500"/>
                                        <p:tgtEl>
                                          <p:spTgt spid="2">
                                            <p:txEl>
                                              <p:pRg st="3" end="3"/>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wipe(down)">
                                      <p:cBhvr>
                                        <p:cTn id="13" dur="500"/>
                                        <p:tgtEl>
                                          <p:spTgt spid="2">
                                            <p:txEl>
                                              <p:pRg st="5" end="5"/>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wipe(down)">
                                      <p:cBhvr>
                                        <p:cTn id="16" dur="500"/>
                                        <p:tgtEl>
                                          <p:spTgt spid="2">
                                            <p:txEl>
                                              <p:pRg st="7" end="7"/>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animEffect transition="in" filter="wipe(down)">
                                      <p:cBhvr>
                                        <p:cTn id="19" dur="500"/>
                                        <p:tgtEl>
                                          <p:spTgt spid="2">
                                            <p:txEl>
                                              <p:pRg st="9" end="9"/>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11" end="11"/>
                                            </p:txEl>
                                          </p:spTgt>
                                        </p:tgtEl>
                                        <p:attrNameLst>
                                          <p:attrName>style.visibility</p:attrName>
                                        </p:attrNameLst>
                                      </p:cBhvr>
                                      <p:to>
                                        <p:strVal val="visible"/>
                                      </p:to>
                                    </p:set>
                                    <p:animEffect transition="in" filter="wipe(down)">
                                      <p:cBhvr>
                                        <p:cTn id="22" dur="500"/>
                                        <p:tgtEl>
                                          <p:spTgt spid="2">
                                            <p:txEl>
                                              <p:pRg st="11" end="11"/>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animEffect transition="in" filter="wipe(down)">
                                      <p:cBhvr>
                                        <p:cTn id="25"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dirty="0" smtClean="0">
                <a:latin typeface="Times New Roman" pitchFamily="18" charset="0"/>
                <a:cs typeface="Times New Roman" pitchFamily="18" charset="0"/>
              </a:rPr>
              <a:t>Use and maintain anti-virus software</a:t>
            </a:r>
          </a:p>
          <a:p>
            <a:pPr>
              <a:lnSpc>
                <a:spcPct val="200000"/>
              </a:lnSpc>
            </a:pPr>
            <a:r>
              <a:rPr lang="en-US" sz="2800" dirty="0" smtClean="0">
                <a:latin typeface="Times New Roman" pitchFamily="18" charset="0"/>
                <a:cs typeface="Times New Roman" pitchFamily="18" charset="0"/>
              </a:rPr>
              <a:t>Educate and Train Employees</a:t>
            </a:r>
          </a:p>
          <a:p>
            <a:pPr>
              <a:lnSpc>
                <a:spcPct val="200000"/>
              </a:lnSpc>
            </a:pPr>
            <a:r>
              <a:rPr lang="en-US" sz="2800" dirty="0" smtClean="0">
                <a:latin typeface="Times New Roman" pitchFamily="18" charset="0"/>
                <a:cs typeface="Times New Roman" pitchFamily="18" charset="0"/>
              </a:rPr>
              <a:t>Centralize Social Media Channels</a:t>
            </a:r>
          </a:p>
          <a:p>
            <a:pPr>
              <a:lnSpc>
                <a:spcPct val="200000"/>
              </a:lnSpc>
            </a:pPr>
            <a:r>
              <a:rPr lang="en-US" sz="2800" dirty="0" smtClean="0">
                <a:latin typeface="Times New Roman" pitchFamily="18" charset="0"/>
                <a:cs typeface="Times New Roman" pitchFamily="18" charset="0"/>
              </a:rPr>
              <a:t>Take the Necessary Steps to Protect Passwords</a:t>
            </a:r>
          </a:p>
          <a:p>
            <a:pPr>
              <a:lnSpc>
                <a:spcPct val="200000"/>
              </a:lnSpc>
            </a:pPr>
            <a:r>
              <a:rPr lang="en-US" sz="2800" dirty="0" smtClean="0">
                <a:latin typeface="Times New Roman" pitchFamily="18" charset="0"/>
                <a:cs typeface="Times New Roman" pitchFamily="18" charset="0"/>
              </a:rPr>
              <a:t>Institute a Messaging Approval System</a:t>
            </a:r>
          </a:p>
          <a:p>
            <a:pPr>
              <a:lnSpc>
                <a:spcPct val="200000"/>
              </a:lnSpc>
            </a:pPr>
            <a:r>
              <a:rPr lang="en-US" sz="2800" dirty="0" smtClean="0">
                <a:latin typeface="Times New Roman" pitchFamily="18" charset="0"/>
                <a:cs typeface="Times New Roman" pitchFamily="18" charset="0"/>
              </a:rPr>
              <a:t> Prepare for the Worst</a:t>
            </a:r>
          </a:p>
          <a:p>
            <a:pPr>
              <a:lnSpc>
                <a:spcPct val="200000"/>
              </a:lnSpc>
            </a:pPr>
            <a:r>
              <a:rPr lang="en-US" sz="2800" dirty="0" smtClean="0">
                <a:latin typeface="Times New Roman" pitchFamily="18" charset="0"/>
                <a:cs typeface="Times New Roman" pitchFamily="18" charset="0"/>
              </a:rPr>
              <a:t>Go for </a:t>
            </a:r>
            <a:r>
              <a:rPr lang="en-US" sz="2800" b="1" dirty="0" smtClean="0">
                <a:latin typeface="Times New Roman" pitchFamily="18" charset="0"/>
                <a:cs typeface="Times New Roman" pitchFamily="18" charset="0"/>
              </a:rPr>
              <a:t>VPN services.</a:t>
            </a:r>
          </a:p>
          <a:p>
            <a:endParaRPr lang="en-US" dirty="0"/>
          </a:p>
        </p:txBody>
      </p:sp>
      <p:sp>
        <p:nvSpPr>
          <p:cNvPr id="3" name="Title 2"/>
          <p:cNvSpPr>
            <a:spLocks noGrp="1"/>
          </p:cNvSpPr>
          <p:nvPr>
            <p:ph type="title"/>
          </p:nvPr>
        </p:nvSpPr>
        <p:spPr/>
        <p:txBody>
          <a:bodyPr>
            <a:normAutofit/>
          </a:bodyPr>
          <a:lstStyle/>
          <a:p>
            <a:r>
              <a:rPr lang="en-US" sz="3600" dirty="0" smtClean="0">
                <a:solidFill>
                  <a:schemeClr val="tx1">
                    <a:lumMod val="95000"/>
                    <a:lumOff val="5000"/>
                  </a:schemeClr>
                </a:solidFill>
                <a:latin typeface="Times New Roman" pitchFamily="18" charset="0"/>
                <a:cs typeface="Times New Roman" pitchFamily="18" charset="0"/>
              </a:rPr>
              <a:t>Cont…..</a:t>
            </a:r>
            <a:endParaRPr lang="en-US" sz="36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200" dirty="0" smtClean="0">
                <a:solidFill>
                  <a:schemeClr val="tx1">
                    <a:lumMod val="95000"/>
                    <a:lumOff val="5000"/>
                  </a:schemeClr>
                </a:solidFill>
                <a:latin typeface="Times New Roman" pitchFamily="18" charset="0"/>
                <a:cs typeface="Times New Roman" pitchFamily="18" charset="0"/>
              </a:rPr>
              <a:t>A VPN encrypts all your internet communications, thereby prevent anyone from tracking your internet activities and stealing your personal and sensitive information.</a:t>
            </a:r>
          </a:p>
          <a:p>
            <a:pPr>
              <a:buNone/>
            </a:pPr>
            <a:endParaRPr lang="en-US" sz="2200" dirty="0" smtClean="0">
              <a:solidFill>
                <a:schemeClr val="tx1">
                  <a:lumMod val="95000"/>
                  <a:lumOff val="5000"/>
                </a:schemeClr>
              </a:solidFill>
              <a:latin typeface="Times New Roman" pitchFamily="18" charset="0"/>
              <a:cs typeface="Times New Roman" pitchFamily="18" charset="0"/>
            </a:endParaRPr>
          </a:p>
          <a:p>
            <a:pPr>
              <a:buNone/>
            </a:pPr>
            <a:endParaRPr lang="en-US" sz="2200" dirty="0">
              <a:solidFill>
                <a:schemeClr val="tx1">
                  <a:lumMod val="95000"/>
                  <a:lumOff val="5000"/>
                </a:schemeClr>
              </a:solidFill>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u="sng" dirty="0" smtClean="0">
                <a:solidFill>
                  <a:schemeClr val="tx1">
                    <a:lumMod val="95000"/>
                    <a:lumOff val="5000"/>
                  </a:schemeClr>
                </a:solidFill>
                <a:latin typeface="Times New Roman" pitchFamily="18" charset="0"/>
                <a:cs typeface="Times New Roman" pitchFamily="18" charset="0"/>
              </a:rPr>
              <a:t>VPN Services</a:t>
            </a:r>
            <a:endParaRPr lang="en-US" sz="3600" u="sng" dirty="0">
              <a:solidFill>
                <a:schemeClr val="tx1">
                  <a:lumMod val="95000"/>
                  <a:lumOff val="5000"/>
                </a:schemeClr>
              </a:solidFill>
              <a:latin typeface="Times New Roman" pitchFamily="18" charset="0"/>
              <a:cs typeface="Times New Roman" pitchFamily="18" charset="0"/>
            </a:endParaRPr>
          </a:p>
        </p:txBody>
      </p:sp>
      <p:pic>
        <p:nvPicPr>
          <p:cNvPr id="4" name="Picture 3" descr="vpn-service.png"/>
          <p:cNvPicPr>
            <a:picLocks noChangeAspect="1"/>
          </p:cNvPicPr>
          <p:nvPr/>
        </p:nvPicPr>
        <p:blipFill>
          <a:blip r:embed="rId2"/>
          <a:stretch>
            <a:fillRect/>
          </a:stretch>
        </p:blipFill>
        <p:spPr>
          <a:xfrm>
            <a:off x="2057400" y="2819400"/>
            <a:ext cx="5238750" cy="3752850"/>
          </a:xfrm>
          <a:prstGeom prst="rect">
            <a:avLst/>
          </a:prstGeom>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200" dirty="0" smtClean="0">
                <a:latin typeface="Times New Roman" pitchFamily="18" charset="0"/>
                <a:cs typeface="Times New Roman" pitchFamily="18" charset="0"/>
              </a:rPr>
              <a:t>Strong policies and awareness programs can be reinforced.</a:t>
            </a:r>
          </a:p>
          <a:p>
            <a:pPr>
              <a:buNone/>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Multilayered security at the gateway and the end points.</a:t>
            </a:r>
          </a:p>
          <a:p>
            <a:pPr marL="109728" indent="0">
              <a:buNone/>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Content filtering, data loss prevention (DLP), and mobile device management (MDM) solutions.</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DLP can quarantine an unauthorized or under protected message.</a:t>
            </a:r>
          </a:p>
          <a:p>
            <a:pPr marL="109728" indent="0">
              <a:buNone/>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DLP solution provides with screening of the content before it leaves the network.</a:t>
            </a:r>
          </a:p>
          <a:p>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3" name="Title 2"/>
          <p:cNvSpPr>
            <a:spLocks noGrp="1"/>
          </p:cNvSpPr>
          <p:nvPr>
            <p:ph type="title"/>
          </p:nvPr>
        </p:nvSpPr>
        <p:spPr/>
        <p:txBody>
          <a:bodyPr>
            <a:noAutofit/>
          </a:bodyPr>
          <a:lstStyle/>
          <a:p>
            <a:r>
              <a:rPr lang="en-US" sz="3200" u="sng" dirty="0" smtClean="0">
                <a:solidFill>
                  <a:schemeClr val="tx1">
                    <a:lumMod val="95000"/>
                    <a:lumOff val="5000"/>
                  </a:schemeClr>
                </a:solidFill>
                <a:effectLst/>
                <a:latin typeface="Times New Roman" pitchFamily="18" charset="0"/>
                <a:cs typeface="Times New Roman" pitchFamily="18" charset="0"/>
              </a:rPr>
              <a:t/>
            </a:r>
            <a:br>
              <a:rPr lang="en-US" sz="3200" u="sng" dirty="0" smtClean="0">
                <a:solidFill>
                  <a:schemeClr val="tx1">
                    <a:lumMod val="95000"/>
                    <a:lumOff val="5000"/>
                  </a:schemeClr>
                </a:solidFill>
                <a:effectLst/>
                <a:latin typeface="Times New Roman" pitchFamily="18" charset="0"/>
                <a:cs typeface="Times New Roman" pitchFamily="18" charset="0"/>
              </a:rPr>
            </a:br>
            <a:r>
              <a:rPr lang="en-US" sz="3200" u="sng" dirty="0" smtClean="0">
                <a:solidFill>
                  <a:schemeClr val="tx1">
                    <a:lumMod val="95000"/>
                    <a:lumOff val="5000"/>
                  </a:schemeClr>
                </a:solidFill>
                <a:effectLst/>
                <a:latin typeface="Times New Roman" pitchFamily="18" charset="0"/>
                <a:cs typeface="Times New Roman" pitchFamily="18" charset="0"/>
              </a:rPr>
              <a:t/>
            </a:r>
            <a:br>
              <a:rPr lang="en-US" sz="3200" u="sng" dirty="0" smtClean="0">
                <a:solidFill>
                  <a:schemeClr val="tx1">
                    <a:lumMod val="95000"/>
                    <a:lumOff val="5000"/>
                  </a:schemeClr>
                </a:solidFill>
                <a:effectLst/>
                <a:latin typeface="Times New Roman" pitchFamily="18" charset="0"/>
                <a:cs typeface="Times New Roman" pitchFamily="18" charset="0"/>
              </a:rPr>
            </a:br>
            <a:r>
              <a:rPr lang="en-US" sz="3200" u="sng" dirty="0" smtClean="0">
                <a:solidFill>
                  <a:schemeClr val="tx1">
                    <a:lumMod val="95000"/>
                    <a:lumOff val="5000"/>
                  </a:schemeClr>
                </a:solidFill>
                <a:effectLst/>
                <a:latin typeface="Times New Roman" pitchFamily="18" charset="0"/>
                <a:cs typeface="Times New Roman" pitchFamily="18" charset="0"/>
              </a:rPr>
              <a:t/>
            </a:r>
            <a:br>
              <a:rPr lang="en-US" sz="3200" u="sng" dirty="0" smtClean="0">
                <a:solidFill>
                  <a:schemeClr val="tx1">
                    <a:lumMod val="95000"/>
                    <a:lumOff val="5000"/>
                  </a:schemeClr>
                </a:solidFill>
                <a:effectLst/>
                <a:latin typeface="Times New Roman" pitchFamily="18" charset="0"/>
                <a:cs typeface="Times New Roman" pitchFamily="18" charset="0"/>
              </a:rPr>
            </a:br>
            <a:r>
              <a:rPr lang="en-US" sz="3200" u="sng" dirty="0" smtClean="0">
                <a:solidFill>
                  <a:schemeClr val="tx1">
                    <a:lumMod val="95000"/>
                    <a:lumOff val="5000"/>
                  </a:schemeClr>
                </a:solidFill>
                <a:effectLst/>
                <a:latin typeface="Times New Roman" pitchFamily="18" charset="0"/>
                <a:cs typeface="Times New Roman" pitchFamily="18" charset="0"/>
              </a:rPr>
              <a:t>Why technology is essential to an effective security strategy </a:t>
            </a:r>
            <a:br>
              <a:rPr lang="en-US" sz="3200" u="sng" dirty="0" smtClean="0">
                <a:solidFill>
                  <a:schemeClr val="tx1">
                    <a:lumMod val="95000"/>
                    <a:lumOff val="5000"/>
                  </a:schemeClr>
                </a:solidFill>
                <a:effectLst/>
                <a:latin typeface="Times New Roman" pitchFamily="18" charset="0"/>
                <a:cs typeface="Times New Roman" pitchFamily="18" charset="0"/>
              </a:rPr>
            </a:br>
            <a:r>
              <a:rPr lang="en-US" sz="3200" u="sng" dirty="0" smtClean="0">
                <a:solidFill>
                  <a:schemeClr val="tx1">
                    <a:lumMod val="95000"/>
                    <a:lumOff val="5000"/>
                  </a:schemeClr>
                </a:solidFill>
                <a:effectLst/>
                <a:latin typeface="Times New Roman" pitchFamily="18" charset="0"/>
                <a:cs typeface="Times New Roman" pitchFamily="18" charset="0"/>
              </a:rPr>
              <a:t> </a:t>
            </a:r>
            <a:br>
              <a:rPr lang="en-US" sz="3200" u="sng" dirty="0" smtClean="0">
                <a:solidFill>
                  <a:schemeClr val="tx1">
                    <a:lumMod val="95000"/>
                    <a:lumOff val="5000"/>
                  </a:schemeClr>
                </a:solidFill>
                <a:effectLst/>
                <a:latin typeface="Times New Roman" pitchFamily="18" charset="0"/>
                <a:cs typeface="Times New Roman" pitchFamily="18" charset="0"/>
              </a:rPr>
            </a:br>
            <a:r>
              <a:rPr lang="en-US" sz="3200" u="sng" dirty="0" smtClean="0">
                <a:solidFill>
                  <a:schemeClr val="tx1">
                    <a:lumMod val="95000"/>
                    <a:lumOff val="5000"/>
                  </a:schemeClr>
                </a:solidFill>
                <a:effectLst/>
                <a:latin typeface="Times New Roman" pitchFamily="18" charset="0"/>
                <a:cs typeface="Times New Roman" pitchFamily="18" charset="0"/>
              </a:rPr>
              <a:t/>
            </a:r>
            <a:br>
              <a:rPr lang="en-US" sz="3200" u="sng" dirty="0" smtClean="0">
                <a:solidFill>
                  <a:schemeClr val="tx1">
                    <a:lumMod val="95000"/>
                    <a:lumOff val="5000"/>
                  </a:schemeClr>
                </a:solidFill>
                <a:effectLst/>
                <a:latin typeface="Times New Roman" pitchFamily="18" charset="0"/>
                <a:cs typeface="Times New Roman" pitchFamily="18" charset="0"/>
              </a:rPr>
            </a:br>
            <a:endParaRPr lang="en-US" sz="3200" u="sng" dirty="0">
              <a:solidFill>
                <a:schemeClr val="tx1">
                  <a:lumMod val="95000"/>
                  <a:lumOff val="5000"/>
                </a:schemeClr>
              </a:solidFill>
              <a:effectLst/>
              <a:latin typeface="Times New Roman" pitchFamily="18" charset="0"/>
              <a:cs typeface="Times New Roman" pitchFamily="18" charset="0"/>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gggg.png"/>
          <p:cNvPicPr>
            <a:picLocks noChangeAspect="1"/>
          </p:cNvPicPr>
          <p:nvPr/>
        </p:nvPicPr>
        <p:blipFill>
          <a:blip r:embed="rId2">
            <a:lum contrast="-40000"/>
          </a:blip>
          <a:stretch>
            <a:fillRect/>
          </a:stretch>
        </p:blipFill>
        <p:spPr>
          <a:xfrm>
            <a:off x="-381000" y="-641793"/>
            <a:ext cx="10058400" cy="7557043"/>
          </a:xfrm>
          <a:prstGeom prst="rect">
            <a:avLst/>
          </a:prstGeom>
          <a:effectLst>
            <a:softEdge rad="127000"/>
          </a:effectLst>
        </p:spPr>
      </p:pic>
      <p:sp>
        <p:nvSpPr>
          <p:cNvPr id="3" name="Title 2"/>
          <p:cNvSpPr>
            <a:spLocks noGrp="1"/>
          </p:cNvSpPr>
          <p:nvPr>
            <p:ph type="title"/>
          </p:nvPr>
        </p:nvSpPr>
        <p:spPr>
          <a:xfrm>
            <a:off x="457200" y="838200"/>
            <a:ext cx="8382000" cy="4191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spc="50" dirty="0" smtClean="0">
                <a:ln w="11430"/>
                <a:solidFill>
                  <a:schemeClr val="tx1">
                    <a:lumMod val="95000"/>
                    <a:lumOff val="5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Security in social network </a:t>
            </a:r>
            <a:br>
              <a:rPr lang="en-US" sz="4800" spc="50" dirty="0" smtClean="0">
                <a:ln w="11430"/>
                <a:solidFill>
                  <a:schemeClr val="tx1">
                    <a:lumMod val="95000"/>
                    <a:lumOff val="5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br>
            <a:r>
              <a:rPr lang="en-US" sz="4800" spc="50" dirty="0" smtClean="0">
                <a:ln w="11430"/>
                <a:solidFill>
                  <a:schemeClr val="tx1">
                    <a:lumMod val="95000"/>
                    <a:lumOff val="5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(or) </a:t>
            </a:r>
            <a:br>
              <a:rPr lang="en-US" sz="4800" spc="50" dirty="0" smtClean="0">
                <a:ln w="11430"/>
                <a:solidFill>
                  <a:schemeClr val="tx1">
                    <a:lumMod val="95000"/>
                    <a:lumOff val="5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br>
            <a:r>
              <a:rPr lang="en-US" sz="4800" spc="50" dirty="0" smtClean="0">
                <a:ln w="11430"/>
                <a:solidFill>
                  <a:schemeClr val="tx1">
                    <a:lumMod val="95000"/>
                    <a:lumOff val="5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Online security issues</a:t>
            </a:r>
            <a:endParaRPr lang="en-US" sz="4800" spc="50" dirty="0">
              <a:ln w="11430"/>
              <a:solidFill>
                <a:schemeClr val="tx1">
                  <a:lumMod val="95000"/>
                  <a:lumOff val="5000"/>
                </a:schemeClr>
              </a:solidFill>
              <a:effectLst>
                <a:outerShdw blurRad="76200" dist="50800" dir="5400000" algn="tl" rotWithShape="0">
                  <a:srgbClr val="000000">
                    <a:alpha val="65000"/>
                  </a:srgbClr>
                </a:outerShdw>
              </a:effectLst>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normAutofit/>
          </a:bodyPr>
          <a:lstStyle/>
          <a:p>
            <a:pPr marL="109728" indent="0">
              <a:buNone/>
            </a:pPr>
            <a:r>
              <a:rPr lang="en-US" sz="4000" b="1" dirty="0" smtClean="0">
                <a:solidFill>
                  <a:schemeClr val="tx1">
                    <a:lumMod val="95000"/>
                    <a:lumOff val="5000"/>
                  </a:schemeClr>
                </a:solidFill>
                <a:latin typeface="Times New Roman" pitchFamily="18" charset="0"/>
                <a:cs typeface="Times New Roman" pitchFamily="18" charset="0"/>
              </a:rPr>
              <a:t> Cont…</a:t>
            </a:r>
            <a:endParaRPr lang="en-IN" sz="3600" b="1" dirty="0" smtClean="0">
              <a:latin typeface="Times New Roman" panose="02020603050405020304" pitchFamily="18" charset="0"/>
              <a:cs typeface="Times New Roman" panose="02020603050405020304" pitchFamily="18" charset="0"/>
            </a:endParaRPr>
          </a:p>
          <a:p>
            <a:pPr marL="109728" indent="0">
              <a:buNone/>
            </a:pPr>
            <a:endParaRPr lang="en-IN" sz="2200" dirty="0" smtClean="0">
              <a:latin typeface="Times New Roman" panose="02020603050405020304" pitchFamily="18" charset="0"/>
              <a:cs typeface="Times New Roman" panose="02020603050405020304" pitchFamily="18" charset="0"/>
            </a:endParaRPr>
          </a:p>
          <a:p>
            <a:pPr marL="109728" indent="0">
              <a:buNone/>
            </a:pP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MDM installed mobile devices enables capabilities such as remote wipe and lock, device encryption, and password enforcement.</a:t>
            </a:r>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Identifying the right combination of these security tools.</a:t>
            </a:r>
          </a:p>
          <a:p>
            <a:pPr>
              <a:buNone/>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Security  must leverage both decentralized and centralized modes.</a:t>
            </a: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pPr>
              <a:buNone/>
            </a:pPr>
            <a:endParaRPr lang="en-US" sz="2200" dirty="0">
              <a:latin typeface="Times New Roman" pitchFamily="18" charset="0"/>
              <a:cs typeface="Times New Roman" pitchFamily="18" charset="0"/>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None/>
            </a:pPr>
            <a:r>
              <a:rPr lang="en-US" sz="2200" dirty="0" smtClean="0">
                <a:latin typeface="Times New Roman" pitchFamily="18" charset="0"/>
                <a:cs typeface="Times New Roman" pitchFamily="18" charset="0"/>
              </a:rPr>
              <a:t>   The opportunities provided from this medium are immense and many organizations  are making use of this medium to better their practices. Organizations are no longer at the mercy of the media to advertise or convey their message. With the help of social networking they can advertise or communicate in a more efficient way</a:t>
            </a:r>
          </a:p>
          <a:p>
            <a:pPr>
              <a:buNone/>
            </a:pPr>
            <a:r>
              <a:rPr lang="en-US" sz="2200" dirty="0" smtClean="0">
                <a:latin typeface="Times New Roman" pitchFamily="18" charset="0"/>
                <a:cs typeface="Times New Roman" pitchFamily="18" charset="0"/>
              </a:rPr>
              <a:t>    The world is getting closer everyday and everyone wants to be connected. After all the advantages, the problem that arises is of information overload and security. Social networks, unlike the common media. Too much of information may confuse users. Security might be another area of concern where people can get illegal access to a user’s information. The future of social networking looks very promising but still it has to deal with the problems associated with it.</a:t>
            </a:r>
          </a:p>
          <a:p>
            <a:pPr>
              <a:buNone/>
            </a:pPr>
            <a:endParaRPr lang="en-US" sz="2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u="sng" dirty="0" smtClean="0">
                <a:solidFill>
                  <a:schemeClr val="tx1"/>
                </a:solidFill>
                <a:effectLst/>
                <a:latin typeface="Times New Roman" pitchFamily="18" charset="0"/>
                <a:cs typeface="Times New Roman" pitchFamily="18" charset="0"/>
              </a:rPr>
              <a:t>Conclusion</a:t>
            </a:r>
            <a:endParaRPr lang="en-US" sz="3600" u="sng" dirty="0">
              <a:solidFill>
                <a:schemeClr val="tx1"/>
              </a:solidFill>
              <a:effectLst/>
              <a:latin typeface="Times New Roman" pitchFamily="18" charset="0"/>
              <a:cs typeface="Times New Roman" pitchFamily="18" charset="0"/>
            </a:endParaRPr>
          </a:p>
        </p:txBody>
      </p:sp>
      <p:pic>
        <p:nvPicPr>
          <p:cNvPr id="4" name="Picture 3" descr="cc.jpg"/>
          <p:cNvPicPr>
            <a:picLocks noChangeAspect="1"/>
          </p:cNvPicPr>
          <p:nvPr/>
        </p:nvPicPr>
        <p:blipFill>
          <a:blip r:embed="rId2"/>
          <a:stretch>
            <a:fillRect/>
          </a:stretch>
        </p:blipFill>
        <p:spPr>
          <a:xfrm rot="1260000">
            <a:off x="7204895" y="276028"/>
            <a:ext cx="1773092" cy="1255110"/>
          </a:xfrm>
          <a:prstGeom prst="rect">
            <a:avLst/>
          </a:prstGeom>
        </p:spPr>
      </p:pic>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200" dirty="0" smtClean="0">
                <a:latin typeface="Times New Roman" pitchFamily="18" charset="0"/>
                <a:cs typeface="Times New Roman" pitchFamily="18" charset="0"/>
              </a:rPr>
              <a:t>[1]  The Knesset research and information Center ,” Online Social       	Networking :Threads and solution”.</a:t>
            </a:r>
          </a:p>
          <a:p>
            <a:pPr>
              <a:buNone/>
            </a:pPr>
            <a:r>
              <a:rPr lang="en-US" sz="2200" dirty="0" smtClean="0">
                <a:latin typeface="Times New Roman" pitchFamily="18" charset="0"/>
                <a:cs typeface="Times New Roman" pitchFamily="18" charset="0"/>
              </a:rPr>
              <a:t>[2]  Trend Micro ‘s , “ Security Guide to Social Networking” by</a:t>
            </a:r>
          </a:p>
          <a:p>
            <a:pPr>
              <a:buNone/>
            </a:pPr>
            <a:r>
              <a:rPr lang="en-US" sz="2200" dirty="0" smtClean="0">
                <a:latin typeface="Times New Roman" pitchFamily="18" charset="0"/>
                <a:cs typeface="Times New Roman" pitchFamily="18" charset="0"/>
              </a:rPr>
              <a:t>		David Sancho.</a:t>
            </a:r>
          </a:p>
          <a:p>
            <a:pPr>
              <a:buNone/>
            </a:pPr>
            <a:r>
              <a:rPr lang="en-US" sz="2200" dirty="0" smtClean="0">
                <a:latin typeface="Times New Roman" pitchFamily="18" charset="0"/>
                <a:cs typeface="Times New Roman" pitchFamily="18" charset="0"/>
              </a:rPr>
              <a:t>[3]  Rutgers University Technical Report ,” Evaluating the Security 	Risks of Freedom on Social Networking Websites”.</a:t>
            </a:r>
          </a:p>
          <a:p>
            <a:pPr>
              <a:buNone/>
            </a:pPr>
            <a:r>
              <a:rPr lang="en-US" sz="2200" dirty="0" smtClean="0">
                <a:latin typeface="Times New Roman" pitchFamily="18" charset="0"/>
                <a:cs typeface="Times New Roman" pitchFamily="18" charset="0"/>
              </a:rPr>
              <a:t>[4]  “Survey on Privacy and Security issues in SN”, By Dolvara 	Gunatilaka </a:t>
            </a:r>
          </a:p>
          <a:p>
            <a:pPr>
              <a:buNone/>
              <a:defRPr/>
            </a:pPr>
            <a:r>
              <a:rPr lang="en-US" sz="2200" dirty="0" smtClean="0">
                <a:latin typeface="Times New Roman" pitchFamily="18" charset="0"/>
                <a:cs typeface="Times New Roman" pitchFamily="18" charset="0"/>
              </a:rPr>
              <a:t>[5]  IT Security Roundtable June 4, 2010,”Risk in Social Networking”</a:t>
            </a:r>
          </a:p>
          <a:p>
            <a:pPr>
              <a:buNone/>
              <a:defRPr/>
            </a:pPr>
            <a:r>
              <a:rPr lang="en-US" sz="2200" dirty="0" smtClean="0">
                <a:latin typeface="Times New Roman" pitchFamily="18" charset="0"/>
                <a:cs typeface="Times New Roman" pitchFamily="18" charset="0"/>
              </a:rPr>
              <a:t>[6]  “Secure Social Networking “ by Barbara McClellan.</a:t>
            </a:r>
          </a:p>
          <a:p>
            <a:pPr>
              <a:buNone/>
            </a:pPr>
            <a:r>
              <a:rPr lang="en-US" sz="2200" dirty="0" smtClean="0">
                <a:latin typeface="Times New Roman" pitchFamily="18" charset="0"/>
                <a:cs typeface="Times New Roman" pitchFamily="18" charset="0"/>
              </a:rPr>
              <a:t>[7]  “Security Issues and Recommendations for Online Social   	Networks” By Giles Hogben, ENISA.</a:t>
            </a:r>
          </a:p>
          <a:p>
            <a:pPr>
              <a:buNone/>
              <a:defRPr/>
            </a:pPr>
            <a:endParaRPr lang="en-US" sz="22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u="sng" dirty="0" smtClean="0">
                <a:solidFill>
                  <a:schemeClr val="tx1">
                    <a:lumMod val="95000"/>
                    <a:lumOff val="5000"/>
                  </a:schemeClr>
                </a:solidFill>
                <a:effectLst/>
                <a:latin typeface="Times New Roman" pitchFamily="18" charset="0"/>
                <a:cs typeface="Times New Roman" pitchFamily="18" charset="0"/>
              </a:rPr>
              <a:t>Bibliography</a:t>
            </a:r>
            <a:endParaRPr lang="en-US" sz="3600" u="sng" dirty="0">
              <a:solidFill>
                <a:schemeClr val="tx1">
                  <a:lumMod val="95000"/>
                  <a:lumOff val="5000"/>
                </a:schemeClr>
              </a:solidFill>
              <a:effectLst/>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76" y="0"/>
            <a:ext cx="7772400" cy="990600"/>
          </a:xfrm>
        </p:spPr>
        <p:txBody>
          <a:bodyPr>
            <a:normAutofit/>
          </a:bodyPr>
          <a:lstStyle/>
          <a:p>
            <a:pPr algn="ctr"/>
            <a:r>
              <a:rPr lang="en-US" sz="3600" u="sng" dirty="0" smtClean="0">
                <a:effectLst/>
                <a:latin typeface="Times New Roman" pitchFamily="18" charset="0"/>
                <a:cs typeface="Times New Roman" pitchFamily="18" charset="0"/>
              </a:rPr>
              <a:t>Any Questions ?</a:t>
            </a:r>
            <a:endParaRPr lang="en-US" sz="3600" u="sng" dirty="0">
              <a:effectLst/>
              <a:latin typeface="Times New Roman" pitchFamily="18" charset="0"/>
              <a:cs typeface="Times New Roman" pitchFamily="18" charset="0"/>
            </a:endParaRPr>
          </a:p>
        </p:txBody>
      </p:sp>
      <p:pic>
        <p:nvPicPr>
          <p:cNvPr id="3" name="Picture 2" descr="qqq.png"/>
          <p:cNvPicPr>
            <a:picLocks noChangeAspect="1"/>
          </p:cNvPicPr>
          <p:nvPr/>
        </p:nvPicPr>
        <p:blipFill>
          <a:blip r:embed="rId2"/>
          <a:stretch>
            <a:fillRect/>
          </a:stretch>
        </p:blipFill>
        <p:spPr>
          <a:xfrm>
            <a:off x="1219200" y="1143000"/>
            <a:ext cx="6629400" cy="4828202"/>
          </a:xfrm>
          <a:prstGeom prst="rect">
            <a:avLst/>
          </a:prstGeom>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200" dirty="0" smtClean="0">
                <a:latin typeface="Times New Roman" pitchFamily="18" charset="0"/>
                <a:cs typeface="Times New Roman" pitchFamily="18" charset="0"/>
              </a:rPr>
              <a:t>Introduction To SN &amp; SSN.</a:t>
            </a:r>
          </a:p>
          <a:p>
            <a:r>
              <a:rPr lang="en-US" sz="2200" dirty="0" smtClean="0">
                <a:latin typeface="Times New Roman" pitchFamily="18" charset="0"/>
                <a:cs typeface="Times New Roman" pitchFamily="18" charset="0"/>
              </a:rPr>
              <a:t>Survey On Social Network.</a:t>
            </a:r>
          </a:p>
          <a:p>
            <a:r>
              <a:rPr lang="en-US" sz="2200" dirty="0" smtClean="0">
                <a:latin typeface="Times New Roman" pitchFamily="18" charset="0"/>
                <a:cs typeface="Times New Roman" pitchFamily="18" charset="0"/>
              </a:rPr>
              <a:t>Recent </a:t>
            </a:r>
            <a:r>
              <a:rPr lang="en-US" sz="2200" smtClean="0">
                <a:latin typeface="Times New Roman" pitchFamily="18" charset="0"/>
                <a:cs typeface="Times New Roman" pitchFamily="18" charset="0"/>
              </a:rPr>
              <a:t>Attacks.</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Privacy Related Thread.</a:t>
            </a:r>
          </a:p>
          <a:p>
            <a:r>
              <a:rPr lang="en-US" sz="2200" dirty="0" smtClean="0">
                <a:latin typeface="Times New Roman" pitchFamily="18" charset="0"/>
                <a:cs typeface="Times New Roman" pitchFamily="18" charset="0"/>
              </a:rPr>
              <a:t>Identity Theft Issues.</a:t>
            </a:r>
          </a:p>
          <a:p>
            <a:r>
              <a:rPr lang="en-US" sz="2200" dirty="0" smtClean="0">
                <a:latin typeface="Times New Roman" pitchFamily="18" charset="0"/>
                <a:cs typeface="Times New Roman" pitchFamily="18" charset="0"/>
              </a:rPr>
              <a:t>Spam Issues.</a:t>
            </a:r>
          </a:p>
          <a:p>
            <a:r>
              <a:rPr lang="en-US" sz="2200" dirty="0" smtClean="0">
                <a:latin typeface="Times New Roman" pitchFamily="18" charset="0"/>
                <a:cs typeface="Times New Roman" pitchFamily="18" charset="0"/>
              </a:rPr>
              <a:t>HTTP session Hijacking.</a:t>
            </a:r>
          </a:p>
          <a:p>
            <a:r>
              <a:rPr lang="en-US" sz="2200" dirty="0" smtClean="0">
                <a:latin typeface="Times New Roman" pitchFamily="18" charset="0"/>
                <a:cs typeface="Times New Roman" pitchFamily="18" charset="0"/>
              </a:rPr>
              <a:t>ARP &amp; DNS Poisoning.</a:t>
            </a:r>
          </a:p>
          <a:p>
            <a:r>
              <a:rPr lang="en-US" sz="2200" dirty="0" smtClean="0">
                <a:solidFill>
                  <a:schemeClr val="tx1">
                    <a:lumMod val="95000"/>
                    <a:lumOff val="5000"/>
                  </a:schemeClr>
                </a:solidFill>
                <a:latin typeface="Times New Roman" pitchFamily="18" charset="0"/>
                <a:cs typeface="Times New Roman" pitchFamily="18" charset="0"/>
              </a:rPr>
              <a:t>Grabbing Public Attention</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Security guide in SN.</a:t>
            </a:r>
          </a:p>
          <a:p>
            <a:r>
              <a:rPr lang="en-US" sz="2200" dirty="0" smtClean="0">
                <a:latin typeface="Times New Roman" pitchFamily="18" charset="0"/>
                <a:cs typeface="Times New Roman" pitchFamily="18" charset="0"/>
              </a:rPr>
              <a:t>VPN Services.</a:t>
            </a:r>
          </a:p>
          <a:p>
            <a:r>
              <a:rPr lang="en-US" sz="2200" dirty="0" smtClean="0">
                <a:latin typeface="Times New Roman" pitchFamily="18" charset="0"/>
                <a:cs typeface="Times New Roman" pitchFamily="18" charset="0"/>
              </a:rPr>
              <a:t>Conclusion.</a:t>
            </a:r>
          </a:p>
          <a:p>
            <a:r>
              <a:rPr lang="en-US" sz="2200" dirty="0" smtClean="0">
                <a:latin typeface="Times New Roman" pitchFamily="18" charset="0"/>
                <a:cs typeface="Times New Roman" pitchFamily="18" charset="0"/>
              </a:rPr>
              <a:t>Bibliography.</a:t>
            </a:r>
          </a:p>
        </p:txBody>
      </p:sp>
      <p:sp>
        <p:nvSpPr>
          <p:cNvPr id="3" name="Title 2"/>
          <p:cNvSpPr>
            <a:spLocks noGrp="1"/>
          </p:cNvSpPr>
          <p:nvPr>
            <p:ph type="title"/>
          </p:nvPr>
        </p:nvSpPr>
        <p:spPr/>
        <p:txBody>
          <a:bodyPr>
            <a:normAutofit/>
          </a:bodyPr>
          <a:lstStyle/>
          <a:p>
            <a:r>
              <a:rPr lang="en-US" u="sng" dirty="0" smtClean="0">
                <a:solidFill>
                  <a:schemeClr val="tx1"/>
                </a:solidFill>
                <a:effectLst/>
                <a:latin typeface="Times New Roman" pitchFamily="18" charset="0"/>
                <a:cs typeface="Times New Roman" pitchFamily="18" charset="0"/>
              </a:rPr>
              <a:t>Over View</a:t>
            </a:r>
            <a:endParaRPr lang="en-US" u="sng" dirty="0">
              <a:solidFill>
                <a:schemeClr val="tx1"/>
              </a:solidFill>
              <a:effectLst/>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None/>
            </a:pPr>
            <a:r>
              <a:rPr lang="en-US" sz="3600" dirty="0" smtClean="0">
                <a:latin typeface="Times New Roman" pitchFamily="18" charset="0"/>
                <a:cs typeface="Times New Roman" pitchFamily="18" charset="0"/>
              </a:rPr>
              <a:t>What is Social Networking ?</a:t>
            </a:r>
          </a:p>
          <a:p>
            <a:pPr>
              <a:buNone/>
            </a:pPr>
            <a:endParaRPr lang="en-US" sz="3600" dirty="0" smtClean="0">
              <a:latin typeface="Times New Roman" pitchFamily="18" charset="0"/>
              <a:cs typeface="Times New Roman" pitchFamily="18" charset="0"/>
            </a:endParaRPr>
          </a:p>
          <a:p>
            <a:pPr lvl="1" algn="just" fontAlgn="auto">
              <a:spcAft>
                <a:spcPts val="0"/>
              </a:spcAft>
              <a:buNone/>
              <a:defRPr/>
            </a:pPr>
            <a:r>
              <a:rPr lang="en-US" sz="2400" dirty="0" smtClean="0">
                <a:latin typeface="Times New Roman" pitchFamily="18" charset="0"/>
                <a:cs typeface="Times New Roman" pitchFamily="18" charset="0"/>
              </a:rPr>
              <a:t>“A  social network service focuses on building online communities of people who share interests and/or activities, or who are interested in exploring the interests and activities of others.”  </a:t>
            </a:r>
          </a:p>
          <a:p>
            <a:pPr lvl="1" algn="just" fontAlgn="auto">
              <a:spcAft>
                <a:spcPts val="0"/>
              </a:spcAft>
              <a:buNone/>
              <a:defRPr/>
            </a:pPr>
            <a:endParaRPr lang="en-US" sz="2400" dirty="0" smtClean="0">
              <a:latin typeface="Times New Roman" pitchFamily="18" charset="0"/>
              <a:cs typeface="Times New Roman" pitchFamily="18" charset="0"/>
            </a:endParaRPr>
          </a:p>
          <a:p>
            <a:pPr algn="just">
              <a:buNone/>
              <a:defRPr/>
            </a:pPr>
            <a:r>
              <a:rPr lang="en-US" sz="2400" dirty="0" smtClean="0">
                <a:latin typeface="Times New Roman" pitchFamily="18" charset="0"/>
                <a:cs typeface="Times New Roman" pitchFamily="18" charset="0"/>
              </a:rPr>
              <a:t>      “Social networking sites…build on the concept of traditional social networks where you are connected to new people through the people you already know.”</a:t>
            </a:r>
          </a:p>
          <a:p>
            <a:pPr>
              <a:buNone/>
              <a:defRPr/>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u="sng" dirty="0" smtClean="0">
                <a:solidFill>
                  <a:schemeClr val="bg2">
                    <a:lumMod val="10000"/>
                  </a:schemeClr>
                </a:solidFill>
                <a:effectLst/>
                <a:latin typeface="Times New Roman" pitchFamily="18" charset="0"/>
                <a:cs typeface="Times New Roman" pitchFamily="18" charset="0"/>
              </a:rPr>
              <a:t>Introduction to SN &amp; SSN</a:t>
            </a:r>
            <a:endParaRPr lang="en-US" sz="3600" u="sng" dirty="0">
              <a:solidFill>
                <a:schemeClr val="bg2">
                  <a:lumMod val="10000"/>
                </a:schemeClr>
              </a:solidFill>
              <a:effectLst/>
              <a:latin typeface="Times New Roman" pitchFamily="18" charset="0"/>
              <a:cs typeface="Times New Roman" pitchFamily="18" charset="0"/>
            </a:endParaRPr>
          </a:p>
        </p:txBody>
      </p:sp>
      <p:pic>
        <p:nvPicPr>
          <p:cNvPr id="5" name="Picture 4" descr="ds.png"/>
          <p:cNvPicPr>
            <a:picLocks noChangeAspect="1"/>
          </p:cNvPicPr>
          <p:nvPr/>
        </p:nvPicPr>
        <p:blipFill>
          <a:blip r:embed="rId2"/>
          <a:stretch>
            <a:fillRect/>
          </a:stretch>
        </p:blipFill>
        <p:spPr>
          <a:xfrm rot="-840000">
            <a:off x="5760720" y="1219200"/>
            <a:ext cx="2105319" cy="781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fb.png"/>
          <p:cNvPicPr>
            <a:picLocks noChangeAspect="1"/>
          </p:cNvPicPr>
          <p:nvPr/>
        </p:nvPicPr>
        <p:blipFill>
          <a:blip r:embed="rId3"/>
          <a:stretch>
            <a:fillRect/>
          </a:stretch>
        </p:blipFill>
        <p:spPr>
          <a:xfrm rot="1080000">
            <a:off x="6324600" y="533400"/>
            <a:ext cx="1991003" cy="7144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descr="tw.png"/>
          <p:cNvPicPr>
            <a:picLocks noChangeAspect="1"/>
          </p:cNvPicPr>
          <p:nvPr/>
        </p:nvPicPr>
        <p:blipFill>
          <a:blip r:embed="rId4"/>
          <a:stretch>
            <a:fillRect/>
          </a:stretch>
        </p:blipFill>
        <p:spPr>
          <a:xfrm rot="-780000">
            <a:off x="7086600" y="1752600"/>
            <a:ext cx="1829055" cy="724001"/>
          </a:xfrm>
          <a:prstGeom prst="rect">
            <a:avLst/>
          </a:prstGeom>
          <a:ln>
            <a:noFill/>
          </a:ln>
          <a:effectLst>
            <a:softEdge rad="112500"/>
          </a:effectLst>
        </p:spPr>
      </p:pic>
      <p:pic>
        <p:nvPicPr>
          <p:cNvPr id="8" name="Picture 7" descr="ms.png"/>
          <p:cNvPicPr>
            <a:picLocks noChangeAspect="1"/>
          </p:cNvPicPr>
          <p:nvPr/>
        </p:nvPicPr>
        <p:blipFill>
          <a:blip r:embed="rId5"/>
          <a:stretch>
            <a:fillRect/>
          </a:stretch>
        </p:blipFill>
        <p:spPr>
          <a:xfrm rot="-960000">
            <a:off x="3657600" y="4953000"/>
            <a:ext cx="1905139" cy="915932"/>
          </a:xfrm>
          <a:prstGeom prst="rect">
            <a:avLst/>
          </a:prstGeom>
          <a:ln>
            <a:noFill/>
          </a:ln>
          <a:effectLst>
            <a:softEdge rad="112500"/>
          </a:effectLst>
        </p:spPr>
      </p:pic>
      <p:pic>
        <p:nvPicPr>
          <p:cNvPr id="9" name="Picture 8" descr="lk.png"/>
          <p:cNvPicPr>
            <a:picLocks noChangeAspect="1"/>
          </p:cNvPicPr>
          <p:nvPr/>
        </p:nvPicPr>
        <p:blipFill>
          <a:blip r:embed="rId6"/>
          <a:stretch>
            <a:fillRect/>
          </a:stretch>
        </p:blipFill>
        <p:spPr>
          <a:xfrm rot="1140000">
            <a:off x="5486400" y="5410200"/>
            <a:ext cx="1829055" cy="7335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ctr">
              <a:buNone/>
            </a:pPr>
            <a:r>
              <a:rPr lang="en-US" sz="2200" dirty="0" smtClean="0">
                <a:latin typeface="Times New Roman" pitchFamily="18" charset="0"/>
                <a:cs typeface="Times New Roman" pitchFamily="18" charset="0"/>
              </a:rPr>
              <a:t>Security in Social networking  defines the way in which the users info</a:t>
            </a:r>
          </a:p>
          <a:p>
            <a:pPr algn="ctr">
              <a:buNone/>
            </a:pPr>
            <a:r>
              <a:rPr lang="en-US" sz="2200" dirty="0" smtClean="0">
                <a:latin typeface="Times New Roman" pitchFamily="18" charset="0"/>
                <a:cs typeface="Times New Roman" pitchFamily="18" charset="0"/>
              </a:rPr>
              <a:t>is secured and  The way in which users are authenticated to access the site  and tell about the common security issues and attacks on live data</a:t>
            </a:r>
          </a:p>
          <a:p>
            <a:pPr algn="ctr">
              <a:buNone/>
            </a:pPr>
            <a:endParaRPr lang="en-US" sz="2200" dirty="0" smtClean="0">
              <a:latin typeface="Times New Roman" pitchFamily="18" charset="0"/>
              <a:cs typeface="Times New Roman" pitchFamily="18" charset="0"/>
            </a:endParaRPr>
          </a:p>
          <a:p>
            <a:pPr algn="ctr">
              <a:buNone/>
            </a:pPr>
            <a:endParaRPr lang="en-US" sz="2200" dirty="0" smtClean="0">
              <a:latin typeface="Times New Roman" pitchFamily="18" charset="0"/>
              <a:cs typeface="Times New Roman" pitchFamily="18" charset="0"/>
            </a:endParaRPr>
          </a:p>
          <a:p>
            <a:pPr algn="ctr">
              <a:buNone/>
            </a:pPr>
            <a:endParaRPr lang="en-US" sz="2200" dirty="0" smtClean="0">
              <a:latin typeface="Times New Roman" pitchFamily="18" charset="0"/>
              <a:cs typeface="Times New Roman" pitchFamily="18" charset="0"/>
            </a:endParaRPr>
          </a:p>
          <a:p>
            <a:pPr algn="ctr">
              <a:buNone/>
            </a:pPr>
            <a:endParaRPr lang="en-US" sz="2200" dirty="0" smtClean="0">
              <a:latin typeface="Times New Roman" pitchFamily="18" charset="0"/>
              <a:cs typeface="Times New Roman" pitchFamily="18" charset="0"/>
            </a:endParaRPr>
          </a:p>
          <a:p>
            <a:pPr algn="ctr">
              <a:buNone/>
            </a:pPr>
            <a:endParaRPr lang="en-US" sz="2200" dirty="0" smtClean="0">
              <a:latin typeface="Times New Roman" pitchFamily="18" charset="0"/>
              <a:cs typeface="Times New Roman" pitchFamily="18" charset="0"/>
            </a:endParaRPr>
          </a:p>
          <a:p>
            <a:pPr algn="ctr">
              <a:buNone/>
            </a:pPr>
            <a:endParaRPr lang="en-US" sz="2200" dirty="0" smtClean="0">
              <a:latin typeface="Times New Roman" pitchFamily="18" charset="0"/>
              <a:cs typeface="Times New Roman" pitchFamily="18" charset="0"/>
            </a:endParaRPr>
          </a:p>
          <a:p>
            <a:pPr algn="ctr">
              <a:buNone/>
            </a:pPr>
            <a:endParaRPr lang="en-US" sz="2200" dirty="0" smtClean="0">
              <a:latin typeface="Times New Roman" pitchFamily="18" charset="0"/>
              <a:cs typeface="Times New Roman" pitchFamily="18" charset="0"/>
            </a:endParaRPr>
          </a:p>
          <a:p>
            <a:pPr algn="ctr">
              <a:buNone/>
            </a:pPr>
            <a:r>
              <a:rPr lang="en-US" sz="2200" dirty="0" smtClean="0">
                <a:latin typeface="Times New Roman" pitchFamily="18" charset="0"/>
                <a:cs typeface="Times New Roman" pitchFamily="18" charset="0"/>
              </a:rPr>
              <a:t>“YOUR PERSONAL INFO AND PROFILE IS THE ULTIMATE TARGET”</a:t>
            </a:r>
          </a:p>
          <a:p>
            <a:pPr algn="ctr">
              <a:buNone/>
            </a:pPr>
            <a:r>
              <a:rPr lang="en-US" sz="2200" dirty="0" smtClean="0">
                <a:latin typeface="Times New Roman" pitchFamily="18" charset="0"/>
                <a:cs typeface="Times New Roman" pitchFamily="18" charset="0"/>
              </a:rPr>
              <a:t>Of  Hacker</a:t>
            </a:r>
            <a:endParaRPr lang="en-US" sz="2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300" dirty="0" smtClean="0">
                <a:solidFill>
                  <a:schemeClr val="tx1"/>
                </a:solidFill>
                <a:effectLst/>
                <a:latin typeface="Times New Roman" pitchFamily="18" charset="0"/>
                <a:cs typeface="Times New Roman" pitchFamily="18" charset="0"/>
              </a:rPr>
              <a:t>What is Security in social Networking ?</a:t>
            </a:r>
            <a:endParaRPr lang="en-US" sz="3300" dirty="0">
              <a:solidFill>
                <a:schemeClr val="tx1"/>
              </a:solidFill>
              <a:effectLst/>
              <a:latin typeface="Times New Roman" pitchFamily="18" charset="0"/>
              <a:cs typeface="Times New Roman" pitchFamily="18" charset="0"/>
            </a:endParaRPr>
          </a:p>
        </p:txBody>
      </p:sp>
      <p:pic>
        <p:nvPicPr>
          <p:cNvPr id="4" name="Picture 3" descr="1.jpeg"/>
          <p:cNvPicPr>
            <a:picLocks noChangeAspect="1"/>
          </p:cNvPicPr>
          <p:nvPr/>
        </p:nvPicPr>
        <p:blipFill>
          <a:blip r:embed="rId2"/>
          <a:stretch>
            <a:fillRect/>
          </a:stretch>
        </p:blipFill>
        <p:spPr>
          <a:xfrm>
            <a:off x="2133600" y="2438400"/>
            <a:ext cx="4724400" cy="2636874"/>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animEffect transition="in" filter="wipe(down)">
                                      <p:cBhvr>
                                        <p:cTn id="13" dur="500"/>
                                        <p:tgtEl>
                                          <p:spTgt spid="2">
                                            <p:txEl>
                                              <p:pRg st="9" end="9"/>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10" end="10"/>
                                            </p:txEl>
                                          </p:spTgt>
                                        </p:tgtEl>
                                        <p:attrNameLst>
                                          <p:attrName>style.visibility</p:attrName>
                                        </p:attrNameLst>
                                      </p:cBhvr>
                                      <p:to>
                                        <p:strVal val="visible"/>
                                      </p:to>
                                    </p:set>
                                    <p:animEffect transition="in" filter="wipe(down)">
                                      <p:cBhvr>
                                        <p:cTn id="16" dur="500"/>
                                        <p:tgtEl>
                                          <p:spTgt spid="2">
                                            <p:txEl>
                                              <p:pRg st="10" end="1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r>
              <a:rPr lang="en-US" u="sng" dirty="0" smtClean="0"/>
              <a:t> </a:t>
            </a:r>
            <a:r>
              <a:rPr lang="en-US" sz="2000" u="sng" dirty="0" smtClean="0">
                <a:latin typeface="Times New Roman" pitchFamily="18" charset="0"/>
                <a:cs typeface="Times New Roman" pitchFamily="18" charset="0"/>
              </a:rPr>
              <a:t>Number of users</a:t>
            </a:r>
          </a:p>
          <a:p>
            <a:endParaRPr lang="en-US" sz="2200" dirty="0" smtClean="0">
              <a:latin typeface="Times New Roman" pitchFamily="18" charset="0"/>
              <a:cs typeface="Times New Roman" pitchFamily="18" charset="0"/>
            </a:endParaRPr>
          </a:p>
          <a:p>
            <a:r>
              <a:rPr lang="en-US" sz="2200" dirty="0" err="1" smtClean="0">
                <a:latin typeface="Times New Roman" pitchFamily="18" charset="0"/>
                <a:cs typeface="Times New Roman" pitchFamily="18" charset="0"/>
              </a:rPr>
              <a:t>Facebook</a:t>
            </a:r>
            <a:r>
              <a:rPr lang="en-US" sz="2200" dirty="0" smtClean="0">
                <a:latin typeface="Times New Roman" pitchFamily="18" charset="0"/>
                <a:cs typeface="Times New Roman" pitchFamily="18" charset="0"/>
              </a:rPr>
              <a:t>                           1.23 + billion        </a:t>
            </a:r>
          </a:p>
          <a:p>
            <a:r>
              <a:rPr lang="en-US" sz="2200" dirty="0" err="1" smtClean="0">
                <a:latin typeface="Times New Roman" pitchFamily="18" charset="0"/>
                <a:cs typeface="Times New Roman" pitchFamily="18" charset="0"/>
              </a:rPr>
              <a:t>Myspace</a:t>
            </a:r>
            <a:r>
              <a:rPr lang="en-US" sz="2200" dirty="0" smtClean="0"/>
              <a:t>               </a:t>
            </a:r>
            <a:r>
              <a:rPr lang="en-US" sz="2200" dirty="0" smtClean="0">
                <a:latin typeface="Times New Roman" pitchFamily="18" charset="0"/>
                <a:cs typeface="Times New Roman" pitchFamily="18" charset="0"/>
              </a:rPr>
              <a:t>         36 + million          </a:t>
            </a:r>
          </a:p>
          <a:p>
            <a:r>
              <a:rPr lang="en-US" sz="2200" dirty="0" smtClean="0">
                <a:latin typeface="Times New Roman" pitchFamily="18" charset="0"/>
                <a:cs typeface="Times New Roman" pitchFamily="18" charset="0"/>
              </a:rPr>
              <a:t>LinkedIn                            300+ million         </a:t>
            </a:r>
          </a:p>
          <a:p>
            <a:r>
              <a:rPr lang="en-US" sz="2200" dirty="0" smtClean="0">
                <a:latin typeface="Times New Roman" pitchFamily="18" charset="0"/>
                <a:cs typeface="Times New Roman" pitchFamily="18" charset="0"/>
              </a:rPr>
              <a:t>Twitter                               270+ million</a:t>
            </a:r>
          </a:p>
          <a:p>
            <a:r>
              <a:rPr lang="en-US" sz="2200" dirty="0" smtClean="0">
                <a:latin typeface="Times New Roman" pitchFamily="18" charset="0"/>
                <a:cs typeface="Times New Roman" pitchFamily="18" charset="0"/>
              </a:rPr>
              <a:t>Gmail                                 425+ million</a:t>
            </a:r>
          </a:p>
          <a:p>
            <a:r>
              <a:rPr lang="en-US" sz="2200" smtClean="0">
                <a:latin typeface="Times New Roman" pitchFamily="18" charset="0"/>
                <a:cs typeface="Times New Roman" pitchFamily="18" charset="0"/>
              </a:rPr>
              <a:t>Yahoo                                 281+ </a:t>
            </a:r>
            <a:r>
              <a:rPr lang="en-US" sz="2200" dirty="0" smtClean="0">
                <a:latin typeface="Times New Roman" pitchFamily="18" charset="0"/>
                <a:cs typeface="Times New Roman" pitchFamily="18" charset="0"/>
              </a:rPr>
              <a:t>million</a:t>
            </a:r>
          </a:p>
          <a:p>
            <a:endParaRPr lang="en-US" dirty="0"/>
          </a:p>
        </p:txBody>
      </p:sp>
      <p:sp>
        <p:nvSpPr>
          <p:cNvPr id="3" name="Title 2"/>
          <p:cNvSpPr>
            <a:spLocks noGrp="1"/>
          </p:cNvSpPr>
          <p:nvPr>
            <p:ph type="title"/>
          </p:nvPr>
        </p:nvSpPr>
        <p:spPr/>
        <p:txBody>
          <a:bodyPr>
            <a:normAutofit/>
          </a:bodyPr>
          <a:lstStyle/>
          <a:p>
            <a:r>
              <a:rPr lang="en-US" sz="3600" u="sng" dirty="0" smtClean="0">
                <a:solidFill>
                  <a:schemeClr val="tx1">
                    <a:lumMod val="95000"/>
                    <a:lumOff val="5000"/>
                  </a:schemeClr>
                </a:solidFill>
                <a:effectLst/>
                <a:latin typeface="Times New Roman" pitchFamily="18" charset="0"/>
                <a:cs typeface="Times New Roman" pitchFamily="18" charset="0"/>
              </a:rPr>
              <a:t>Survey on Social Network</a:t>
            </a:r>
            <a:endParaRPr lang="en-US" sz="3600" u="sng" dirty="0">
              <a:solidFill>
                <a:schemeClr val="tx1">
                  <a:lumMod val="95000"/>
                  <a:lumOff val="5000"/>
                </a:schemeClr>
              </a:solidFill>
              <a:effectLst/>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Apple’s cloud</a:t>
            </a:r>
          </a:p>
          <a:p>
            <a:pPr>
              <a:buNone/>
            </a:pPr>
            <a:r>
              <a:rPr lang="en-US" sz="2200" dirty="0" smtClean="0">
                <a:latin typeface="Times New Roman" pitchFamily="18" charset="0"/>
                <a:cs typeface="Times New Roman" pitchFamily="18" charset="0"/>
              </a:rPr>
              <a:t>             I-cloud hacked</a:t>
            </a:r>
            <a:r>
              <a:rPr lang="en-US" sz="1100" dirty="0" smtClean="0">
                <a:latin typeface="Times New Roman" pitchFamily="18" charset="0"/>
                <a:cs typeface="Times New Roman" pitchFamily="18" charset="0"/>
              </a:rPr>
              <a:t>(Sept,2014)</a:t>
            </a:r>
          </a:p>
          <a:p>
            <a:pPr>
              <a:buNone/>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Gmail Database</a:t>
            </a:r>
          </a:p>
          <a:p>
            <a:pPr>
              <a:buNone/>
            </a:pPr>
            <a:r>
              <a:rPr lang="en-US" sz="2200" dirty="0" smtClean="0">
                <a:latin typeface="Times New Roman" pitchFamily="18" charset="0"/>
                <a:cs typeface="Times New Roman" pitchFamily="18" charset="0"/>
              </a:rPr>
              <a:t>      around 5million+ Password were leaked</a:t>
            </a:r>
            <a:r>
              <a:rPr lang="en-US" sz="1100" dirty="0" smtClean="0">
                <a:latin typeface="Times New Roman" pitchFamily="18" charset="0"/>
                <a:cs typeface="Times New Roman" pitchFamily="18" charset="0"/>
              </a:rPr>
              <a:t>(sept,2014)</a:t>
            </a:r>
          </a:p>
          <a:p>
            <a:pPr>
              <a:buNone/>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Yahoo mail attack  </a:t>
            </a:r>
          </a:p>
          <a:p>
            <a:pPr>
              <a:buNone/>
            </a:pPr>
            <a:r>
              <a:rPr lang="en-US" sz="2200" dirty="0" smtClean="0">
                <a:latin typeface="Times New Roman" pitchFamily="18" charset="0"/>
                <a:cs typeface="Times New Roman" pitchFamily="18" charset="0"/>
              </a:rPr>
              <a:t>         Jan 30,2014</a:t>
            </a:r>
          </a:p>
          <a:p>
            <a:pPr>
              <a:buNone/>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LinkedIn 6.5 Million  password</a:t>
            </a:r>
            <a:endParaRPr lang="en-US" sz="2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u="sng" dirty="0" smtClean="0">
                <a:solidFill>
                  <a:schemeClr val="tx1">
                    <a:lumMod val="95000"/>
                    <a:lumOff val="5000"/>
                  </a:schemeClr>
                </a:solidFill>
                <a:effectLst/>
                <a:latin typeface="Times New Roman" pitchFamily="18" charset="0"/>
                <a:cs typeface="Times New Roman" pitchFamily="18" charset="0"/>
              </a:rPr>
              <a:t>Recent attacks &amp; Their Effect</a:t>
            </a:r>
            <a:endParaRPr lang="en-US" sz="3600" u="sng" dirty="0">
              <a:solidFill>
                <a:schemeClr val="tx1">
                  <a:lumMod val="95000"/>
                  <a:lumOff val="5000"/>
                </a:schemeClr>
              </a:solidFill>
              <a:effectLst/>
              <a:latin typeface="Times New Roman" pitchFamily="18" charset="0"/>
              <a:cs typeface="Times New Roman" pitchFamily="18" charset="0"/>
            </a:endParaRPr>
          </a:p>
        </p:txBody>
      </p:sp>
      <p:pic>
        <p:nvPicPr>
          <p:cNvPr id="4" name="Picture 3" descr="3.jpeg"/>
          <p:cNvPicPr>
            <a:picLocks noChangeAspect="1"/>
          </p:cNvPicPr>
          <p:nvPr/>
        </p:nvPicPr>
        <p:blipFill>
          <a:blip r:embed="rId2"/>
          <a:stretch>
            <a:fillRect/>
          </a:stretch>
        </p:blipFill>
        <p:spPr>
          <a:xfrm>
            <a:off x="4267200" y="1524000"/>
            <a:ext cx="2819400" cy="1917607"/>
          </a:xfrm>
          <a:prstGeom prst="rect">
            <a:avLst/>
          </a:prstGeom>
        </p:spPr>
      </p:pic>
      <p:pic>
        <p:nvPicPr>
          <p:cNvPr id="5" name="Picture 4" descr="7.jpeg"/>
          <p:cNvPicPr>
            <a:picLocks noChangeAspect="1"/>
          </p:cNvPicPr>
          <p:nvPr/>
        </p:nvPicPr>
        <p:blipFill>
          <a:blip r:embed="rId3"/>
          <a:stretch>
            <a:fillRect/>
          </a:stretch>
        </p:blipFill>
        <p:spPr>
          <a:xfrm rot="1140000">
            <a:off x="6019800" y="4267200"/>
            <a:ext cx="2057400" cy="2228850"/>
          </a:xfrm>
          <a:prstGeom prst="rect">
            <a:avLst/>
          </a:prstGeom>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peg"/>
          <p:cNvPicPr>
            <a:picLocks noChangeAspect="1"/>
          </p:cNvPicPr>
          <p:nvPr/>
        </p:nvPicPr>
        <p:blipFill>
          <a:blip r:embed="rId2"/>
          <a:stretch>
            <a:fillRect/>
          </a:stretch>
        </p:blipFill>
        <p:spPr>
          <a:xfrm rot="1200000">
            <a:off x="5715000" y="547780"/>
            <a:ext cx="2619375" cy="1743075"/>
          </a:xfrm>
          <a:prstGeom prst="rect">
            <a:avLst/>
          </a:prstGeom>
          <a:ln>
            <a:noFill/>
          </a:ln>
          <a:effectLst>
            <a:softEdge rad="112500"/>
          </a:effectLst>
        </p:spPr>
      </p:pic>
      <p:sp>
        <p:nvSpPr>
          <p:cNvPr id="2" name="Content Placeholder 1"/>
          <p:cNvSpPr>
            <a:spLocks noGrp="1"/>
          </p:cNvSpPr>
          <p:nvPr>
            <p:ph idx="1"/>
          </p:nvPr>
        </p:nvSpPr>
        <p:spPr/>
        <p:txBody>
          <a:bodyPr>
            <a:normAutofit/>
          </a:bodyPr>
          <a:lstStyle/>
          <a:p>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Users’ Anonymity: </a:t>
            </a:r>
          </a:p>
          <a:p>
            <a:pPr algn="ctr">
              <a:buNone/>
            </a:pPr>
            <a:r>
              <a:rPr lang="en-US" sz="2200" dirty="0" smtClean="0">
                <a:latin typeface="Times New Roman" pitchFamily="18" charset="0"/>
                <a:cs typeface="Times New Roman" pitchFamily="18" charset="0"/>
              </a:rPr>
              <a:t>Disclose of user name to the online world</a:t>
            </a:r>
          </a:p>
          <a:p>
            <a:pPr>
              <a:buNone/>
            </a:pPr>
            <a:r>
              <a:rPr lang="en-US" sz="2200" dirty="0" smtClean="0">
                <a:latin typeface="Times New Roman" pitchFamily="18" charset="0"/>
                <a:cs typeface="Times New Roman" pitchFamily="18" charset="0"/>
              </a:rPr>
              <a:t>                              1)De-</a:t>
            </a:r>
            <a:r>
              <a:rPr lang="en-US" sz="2200" dirty="0" err="1" smtClean="0">
                <a:latin typeface="Times New Roman" pitchFamily="18" charset="0"/>
                <a:cs typeface="Times New Roman" pitchFamily="18" charset="0"/>
              </a:rPr>
              <a:t>Anonymization</a:t>
            </a:r>
            <a:r>
              <a:rPr lang="en-US" sz="2200" dirty="0" smtClean="0">
                <a:latin typeface="Times New Roman" pitchFamily="18" charset="0"/>
                <a:cs typeface="Times New Roman" pitchFamily="18" charset="0"/>
              </a:rPr>
              <a:t> Attack</a:t>
            </a:r>
          </a:p>
          <a:p>
            <a:pPr>
              <a:buNone/>
            </a:pPr>
            <a:r>
              <a:rPr lang="en-US" sz="2200" dirty="0" smtClean="0">
                <a:latin typeface="Times New Roman" pitchFamily="18" charset="0"/>
                <a:cs typeface="Times New Roman" pitchFamily="18" charset="0"/>
              </a:rPr>
              <a:t>                              2) Neighborhood Attack</a:t>
            </a:r>
          </a:p>
          <a:p>
            <a:pPr>
              <a:buFont typeface="Wingdings" pitchFamily="2" charset="2"/>
              <a:buChar char="Ø"/>
            </a:pPr>
            <a:r>
              <a:rPr lang="en-US" sz="2200" dirty="0" smtClean="0">
                <a:latin typeface="Times New Roman" pitchFamily="18" charset="0"/>
                <a:cs typeface="Times New Roman" pitchFamily="18" charset="0"/>
              </a:rPr>
              <a:t>User’s Profile and Personal Information:</a:t>
            </a:r>
          </a:p>
          <a:p>
            <a:pPr>
              <a:buNone/>
            </a:pPr>
            <a:r>
              <a:rPr lang="en-US" sz="2200" dirty="0" smtClean="0">
                <a:latin typeface="Times New Roman" pitchFamily="18" charset="0"/>
                <a:cs typeface="Times New Roman" pitchFamily="18" charset="0"/>
              </a:rPr>
              <a:t>                             1)  LOI through poor privacy           		      			settings</a:t>
            </a:r>
          </a:p>
          <a:p>
            <a:pPr>
              <a:buNone/>
            </a:pPr>
            <a:r>
              <a:rPr lang="en-US" sz="2200" dirty="0" smtClean="0">
                <a:latin typeface="Times New Roman" pitchFamily="18" charset="0"/>
                <a:cs typeface="Times New Roman" pitchFamily="18" charset="0"/>
              </a:rPr>
              <a:t>                             2) LOI to 3 rd party application                                   		        and Domain</a:t>
            </a:r>
            <a:endParaRPr lang="en-US" sz="2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u="sng" dirty="0" smtClean="0">
                <a:solidFill>
                  <a:schemeClr val="tx1"/>
                </a:solidFill>
                <a:effectLst/>
                <a:latin typeface="Times New Roman" pitchFamily="18" charset="0"/>
                <a:cs typeface="Times New Roman" pitchFamily="18" charset="0"/>
              </a:rPr>
              <a:t>Privacy Related Threats</a:t>
            </a:r>
            <a:endParaRPr lang="en-US" sz="3600" u="sng" dirty="0">
              <a:solidFill>
                <a:schemeClr val="tx1"/>
              </a:solidFill>
              <a:effectLst/>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down)">
                                      <p:cBhvr>
                                        <p:cTn id="18" dur="500"/>
                                        <p:tgtEl>
                                          <p:spTgt spid="2">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down)">
                                      <p:cBhvr>
                                        <p:cTn id="21" dur="500"/>
                                        <p:tgtEl>
                                          <p:spTgt spid="2">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wipe(down)">
                                      <p:cBhvr>
                                        <p:cTn id="24" dur="500"/>
                                        <p:tgtEl>
                                          <p:spTgt spid="2">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wipe(down)">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u="sng" dirty="0" smtClean="0">
                <a:solidFill>
                  <a:schemeClr val="tx1"/>
                </a:solidFill>
                <a:latin typeface="Times New Roman" pitchFamily="18" charset="0"/>
                <a:cs typeface="Times New Roman" pitchFamily="18" charset="0"/>
              </a:rPr>
              <a:t>De - </a:t>
            </a:r>
            <a:r>
              <a:rPr lang="en-US" sz="3600" u="sng" dirty="0" err="1" smtClean="0">
                <a:solidFill>
                  <a:schemeClr val="tx1"/>
                </a:solidFill>
                <a:latin typeface="Times New Roman" pitchFamily="18" charset="0"/>
                <a:cs typeface="Times New Roman" pitchFamily="18" charset="0"/>
              </a:rPr>
              <a:t>Anonymization</a:t>
            </a:r>
            <a:r>
              <a:rPr lang="en-US" sz="3600" u="sng" dirty="0" smtClean="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&amp; </a:t>
            </a:r>
            <a:r>
              <a:rPr lang="en-US" sz="3600" u="sng" dirty="0" smtClean="0">
                <a:solidFill>
                  <a:schemeClr val="tx1"/>
                </a:solidFill>
                <a:latin typeface="Times New Roman" pitchFamily="18" charset="0"/>
                <a:cs typeface="Times New Roman" pitchFamily="18" charset="0"/>
              </a:rPr>
              <a:t>Neighborhood Attack</a:t>
            </a:r>
            <a:endParaRPr lang="en-US" sz="3600" u="sng" dirty="0">
              <a:solidFill>
                <a:schemeClr val="tx1"/>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1295400" y="1524000"/>
            <a:ext cx="6629400" cy="4496177"/>
          </a:xfrm>
          <a:prstGeom prst="rect">
            <a:avLst/>
          </a:prstGeom>
          <a:noFill/>
          <a:ln w="9525">
            <a:noFill/>
            <a:miter lim="800000"/>
            <a:headEnd/>
            <a:tailEnd/>
          </a:ln>
          <a:effectLst/>
        </p:spPr>
      </p:pic>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915</TotalTime>
  <Words>833</Words>
  <Application>Microsoft Macintosh PowerPoint</Application>
  <PresentationFormat>On-screen Show (4:3)</PresentationFormat>
  <Paragraphs>177</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Calibri</vt:lpstr>
      <vt:lpstr>Lucida Sans Unicode</vt:lpstr>
      <vt:lpstr>Times New Roman</vt:lpstr>
      <vt:lpstr>Verdana</vt:lpstr>
      <vt:lpstr>Wingdings</vt:lpstr>
      <vt:lpstr>Wingdings 2</vt:lpstr>
      <vt:lpstr>Wingdings 3</vt:lpstr>
      <vt:lpstr>Concourse</vt:lpstr>
      <vt:lpstr>MS Ramaiah Institute Of Technology </vt:lpstr>
      <vt:lpstr>Security in social network  (or)  Online security issues</vt:lpstr>
      <vt:lpstr>Over View</vt:lpstr>
      <vt:lpstr>Introduction to SN &amp; SSN</vt:lpstr>
      <vt:lpstr>What is Security in social Networking ?</vt:lpstr>
      <vt:lpstr>Survey on Social Network</vt:lpstr>
      <vt:lpstr>Recent attacks &amp; Their Effect</vt:lpstr>
      <vt:lpstr>Privacy Related Threats</vt:lpstr>
      <vt:lpstr>De - Anonymization &amp; Neighborhood Attack</vt:lpstr>
      <vt:lpstr>Identity Theft Issues</vt:lpstr>
      <vt:lpstr>Spam Issues</vt:lpstr>
      <vt:lpstr>HTTP Session Hijacking</vt:lpstr>
      <vt:lpstr>ARP cache poisoning</vt:lpstr>
      <vt:lpstr>DNS poisoning</vt:lpstr>
      <vt:lpstr>Grabbing Public Attention</vt:lpstr>
      <vt:lpstr>Security Guide to Social Networks </vt:lpstr>
      <vt:lpstr>Cont…..</vt:lpstr>
      <vt:lpstr>VPN Services</vt:lpstr>
      <vt:lpstr>   Why technology is essential to an effective security strategy     </vt:lpstr>
      <vt:lpstr>PowerPoint Presentation</vt:lpstr>
      <vt:lpstr>Conclusion</vt:lpstr>
      <vt:lpstr>Bibliography</vt:lpstr>
      <vt:lpstr>Any 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Ramaiah Institute Of Technology (An Autonomous Institute</dc:title>
  <dc:creator>Manojmore</dc:creator>
  <cp:lastModifiedBy>More,Manoj</cp:lastModifiedBy>
  <cp:revision>100</cp:revision>
  <dcterms:created xsi:type="dcterms:W3CDTF">2014-09-10T06:39:58Z</dcterms:created>
  <dcterms:modified xsi:type="dcterms:W3CDTF">2017-03-25T07:13:34Z</dcterms:modified>
</cp:coreProperties>
</file>