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C8AC9-4673-4AEA-B4F2-796C3219FF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C42286-0F2B-488F-AED3-B2F11261C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B6A9C6-CCAD-458B-8DE6-94E30C5FE8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8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7;p8"/>
          <p:cNvSpPr/>
          <p:nvPr/>
        </p:nvSpPr>
        <p:spPr>
          <a:xfrm>
            <a:off x="192240" y="1340640"/>
            <a:ext cx="11803680" cy="36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8;p8"/>
          <p:cNvSpPr/>
          <p:nvPr/>
        </p:nvSpPr>
        <p:spPr>
          <a:xfrm>
            <a:off x="10844280" y="6669360"/>
            <a:ext cx="1151280" cy="360"/>
          </a:xfrm>
          <a:custGeom>
            <a:avLst/>
            <a:gdLst>
              <a:gd name="textAreaLeft" fmla="*/ 0 w 1151280"/>
              <a:gd name="textAreaRight" fmla="*/ 1151640 w 11512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55700" h="1200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oogle Shape;9;p8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637EB60-8F9A-49B3-B097-3BDB71378B9F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;p10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23;p10"/>
          <p:cNvSpPr/>
          <p:nvPr/>
        </p:nvSpPr>
        <p:spPr>
          <a:xfrm>
            <a:off x="192240" y="1340640"/>
            <a:ext cx="11803680" cy="36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4;p10"/>
          <p:cNvSpPr/>
          <p:nvPr/>
        </p:nvSpPr>
        <p:spPr>
          <a:xfrm>
            <a:off x="10844280" y="6669360"/>
            <a:ext cx="1151280" cy="360"/>
          </a:xfrm>
          <a:custGeom>
            <a:avLst/>
            <a:gdLst>
              <a:gd name="textAreaLeft" fmla="*/ 0 w 1151280"/>
              <a:gd name="textAreaRight" fmla="*/ 1151640 w 11512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55700" h="1200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oogle Shape;25;p10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5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F8D0F44-F510-43DD-BA28-2556E9E4D8E3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38;p12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23" name="Google Shape;39;p12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8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7797D576-6210-407F-8C35-3A403329E27D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5;p1"/>
          <p:cNvSpPr/>
          <p:nvPr/>
        </p:nvSpPr>
        <p:spPr>
          <a:xfrm>
            <a:off x="192240" y="225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" name="Google Shape;56;p1"/>
          <p:cNvGrpSpPr/>
          <p:nvPr/>
        </p:nvGrpSpPr>
        <p:grpSpPr>
          <a:xfrm>
            <a:off x="192240" y="189000"/>
            <a:ext cx="11803680" cy="6475680"/>
            <a:chOff x="192240" y="189000"/>
            <a:chExt cx="11803680" cy="6475680"/>
          </a:xfrm>
        </p:grpSpPr>
        <p:sp>
          <p:nvSpPr>
            <p:cNvPr id="33" name="Google Shape;57;p1"/>
            <p:cNvSpPr/>
            <p:nvPr/>
          </p:nvSpPr>
          <p:spPr>
            <a:xfrm>
              <a:off x="192240" y="3422880"/>
              <a:ext cx="11803680" cy="235224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2352240"/>
                <a:gd name="textAreaBottom" fmla="*/ 2352600 h 2352240"/>
              </a:gdLst>
              <a:ahLst/>
              <a:rect l="textAreaLeft" t="textAreaTop" r="textAreaRight" b="textAreaBottom"/>
              <a:pathLst>
                <a:path w="11807825" h="2356485">
                  <a:moveTo>
                    <a:pt x="4425969" y="6265"/>
                  </a:moveTo>
                  <a:lnTo>
                    <a:pt x="4425969" y="1707367"/>
                  </a:lnTo>
                </a:path>
                <a:path w="11807825" h="2356485">
                  <a:moveTo>
                    <a:pt x="2951583" y="1707367"/>
                  </a:moveTo>
                  <a:lnTo>
                    <a:pt x="5900856" y="1707367"/>
                  </a:lnTo>
                </a:path>
                <a:path w="11807825" h="2356485">
                  <a:moveTo>
                    <a:pt x="2951582" y="0"/>
                  </a:moveTo>
                  <a:lnTo>
                    <a:pt x="4426220" y="853683"/>
                  </a:lnTo>
                </a:path>
                <a:path w="11807825" h="2356485">
                  <a:moveTo>
                    <a:pt x="5900856" y="0"/>
                  </a:moveTo>
                  <a:lnTo>
                    <a:pt x="4426219" y="853683"/>
                  </a:lnTo>
                </a:path>
                <a:path w="11807825" h="2356485">
                  <a:moveTo>
                    <a:pt x="0" y="6267"/>
                  </a:moveTo>
                  <a:lnTo>
                    <a:pt x="11807825" y="6267"/>
                  </a:lnTo>
                </a:path>
                <a:path w="11807825" h="2356485">
                  <a:moveTo>
                    <a:pt x="2951583" y="6265"/>
                  </a:moveTo>
                  <a:lnTo>
                    <a:pt x="2951583" y="2356051"/>
                  </a:lnTo>
                </a:path>
                <a:path w="11807825" h="2356485">
                  <a:moveTo>
                    <a:pt x="0" y="2356051"/>
                  </a:moveTo>
                  <a:lnTo>
                    <a:pt x="11807825" y="2356051"/>
                  </a:lnTo>
                </a:path>
                <a:path w="11807825" h="2356485">
                  <a:moveTo>
                    <a:pt x="2951582" y="853683"/>
                  </a:moveTo>
                  <a:lnTo>
                    <a:pt x="4426220" y="1707367"/>
                  </a:lnTo>
                </a:path>
                <a:path w="11807825" h="2356485">
                  <a:moveTo>
                    <a:pt x="5900856" y="853683"/>
                  </a:moveTo>
                  <a:lnTo>
                    <a:pt x="4426219" y="1707367"/>
                  </a:lnTo>
                </a:path>
                <a:path w="11807825" h="235648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4" name="Google Shape;58;p1" descr=""/>
            <p:cNvPicPr/>
            <p:nvPr/>
          </p:nvPicPr>
          <p:blipFill>
            <a:blip r:embed="rId1"/>
            <a:stretch/>
          </p:blipFill>
          <p:spPr>
            <a:xfrm>
              <a:off x="4570200" y="508392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" name="Google Shape;59;p1" descr=""/>
            <p:cNvPicPr/>
            <p:nvPr/>
          </p:nvPicPr>
          <p:blipFill>
            <a:blip r:embed="rId2"/>
            <a:stretch/>
          </p:blipFill>
          <p:spPr>
            <a:xfrm>
              <a:off x="4570200" y="422928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" name="Google Shape;60;p1" descr=""/>
            <p:cNvPicPr/>
            <p:nvPr/>
          </p:nvPicPr>
          <p:blipFill>
            <a:blip r:embed="rId3"/>
            <a:stretch/>
          </p:blipFill>
          <p:spPr>
            <a:xfrm>
              <a:off x="4570200" y="338184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" name="Google Shape;61;p1" descr=""/>
            <p:cNvPicPr/>
            <p:nvPr/>
          </p:nvPicPr>
          <p:blipFill>
            <a:blip r:embed="rId4"/>
            <a:stretch/>
          </p:blipFill>
          <p:spPr>
            <a:xfrm>
              <a:off x="766800" y="3962880"/>
              <a:ext cx="1848240" cy="1360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" name="Google Shape;62;p1"/>
            <p:cNvSpPr/>
            <p:nvPr/>
          </p:nvSpPr>
          <p:spPr>
            <a:xfrm>
              <a:off x="6093000" y="189000"/>
              <a:ext cx="360" cy="6475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6475680"/>
                <a:gd name="textAreaBottom" fmla="*/ 6476040 h 6475680"/>
              </a:gdLst>
              <a:ahLst/>
              <a:rect l="textAreaLeft" t="textAreaTop" r="textAreaRight" b="textAreaBottom"/>
              <a:pathLst>
                <a:path w="120000" h="6480175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9" name="Google Shape;63;p1" descr=""/>
            <p:cNvPicPr/>
            <p:nvPr/>
          </p:nvPicPr>
          <p:blipFill>
            <a:blip r:embed="rId5"/>
            <a:stretch/>
          </p:blipFill>
          <p:spPr>
            <a:xfrm>
              <a:off x="6437880" y="3772800"/>
              <a:ext cx="5342400" cy="1379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7440" y="664920"/>
            <a:ext cx="526140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50760" bIns="0" anchor="t">
            <a:noAutofit/>
          </a:bodyPr>
          <a:p>
            <a:pPr marL="12600" indent="0">
              <a:lnSpc>
                <a:spcPct val="111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Project: Spotify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Artist Collaborations.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65;p1"/>
          <p:cNvSpPr/>
          <p:nvPr/>
        </p:nvSpPr>
        <p:spPr>
          <a:xfrm>
            <a:off x="754200" y="5867280"/>
            <a:ext cx="1451520" cy="6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66;p1"/>
          <p:cNvSpPr/>
          <p:nvPr/>
        </p:nvSpPr>
        <p:spPr>
          <a:xfrm>
            <a:off x="565920" y="5867280"/>
            <a:ext cx="14515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16-01-25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67;p1"/>
          <p:cNvSpPr/>
          <p:nvPr/>
        </p:nvSpPr>
        <p:spPr>
          <a:xfrm>
            <a:off x="6232320" y="1315080"/>
            <a:ext cx="5480280" cy="17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noAutofit/>
          </a:bodyPr>
          <a:p>
            <a:pPr marL="12600">
              <a:lnSpc>
                <a:spcPct val="111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Manoj Nethenahalli Dhanpal -611794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Varad Santosh Kulkarni - 612254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Richart Seel - 598756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What did we found 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18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5B93FE1-A84D-4597-8054-798FEAEDA018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Google Shape;133;g325cc94704a_0_77"/>
          <p:cNvSpPr/>
          <p:nvPr/>
        </p:nvSpPr>
        <p:spPr>
          <a:xfrm>
            <a:off x="880920" y="1689120"/>
            <a:ext cx="930024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Successfully mapped the artist with the spotify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Removed duplicates.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Keeping only English language for better results.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Found top 10 artists who had most collaborations with other artists.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Found around 25541 unique artists_a collaborated with artist_b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Most collaborative artists: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19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5A2F09E-9732-4761-92FE-979819582A5F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Google Shape;140;p6" descr=""/>
          <p:cNvPicPr/>
          <p:nvPr/>
        </p:nvPicPr>
        <p:blipFill>
          <a:blip r:embed="rId1"/>
          <a:stretch/>
        </p:blipFill>
        <p:spPr>
          <a:xfrm>
            <a:off x="899280" y="1581120"/>
            <a:ext cx="9924840" cy="47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Questions: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20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F089B1C-E145-438A-AC64-942F76914C20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Google Shape;147;g325cc94704a_0_85"/>
          <p:cNvSpPr/>
          <p:nvPr/>
        </p:nvSpPr>
        <p:spPr>
          <a:xfrm>
            <a:off x="1098360" y="1945080"/>
            <a:ext cx="9300240" cy="33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We have 137k missing chart_hits out of 155k records which contain country and also weather the song rank in specific country.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Approach 1: we consider only 20k artists and find the collaboration with rank specific to country?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Pros: It will be not so complex.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Cons: Testing we may not get better results as artist name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Approach 2: we ignore chart_hits attribute and focus on global ranking and collaboration between the artist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Pros: Better training approach with 155k records.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Cons: We will not know whether the song will be ranked 1 or 200th in a specific country.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48;g325cc94704a_0_85" descr=""/>
          <p:cNvPicPr/>
          <p:nvPr/>
        </p:nvPicPr>
        <p:blipFill>
          <a:blip r:embed="rId1"/>
          <a:stretch/>
        </p:blipFill>
        <p:spPr>
          <a:xfrm>
            <a:off x="9778680" y="3828960"/>
            <a:ext cx="1270440" cy="11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153;p7"/>
          <p:cNvGrpSpPr/>
          <p:nvPr/>
        </p:nvGrpSpPr>
        <p:grpSpPr>
          <a:xfrm>
            <a:off x="192240" y="189000"/>
            <a:ext cx="11803680" cy="6561720"/>
            <a:chOff x="192240" y="189000"/>
            <a:chExt cx="11803680" cy="6561720"/>
          </a:xfrm>
        </p:grpSpPr>
        <p:sp>
          <p:nvSpPr>
            <p:cNvPr id="82" name="Google Shape;154;p7"/>
            <p:cNvSpPr/>
            <p:nvPr/>
          </p:nvSpPr>
          <p:spPr>
            <a:xfrm>
              <a:off x="192240" y="189000"/>
              <a:ext cx="11803680" cy="647568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6475680"/>
                <a:gd name="textAreaBottom" fmla="*/ 6476040 h 6475680"/>
              </a:gdLst>
              <a:ahLst/>
              <a:rect l="textAreaLeft" t="textAreaTop" r="textAreaRight" b="textAreaBottom"/>
              <a:pathLst>
                <a:path w="11807825" h="6480175">
                  <a:moveTo>
                    <a:pt x="10652000" y="0"/>
                  </a:moveTo>
                  <a:lnTo>
                    <a:pt x="10652000" y="6480176"/>
                  </a:lnTo>
                </a:path>
                <a:path w="11807825" h="6480175">
                  <a:moveTo>
                    <a:pt x="0" y="3240088"/>
                  </a:moveTo>
                  <a:lnTo>
                    <a:pt x="11807700" y="3240088"/>
                  </a:lnTo>
                </a:path>
                <a:path w="11807825" h="648017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3" name="Google Shape;155;p7" descr=""/>
            <p:cNvPicPr/>
            <p:nvPr/>
          </p:nvPicPr>
          <p:blipFill>
            <a:blip r:embed="rId1"/>
            <a:stretch/>
          </p:blipFill>
          <p:spPr>
            <a:xfrm>
              <a:off x="11139480" y="469440"/>
              <a:ext cx="565560" cy="15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Google Shape;156;p7"/>
            <p:cNvSpPr/>
            <p:nvPr/>
          </p:nvSpPr>
          <p:spPr>
            <a:xfrm>
              <a:off x="192240" y="3426120"/>
              <a:ext cx="11803680" cy="323856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11807825" h="3242945">
                  <a:moveTo>
                    <a:pt x="0" y="1623037"/>
                  </a:moveTo>
                  <a:lnTo>
                    <a:pt x="11807825" y="1623037"/>
                  </a:lnTo>
                </a:path>
                <a:path w="11807825" h="324294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5" name="Google Shape;157;p7" descr=""/>
            <p:cNvPicPr/>
            <p:nvPr/>
          </p:nvPicPr>
          <p:blipFill>
            <a:blip r:embed="rId2"/>
            <a:stretch/>
          </p:blipFill>
          <p:spPr>
            <a:xfrm>
              <a:off x="2783520" y="334332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" name="Google Shape;158;p7"/>
            <p:cNvSpPr/>
            <p:nvPr/>
          </p:nvSpPr>
          <p:spPr>
            <a:xfrm>
              <a:off x="192240" y="3426120"/>
              <a:ext cx="5326560" cy="3238560"/>
            </a:xfrm>
            <a:custGeom>
              <a:avLst/>
              <a:gdLst>
                <a:gd name="textAreaLeft" fmla="*/ 0 w 5326560"/>
                <a:gd name="textAreaRight" fmla="*/ 5326920 w 532656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5330825" h="3242945">
                  <a:moveTo>
                    <a:pt x="5330823" y="0"/>
                  </a:moveTo>
                  <a:lnTo>
                    <a:pt x="5330823" y="3242945"/>
                  </a:lnTo>
                </a:path>
                <a:path w="5330825" h="3242945">
                  <a:moveTo>
                    <a:pt x="0" y="2858"/>
                  </a:moveTo>
                  <a:lnTo>
                    <a:pt x="2673299" y="1623158"/>
                  </a:lnTo>
                </a:path>
                <a:path w="5330825" h="324294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7" name="Google Shape;159;p7" descr=""/>
            <p:cNvPicPr/>
            <p:nvPr/>
          </p:nvPicPr>
          <p:blipFill>
            <a:blip r:embed="rId3"/>
            <a:stretch/>
          </p:blipFill>
          <p:spPr>
            <a:xfrm>
              <a:off x="2783520" y="497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8" name="Google Shape;160;p7"/>
            <p:cNvSpPr/>
            <p:nvPr/>
          </p:nvSpPr>
          <p:spPr>
            <a:xfrm>
              <a:off x="192240" y="5045400"/>
              <a:ext cx="5335560" cy="1625760"/>
            </a:xfrm>
            <a:custGeom>
              <a:avLst/>
              <a:gdLst>
                <a:gd name="textAreaLeft" fmla="*/ 0 w 5335560"/>
                <a:gd name="textAreaRight" fmla="*/ 5335920 w 5335560"/>
                <a:gd name="textAreaTop" fmla="*/ 0 h 1625760"/>
                <a:gd name="textAreaBottom" fmla="*/ 1626120 h 1625760"/>
              </a:gdLst>
              <a:ahLst/>
              <a:rect l="textAreaLeft" t="textAreaTop" r="textAreaRight" b="textAreaBottom"/>
              <a:pathLst>
                <a:path w="5339715" h="1630045">
                  <a:moveTo>
                    <a:pt x="0" y="0"/>
                  </a:moveTo>
                  <a:lnTo>
                    <a:pt x="2680235" y="1629779"/>
                  </a:lnTo>
                </a:path>
                <a:path w="5339715" h="163004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9" name="Google Shape;161;p7" descr=""/>
            <p:cNvPicPr/>
            <p:nvPr/>
          </p:nvPicPr>
          <p:blipFill>
            <a:blip r:embed="rId4"/>
            <a:stretch/>
          </p:blipFill>
          <p:spPr>
            <a:xfrm>
              <a:off x="2783520" y="659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Google Shape;162;p7"/>
            <p:cNvSpPr/>
            <p:nvPr/>
          </p:nvSpPr>
          <p:spPr>
            <a:xfrm>
              <a:off x="8193600" y="3426120"/>
              <a:ext cx="360" cy="32385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120000" h="3242945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1" name="Google Shape;163;p7" descr=""/>
            <p:cNvPicPr/>
            <p:nvPr/>
          </p:nvPicPr>
          <p:blipFill>
            <a:blip r:embed="rId5"/>
            <a:stretch/>
          </p:blipFill>
          <p:spPr>
            <a:xfrm>
              <a:off x="8111520" y="334332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Google Shape;164;p7"/>
            <p:cNvSpPr/>
            <p:nvPr/>
          </p:nvSpPr>
          <p:spPr>
            <a:xfrm>
              <a:off x="5524560" y="3424320"/>
              <a:ext cx="5317560" cy="1620720"/>
            </a:xfrm>
            <a:custGeom>
              <a:avLst/>
              <a:gdLst>
                <a:gd name="textAreaLeft" fmla="*/ 0 w 5317560"/>
                <a:gd name="textAreaRight" fmla="*/ 5317920 w 5317560"/>
                <a:gd name="textAreaTop" fmla="*/ 0 h 1620720"/>
                <a:gd name="textAreaBottom" fmla="*/ 1621080 h 1620720"/>
              </a:gdLst>
              <a:ahLst/>
              <a:rect l="textAreaLeft" t="textAreaTop" r="textAreaRight" b="textAreaBottom"/>
              <a:pathLst>
                <a:path w="5321934" h="1624964">
                  <a:moveTo>
                    <a:pt x="0" y="0"/>
                  </a:moveTo>
                  <a:lnTo>
                    <a:pt x="2668850" y="1624941"/>
                  </a:lnTo>
                </a:path>
                <a:path w="5321934" h="162496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3" name="Google Shape;165;p7" descr=""/>
            <p:cNvPicPr/>
            <p:nvPr/>
          </p:nvPicPr>
          <p:blipFill>
            <a:blip r:embed="rId6"/>
            <a:stretch/>
          </p:blipFill>
          <p:spPr>
            <a:xfrm>
              <a:off x="8111520" y="497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Google Shape;166;p7"/>
            <p:cNvSpPr/>
            <p:nvPr/>
          </p:nvSpPr>
          <p:spPr>
            <a:xfrm>
              <a:off x="5523120" y="5047560"/>
              <a:ext cx="5332320" cy="1623960"/>
            </a:xfrm>
            <a:custGeom>
              <a:avLst/>
              <a:gdLst>
                <a:gd name="textAreaLeft" fmla="*/ 0 w 5332320"/>
                <a:gd name="textAreaRight" fmla="*/ 5332680 w 5332320"/>
                <a:gd name="textAreaTop" fmla="*/ 0 h 1623960"/>
                <a:gd name="textAreaBottom" fmla="*/ 1624320 h 1623960"/>
              </a:gdLst>
              <a:ahLst/>
              <a:rect l="textAreaLeft" t="textAreaTop" r="textAreaRight" b="textAreaBottom"/>
              <a:pathLst>
                <a:path w="5336540" h="1628140">
                  <a:moveTo>
                    <a:pt x="0" y="1564"/>
                  </a:moveTo>
                  <a:lnTo>
                    <a:pt x="2677195" y="1627577"/>
                  </a:lnTo>
                </a:path>
                <a:path w="5336540" h="16281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5" name="Google Shape;167;p7" descr=""/>
            <p:cNvPicPr/>
            <p:nvPr/>
          </p:nvPicPr>
          <p:blipFill>
            <a:blip r:embed="rId7"/>
            <a:stretch/>
          </p:blipFill>
          <p:spPr>
            <a:xfrm>
              <a:off x="8111520" y="6591240"/>
              <a:ext cx="159480" cy="159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343400" y="2280960"/>
            <a:ext cx="296748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THANK YOU!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21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613B37FD-0C1E-4178-BB4C-20C488A39339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Dataset “nodes.csv”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0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92A2AA2-2950-45DC-802E-5FEA5EA71B12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Google Shape;74;p2"/>
          <p:cNvSpPr/>
          <p:nvPr/>
        </p:nvSpPr>
        <p:spPr>
          <a:xfrm>
            <a:off x="754200" y="1942200"/>
            <a:ext cx="103006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1. nodes.csv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nodes.shape = (156422,6)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Google Shape;75;p2"/>
          <p:cNvGraphicFramePr/>
          <p:nvPr/>
        </p:nvGraphicFramePr>
        <p:xfrm>
          <a:off x="857160" y="2800080"/>
          <a:ext cx="10286640" cy="319788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  <a:gridCol w="342900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Object_type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is_null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spotify_id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followers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float64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popularity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int64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genres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0 but we have [] strings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chart_hits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136778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Pre-processing the dataset nodes.csv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1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2F85B60-8310-4A9E-B9B0-6CB025B2F110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Google Shape;82;g325cc94704a_0_63"/>
          <p:cNvSpPr/>
          <p:nvPr/>
        </p:nvSpPr>
        <p:spPr>
          <a:xfrm>
            <a:off x="880920" y="1689120"/>
            <a:ext cx="10609920" cy="33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Removed the rows which has no artist “Name” and “Followers”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Filter out all non english names  (found 143800 english names)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Extracted all the attributes except ‘chart_hits’ and stored in a csv (english_artist_with_followers.csv)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Extracted all records where ‘chart_hits’ attribute is not null and stored in a csv (artist_with_country_rank.csv)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Convert 193 country code to country names and assign respective rank.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Pre-processing the dataset nodes.csv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2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D0586E75-624D-4F47-B9C7-10FB8FAE161E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Google Shape;89;g325cc94704a_0_98"/>
          <p:cNvSpPr/>
          <p:nvPr/>
        </p:nvSpPr>
        <p:spPr>
          <a:xfrm>
            <a:off x="880920" y="1689120"/>
            <a:ext cx="10609920" cy="33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Popularity attribute max value is 100 so it’s a percentile [0-100]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Country wise rank is between [1 to 379]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Filter and extract the genres and fill []  genres with ‘unknown’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0;g325cc94704a_0_98" descr=""/>
          <p:cNvPicPr/>
          <p:nvPr/>
        </p:nvPicPr>
        <p:blipFill>
          <a:blip r:embed="rId1"/>
          <a:stretch/>
        </p:blipFill>
        <p:spPr>
          <a:xfrm>
            <a:off x="1542960" y="2716200"/>
            <a:ext cx="8271000" cy="349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Pre-processing the dataset nodes.csv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13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9F6E68B5-1246-441F-AB8D-90A263EA921E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Google Shape;97;g325cc94704a_0_107"/>
          <p:cNvSpPr/>
          <p:nvPr/>
        </p:nvSpPr>
        <p:spPr>
          <a:xfrm>
            <a:off x="880920" y="1689120"/>
            <a:ext cx="10609920" cy="33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We have 2500+ unique genres so converting that to 15 prominent genres.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One-hot-encoding genres is better as it’s not an ordinal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By this data is completely cleaned.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The same process can be done for the english_artist_with_followers.csv file!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Top 10 artist with popularity.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4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6A736A34-3FE0-4837-9E47-AC32C1FC8303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" name="Google Shape;104;g325cc94704a_0_114" descr=""/>
          <p:cNvPicPr/>
          <p:nvPr/>
        </p:nvPicPr>
        <p:blipFill>
          <a:blip r:embed="rId1"/>
          <a:stretch/>
        </p:blipFill>
        <p:spPr>
          <a:xfrm>
            <a:off x="990720" y="1562040"/>
            <a:ext cx="9814320" cy="48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776448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Top 10 artist with popularity in Germany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15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AF46769-2172-4EA6-947D-76A445738992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" name="Google Shape;111;g325cc94704a_0_123" descr=""/>
          <p:cNvPicPr/>
          <p:nvPr/>
        </p:nvPicPr>
        <p:blipFill>
          <a:blip r:embed="rId1"/>
          <a:stretch/>
        </p:blipFill>
        <p:spPr>
          <a:xfrm>
            <a:off x="2169720" y="1689120"/>
            <a:ext cx="7851960" cy="42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Dataset “edges.csv”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6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438C441-CC30-4806-8D22-245C4258328D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Google Shape;118;g325cc94704a_0_50"/>
          <p:cNvSpPr/>
          <p:nvPr/>
        </p:nvSpPr>
        <p:spPr>
          <a:xfrm>
            <a:off x="754200" y="1942200"/>
            <a:ext cx="10300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1. edges.csv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edges.shape = (300386,2)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Edges are undirected and id_0 &lt;id_1 according to alphabetical order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7" name="Google Shape;119;g325cc94704a_0_50"/>
          <p:cNvGraphicFramePr/>
          <p:nvPr/>
        </p:nvGraphicFramePr>
        <p:xfrm>
          <a:off x="952560" y="3429000"/>
          <a:ext cx="10286640" cy="130680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  <a:gridCol w="342900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Attributes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Object_types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is_null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id_0 (artist_a id)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id_1 (artist_b id)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object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Pre-processing the edges.csv dataset.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17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A1B3D5CC-E2C8-4338-9AE9-3BC55B851D2C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Google Shape;126;g325cc94704a_0_71"/>
          <p:cNvSpPr/>
          <p:nvPr/>
        </p:nvSpPr>
        <p:spPr>
          <a:xfrm>
            <a:off x="880920" y="1689120"/>
            <a:ext cx="930024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Creating a mapping spotify_id and names in nodes.csv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Create artist_a and artist_b attribute in edges.csv and map them from modes.csv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Remove null values ( count 27 in artist_a and count 37 in artist_b)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Filtering rows if both artist_a and artist_b are repeated more than ones (count 2677 duplicates)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Removing all other languages names except english ( We found 266046 english names)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  <dc:creator/>
  <dc:description/>
  <dc:language>en-US</dc:language>
  <cp:lastModifiedBy/>
  <dcterms:modified xsi:type="dcterms:W3CDTF">2025-01-15T20:39:42Z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