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94760E-2DDE-4810-AD2D-CD214DBB11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BD9D8-4DAF-4D50-9A43-05625A2666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F86690-2667-4AD3-9F8C-8C1C01E357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753A0D-BB85-4A5D-AC10-5798396683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D85391-3AB4-4822-B83B-D08291EDE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903281F-7539-4CD0-A0DF-64D4DB896A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B810947-4B1C-4682-BE55-6C60E7C9B3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EBE43F86-8A63-4BC0-8FC5-CD4D12F77F7C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5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C21270E7-A49D-4E79-9928-0C7065C387FA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8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9E7F9722-97EB-4684-A60A-1754B726A3A5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g object 16" hidden="1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bg object 17" hidden="1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bg object 18" hidden="1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37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1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5D5D3997-04C7-4F24-B1C0-1CD6839C434E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14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A542AC7B-89B3-4BAF-B43F-1071282103E3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17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56214318-93D7-4510-9E54-250FB31E52CB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g object 16"/>
          <p:cNvSpPr/>
          <p:nvPr/>
        </p:nvSpPr>
        <p:spPr>
          <a:xfrm>
            <a:off x="192240" y="189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bg object 17"/>
          <p:cNvSpPr/>
          <p:nvPr/>
        </p:nvSpPr>
        <p:spPr>
          <a:xfrm>
            <a:off x="192240" y="1340640"/>
            <a:ext cx="11804040" cy="36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360"/>
              <a:gd name="textAreaBottom" fmla="*/ 368640 h 360"/>
            </a:gdLst>
            <a:ahLst/>
            <a:rect l="textAreaLeft" t="textAreaTop" r="textAreaRight" b="textAreaBottom"/>
            <a:pathLst>
              <a:path w="11807825" h="1269">
                <a:moveTo>
                  <a:pt x="0" y="669"/>
                </a:moveTo>
                <a:lnTo>
                  <a:pt x="10652124" y="669"/>
                </a:lnTo>
              </a:path>
              <a:path w="11807825" h="1269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bg object 18"/>
          <p:cNvSpPr/>
          <p:nvPr/>
        </p:nvSpPr>
        <p:spPr>
          <a:xfrm>
            <a:off x="10844280" y="6669360"/>
            <a:ext cx="1151640" cy="360"/>
          </a:xfrm>
          <a:custGeom>
            <a:avLst/>
            <a:gdLst>
              <a:gd name="textAreaLeft" fmla="*/ 0 w 1151640"/>
              <a:gd name="textAreaRight" fmla="*/ 1155600 w 1151640"/>
              <a:gd name="textAreaTop" fmla="*/ 0 h 360"/>
              <a:gd name="textAreaBottom" fmla="*/ 737280 h 360"/>
            </a:gdLst>
            <a:ahLst/>
            <a:rect l="textAreaLeft" t="textAreaTop" r="textAreaRight" b="textAreaBottom"/>
            <a:pathLst>
              <a:path w="1155700" h="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bg object 19" descr=""/>
          <p:cNvPicPr/>
          <p:nvPr/>
        </p:nvPicPr>
        <p:blipFill>
          <a:blip r:embed="rId2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20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65991C72-EC2B-4C95-A77A-8549F4CE3BC5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2"/>
          <p:cNvSpPr/>
          <p:nvPr/>
        </p:nvSpPr>
        <p:spPr>
          <a:xfrm>
            <a:off x="192240" y="225000"/>
            <a:ext cx="11804040" cy="6476040"/>
          </a:xfrm>
          <a:custGeom>
            <a:avLst/>
            <a:gdLst>
              <a:gd name="textAreaLeft" fmla="*/ 0 w 11804040"/>
              <a:gd name="textAreaRight" fmla="*/ 11808000 w 11804040"/>
              <a:gd name="textAreaTop" fmla="*/ 0 h 6476040"/>
              <a:gd name="textAreaBottom" fmla="*/ 6480000 h 6476040"/>
            </a:gdLst>
            <a:ahLst/>
            <a:rect l="textAreaLeft" t="textAreaTop" r="textAreaRight" b="textAreaBottom"/>
            <a:pathLst>
              <a:path w="11807825" h="648017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w="12699">
            <a:solidFill>
              <a:srgbClr val="00c1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object 3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80" name="object 4"/>
            <p:cNvSpPr/>
            <p:nvPr/>
          </p:nvSpPr>
          <p:spPr>
            <a:xfrm>
              <a:off x="192240" y="3422880"/>
              <a:ext cx="11804040" cy="2352600"/>
            </a:xfrm>
            <a:custGeom>
              <a:avLst/>
              <a:gdLst>
                <a:gd name="textAreaLeft" fmla="*/ 0 w 11804040"/>
                <a:gd name="textAreaRight" fmla="*/ 11808000 w 11804040"/>
                <a:gd name="textAreaTop" fmla="*/ 0 h 2352600"/>
                <a:gd name="textAreaBottom" fmla="*/ 2356560 h 2352600"/>
              </a:gdLst>
              <a:ahLst/>
              <a:rect l="textAreaLeft" t="textAreaTop" r="textAreaRight" b="textAreaBottom"/>
              <a:pathLst>
                <a:path w="11807825" h="2356485">
                  <a:moveTo>
                    <a:pt x="4425969" y="6265"/>
                  </a:moveTo>
                  <a:lnTo>
                    <a:pt x="4425969" y="1707367"/>
                  </a:lnTo>
                </a:path>
                <a:path w="11807825" h="2356485">
                  <a:moveTo>
                    <a:pt x="2951583" y="1707367"/>
                  </a:moveTo>
                  <a:lnTo>
                    <a:pt x="5900856" y="1707367"/>
                  </a:lnTo>
                </a:path>
                <a:path w="11807825" h="2356485">
                  <a:moveTo>
                    <a:pt x="2951582" y="0"/>
                  </a:moveTo>
                  <a:lnTo>
                    <a:pt x="4426220" y="853683"/>
                  </a:lnTo>
                </a:path>
                <a:path w="11807825" h="2356485">
                  <a:moveTo>
                    <a:pt x="5900856" y="0"/>
                  </a:moveTo>
                  <a:lnTo>
                    <a:pt x="4426219" y="853683"/>
                  </a:lnTo>
                </a:path>
                <a:path w="11807825" h="2356485">
                  <a:moveTo>
                    <a:pt x="0" y="6267"/>
                  </a:moveTo>
                  <a:lnTo>
                    <a:pt x="11807825" y="6267"/>
                  </a:lnTo>
                </a:path>
                <a:path w="11807825" h="2356485">
                  <a:moveTo>
                    <a:pt x="2951583" y="6265"/>
                  </a:moveTo>
                  <a:lnTo>
                    <a:pt x="2951583" y="2356051"/>
                  </a:lnTo>
                </a:path>
                <a:path w="11807825" h="2356485">
                  <a:moveTo>
                    <a:pt x="0" y="2356051"/>
                  </a:moveTo>
                  <a:lnTo>
                    <a:pt x="11807825" y="2356051"/>
                  </a:lnTo>
                </a:path>
                <a:path w="11807825" h="2356485">
                  <a:moveTo>
                    <a:pt x="2951582" y="853683"/>
                  </a:moveTo>
                  <a:lnTo>
                    <a:pt x="4426220" y="1707367"/>
                  </a:lnTo>
                </a:path>
                <a:path w="11807825" h="2356485">
                  <a:moveTo>
                    <a:pt x="5900856" y="853683"/>
                  </a:moveTo>
                  <a:lnTo>
                    <a:pt x="4426219" y="1707367"/>
                  </a:lnTo>
                </a:path>
                <a:path w="11807825" h="235648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1" name="object 5" descr=""/>
            <p:cNvPicPr/>
            <p:nvPr/>
          </p:nvPicPr>
          <p:blipFill>
            <a:blip r:embed="rId1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2" name="object 6" descr=""/>
            <p:cNvPicPr/>
            <p:nvPr/>
          </p:nvPicPr>
          <p:blipFill>
            <a:blip r:embed="rId2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object 7" descr=""/>
            <p:cNvPicPr/>
            <p:nvPr/>
          </p:nvPicPr>
          <p:blipFill>
            <a:blip r:embed="rId3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4" name="object 8" descr=""/>
            <p:cNvPicPr/>
            <p:nvPr/>
          </p:nvPicPr>
          <p:blipFill>
            <a:blip r:embed="rId4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5" name="object 9"/>
            <p:cNvSpPr/>
            <p:nvPr/>
          </p:nvSpPr>
          <p:spPr>
            <a:xfrm>
              <a:off x="6093000" y="189000"/>
              <a:ext cx="360" cy="6476040"/>
            </a:xfrm>
            <a:custGeom>
              <a:avLst/>
              <a:gdLst>
                <a:gd name="textAreaLeft" fmla="*/ 0 w 360"/>
                <a:gd name="textAreaRight" fmla="*/ 737280 w 360"/>
                <a:gd name="textAreaTop" fmla="*/ 0 h 6476040"/>
                <a:gd name="textAreaBottom" fmla="*/ 6480000 h 6476040"/>
              </a:gdLst>
              <a:ahLst/>
              <a:rect l="textAreaLeft" t="textAreaTop" r="textAreaRight" b="textAreaBottom"/>
              <a:pathLst>
                <a:path w="0" h="6480175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6" name="object 10" descr=""/>
            <p:cNvPicPr/>
            <p:nvPr/>
          </p:nvPicPr>
          <p:blipFill>
            <a:blip r:embed="rId5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 w="0">
            <a:noFill/>
          </a:ln>
        </p:spPr>
        <p:txBody>
          <a:bodyPr lIns="0" rIns="0" tIns="50760" bIns="0" anchor="t">
            <a:noAutofit/>
          </a:bodyPr>
          <a:p>
            <a:pPr marL="12600" indent="0">
              <a:lnSpc>
                <a:spcPts val="3121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</a:rPr>
              <a:t>Project:</a:t>
            </a:r>
            <a:br>
              <a:rPr sz="2800"/>
            </a:br>
            <a:r>
              <a:rPr b="0" lang="en-US" sz="2800" spc="-1" strike="noStrike">
                <a:solidFill>
                  <a:srgbClr val="00c1d4"/>
                </a:solidFill>
                <a:latin typeface="Times New Roman"/>
              </a:rPr>
              <a:t>Artist Collaborations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bject 12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object 12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2000" spc="-46" strike="noStrike">
                <a:solidFill>
                  <a:srgbClr val="00c1d4"/>
                </a:solidFill>
                <a:latin typeface="Times New Roman"/>
              </a:rPr>
              <a:t>16-01-25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19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760" bIns="0" anchor="t">
            <a:noAutofit/>
          </a:bodyPr>
          <a:p>
            <a:pPr marL="12600">
              <a:lnSpc>
                <a:spcPts val="3121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</a:rPr>
              <a:t>Manoj Nethehanalli Dhanpal -611794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21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</a:rPr>
              <a:t>Varad Santosh Kulkarni -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3121"/>
              </a:lnSpc>
              <a:spcBef>
                <a:spcPts val="400"/>
              </a:spcBef>
            </a:pPr>
            <a:r>
              <a:rPr b="0" lang="en-US" sz="2800" spc="-1" strike="noStrike">
                <a:solidFill>
                  <a:srgbClr val="00c1d4"/>
                </a:solidFill>
                <a:latin typeface="Times New Roman"/>
              </a:rPr>
              <a:t>Richart Seel -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508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72" strike="noStrike">
                <a:solidFill>
                  <a:srgbClr val="00c1d4"/>
                </a:solidFill>
                <a:latin typeface="Times New Roman"/>
              </a:rPr>
              <a:t>DataSets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2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1D75C949-2E5C-4983-ACE5-52D1DAF87219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object 17"/>
          <p:cNvSpPr/>
          <p:nvPr/>
        </p:nvSpPr>
        <p:spPr>
          <a:xfrm>
            <a:off x="754200" y="1472760"/>
            <a:ext cx="1030104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1. nodes.csv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Attributes are : 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spotify_id     object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name           object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followers     float64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popularity      int64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genres         object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  <a:p>
            <a:pPr marL="379080" indent="-366480">
              <a:lnSpc>
                <a:spcPct val="100000"/>
              </a:lnSpc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chart_hits     object</a:t>
            </a:r>
            <a:endParaRPr b="0" lang="en-US" sz="1800" spc="-1" strike="noStrike">
              <a:solidFill>
                <a:srgbClr val="000000"/>
              </a:solidFill>
              <a:latin typeface="Courier New"/>
              <a:ea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508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72" strike="noStrike">
                <a:solidFill>
                  <a:srgbClr val="00c1d4"/>
                </a:solidFill>
                <a:latin typeface="Times New Roman"/>
              </a:rPr>
              <a:t>NEXT STEPS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23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6851D64F-3739-4AA8-A993-795B0C7BAE12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772560" y="1950120"/>
          <a:ext cx="10713240" cy="1141560"/>
        </p:xfrm>
        <a:graphic>
          <a:graphicData uri="http://schemas.openxmlformats.org/drawingml/2006/table">
            <a:tbl>
              <a:tblPr/>
              <a:tblGrid>
                <a:gridCol w="5355360"/>
                <a:gridCol w="5358240"/>
              </a:tblGrid>
              <a:tr h="11415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</a:rPr>
                        <a:t>Stream codes: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</a:rPr>
                        <a:t>Asymmetric Numeral Systems (ANS)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</a:rPr>
                        <a:t>Arithmetic Coding and Range Coding.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</a:rPr>
                        <a:t>Scalable approximate Bayesian Inference.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Noto Sans CJK SC"/>
                        </a:rPr>
                        <a:t>Then, Deep Latent Variables models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379080"/>
                        </a:tabLst>
                      </a:pPr>
                      <a:r>
                        <a:rPr b="0" lang="en-US" sz="1800" spc="-1" strike="noStrike">
                          <a:solidFill>
                            <a:srgbClr val="265d71"/>
                          </a:solidFill>
                          <a:latin typeface="Times New Roman"/>
                          <a:ea typeface="Noto Sans CJK SC"/>
                        </a:rPr>
                        <a:t>Eg: (VAE: Variational autoencoders)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7" name="object 18"/>
          <p:cNvSpPr/>
          <p:nvPr/>
        </p:nvSpPr>
        <p:spPr>
          <a:xfrm>
            <a:off x="823680" y="3669120"/>
            <a:ext cx="930060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ANS is an application of bits-back coding.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Arithmetic coding and range coding is a way of doing Shannon coding.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21"/>
          <p:cNvSpPr/>
          <p:nvPr/>
        </p:nvSpPr>
        <p:spPr>
          <a:xfrm>
            <a:off x="823680" y="5107320"/>
            <a:ext cx="9300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 algn="ctr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Neural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72" strike="noStrike">
                <a:solidFill>
                  <a:srgbClr val="00c1d4"/>
                </a:solidFill>
                <a:latin typeface="Times New Roman"/>
                <a:ea typeface="Noto Sans CJK SC"/>
              </a:rPr>
              <a:t>INTRODUCTION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24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193D2B2C-192E-43D4-90C7-3F2C2E88E710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object 3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tabLst>
                <a:tab algn="l" pos="3790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20"/>
          <p:cNvSpPr/>
          <p:nvPr/>
        </p:nvSpPr>
        <p:spPr>
          <a:xfrm>
            <a:off x="1098360" y="1945080"/>
            <a:ext cx="9300600" cy="25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This method was presented in 2015, this is the example of the stream code that is a loss less compression, that can outperform even an optimal symbol code like Huffman coding.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99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Why ANS?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99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Its a application of the bits-back coding and is really an powerful method and achieves essentially optimal compression performance while at the same time being the fastest stream code that we currently known it.</a:t>
            </a:r>
            <a:r>
              <a:rPr b="1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99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1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99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1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3790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72" strike="noStrike">
                <a:solidFill>
                  <a:srgbClr val="00c1d4"/>
                </a:solidFill>
                <a:latin typeface="Times New Roman"/>
                <a:ea typeface="Noto Sans CJK SC"/>
              </a:rPr>
              <a:t>Stream codes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25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1F660FFB-78F1-4D85-A16E-F88AA365B6C2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object 22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object 23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Two Pairs of theoretical bounds for lossless compression.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1. Optimal symbol code: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Hp(Xi) &lt;= Lopt &lt; Hp(Xi) + 1 bit per symbol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where: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L optimal = Expected word length which is basically expected bit rate per symbol.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2. For any lossless compression.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 </a:t>
            </a: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Hp(X)&lt;=Ep[R(X)] &lt;= Hp(X) + 1bit per message.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Where: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160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0" lang="en-US" sz="1800" spc="-1" strike="noStrike">
                <a:solidFill>
                  <a:srgbClr val="265d71"/>
                </a:solidFill>
                <a:latin typeface="Times New Roman"/>
              </a:rPr>
              <a:t>X = Bit rate of entire message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algn="l" pos="3790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54200" y="534960"/>
            <a:ext cx="509508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500" spc="-12" strike="noStrike">
                <a:solidFill>
                  <a:srgbClr val="00c1d4"/>
                </a:solidFill>
                <a:latin typeface="Times New Roman"/>
              </a:rPr>
              <a:t>CONCLUSION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26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9768B659-3AE6-4598-BF99-B6590FD84D8B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object 1"/>
          <p:cNvSpPr/>
          <p:nvPr/>
        </p:nvSpPr>
        <p:spPr>
          <a:xfrm>
            <a:off x="1098360" y="1945080"/>
            <a:ext cx="93006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spcBef>
                <a:spcPts val="99"/>
              </a:spcBef>
              <a:buClr>
                <a:srgbClr val="265d71"/>
              </a:buClr>
              <a:buFont typeface="Microsoft Sans Serif"/>
              <a:buChar char="●"/>
              <a:tabLst>
                <a:tab algn="l" pos="379080"/>
              </a:tabLst>
            </a:pPr>
            <a:r>
              <a:rPr b="1" lang="en-US" sz="1800" spc="-1" strike="noStrike">
                <a:solidFill>
                  <a:srgbClr val="265d71"/>
                </a:solidFill>
                <a:latin typeface="Times New Roman"/>
              </a:rPr>
              <a:t>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object 2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11" name="object 3"/>
            <p:cNvSpPr/>
            <p:nvPr/>
          </p:nvSpPr>
          <p:spPr>
            <a:xfrm>
              <a:off x="192240" y="189000"/>
              <a:ext cx="11804040" cy="6476040"/>
            </a:xfrm>
            <a:custGeom>
              <a:avLst/>
              <a:gdLst>
                <a:gd name="textAreaLeft" fmla="*/ 0 w 11804040"/>
                <a:gd name="textAreaRight" fmla="*/ 11808000 w 11804040"/>
                <a:gd name="textAreaTop" fmla="*/ 0 h 6476040"/>
                <a:gd name="textAreaBottom" fmla="*/ 6480000 h 6476040"/>
              </a:gdLst>
              <a:ahLst/>
              <a:rect l="textAreaLeft" t="textAreaTop" r="textAreaRight" b="textAreaBottom"/>
              <a:pathLst>
                <a:path w="11807825" h="6480175">
                  <a:moveTo>
                    <a:pt x="10652000" y="0"/>
                  </a:moveTo>
                  <a:lnTo>
                    <a:pt x="10652000" y="6480176"/>
                  </a:lnTo>
                </a:path>
                <a:path w="11807825" h="6480175">
                  <a:moveTo>
                    <a:pt x="0" y="3240088"/>
                  </a:moveTo>
                  <a:lnTo>
                    <a:pt x="11807700" y="3240088"/>
                  </a:lnTo>
                </a:path>
                <a:path w="11807825" h="648017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2" name="object 4" descr=""/>
            <p:cNvPicPr/>
            <p:nvPr/>
          </p:nvPicPr>
          <p:blipFill>
            <a:blip r:embed="rId1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3" name="object 5"/>
            <p:cNvSpPr/>
            <p:nvPr/>
          </p:nvSpPr>
          <p:spPr>
            <a:xfrm>
              <a:off x="192240" y="3426120"/>
              <a:ext cx="11804040" cy="3238920"/>
            </a:xfrm>
            <a:custGeom>
              <a:avLst/>
              <a:gdLst>
                <a:gd name="textAreaLeft" fmla="*/ 0 w 11804040"/>
                <a:gd name="textAreaRight" fmla="*/ 11808000 w 11804040"/>
                <a:gd name="textAreaTop" fmla="*/ 0 h 3238920"/>
                <a:gd name="textAreaBottom" fmla="*/ 3242880 h 3238920"/>
              </a:gdLst>
              <a:ahLst/>
              <a:rect l="textAreaLeft" t="textAreaTop" r="textAreaRight" b="textAreaBottom"/>
              <a:pathLst>
                <a:path w="11807825" h="3242945">
                  <a:moveTo>
                    <a:pt x="0" y="1623037"/>
                  </a:moveTo>
                  <a:lnTo>
                    <a:pt x="11807825" y="1623037"/>
                  </a:lnTo>
                </a:path>
                <a:path w="11807825" h="324294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object 6" descr=""/>
            <p:cNvPicPr/>
            <p:nvPr/>
          </p:nvPicPr>
          <p:blipFill>
            <a:blip r:embed="rId2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object 7"/>
            <p:cNvSpPr/>
            <p:nvPr/>
          </p:nvSpPr>
          <p:spPr>
            <a:xfrm>
              <a:off x="192240" y="3426120"/>
              <a:ext cx="5326920" cy="3238920"/>
            </a:xfrm>
            <a:custGeom>
              <a:avLst/>
              <a:gdLst>
                <a:gd name="textAreaLeft" fmla="*/ 0 w 5326920"/>
                <a:gd name="textAreaRight" fmla="*/ 5330880 w 5326920"/>
                <a:gd name="textAreaTop" fmla="*/ 0 h 3238920"/>
                <a:gd name="textAreaBottom" fmla="*/ 3242880 h 3238920"/>
              </a:gdLst>
              <a:ahLst/>
              <a:rect l="textAreaLeft" t="textAreaTop" r="textAreaRight" b="textAreaBottom"/>
              <a:pathLst>
                <a:path w="5330825" h="3242945">
                  <a:moveTo>
                    <a:pt x="5330823" y="0"/>
                  </a:moveTo>
                  <a:lnTo>
                    <a:pt x="5330823" y="3242945"/>
                  </a:lnTo>
                </a:path>
                <a:path w="5330825" h="3242945">
                  <a:moveTo>
                    <a:pt x="0" y="2858"/>
                  </a:moveTo>
                  <a:lnTo>
                    <a:pt x="2673299" y="1623158"/>
                  </a:lnTo>
                </a:path>
                <a:path w="5330825" h="324294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6" name="object 8" descr=""/>
            <p:cNvPicPr/>
            <p:nvPr/>
          </p:nvPicPr>
          <p:blipFill>
            <a:blip r:embed="rId3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7" name="object 9"/>
            <p:cNvSpPr/>
            <p:nvPr/>
          </p:nvSpPr>
          <p:spPr>
            <a:xfrm>
              <a:off x="192240" y="5045400"/>
              <a:ext cx="5335920" cy="1626120"/>
            </a:xfrm>
            <a:custGeom>
              <a:avLst/>
              <a:gdLst>
                <a:gd name="textAreaLeft" fmla="*/ 0 w 5335920"/>
                <a:gd name="textAreaRight" fmla="*/ 5339880 w 5335920"/>
                <a:gd name="textAreaTop" fmla="*/ 0 h 1626120"/>
                <a:gd name="textAreaBottom" fmla="*/ 1630080 h 1626120"/>
              </a:gdLst>
              <a:ahLst/>
              <a:rect l="textAreaLeft" t="textAreaTop" r="textAreaRight" b="textAreaBottom"/>
              <a:pathLst>
                <a:path w="5339715" h="1630045">
                  <a:moveTo>
                    <a:pt x="0" y="0"/>
                  </a:moveTo>
                  <a:lnTo>
                    <a:pt x="2680235" y="1629779"/>
                  </a:lnTo>
                </a:path>
                <a:path w="5339715" h="163004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8" name="object 10" descr=""/>
            <p:cNvPicPr/>
            <p:nvPr/>
          </p:nvPicPr>
          <p:blipFill>
            <a:blip r:embed="rId4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9" name="object 11"/>
            <p:cNvSpPr/>
            <p:nvPr/>
          </p:nvSpPr>
          <p:spPr>
            <a:xfrm>
              <a:off x="8193600" y="3426120"/>
              <a:ext cx="360" cy="3238920"/>
            </a:xfrm>
            <a:custGeom>
              <a:avLst/>
              <a:gdLst>
                <a:gd name="textAreaLeft" fmla="*/ 0 w 360"/>
                <a:gd name="textAreaRight" fmla="*/ 737280 w 360"/>
                <a:gd name="textAreaTop" fmla="*/ 0 h 3238920"/>
                <a:gd name="textAreaBottom" fmla="*/ 3242880 h 3238920"/>
              </a:gdLst>
              <a:ahLst/>
              <a:rect l="textAreaLeft" t="textAreaTop" r="textAreaRight" b="textAreaBottom"/>
              <a:pathLst>
                <a:path w="0" h="3242945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0" name="object 12" descr=""/>
            <p:cNvPicPr/>
            <p:nvPr/>
          </p:nvPicPr>
          <p:blipFill>
            <a:blip r:embed="rId5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1" name="object 13"/>
            <p:cNvSpPr/>
            <p:nvPr/>
          </p:nvSpPr>
          <p:spPr>
            <a:xfrm>
              <a:off x="5524560" y="3424320"/>
              <a:ext cx="5317920" cy="1621080"/>
            </a:xfrm>
            <a:custGeom>
              <a:avLst/>
              <a:gdLst>
                <a:gd name="textAreaLeft" fmla="*/ 0 w 5317920"/>
                <a:gd name="textAreaRight" fmla="*/ 5321880 w 5317920"/>
                <a:gd name="textAreaTop" fmla="*/ 0 h 1621080"/>
                <a:gd name="textAreaBottom" fmla="*/ 1625040 h 1621080"/>
              </a:gdLst>
              <a:ahLst/>
              <a:rect l="textAreaLeft" t="textAreaTop" r="textAreaRight" b="textAreaBottom"/>
              <a:pathLst>
                <a:path w="5321934" h="1624964">
                  <a:moveTo>
                    <a:pt x="0" y="0"/>
                  </a:moveTo>
                  <a:lnTo>
                    <a:pt x="2668850" y="1624941"/>
                  </a:lnTo>
                </a:path>
                <a:path w="5321934" h="162496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2" name="object 14" descr=""/>
            <p:cNvPicPr/>
            <p:nvPr/>
          </p:nvPicPr>
          <p:blipFill>
            <a:blip r:embed="rId6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3" name="object 15"/>
            <p:cNvSpPr/>
            <p:nvPr/>
          </p:nvSpPr>
          <p:spPr>
            <a:xfrm>
              <a:off x="5523120" y="5047560"/>
              <a:ext cx="5332680" cy="1624320"/>
            </a:xfrm>
            <a:custGeom>
              <a:avLst/>
              <a:gdLst>
                <a:gd name="textAreaLeft" fmla="*/ 0 w 5332680"/>
                <a:gd name="textAreaRight" fmla="*/ 5336640 w 5332680"/>
                <a:gd name="textAreaTop" fmla="*/ 0 h 1624320"/>
                <a:gd name="textAreaBottom" fmla="*/ 1628280 h 1624320"/>
              </a:gdLst>
              <a:ahLst/>
              <a:rect l="textAreaLeft" t="textAreaTop" r="textAreaRight" b="textAreaBottom"/>
              <a:pathLst>
                <a:path w="5336540" h="1628140">
                  <a:moveTo>
                    <a:pt x="0" y="1564"/>
                  </a:moveTo>
                  <a:lnTo>
                    <a:pt x="2677195" y="1627577"/>
                  </a:lnTo>
                </a:path>
                <a:path w="5336540" h="16281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w="12699">
              <a:solidFill>
                <a:srgbClr val="00c1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4" name="object 16" descr=""/>
            <p:cNvPicPr/>
            <p:nvPr/>
          </p:nvPicPr>
          <p:blipFill>
            <a:blip r:embed="rId7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IN" sz="3800" spc="-191" strike="noStrike">
                <a:solidFill>
                  <a:srgbClr val="00c1d4"/>
                </a:solidFill>
                <a:latin typeface="Times New Roman"/>
              </a:rPr>
              <a:t>THANK</a:t>
            </a:r>
            <a:r>
              <a:rPr b="0" lang="en-IN" sz="3800" spc="-160" strike="noStrike">
                <a:solidFill>
                  <a:srgbClr val="00c1d4"/>
                </a:solidFill>
                <a:latin typeface="Times New Roman"/>
              </a:rPr>
              <a:t> </a:t>
            </a:r>
            <a:r>
              <a:rPr b="0" lang="en-IN" sz="3800" spc="-52" strike="noStrike">
                <a:solidFill>
                  <a:srgbClr val="00c1d4"/>
                </a:solidFill>
                <a:latin typeface="Times New Roman"/>
              </a:rPr>
              <a:t>YOU!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27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 w="0">
            <a:noFill/>
          </a:ln>
        </p:spPr>
        <p:txBody>
          <a:bodyPr lIns="0" rIns="0" tIns="24120" bIns="0" anchor="t">
            <a:noAutofit/>
          </a:bodyPr>
          <a:lstStyle>
            <a:lvl1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  <a:defRPr b="0" lang="en-US" sz="1800" spc="-310" strike="noStrike">
                <a:solidFill>
                  <a:srgbClr val="00c1d4"/>
                </a:solidFill>
                <a:latin typeface="Lucida Sans Unicode"/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90"/>
              </a:spcBef>
              <a:buNone/>
              <a:tabLst>
                <a:tab algn="l" pos="0"/>
              </a:tabLst>
            </a:pPr>
            <a:fld id="{5B58F0D9-6FC3-40B6-ACCD-14D13AE08F21}" type="slidenum">
              <a:rPr b="0" lang="en-US" sz="1800" spc="-310" strike="noStrike">
                <a:solidFill>
                  <a:srgbClr val="00c1d4"/>
                </a:solidFill>
                <a:latin typeface="Lucida Sans Unicode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2649</TotalTime>
  <Application>LibreOffice/24.2.7.2$Linux_X86_64 LibreOffice_project/420$Build-2</Application>
  <AppVersion>15.0000</AppVersion>
  <Words>685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  <dc:creator/>
  <dc:description/>
  <dc:language>en-US</dc:language>
  <cp:lastModifiedBy/>
  <dcterms:modified xsi:type="dcterms:W3CDTF">2025-01-15T17:45:37Z</dcterms:modified>
  <cp:revision>197</cp:revision>
  <dc:subject/>
  <dc:title>BD24_A1_Interim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