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GwmRvG6RaZHRvposM5uvvc0bl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a50fef610_0_6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4" name="Google Shape;134;g32a50fef610_0_6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a50fef610_0_8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1" name="Google Shape;141;g32a50fef610_0_8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a50fef610_0_4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2a50fef610_0_4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GAT: Graph Attention Network.</a:t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a50fef610_0_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Purpose of Negative Edges: In many graph-based machine learning tasks, such as link prediction, models learn by distinguishing between positive examples (actual connections) and negative examples (non-existent connections). Negative edges help to train models by showing what a "non-connection" looks like.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88" name="Google Shape;88;g32a50fef610_0_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a50fef610_0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t-SNE (t-distributed Stochastic Neighbor Embedding) is a popular machine learning algorithm used for dimensionality reduction, especially effective in visualizing high-dimensional data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96" name="Google Shape;96;g32a50fef610_0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a50fef610_0_5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Trained with all the dataset and kept 20% of the dataset for the validation, we got false positive of 5812 collaborations out of 100000+ trained data.</a:t>
            </a:r>
            <a:endParaRPr b="1"/>
          </a:p>
        </p:txBody>
      </p:sp>
      <p:sp>
        <p:nvSpPr>
          <p:cNvPr id="111" name="Google Shape;111;g32a50fef610_0_5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a50fef610_0_3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8" name="Google Shape;118;g32a50fef610_0_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a50fef610_0_7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5" name="Google Shape;125;g32a50fef610_0_7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>
            <a:off x="754200" y="425160"/>
            <a:ext cx="509508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1" type="ftr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_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754200" y="425160"/>
            <a:ext cx="509508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754200" y="425160"/>
            <a:ext cx="509508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3"/>
          <p:cNvSpPr txBox="1"/>
          <p:nvPr>
            <p:ph idx="10" type="dt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192240" y="189000"/>
            <a:ext cx="11804040" cy="6476040"/>
          </a:xfrm>
          <a:custGeom>
            <a:rect b="b" l="l" r="r" t="t"/>
            <a:pathLst>
              <a:path extrusionOk="0" h="6480175" w="1180782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8"/>
          <p:cNvSpPr/>
          <p:nvPr/>
        </p:nvSpPr>
        <p:spPr>
          <a:xfrm>
            <a:off x="192240" y="1340640"/>
            <a:ext cx="11804040" cy="360"/>
          </a:xfrm>
          <a:custGeom>
            <a:rect b="b" l="l" r="r" t="t"/>
            <a:pathLst>
              <a:path extrusionOk="0" h="1269" w="11807825">
                <a:moveTo>
                  <a:pt x="0" y="669"/>
                </a:moveTo>
                <a:lnTo>
                  <a:pt x="10652124" y="669"/>
                </a:lnTo>
              </a:path>
              <a:path extrusionOk="0" h="1269" w="11807825">
                <a:moveTo>
                  <a:pt x="10652124" y="0"/>
                </a:moveTo>
                <a:lnTo>
                  <a:pt x="11807824" y="0"/>
                </a:lnTo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8"/>
          <p:cNvSpPr/>
          <p:nvPr/>
        </p:nvSpPr>
        <p:spPr>
          <a:xfrm>
            <a:off x="10844280" y="6669360"/>
            <a:ext cx="1151640" cy="360"/>
          </a:xfrm>
          <a:custGeom>
            <a:rect b="b" l="l" r="r" t="t"/>
            <a:pathLst>
              <a:path extrusionOk="0" h="120000" w="1155700">
                <a:moveTo>
                  <a:pt x="0" y="0"/>
                </a:moveTo>
                <a:lnTo>
                  <a:pt x="1155699" y="0"/>
                </a:lnTo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39480" y="469440"/>
            <a:ext cx="565920" cy="157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8"/>
          <p:cNvSpPr txBox="1"/>
          <p:nvPr>
            <p:ph type="title"/>
          </p:nvPr>
        </p:nvSpPr>
        <p:spPr>
          <a:xfrm>
            <a:off x="754200" y="425160"/>
            <a:ext cx="5095080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8"/>
          <p:cNvSpPr txBox="1"/>
          <p:nvPr>
            <p:ph idx="11" type="ftr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/>
          <p:nvPr/>
        </p:nvSpPr>
        <p:spPr>
          <a:xfrm>
            <a:off x="192240" y="189000"/>
            <a:ext cx="11804040" cy="6476040"/>
          </a:xfrm>
          <a:custGeom>
            <a:rect b="b" l="l" r="r" t="t"/>
            <a:pathLst>
              <a:path extrusionOk="0" h="6480175" w="1180782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0"/>
          <p:cNvSpPr/>
          <p:nvPr/>
        </p:nvSpPr>
        <p:spPr>
          <a:xfrm>
            <a:off x="192240" y="1340640"/>
            <a:ext cx="11804040" cy="360"/>
          </a:xfrm>
          <a:custGeom>
            <a:rect b="b" l="l" r="r" t="t"/>
            <a:pathLst>
              <a:path extrusionOk="0" h="1269" w="11807825">
                <a:moveTo>
                  <a:pt x="0" y="669"/>
                </a:moveTo>
                <a:lnTo>
                  <a:pt x="10652124" y="669"/>
                </a:lnTo>
              </a:path>
              <a:path extrusionOk="0" h="1269" w="11807825">
                <a:moveTo>
                  <a:pt x="10652124" y="0"/>
                </a:moveTo>
                <a:lnTo>
                  <a:pt x="11807824" y="0"/>
                </a:lnTo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0"/>
          <p:cNvSpPr/>
          <p:nvPr/>
        </p:nvSpPr>
        <p:spPr>
          <a:xfrm>
            <a:off x="10844280" y="6669360"/>
            <a:ext cx="1151640" cy="360"/>
          </a:xfrm>
          <a:custGeom>
            <a:rect b="b" l="l" r="r" t="t"/>
            <a:pathLst>
              <a:path extrusionOk="0" h="120000" w="1155700">
                <a:moveTo>
                  <a:pt x="0" y="0"/>
                </a:moveTo>
                <a:lnTo>
                  <a:pt x="1155699" y="0"/>
                </a:lnTo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39480" y="469440"/>
            <a:ext cx="565920" cy="15732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0"/>
          <p:cNvSpPr txBox="1"/>
          <p:nvPr>
            <p:ph type="title"/>
          </p:nvPr>
        </p:nvSpPr>
        <p:spPr>
          <a:xfrm>
            <a:off x="754200" y="425160"/>
            <a:ext cx="5095080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10"/>
          <p:cNvSpPr txBox="1"/>
          <p:nvPr>
            <p:ph idx="11" type="ftr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39480" y="469440"/>
            <a:ext cx="565920" cy="15732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2"/>
          <p:cNvSpPr/>
          <p:nvPr/>
        </p:nvSpPr>
        <p:spPr>
          <a:xfrm>
            <a:off x="192240" y="189000"/>
            <a:ext cx="11804040" cy="6476040"/>
          </a:xfrm>
          <a:custGeom>
            <a:rect b="b" l="l" r="r" t="t"/>
            <a:pathLst>
              <a:path extrusionOk="0" h="6480175" w="1180782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"/>
          <p:cNvSpPr txBox="1"/>
          <p:nvPr>
            <p:ph type="title"/>
          </p:nvPr>
        </p:nvSpPr>
        <p:spPr>
          <a:xfrm>
            <a:off x="754200" y="425160"/>
            <a:ext cx="5095080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12"/>
          <p:cNvSpPr txBox="1"/>
          <p:nvPr>
            <p:ph idx="10" type="dt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192240" y="225000"/>
            <a:ext cx="11804040" cy="6476040"/>
          </a:xfrm>
          <a:custGeom>
            <a:rect b="b" l="l" r="r" t="t"/>
            <a:pathLst>
              <a:path extrusionOk="0" h="6480175" w="1180782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"/>
          <p:cNvGrpSpPr/>
          <p:nvPr/>
        </p:nvGrpSpPr>
        <p:grpSpPr>
          <a:xfrm>
            <a:off x="192240" y="189000"/>
            <a:ext cx="11804040" cy="6476040"/>
            <a:chOff x="192240" y="189000"/>
            <a:chExt cx="11804040" cy="6476040"/>
          </a:xfrm>
        </p:grpSpPr>
        <p:sp>
          <p:nvSpPr>
            <p:cNvPr id="57" name="Google Shape;57;p1"/>
            <p:cNvSpPr/>
            <p:nvPr/>
          </p:nvSpPr>
          <p:spPr>
            <a:xfrm>
              <a:off x="192240" y="3422880"/>
              <a:ext cx="11804040" cy="2352600"/>
            </a:xfrm>
            <a:custGeom>
              <a:rect b="b" l="l" r="r" t="t"/>
              <a:pathLst>
                <a:path extrusionOk="0" h="2356485" w="11807825">
                  <a:moveTo>
                    <a:pt x="4425969" y="6265"/>
                  </a:moveTo>
                  <a:lnTo>
                    <a:pt x="4425969" y="1707367"/>
                  </a:lnTo>
                </a:path>
                <a:path extrusionOk="0" h="2356485" w="11807825">
                  <a:moveTo>
                    <a:pt x="2951583" y="1707367"/>
                  </a:moveTo>
                  <a:lnTo>
                    <a:pt x="5900856" y="1707367"/>
                  </a:lnTo>
                </a:path>
                <a:path extrusionOk="0" h="2356485" w="11807825">
                  <a:moveTo>
                    <a:pt x="2951582" y="0"/>
                  </a:moveTo>
                  <a:lnTo>
                    <a:pt x="4426220" y="853683"/>
                  </a:lnTo>
                </a:path>
                <a:path extrusionOk="0" h="2356485" w="11807825">
                  <a:moveTo>
                    <a:pt x="5900856" y="0"/>
                  </a:moveTo>
                  <a:lnTo>
                    <a:pt x="4426219" y="853683"/>
                  </a:lnTo>
                </a:path>
                <a:path extrusionOk="0" h="2356485" w="11807825">
                  <a:moveTo>
                    <a:pt x="0" y="6267"/>
                  </a:moveTo>
                  <a:lnTo>
                    <a:pt x="11807825" y="6267"/>
                  </a:lnTo>
                </a:path>
                <a:path extrusionOk="0" h="2356485" w="11807825">
                  <a:moveTo>
                    <a:pt x="2951583" y="6265"/>
                  </a:moveTo>
                  <a:lnTo>
                    <a:pt x="2951583" y="2356051"/>
                  </a:lnTo>
                </a:path>
                <a:path extrusionOk="0" h="2356485" w="11807825">
                  <a:moveTo>
                    <a:pt x="0" y="2356051"/>
                  </a:moveTo>
                  <a:lnTo>
                    <a:pt x="11807825" y="2356051"/>
                  </a:lnTo>
                </a:path>
                <a:path extrusionOk="0" h="2356485" w="11807825">
                  <a:moveTo>
                    <a:pt x="2951582" y="853683"/>
                  </a:moveTo>
                  <a:lnTo>
                    <a:pt x="4426220" y="1707367"/>
                  </a:lnTo>
                </a:path>
                <a:path extrusionOk="0" h="2356485" w="11807825">
                  <a:moveTo>
                    <a:pt x="5900856" y="853683"/>
                  </a:moveTo>
                  <a:lnTo>
                    <a:pt x="4426219" y="1707367"/>
                  </a:lnTo>
                </a:path>
                <a:path extrusionOk="0" h="2356485" w="11807825">
                  <a:moveTo>
                    <a:pt x="2951583" y="853685"/>
                  </a:moveTo>
                  <a:lnTo>
                    <a:pt x="5900856" y="853685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0200" y="5083920"/>
              <a:ext cx="91440" cy="91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0200" y="4229280"/>
              <a:ext cx="91440" cy="91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0200" y="3381840"/>
              <a:ext cx="91440" cy="91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66800" y="3962880"/>
              <a:ext cx="1848600" cy="136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1"/>
            <p:cNvSpPr/>
            <p:nvPr/>
          </p:nvSpPr>
          <p:spPr>
            <a:xfrm>
              <a:off x="6093000" y="189000"/>
              <a:ext cx="360" cy="6476040"/>
            </a:xfrm>
            <a:custGeom>
              <a:rect b="b" l="l" r="r" t="t"/>
              <a:pathLst>
                <a:path extrusionOk="0" h="6480175" w="120000">
                  <a:moveTo>
                    <a:pt x="0" y="0"/>
                  </a:moveTo>
                  <a:lnTo>
                    <a:pt x="0" y="6480175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" name="Google Shape;63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437880" y="3772800"/>
              <a:ext cx="5342760" cy="13802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1"/>
          <p:cNvSpPr txBox="1"/>
          <p:nvPr>
            <p:ph type="title"/>
          </p:nvPr>
        </p:nvSpPr>
        <p:spPr>
          <a:xfrm>
            <a:off x="754200" y="1350720"/>
            <a:ext cx="526176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750">
            <a:noAutofit/>
          </a:bodyPr>
          <a:lstStyle/>
          <a:p>
            <a:pPr indent="0" lvl="0" marL="12600" rtl="0" algn="l">
              <a:lnSpc>
                <a:spcPct val="111464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800"/>
              <a:buFont typeface="Times New Roman"/>
              <a:buNone/>
            </a:pPr>
            <a:r>
              <a:rPr b="0" lang="en-US" sz="2800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Project:</a:t>
            </a:r>
            <a:br>
              <a:rPr lang="en-US" sz="2800"/>
            </a:br>
            <a:r>
              <a:rPr b="0" lang="en-US" sz="2800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Artist Collaborations GNN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754200" y="5867280"/>
            <a:ext cx="1451880" cy="631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565920" y="5867280"/>
            <a:ext cx="1451880" cy="63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r>
              <a:rPr b="1" i="0" lang="en-US" sz="2000" u="none" cap="none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-01-25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6232320" y="1315080"/>
            <a:ext cx="548064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750">
            <a:noAutofit/>
          </a:bodyPr>
          <a:lstStyle/>
          <a:p>
            <a:pPr indent="0" lvl="0" marL="12600" marR="0" rtl="0" algn="l">
              <a:lnSpc>
                <a:spcPct val="111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Manoj </a:t>
            </a:r>
            <a:r>
              <a:rPr lang="en-US" sz="28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Nethenahalli</a:t>
            </a:r>
            <a:r>
              <a:rPr b="0" i="0" lang="en-US" sz="2800" u="none" cap="none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Dhanpal -611794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11464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Varad Santosh Kulkarni - 612254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11464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Richart Seel - 598756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a50fef610_0_62"/>
          <p:cNvSpPr txBox="1"/>
          <p:nvPr>
            <p:ph type="title"/>
          </p:nvPr>
        </p:nvSpPr>
        <p:spPr>
          <a:xfrm>
            <a:off x="754200" y="534960"/>
            <a:ext cx="50952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 (Graph Attention Network) Model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32a50fef610_0_62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g32a50fef610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350" y="1689060"/>
            <a:ext cx="9728280" cy="4864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a50fef610_0_82"/>
          <p:cNvSpPr txBox="1"/>
          <p:nvPr>
            <p:ph type="title"/>
          </p:nvPr>
        </p:nvSpPr>
        <p:spPr>
          <a:xfrm>
            <a:off x="754200" y="534950"/>
            <a:ext cx="69225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</a:t>
            </a: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 (Left) and GNN  (Right) Training loss.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32a50fef610_0_82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g32a50fef610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950" y="1438275"/>
            <a:ext cx="4883900" cy="494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754200" y="534960"/>
            <a:ext cx="50952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for 10 Artist Collaborations.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1098360" y="1945080"/>
            <a:ext cx="930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-3664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1800"/>
              <a:buFont typeface="Helvetica Neue"/>
              <a:buChar char="●"/>
            </a:pPr>
            <a:r>
              <a:rPr b="1" i="0" lang="en-US" sz="18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88" y="1481150"/>
            <a:ext cx="10120724" cy="50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a50fef610_0_43"/>
          <p:cNvSpPr txBox="1"/>
          <p:nvPr>
            <p:ph type="title"/>
          </p:nvPr>
        </p:nvSpPr>
        <p:spPr>
          <a:xfrm>
            <a:off x="754200" y="534960"/>
            <a:ext cx="50952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b="0" lang="en-US" sz="2500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32a50fef610_0_43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g32a50fef610_0_43"/>
          <p:cNvSpPr/>
          <p:nvPr/>
        </p:nvSpPr>
        <p:spPr>
          <a:xfrm>
            <a:off x="1098360" y="1945080"/>
            <a:ext cx="930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equal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edges to avoid bias.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Performed Node2Vec.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Node embedding and reduced dimensity for simplicity.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and Validated model.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Compared GNN and GAT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Predicted the top 10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collaborations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7"/>
          <p:cNvGrpSpPr/>
          <p:nvPr/>
        </p:nvGrpSpPr>
        <p:grpSpPr>
          <a:xfrm>
            <a:off x="192240" y="189000"/>
            <a:ext cx="11804040" cy="6562080"/>
            <a:chOff x="192240" y="189000"/>
            <a:chExt cx="11804040" cy="6562080"/>
          </a:xfrm>
        </p:grpSpPr>
        <p:sp>
          <p:nvSpPr>
            <p:cNvPr id="166" name="Google Shape;166;p7"/>
            <p:cNvSpPr/>
            <p:nvPr/>
          </p:nvSpPr>
          <p:spPr>
            <a:xfrm>
              <a:off x="192240" y="189000"/>
              <a:ext cx="11804040" cy="6476040"/>
            </a:xfrm>
            <a:custGeom>
              <a:rect b="b" l="l" r="r" t="t"/>
              <a:pathLst>
                <a:path extrusionOk="0" h="6480175" w="11807825">
                  <a:moveTo>
                    <a:pt x="10652000" y="0"/>
                  </a:moveTo>
                  <a:lnTo>
                    <a:pt x="10652000" y="6480176"/>
                  </a:lnTo>
                </a:path>
                <a:path extrusionOk="0" h="6480175" w="11807825">
                  <a:moveTo>
                    <a:pt x="0" y="3240088"/>
                  </a:moveTo>
                  <a:lnTo>
                    <a:pt x="11807700" y="3240088"/>
                  </a:lnTo>
                </a:path>
                <a:path extrusionOk="0" h="6480175" w="11807825">
                  <a:moveTo>
                    <a:pt x="10652000" y="5903912"/>
                  </a:moveTo>
                  <a:lnTo>
                    <a:pt x="11807700" y="5903912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Google Shape;167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39480" y="469440"/>
              <a:ext cx="565920" cy="157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7"/>
            <p:cNvSpPr/>
            <p:nvPr/>
          </p:nvSpPr>
          <p:spPr>
            <a:xfrm>
              <a:off x="192240" y="3426120"/>
              <a:ext cx="11804040" cy="3238920"/>
            </a:xfrm>
            <a:custGeom>
              <a:rect b="b" l="l" r="r" t="t"/>
              <a:pathLst>
                <a:path extrusionOk="0" h="3242945" w="11807825">
                  <a:moveTo>
                    <a:pt x="0" y="1623037"/>
                  </a:moveTo>
                  <a:lnTo>
                    <a:pt x="11807825" y="1623037"/>
                  </a:lnTo>
                </a:path>
                <a:path extrusionOk="0" h="3242945" w="11807825">
                  <a:moveTo>
                    <a:pt x="2673623" y="0"/>
                  </a:moveTo>
                  <a:lnTo>
                    <a:pt x="2673623" y="3242945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9" name="Google Shape;169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83520" y="3343320"/>
              <a:ext cx="159840" cy="159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7"/>
            <p:cNvSpPr/>
            <p:nvPr/>
          </p:nvSpPr>
          <p:spPr>
            <a:xfrm>
              <a:off x="192240" y="3426120"/>
              <a:ext cx="5326920" cy="3238920"/>
            </a:xfrm>
            <a:custGeom>
              <a:rect b="b" l="l" r="r" t="t"/>
              <a:pathLst>
                <a:path extrusionOk="0" h="3242945" w="5330825">
                  <a:moveTo>
                    <a:pt x="5330823" y="0"/>
                  </a:moveTo>
                  <a:lnTo>
                    <a:pt x="5330823" y="3242945"/>
                  </a:lnTo>
                </a:path>
                <a:path extrusionOk="0" h="3242945" w="5330825">
                  <a:moveTo>
                    <a:pt x="0" y="2858"/>
                  </a:moveTo>
                  <a:lnTo>
                    <a:pt x="2673299" y="1623158"/>
                  </a:lnTo>
                </a:path>
                <a:path extrusionOk="0" h="3242945" w="5330825">
                  <a:moveTo>
                    <a:pt x="5326062" y="0"/>
                  </a:moveTo>
                  <a:lnTo>
                    <a:pt x="2673413" y="1623037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1" name="Google Shape;171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83520" y="4971240"/>
              <a:ext cx="159840" cy="159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7"/>
            <p:cNvSpPr/>
            <p:nvPr/>
          </p:nvSpPr>
          <p:spPr>
            <a:xfrm>
              <a:off x="192240" y="5045400"/>
              <a:ext cx="5335920" cy="1626120"/>
            </a:xfrm>
            <a:custGeom>
              <a:rect b="b" l="l" r="r" t="t"/>
              <a:pathLst>
                <a:path extrusionOk="0" h="1630045" w="5339715">
                  <a:moveTo>
                    <a:pt x="0" y="0"/>
                  </a:moveTo>
                  <a:lnTo>
                    <a:pt x="2680235" y="1629779"/>
                  </a:lnTo>
                </a:path>
                <a:path extrusionOk="0" h="1630045" w="5339715">
                  <a:moveTo>
                    <a:pt x="5339286" y="2201"/>
                  </a:moveTo>
                  <a:lnTo>
                    <a:pt x="2666802" y="1629914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83520" y="6591240"/>
              <a:ext cx="159840" cy="159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7"/>
            <p:cNvSpPr/>
            <p:nvPr/>
          </p:nvSpPr>
          <p:spPr>
            <a:xfrm>
              <a:off x="8193600" y="3426120"/>
              <a:ext cx="360" cy="3238920"/>
            </a:xfrm>
            <a:custGeom>
              <a:rect b="b" l="l" r="r" t="t"/>
              <a:pathLst>
                <a:path extrusionOk="0" h="3242945" w="120000">
                  <a:moveTo>
                    <a:pt x="0" y="0"/>
                  </a:moveTo>
                  <a:lnTo>
                    <a:pt x="0" y="3242945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11520" y="3343320"/>
              <a:ext cx="159840" cy="159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7"/>
            <p:cNvSpPr/>
            <p:nvPr/>
          </p:nvSpPr>
          <p:spPr>
            <a:xfrm>
              <a:off x="5524560" y="3424320"/>
              <a:ext cx="5317920" cy="1621080"/>
            </a:xfrm>
            <a:custGeom>
              <a:rect b="b" l="l" r="r" t="t"/>
              <a:pathLst>
                <a:path extrusionOk="0" h="1624964" w="5321934">
                  <a:moveTo>
                    <a:pt x="0" y="0"/>
                  </a:moveTo>
                  <a:lnTo>
                    <a:pt x="2668850" y="1624941"/>
                  </a:lnTo>
                </a:path>
                <a:path extrusionOk="0" h="1624964" w="5321934">
                  <a:moveTo>
                    <a:pt x="5321499" y="1904"/>
                  </a:moveTo>
                  <a:lnTo>
                    <a:pt x="2668850" y="1624941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Google Shape;177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11520" y="4971240"/>
              <a:ext cx="159840" cy="159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7"/>
            <p:cNvSpPr/>
            <p:nvPr/>
          </p:nvSpPr>
          <p:spPr>
            <a:xfrm>
              <a:off x="5523120" y="5047560"/>
              <a:ext cx="5332680" cy="1624320"/>
            </a:xfrm>
            <a:custGeom>
              <a:rect b="b" l="l" r="r" t="t"/>
              <a:pathLst>
                <a:path extrusionOk="0" h="1628140" w="5336540">
                  <a:moveTo>
                    <a:pt x="0" y="1564"/>
                  </a:moveTo>
                  <a:lnTo>
                    <a:pt x="2677195" y="1627577"/>
                  </a:lnTo>
                </a:path>
                <a:path extrusionOk="0" h="1628140" w="5336540">
                  <a:moveTo>
                    <a:pt x="5336246" y="0"/>
                  </a:moveTo>
                  <a:lnTo>
                    <a:pt x="2663762" y="1627712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9" name="Google Shape;179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11520" y="6591240"/>
              <a:ext cx="159840" cy="1598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" name="Google Shape;180;p7"/>
          <p:cNvSpPr txBox="1"/>
          <p:nvPr>
            <p:ph type="title"/>
          </p:nvPr>
        </p:nvSpPr>
        <p:spPr>
          <a:xfrm>
            <a:off x="4343400" y="2280960"/>
            <a:ext cx="2967840" cy="115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3800"/>
              <a:buFont typeface="Times New Roman"/>
              <a:buNone/>
            </a:pPr>
            <a:r>
              <a:rPr b="0" lang="en-US" sz="3800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0" sz="3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 txBox="1"/>
          <p:nvPr>
            <p:ph idx="12" type="sldNum"/>
          </p:nvPr>
        </p:nvSpPr>
        <p:spPr>
          <a:xfrm>
            <a:off x="11278080" y="6210000"/>
            <a:ext cx="302040" cy="399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754200" y="534960"/>
            <a:ext cx="6000480" cy="115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b="0" lang="en-US" sz="2500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 txBox="1"/>
          <p:nvPr>
            <p:ph idx="12" type="sldNum"/>
          </p:nvPr>
        </p:nvSpPr>
        <p:spPr>
          <a:xfrm>
            <a:off x="11278080" y="6210000"/>
            <a:ext cx="302040" cy="399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1098360" y="1945080"/>
            <a:ext cx="9300600" cy="28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1098350" y="1945074"/>
            <a:ext cx="9300600" cy="29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Cleaned edges.csv and nodes.csv dataset.</a:t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negative edges.</a:t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Node2Vec.</a:t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Embeddings and Dimensity Reduction.</a:t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and Validate and Compare with GAT</a:t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Prediction</a:t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754200" y="534960"/>
            <a:ext cx="6000480" cy="115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DataSet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11278080" y="6210000"/>
            <a:ext cx="302040" cy="399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1098360" y="1945080"/>
            <a:ext cx="9300600" cy="28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1048326" y="1532875"/>
            <a:ext cx="10421700" cy="4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Importing cleaned dataset.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apping spotify id to indices and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constructing source and target attributes with artist Id.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681288"/>
            <a:ext cx="1097280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5150488"/>
            <a:ext cx="101536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a50fef610_0_10"/>
          <p:cNvSpPr txBox="1"/>
          <p:nvPr>
            <p:ph type="title"/>
          </p:nvPr>
        </p:nvSpPr>
        <p:spPr>
          <a:xfrm>
            <a:off x="754200" y="534960"/>
            <a:ext cx="60006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Node2Vec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32a50fef610_0_10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g32a50fef610_0_10"/>
          <p:cNvSpPr/>
          <p:nvPr/>
        </p:nvSpPr>
        <p:spPr>
          <a:xfrm>
            <a:off x="1098360" y="1945080"/>
            <a:ext cx="9300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32a50fef610_0_10"/>
          <p:cNvSpPr/>
          <p:nvPr/>
        </p:nvSpPr>
        <p:spPr>
          <a:xfrm>
            <a:off x="1098350" y="1754400"/>
            <a:ext cx="93006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RGraph Creation: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the edge list (`edge_index`) into a NetworkX graph.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Node2Vec Setup: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 Node2Vec with specific parameters to learn node embeddings.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Training: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 the Node2Vec model to generate embeddings for each node based on random walks.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 Missing Nodes: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zero-vector embeddings for nodes not present in the model.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 Embeddings.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a50fef610_0_2"/>
          <p:cNvSpPr txBox="1"/>
          <p:nvPr>
            <p:ph type="title"/>
          </p:nvPr>
        </p:nvSpPr>
        <p:spPr>
          <a:xfrm>
            <a:off x="754200" y="534960"/>
            <a:ext cx="60006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Embedding </a:t>
            </a: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</a:t>
            </a: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reduction.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32a50fef610_0_2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32a50fef610_0_2"/>
          <p:cNvSpPr/>
          <p:nvPr/>
        </p:nvSpPr>
        <p:spPr>
          <a:xfrm>
            <a:off x="1098360" y="1945080"/>
            <a:ext cx="9300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32a50fef610_0_2"/>
          <p:cNvSpPr/>
          <p:nvPr/>
        </p:nvSpPr>
        <p:spPr>
          <a:xfrm>
            <a:off x="1048320" y="1532880"/>
            <a:ext cx="9300600" cy="4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Perplexity_value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5 for t-SNE to balance local and global data patterns, ensuring it's suitable for the subset size.</a:t>
            </a:r>
            <a:endParaRPr b="0" i="0" sz="2000" u="none" cap="none" strike="noStrike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Dimensionality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Reduction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 t-SNE to effectively reduce high-dimensional node embeddings to 2D for visualization.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Subset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Select the top 20 nodes.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</a:t>
            </a: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SNE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Perform dimensionality reduction on the selected node embeddings to extract meaningful 2D representations.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Scatter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Create a 2D scatter plot to visually represent the reduced embeddings of the selected nodes.</a:t>
            </a:r>
            <a:endParaRPr b="0" i="0" sz="2000" u="none" cap="none" strike="noStrike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754200" y="534950"/>
            <a:ext cx="87858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Visualization of Top 20 Node Embeddings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>
            <p:ph idx="12" type="sldNum"/>
          </p:nvPr>
        </p:nvSpPr>
        <p:spPr>
          <a:xfrm>
            <a:off x="11278080" y="6210000"/>
            <a:ext cx="302040" cy="399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775" y="1360125"/>
            <a:ext cx="9177974" cy="50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a50fef610_0_51"/>
          <p:cNvSpPr txBox="1"/>
          <p:nvPr>
            <p:ph type="title"/>
          </p:nvPr>
        </p:nvSpPr>
        <p:spPr>
          <a:xfrm>
            <a:off x="754200" y="534960"/>
            <a:ext cx="50952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and Validate GNN Model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32a50fef610_0_51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g32a50fef610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675" y="1523300"/>
            <a:ext cx="8638700" cy="46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a50fef610_0_35"/>
          <p:cNvSpPr txBox="1"/>
          <p:nvPr>
            <p:ph type="title"/>
          </p:nvPr>
        </p:nvSpPr>
        <p:spPr>
          <a:xfrm>
            <a:off x="754200" y="534960"/>
            <a:ext cx="50952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 (Graph Attention Network) Model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32a50fef610_0_35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g32a50fef610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00" y="1498585"/>
            <a:ext cx="9728280" cy="4864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a50fef610_0_71"/>
          <p:cNvSpPr txBox="1"/>
          <p:nvPr>
            <p:ph type="title"/>
          </p:nvPr>
        </p:nvSpPr>
        <p:spPr>
          <a:xfrm>
            <a:off x="754200" y="534960"/>
            <a:ext cx="50952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 (Graph Attention Network) Model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32a50fef610_0_71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g32a50fef610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00" y="1525625"/>
            <a:ext cx="11323500" cy="40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32a50fef610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8650" y="1429950"/>
            <a:ext cx="4238600" cy="39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32a50fef610_0_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6975" y="5589625"/>
            <a:ext cx="72580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2024-05-28T15:35:38Z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