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cROevT/dspLAPunP6FuWkSSD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a50fef610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" name="Google Shape;134;g32a50fef610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a50fef610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" name="Google Shape;141;g32a50fef610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a50fef610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2a50fef610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GAT: Graph Attention Network.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50fef61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g32a50fef61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0fef610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t-SNE (t-distributed Stochastic Neighbor Embedding) is a popular machine learning algorithm used for dimensionality reduction, especially effective in visualizing high-dimensional data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32a50fef610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a50fef610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Trained with all the dataset and kept 20% of the dataset for the validation, we got false positive of 5812 collaborations out of 100000+ trained data.</a:t>
            </a:r>
            <a:endParaRPr b="1"/>
          </a:p>
        </p:txBody>
      </p:sp>
      <p:sp>
        <p:nvSpPr>
          <p:cNvPr id="111" name="Google Shape;111;g32a50fef610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50fef61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" name="Google Shape;118;g32a50fef61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a50fef610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g32a50fef610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92240" y="225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57" name="Google Shape;57;p1"/>
            <p:cNvSpPr/>
            <p:nvPr/>
          </p:nvSpPr>
          <p:spPr>
            <a:xfrm>
              <a:off x="192240" y="3422880"/>
              <a:ext cx="11804040" cy="2352600"/>
            </a:xfrm>
            <a:custGeom>
              <a:rect b="b" l="l" r="r" t="t"/>
              <a:pathLst>
                <a:path extrusionOk="0" h="2356485" w="11807825">
                  <a:moveTo>
                    <a:pt x="4425969" y="6265"/>
                  </a:moveTo>
                  <a:lnTo>
                    <a:pt x="4425969" y="1707367"/>
                  </a:lnTo>
                </a:path>
                <a:path extrusionOk="0" h="2356485" w="11807825">
                  <a:moveTo>
                    <a:pt x="2951583" y="1707367"/>
                  </a:moveTo>
                  <a:lnTo>
                    <a:pt x="5900856" y="1707367"/>
                  </a:lnTo>
                </a:path>
                <a:path extrusionOk="0" h="2356485" w="11807825">
                  <a:moveTo>
                    <a:pt x="2951582" y="0"/>
                  </a:moveTo>
                  <a:lnTo>
                    <a:pt x="4426220" y="853683"/>
                  </a:lnTo>
                </a:path>
                <a:path extrusionOk="0" h="2356485" w="11807825">
                  <a:moveTo>
                    <a:pt x="5900856" y="0"/>
                  </a:moveTo>
                  <a:lnTo>
                    <a:pt x="4426219" y="853683"/>
                  </a:lnTo>
                </a:path>
                <a:path extrusionOk="0" h="2356485" w="11807825">
                  <a:moveTo>
                    <a:pt x="0" y="6267"/>
                  </a:moveTo>
                  <a:lnTo>
                    <a:pt x="11807825" y="6267"/>
                  </a:lnTo>
                </a:path>
                <a:path extrusionOk="0" h="2356485" w="11807825">
                  <a:moveTo>
                    <a:pt x="2951583" y="6265"/>
                  </a:moveTo>
                  <a:lnTo>
                    <a:pt x="2951583" y="2356051"/>
                  </a:lnTo>
                </a:path>
                <a:path extrusionOk="0" h="2356485" w="11807825">
                  <a:moveTo>
                    <a:pt x="0" y="2356051"/>
                  </a:moveTo>
                  <a:lnTo>
                    <a:pt x="11807825" y="2356051"/>
                  </a:lnTo>
                </a:path>
                <a:path extrusionOk="0" h="2356485" w="11807825">
                  <a:moveTo>
                    <a:pt x="2951582" y="853683"/>
                  </a:moveTo>
                  <a:lnTo>
                    <a:pt x="4426220" y="1707367"/>
                  </a:lnTo>
                </a:path>
                <a:path extrusionOk="0" h="2356485" w="11807825">
                  <a:moveTo>
                    <a:pt x="5900856" y="853683"/>
                  </a:moveTo>
                  <a:lnTo>
                    <a:pt x="4426219" y="1707367"/>
                  </a:lnTo>
                </a:path>
                <a:path extrusionOk="0" h="2356485" w="1180782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6093000" y="189000"/>
              <a:ext cx="360" cy="6476040"/>
            </a:xfrm>
            <a:custGeom>
              <a:rect b="b" l="l" r="r" t="t"/>
              <a:pathLst>
                <a:path extrusionOk="0" h="6480175" w="120000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800"/>
              <a:buFont typeface="Times New Roman"/>
              <a:buNone/>
            </a:pP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br>
              <a:rPr lang="en-US" sz="2800"/>
            </a:b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 Collaborations GNN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1" i="0" lang="en-US" sz="20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-01-25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marR="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</a:t>
            </a:r>
            <a:r>
              <a:rPr lang="en-US" sz="28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Nethenahalli</a:t>
            </a: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Dhanpal -611794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Santosh Kulkarni - 612254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Richart Seel - 598756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a50fef610_0_62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2a50fef610_0_62"/>
          <p:cNvSpPr txBox="1"/>
          <p:nvPr>
            <p:ph idx="12" type="sldNum"/>
          </p:nvPr>
        </p:nvSpPr>
        <p:spPr>
          <a:xfrm>
            <a:off x="11278072" y="6123900"/>
            <a:ext cx="4578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2a50fef61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689060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50fef610_0_82"/>
          <p:cNvSpPr txBox="1"/>
          <p:nvPr>
            <p:ph type="title"/>
          </p:nvPr>
        </p:nvSpPr>
        <p:spPr>
          <a:xfrm>
            <a:off x="754200" y="534950"/>
            <a:ext cx="6922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(Left) and GNN (Right) Training loss.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a50fef610_0_82"/>
          <p:cNvSpPr txBox="1"/>
          <p:nvPr>
            <p:ph idx="12" type="sldNum"/>
          </p:nvPr>
        </p:nvSpPr>
        <p:spPr>
          <a:xfrm>
            <a:off x="11278073" y="6133575"/>
            <a:ext cx="4386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g32a50fef61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438275"/>
            <a:ext cx="5419701" cy="4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2a50fef610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750" y="1637575"/>
            <a:ext cx="5194925" cy="454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for 10 Artist Collaborations.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278073" y="6191525"/>
            <a:ext cx="438600" cy="4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88" y="1481150"/>
            <a:ext cx="10120724" cy="5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a50fef610_0_43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2a50fef610_0_43"/>
          <p:cNvSpPr txBox="1"/>
          <p:nvPr>
            <p:ph idx="12" type="sldNum"/>
          </p:nvPr>
        </p:nvSpPr>
        <p:spPr>
          <a:xfrm>
            <a:off x="11201870" y="6201175"/>
            <a:ext cx="5835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32a50fef610_0_43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equal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edges to avoid bias.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Node2Vec.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Node embedding and reduced dimensity for simplicity.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and Validated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GNN and GAT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top 10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7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67" name="Google Shape;167;p7"/>
            <p:cNvSpPr/>
            <p:nvPr/>
          </p:nvSpPr>
          <p:spPr>
            <a:xfrm>
              <a:off x="192240" y="189000"/>
              <a:ext cx="11804040" cy="6476040"/>
            </a:xfrm>
            <a:custGeom>
              <a:rect b="b" l="l" r="r" t="t"/>
              <a:pathLst>
                <a:path extrusionOk="0" h="6480175" w="11807825">
                  <a:moveTo>
                    <a:pt x="10652000" y="0"/>
                  </a:moveTo>
                  <a:lnTo>
                    <a:pt x="10652000" y="6480176"/>
                  </a:lnTo>
                </a:path>
                <a:path extrusionOk="0" h="6480175" w="11807825">
                  <a:moveTo>
                    <a:pt x="0" y="3240088"/>
                  </a:moveTo>
                  <a:lnTo>
                    <a:pt x="11807700" y="3240088"/>
                  </a:lnTo>
                </a:path>
                <a:path extrusionOk="0" h="6480175" w="1180782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7"/>
            <p:cNvSpPr/>
            <p:nvPr/>
          </p:nvSpPr>
          <p:spPr>
            <a:xfrm>
              <a:off x="192240" y="3426120"/>
              <a:ext cx="11804040" cy="3238920"/>
            </a:xfrm>
            <a:custGeom>
              <a:rect b="b" l="l" r="r" t="t"/>
              <a:pathLst>
                <a:path extrusionOk="0" h="3242945" w="11807825">
                  <a:moveTo>
                    <a:pt x="0" y="1623037"/>
                  </a:moveTo>
                  <a:lnTo>
                    <a:pt x="11807825" y="1623037"/>
                  </a:lnTo>
                </a:path>
                <a:path extrusionOk="0" h="3242945" w="1180782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7"/>
            <p:cNvSpPr/>
            <p:nvPr/>
          </p:nvSpPr>
          <p:spPr>
            <a:xfrm>
              <a:off x="192240" y="3426120"/>
              <a:ext cx="5326920" cy="3238920"/>
            </a:xfrm>
            <a:custGeom>
              <a:rect b="b" l="l" r="r" t="t"/>
              <a:pathLst>
                <a:path extrusionOk="0" h="3242945" w="5330825">
                  <a:moveTo>
                    <a:pt x="5330823" y="0"/>
                  </a:moveTo>
                  <a:lnTo>
                    <a:pt x="5330823" y="3242945"/>
                  </a:lnTo>
                </a:path>
                <a:path extrusionOk="0" h="3242945" w="5330825">
                  <a:moveTo>
                    <a:pt x="0" y="2858"/>
                  </a:moveTo>
                  <a:lnTo>
                    <a:pt x="2673299" y="1623158"/>
                  </a:lnTo>
                </a:path>
                <a:path extrusionOk="0" h="3242945" w="533082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7"/>
            <p:cNvSpPr/>
            <p:nvPr/>
          </p:nvSpPr>
          <p:spPr>
            <a:xfrm>
              <a:off x="192240" y="5045400"/>
              <a:ext cx="5335920" cy="1626120"/>
            </a:xfrm>
            <a:custGeom>
              <a:rect b="b" l="l" r="r" t="t"/>
              <a:pathLst>
                <a:path extrusionOk="0" h="1630045" w="5339715">
                  <a:moveTo>
                    <a:pt x="0" y="0"/>
                  </a:moveTo>
                  <a:lnTo>
                    <a:pt x="2680235" y="1629779"/>
                  </a:lnTo>
                </a:path>
                <a:path extrusionOk="0" h="1630045" w="533971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7"/>
            <p:cNvSpPr/>
            <p:nvPr/>
          </p:nvSpPr>
          <p:spPr>
            <a:xfrm>
              <a:off x="8193600" y="3426120"/>
              <a:ext cx="360" cy="3238920"/>
            </a:xfrm>
            <a:custGeom>
              <a:rect b="b" l="l" r="r" t="t"/>
              <a:pathLst>
                <a:path extrusionOk="0" h="3242945" w="120000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7"/>
            <p:cNvSpPr/>
            <p:nvPr/>
          </p:nvSpPr>
          <p:spPr>
            <a:xfrm>
              <a:off x="5524560" y="3424320"/>
              <a:ext cx="5317920" cy="1621080"/>
            </a:xfrm>
            <a:custGeom>
              <a:rect b="b" l="l" r="r" t="t"/>
              <a:pathLst>
                <a:path extrusionOk="0" h="1624964" w="5321934">
                  <a:moveTo>
                    <a:pt x="0" y="0"/>
                  </a:moveTo>
                  <a:lnTo>
                    <a:pt x="2668850" y="1624941"/>
                  </a:lnTo>
                </a:path>
                <a:path extrusionOk="0" h="1624964" w="532193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7"/>
            <p:cNvSpPr/>
            <p:nvPr/>
          </p:nvSpPr>
          <p:spPr>
            <a:xfrm>
              <a:off x="5523120" y="5047560"/>
              <a:ext cx="5332680" cy="1624320"/>
            </a:xfrm>
            <a:custGeom>
              <a:rect b="b" l="l" r="r" t="t"/>
              <a:pathLst>
                <a:path extrusionOk="0" h="1628140" w="5336540">
                  <a:moveTo>
                    <a:pt x="0" y="1564"/>
                  </a:moveTo>
                  <a:lnTo>
                    <a:pt x="2677195" y="1627577"/>
                  </a:lnTo>
                </a:path>
                <a:path extrusionOk="0" h="1628140" w="53365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7"/>
          <p:cNvSpPr txBox="1"/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3800"/>
              <a:buFont typeface="Times New Roman"/>
              <a:buNone/>
            </a:pPr>
            <a:r>
              <a:rPr b="0" lang="en-US" sz="3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sz="3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11278072" y="6239825"/>
            <a:ext cx="4674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98350" y="1945074"/>
            <a:ext cx="930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edges.csv and nodes.csv dataset.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negative edges.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Embeddings and Dimensity Reduction.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and Compare with GAT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Prediction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48326" y="1532875"/>
            <a:ext cx="104217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cleaned dataset.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apping spotify id to indices and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source and target attributes with artist Id.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81288"/>
            <a:ext cx="10972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150488"/>
            <a:ext cx="1015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50fef610_0_10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a50fef610_0_10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2a50fef610_0_10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0fef610_0_10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RGraph Creation: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edge list (`edge_index`) into a NetworkX graph.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Setup: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Node2Vec with specific parameters to learn node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Node2Vec model to generate embeddings for each node based on random walks.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Nodes: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zero-vector embeddings for nodes not present in the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0fef610_0_2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a50fef610_0_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2a50fef610_0_2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a50fef610_0_2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Perplexity_value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for t-SNE to balance local and global data patterns, ensuring it's suitable for the subset size.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t-SNE to effectively reduce high-dimensional node embeddings to 2D for visualization.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Select the top 20 nodes.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 dimensionality reduction on the selected node embeddings to extract meaningful 2D representations.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2D scatter plot to visually represent the reduced embeddings of the selected nodes.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54200" y="534950"/>
            <a:ext cx="8785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Visualization of Top 20 Node Embeddings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75" y="1360125"/>
            <a:ext cx="9177974" cy="5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50fef610_0_5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GNN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2a50fef610_0_5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g32a50fef61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523300"/>
            <a:ext cx="8638700" cy="4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50fef610_0_35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a50fef610_0_35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g32a50fef61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0" y="1498585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a50fef610_0_7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2a50fef610_0_7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32a50fef61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525625"/>
            <a:ext cx="113235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a50fef61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325" y="1605761"/>
            <a:ext cx="3865826" cy="364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a50fef610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5524200"/>
            <a:ext cx="7258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