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5.jpeg" ContentType="image/jpeg"/>
  <Override PartName="/ppt/media/image14.png" ContentType="image/png"/>
  <Override PartName="/ppt/media/image5.png" ContentType="image/png"/>
  <Override PartName="/ppt/media/image6.png" ContentType="image/png"/>
  <Override PartName="/ppt/media/image1.png" ContentType="image/png"/>
  <Override PartName="/ppt/media/image10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97CE64-630D-4F7A-A1B5-30DD89BD7B1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GNN : Graph Neural Network.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GAT: Graph Attention Network.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640" cy="40093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</a:rPr>
              <a:t>t-SNE (t-distributed Stochastic Neighbor Embedding) is a popular machine learning algorithm used for dimensionality reduction, especially effective in visualizing high-dimensional data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640" cy="400932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Trained with all the dataset and kept 20% of the dataset for the validation, we got false positive of 5812 collaborations out of 100000+ trained data.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640" cy="400932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D3449-B43A-4415-8EFB-7172BAD5BC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3F5325-14ED-40B5-AE41-FCC9E4F809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A87F61-C51C-4A8E-B1AA-E28BBC1322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8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7;p8"/>
          <p:cNvSpPr/>
          <p:nvPr/>
        </p:nvSpPr>
        <p:spPr>
          <a:xfrm>
            <a:off x="192240" y="1340640"/>
            <a:ext cx="11803680" cy="36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8;p8"/>
          <p:cNvSpPr/>
          <p:nvPr/>
        </p:nvSpPr>
        <p:spPr>
          <a:xfrm>
            <a:off x="10844280" y="6669360"/>
            <a:ext cx="1151280" cy="360"/>
          </a:xfrm>
          <a:custGeom>
            <a:avLst/>
            <a:gdLst>
              <a:gd name="textAreaLeft" fmla="*/ 0 w 1151280"/>
              <a:gd name="textAreaRight" fmla="*/ 1151640 w 11512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55700" h="1200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oogle Shape;9;p8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B5B184DA-9850-4B9F-8D0A-8263023117FA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2;p10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23;p10"/>
          <p:cNvSpPr/>
          <p:nvPr/>
        </p:nvSpPr>
        <p:spPr>
          <a:xfrm>
            <a:off x="192240" y="1340640"/>
            <a:ext cx="11803680" cy="36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4;p10"/>
          <p:cNvSpPr/>
          <p:nvPr/>
        </p:nvSpPr>
        <p:spPr>
          <a:xfrm>
            <a:off x="10844280" y="6669360"/>
            <a:ext cx="1151280" cy="360"/>
          </a:xfrm>
          <a:custGeom>
            <a:avLst/>
            <a:gdLst>
              <a:gd name="textAreaLeft" fmla="*/ 0 w 1151280"/>
              <a:gd name="textAreaRight" fmla="*/ 1151640 w 11512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155700" h="1200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oogle Shape;25;p10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5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73A6D7AE-49E3-4EFB-8921-717AAD92AD6B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38;p12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560" cy="156960"/>
          </a:xfrm>
          <a:prstGeom prst="rect">
            <a:avLst/>
          </a:prstGeom>
          <a:ln w="0">
            <a:noFill/>
          </a:ln>
        </p:spPr>
      </p:pic>
      <p:sp>
        <p:nvSpPr>
          <p:cNvPr id="23" name="Google Shape;39;p12"/>
          <p:cNvSpPr/>
          <p:nvPr/>
        </p:nvSpPr>
        <p:spPr>
          <a:xfrm>
            <a:off x="192240" y="189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47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700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8"/>
          </p:nvPr>
        </p:nvSpPr>
        <p:spPr>
          <a:xfrm>
            <a:off x="11278080" y="6210000"/>
            <a:ext cx="301680" cy="34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05699E48-443B-41E3-9676-16FEB4354B76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79972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5;p1"/>
          <p:cNvSpPr/>
          <p:nvPr/>
        </p:nvSpPr>
        <p:spPr>
          <a:xfrm>
            <a:off x="192240" y="225000"/>
            <a:ext cx="11803680" cy="6475680"/>
          </a:xfrm>
          <a:custGeom>
            <a:avLst/>
            <a:gdLst>
              <a:gd name="textAreaLeft" fmla="*/ 0 w 11803680"/>
              <a:gd name="textAreaRight" fmla="*/ 11804040 w 11803680"/>
              <a:gd name="textAreaTop" fmla="*/ 0 h 6475680"/>
              <a:gd name="textAreaBottom" fmla="*/ 6476040 h 647568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75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Google Shape;56;p1"/>
          <p:cNvGrpSpPr/>
          <p:nvPr/>
        </p:nvGrpSpPr>
        <p:grpSpPr>
          <a:xfrm>
            <a:off x="192240" y="189000"/>
            <a:ext cx="11803680" cy="6475680"/>
            <a:chOff x="192240" y="189000"/>
            <a:chExt cx="11803680" cy="6475680"/>
          </a:xfrm>
        </p:grpSpPr>
        <p:sp>
          <p:nvSpPr>
            <p:cNvPr id="39" name="Google Shape;57;p1"/>
            <p:cNvSpPr/>
            <p:nvPr/>
          </p:nvSpPr>
          <p:spPr>
            <a:xfrm>
              <a:off x="192240" y="3422880"/>
              <a:ext cx="11803680" cy="235224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2352240"/>
                <a:gd name="textAreaBottom" fmla="*/ 2352600 h 2352240"/>
              </a:gdLst>
              <a:ahLst/>
              <a:rect l="textAreaLeft" t="textAreaTop" r="textAreaRight" b="textAreaBottom"/>
              <a:pathLst>
                <a:path w="11807825" h="2356485">
                  <a:moveTo>
                    <a:pt x="4425969" y="6265"/>
                  </a:moveTo>
                  <a:lnTo>
                    <a:pt x="4425969" y="1707367"/>
                  </a:lnTo>
                </a:path>
                <a:path w="11807825" h="2356485">
                  <a:moveTo>
                    <a:pt x="2951583" y="1707367"/>
                  </a:moveTo>
                  <a:lnTo>
                    <a:pt x="5900856" y="1707367"/>
                  </a:lnTo>
                </a:path>
                <a:path w="11807825" h="2356485">
                  <a:moveTo>
                    <a:pt x="2951582" y="0"/>
                  </a:moveTo>
                  <a:lnTo>
                    <a:pt x="4426220" y="853683"/>
                  </a:lnTo>
                </a:path>
                <a:path w="11807825" h="2356485">
                  <a:moveTo>
                    <a:pt x="5900856" y="0"/>
                  </a:moveTo>
                  <a:lnTo>
                    <a:pt x="4426219" y="853683"/>
                  </a:lnTo>
                </a:path>
                <a:path w="11807825" h="2356485">
                  <a:moveTo>
                    <a:pt x="0" y="6267"/>
                  </a:moveTo>
                  <a:lnTo>
                    <a:pt x="11807825" y="6267"/>
                  </a:lnTo>
                </a:path>
                <a:path w="11807825" h="2356485">
                  <a:moveTo>
                    <a:pt x="2951583" y="6265"/>
                  </a:moveTo>
                  <a:lnTo>
                    <a:pt x="2951583" y="2356051"/>
                  </a:lnTo>
                </a:path>
                <a:path w="11807825" h="2356485">
                  <a:moveTo>
                    <a:pt x="0" y="2356051"/>
                  </a:moveTo>
                  <a:lnTo>
                    <a:pt x="11807825" y="2356051"/>
                  </a:lnTo>
                </a:path>
                <a:path w="11807825" h="2356485">
                  <a:moveTo>
                    <a:pt x="2951582" y="853683"/>
                  </a:moveTo>
                  <a:lnTo>
                    <a:pt x="4426220" y="1707367"/>
                  </a:lnTo>
                </a:path>
                <a:path w="11807825" h="2356485">
                  <a:moveTo>
                    <a:pt x="5900856" y="853683"/>
                  </a:moveTo>
                  <a:lnTo>
                    <a:pt x="4426219" y="1707367"/>
                  </a:lnTo>
                </a:path>
                <a:path w="11807825" h="235648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0" name="Google Shape;58;p1" descr=""/>
            <p:cNvPicPr/>
            <p:nvPr/>
          </p:nvPicPr>
          <p:blipFill>
            <a:blip r:embed="rId1"/>
            <a:stretch/>
          </p:blipFill>
          <p:spPr>
            <a:xfrm>
              <a:off x="4570200" y="508392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" name="Google Shape;59;p1" descr=""/>
            <p:cNvPicPr/>
            <p:nvPr/>
          </p:nvPicPr>
          <p:blipFill>
            <a:blip r:embed="rId2"/>
            <a:stretch/>
          </p:blipFill>
          <p:spPr>
            <a:xfrm>
              <a:off x="4570200" y="422928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60;p1" descr=""/>
            <p:cNvPicPr/>
            <p:nvPr/>
          </p:nvPicPr>
          <p:blipFill>
            <a:blip r:embed="rId3"/>
            <a:stretch/>
          </p:blipFill>
          <p:spPr>
            <a:xfrm>
              <a:off x="4570200" y="3381840"/>
              <a:ext cx="91080" cy="9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Google Shape;61;p1" descr=""/>
            <p:cNvPicPr/>
            <p:nvPr/>
          </p:nvPicPr>
          <p:blipFill>
            <a:blip r:embed="rId4"/>
            <a:stretch/>
          </p:blipFill>
          <p:spPr>
            <a:xfrm>
              <a:off x="766800" y="3962880"/>
              <a:ext cx="1848240" cy="1360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Google Shape;62;p1"/>
            <p:cNvSpPr/>
            <p:nvPr/>
          </p:nvSpPr>
          <p:spPr>
            <a:xfrm>
              <a:off x="6093000" y="189000"/>
              <a:ext cx="360" cy="647568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6475680"/>
                <a:gd name="textAreaBottom" fmla="*/ 6476040 h 6475680"/>
              </a:gdLst>
              <a:ahLst/>
              <a:rect l="textAreaLeft" t="textAreaTop" r="textAreaRight" b="textAreaBottom"/>
              <a:pathLst>
                <a:path w="120000" h="6480175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5" name="Google Shape;63;p1" descr=""/>
            <p:cNvPicPr/>
            <p:nvPr/>
          </p:nvPicPr>
          <p:blipFill>
            <a:blip r:embed="rId5"/>
            <a:stretch/>
          </p:blipFill>
          <p:spPr>
            <a:xfrm>
              <a:off x="6437880" y="3772800"/>
              <a:ext cx="5342400" cy="1379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4200" y="1350720"/>
            <a:ext cx="526140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50760" bIns="0" anchor="t">
            <a:noAutofit/>
          </a:bodyPr>
          <a:p>
            <a:pPr marL="12600" indent="0">
              <a:lnSpc>
                <a:spcPct val="111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Project:</a:t>
            </a:r>
            <a:br>
              <a:rPr sz="2800"/>
            </a:b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Artist Collaborations GNN.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5;p1"/>
          <p:cNvSpPr/>
          <p:nvPr/>
        </p:nvSpPr>
        <p:spPr>
          <a:xfrm>
            <a:off x="754200" y="5867280"/>
            <a:ext cx="1451520" cy="6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6;p1"/>
          <p:cNvSpPr/>
          <p:nvPr/>
        </p:nvSpPr>
        <p:spPr>
          <a:xfrm>
            <a:off x="565920" y="5867280"/>
            <a:ext cx="14515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29-01-25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67;p1"/>
          <p:cNvSpPr/>
          <p:nvPr/>
        </p:nvSpPr>
        <p:spPr>
          <a:xfrm>
            <a:off x="6232320" y="1315080"/>
            <a:ext cx="5480280" cy="12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noAutofit/>
          </a:bodyPr>
          <a:p>
            <a:pPr marL="12600">
              <a:lnSpc>
                <a:spcPct val="111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Manoj Nethenahalli Dhanpal -611794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Varad Santosh Kulkarni - 612254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Richart Seel - 598756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92208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Comparing GAT (Left) and GNN (Right) Training loss.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1"/>
          </p:nvPr>
        </p:nvSpPr>
        <p:spPr>
          <a:xfrm>
            <a:off x="11278080" y="6133680"/>
            <a:ext cx="438120" cy="407412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5815363-4CEE-4D41-A041-04D5184EFA08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Google Shape;138;g32a50fef610_0_82" descr=""/>
          <p:cNvPicPr/>
          <p:nvPr/>
        </p:nvPicPr>
        <p:blipFill>
          <a:blip r:embed="rId1"/>
          <a:stretch/>
        </p:blipFill>
        <p:spPr>
          <a:xfrm>
            <a:off x="864000" y="1438200"/>
            <a:ext cx="5419440" cy="49410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39;g32a50fef610_0_82" descr=""/>
          <p:cNvPicPr/>
          <p:nvPr/>
        </p:nvPicPr>
        <p:blipFill>
          <a:blip r:embed="rId2"/>
          <a:stretch/>
        </p:blipFill>
        <p:spPr>
          <a:xfrm>
            <a:off x="6521760" y="1637640"/>
            <a:ext cx="5194440" cy="45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Prediction for 10 Artist Collaborations.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22"/>
          </p:nvPr>
        </p:nvSpPr>
        <p:spPr>
          <a:xfrm>
            <a:off x="11278080" y="6191640"/>
            <a:ext cx="438120" cy="401652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14BF2E85-371A-4656-B8C3-C6C413823B0D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Google Shape;146;p6"/>
          <p:cNvSpPr/>
          <p:nvPr/>
        </p:nvSpPr>
        <p:spPr>
          <a:xfrm>
            <a:off x="1098360" y="1945080"/>
            <a:ext cx="9300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1" lang="en-US" sz="18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147;p6" descr=""/>
          <p:cNvPicPr/>
          <p:nvPr/>
        </p:nvPicPr>
        <p:blipFill>
          <a:blip r:embed="rId1"/>
          <a:stretch/>
        </p:blipFill>
        <p:spPr>
          <a:xfrm>
            <a:off x="688320" y="1481040"/>
            <a:ext cx="10120320" cy="50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CONCLUSION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23"/>
          </p:nvPr>
        </p:nvSpPr>
        <p:spPr>
          <a:xfrm>
            <a:off x="11201760" y="6201000"/>
            <a:ext cx="583200" cy="400644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D0E01D8-F9A9-48C1-835C-96ACCFADC07B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Google Shape;154;g32a50fef610_0_43"/>
          <p:cNvSpPr/>
          <p:nvPr/>
        </p:nvSpPr>
        <p:spPr>
          <a:xfrm>
            <a:off x="1098360" y="1945080"/>
            <a:ext cx="930024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Created equal negative edges to avoid bias.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Performed Node2Vec.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Used Node embedding and reduced dimensions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Trained and Validated model.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Compared GNN and GAT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Predicted the top 10 collaborations.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159;p7"/>
          <p:cNvGrpSpPr/>
          <p:nvPr/>
        </p:nvGrpSpPr>
        <p:grpSpPr>
          <a:xfrm>
            <a:off x="192240" y="189000"/>
            <a:ext cx="11803680" cy="6561720"/>
            <a:chOff x="192240" y="189000"/>
            <a:chExt cx="11803680" cy="6561720"/>
          </a:xfrm>
        </p:grpSpPr>
        <p:sp>
          <p:nvSpPr>
            <p:cNvPr id="94" name="Google Shape;160;p7"/>
            <p:cNvSpPr/>
            <p:nvPr/>
          </p:nvSpPr>
          <p:spPr>
            <a:xfrm>
              <a:off x="192240" y="189000"/>
              <a:ext cx="11803680" cy="647568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6475680"/>
                <a:gd name="textAreaBottom" fmla="*/ 6476040 h 6475680"/>
              </a:gdLst>
              <a:ahLst/>
              <a:rect l="textAreaLeft" t="textAreaTop" r="textAreaRight" b="textAreaBottom"/>
              <a:pathLst>
                <a:path w="11807825" h="6480175">
                  <a:moveTo>
                    <a:pt x="10652000" y="0"/>
                  </a:moveTo>
                  <a:lnTo>
                    <a:pt x="10652000" y="6480176"/>
                  </a:lnTo>
                </a:path>
                <a:path w="11807825" h="6480175">
                  <a:moveTo>
                    <a:pt x="0" y="3240088"/>
                  </a:moveTo>
                  <a:lnTo>
                    <a:pt x="11807700" y="3240088"/>
                  </a:lnTo>
                </a:path>
                <a:path w="11807825" h="648017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5" name="Google Shape;161;p7" descr=""/>
            <p:cNvPicPr/>
            <p:nvPr/>
          </p:nvPicPr>
          <p:blipFill>
            <a:blip r:embed="rId1"/>
            <a:stretch/>
          </p:blipFill>
          <p:spPr>
            <a:xfrm>
              <a:off x="11139480" y="469440"/>
              <a:ext cx="565560" cy="156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Google Shape;162;p7"/>
            <p:cNvSpPr/>
            <p:nvPr/>
          </p:nvSpPr>
          <p:spPr>
            <a:xfrm>
              <a:off x="192240" y="3426120"/>
              <a:ext cx="11803680" cy="3238560"/>
            </a:xfrm>
            <a:custGeom>
              <a:avLst/>
              <a:gdLst>
                <a:gd name="textAreaLeft" fmla="*/ 0 w 11803680"/>
                <a:gd name="textAreaRight" fmla="*/ 11804040 w 1180368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11807825" h="3242945">
                  <a:moveTo>
                    <a:pt x="0" y="1623037"/>
                  </a:moveTo>
                  <a:lnTo>
                    <a:pt x="11807825" y="1623037"/>
                  </a:lnTo>
                </a:path>
                <a:path w="11807825" h="324294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7" name="Google Shape;163;p7" descr=""/>
            <p:cNvPicPr/>
            <p:nvPr/>
          </p:nvPicPr>
          <p:blipFill>
            <a:blip r:embed="rId2"/>
            <a:stretch/>
          </p:blipFill>
          <p:spPr>
            <a:xfrm>
              <a:off x="2783520" y="334332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8" name="Google Shape;164;p7"/>
            <p:cNvSpPr/>
            <p:nvPr/>
          </p:nvSpPr>
          <p:spPr>
            <a:xfrm>
              <a:off x="192240" y="3426120"/>
              <a:ext cx="5326560" cy="3238560"/>
            </a:xfrm>
            <a:custGeom>
              <a:avLst/>
              <a:gdLst>
                <a:gd name="textAreaLeft" fmla="*/ 0 w 5326560"/>
                <a:gd name="textAreaRight" fmla="*/ 5326920 w 532656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5330825" h="3242945">
                  <a:moveTo>
                    <a:pt x="5330823" y="0"/>
                  </a:moveTo>
                  <a:lnTo>
                    <a:pt x="5330823" y="3242945"/>
                  </a:lnTo>
                </a:path>
                <a:path w="5330825" h="3242945">
                  <a:moveTo>
                    <a:pt x="0" y="2858"/>
                  </a:moveTo>
                  <a:lnTo>
                    <a:pt x="2673299" y="1623158"/>
                  </a:lnTo>
                </a:path>
                <a:path w="5330825" h="324294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9" name="Google Shape;165;p7" descr=""/>
            <p:cNvPicPr/>
            <p:nvPr/>
          </p:nvPicPr>
          <p:blipFill>
            <a:blip r:embed="rId3"/>
            <a:stretch/>
          </p:blipFill>
          <p:spPr>
            <a:xfrm>
              <a:off x="2783520" y="497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0" name="Google Shape;166;p7"/>
            <p:cNvSpPr/>
            <p:nvPr/>
          </p:nvSpPr>
          <p:spPr>
            <a:xfrm>
              <a:off x="192240" y="5045400"/>
              <a:ext cx="5335560" cy="1625760"/>
            </a:xfrm>
            <a:custGeom>
              <a:avLst/>
              <a:gdLst>
                <a:gd name="textAreaLeft" fmla="*/ 0 w 5335560"/>
                <a:gd name="textAreaRight" fmla="*/ 5335920 w 5335560"/>
                <a:gd name="textAreaTop" fmla="*/ 0 h 1625760"/>
                <a:gd name="textAreaBottom" fmla="*/ 1626120 h 1625760"/>
              </a:gdLst>
              <a:ahLst/>
              <a:rect l="textAreaLeft" t="textAreaTop" r="textAreaRight" b="textAreaBottom"/>
              <a:pathLst>
                <a:path w="5339715" h="1630045">
                  <a:moveTo>
                    <a:pt x="0" y="0"/>
                  </a:moveTo>
                  <a:lnTo>
                    <a:pt x="2680235" y="1629779"/>
                  </a:lnTo>
                </a:path>
                <a:path w="5339715" h="163004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1" name="Google Shape;167;p7" descr=""/>
            <p:cNvPicPr/>
            <p:nvPr/>
          </p:nvPicPr>
          <p:blipFill>
            <a:blip r:embed="rId4"/>
            <a:stretch/>
          </p:blipFill>
          <p:spPr>
            <a:xfrm>
              <a:off x="2783520" y="659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2" name="Google Shape;168;p7"/>
            <p:cNvSpPr/>
            <p:nvPr/>
          </p:nvSpPr>
          <p:spPr>
            <a:xfrm>
              <a:off x="8193600" y="3426120"/>
              <a:ext cx="360" cy="32385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238560"/>
                <a:gd name="textAreaBottom" fmla="*/ 3238920 h 3238560"/>
              </a:gdLst>
              <a:ahLst/>
              <a:rect l="textAreaLeft" t="textAreaTop" r="textAreaRight" b="textAreaBottom"/>
              <a:pathLst>
                <a:path w="120000" h="3242945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3" name="Google Shape;169;p7" descr=""/>
            <p:cNvPicPr/>
            <p:nvPr/>
          </p:nvPicPr>
          <p:blipFill>
            <a:blip r:embed="rId5"/>
            <a:stretch/>
          </p:blipFill>
          <p:spPr>
            <a:xfrm>
              <a:off x="8111520" y="334332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Google Shape;170;p7"/>
            <p:cNvSpPr/>
            <p:nvPr/>
          </p:nvSpPr>
          <p:spPr>
            <a:xfrm>
              <a:off x="5524560" y="3424320"/>
              <a:ext cx="5317560" cy="1620720"/>
            </a:xfrm>
            <a:custGeom>
              <a:avLst/>
              <a:gdLst>
                <a:gd name="textAreaLeft" fmla="*/ 0 w 5317560"/>
                <a:gd name="textAreaRight" fmla="*/ 5317920 w 5317560"/>
                <a:gd name="textAreaTop" fmla="*/ 0 h 1620720"/>
                <a:gd name="textAreaBottom" fmla="*/ 1621080 h 1620720"/>
              </a:gdLst>
              <a:ahLst/>
              <a:rect l="textAreaLeft" t="textAreaTop" r="textAreaRight" b="textAreaBottom"/>
              <a:pathLst>
                <a:path w="5321934" h="1624964">
                  <a:moveTo>
                    <a:pt x="0" y="0"/>
                  </a:moveTo>
                  <a:lnTo>
                    <a:pt x="2668850" y="1624941"/>
                  </a:lnTo>
                </a:path>
                <a:path w="5321934" h="162496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5" name="Google Shape;171;p7" descr=""/>
            <p:cNvPicPr/>
            <p:nvPr/>
          </p:nvPicPr>
          <p:blipFill>
            <a:blip r:embed="rId6"/>
            <a:stretch/>
          </p:blipFill>
          <p:spPr>
            <a:xfrm>
              <a:off x="8111520" y="4971240"/>
              <a:ext cx="159480" cy="159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6" name="Google Shape;172;p7"/>
            <p:cNvSpPr/>
            <p:nvPr/>
          </p:nvSpPr>
          <p:spPr>
            <a:xfrm>
              <a:off x="5523120" y="5047560"/>
              <a:ext cx="5332320" cy="1623960"/>
            </a:xfrm>
            <a:custGeom>
              <a:avLst/>
              <a:gdLst>
                <a:gd name="textAreaLeft" fmla="*/ 0 w 5332320"/>
                <a:gd name="textAreaRight" fmla="*/ 5332680 w 5332320"/>
                <a:gd name="textAreaTop" fmla="*/ 0 h 1623960"/>
                <a:gd name="textAreaBottom" fmla="*/ 1624320 h 1623960"/>
              </a:gdLst>
              <a:ahLst/>
              <a:rect l="textAreaLeft" t="textAreaTop" r="textAreaRight" b="textAreaBottom"/>
              <a:pathLst>
                <a:path w="5336540" h="1628140">
                  <a:moveTo>
                    <a:pt x="0" y="1564"/>
                  </a:moveTo>
                  <a:lnTo>
                    <a:pt x="2677195" y="1627577"/>
                  </a:lnTo>
                </a:path>
                <a:path w="5336540" h="16281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w="12675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7" name="Google Shape;173;p7" descr=""/>
            <p:cNvPicPr/>
            <p:nvPr/>
          </p:nvPicPr>
          <p:blipFill>
            <a:blip r:embed="rId7"/>
            <a:stretch/>
          </p:blipFill>
          <p:spPr>
            <a:xfrm>
              <a:off x="8111520" y="6591240"/>
              <a:ext cx="159480" cy="159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343400" y="2280960"/>
            <a:ext cx="296748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8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THANK YOU!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24"/>
          </p:nvPr>
        </p:nvSpPr>
        <p:spPr>
          <a:xfrm>
            <a:off x="11278080" y="6239880"/>
            <a:ext cx="466920" cy="396792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D5431F6-EBC2-4F8F-BD84-F8EB8A01B3A2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1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INTRODUCTION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13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136903BE-F1A7-4434-A76D-268446E56176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Google Shape;74;p4"/>
          <p:cNvSpPr/>
          <p:nvPr/>
        </p:nvSpPr>
        <p:spPr>
          <a:xfrm>
            <a:off x="1098360" y="1945080"/>
            <a:ext cx="93002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5;p4"/>
          <p:cNvSpPr/>
          <p:nvPr/>
        </p:nvSpPr>
        <p:spPr>
          <a:xfrm>
            <a:off x="1098360" y="1945080"/>
            <a:ext cx="9300240" cy="33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Cleaned edges.csv and nodes.csv dataset.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Generate negative edges.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Perform Node2Vec.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Node Embeddings and Dimensionality Reduction.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Train and Validate using GNN and Compare with GAT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Sample Prediction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1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Import DataSet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14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8A49FA03-2A21-4DF1-AD5E-DAB1572DE0BC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Google Shape;82;p5"/>
          <p:cNvSpPr/>
          <p:nvPr/>
        </p:nvSpPr>
        <p:spPr>
          <a:xfrm>
            <a:off x="1098360" y="1945080"/>
            <a:ext cx="93002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3;p5"/>
          <p:cNvSpPr/>
          <p:nvPr/>
        </p:nvSpPr>
        <p:spPr>
          <a:xfrm>
            <a:off x="1048320" y="1532880"/>
            <a:ext cx="10421280" cy="23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Importing cleaned dataset.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Mapping spotify id to indices and constructing source and target attributes with artist Id.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Google Shape;84;p5" descr=""/>
          <p:cNvPicPr/>
          <p:nvPr/>
        </p:nvPicPr>
        <p:blipFill>
          <a:blip r:embed="rId1"/>
          <a:stretch/>
        </p:blipFill>
        <p:spPr>
          <a:xfrm>
            <a:off x="609480" y="2681280"/>
            <a:ext cx="10972440" cy="231408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85;p5" descr=""/>
          <p:cNvPicPr/>
          <p:nvPr/>
        </p:nvPicPr>
        <p:blipFill>
          <a:blip r:embed="rId2"/>
          <a:stretch/>
        </p:blipFill>
        <p:spPr>
          <a:xfrm>
            <a:off x="609480" y="5150520"/>
            <a:ext cx="10153440" cy="9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1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Perform Node2Vec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15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8413E405-29EE-41B7-A9D8-9ED65587B4A1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Google Shape;92;g32a50fef610_0_10"/>
          <p:cNvSpPr/>
          <p:nvPr/>
        </p:nvSpPr>
        <p:spPr>
          <a:xfrm>
            <a:off x="1098360" y="1945080"/>
            <a:ext cx="93002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93;g32a50fef610_0_10"/>
          <p:cNvSpPr/>
          <p:nvPr/>
        </p:nvSpPr>
        <p:spPr>
          <a:xfrm>
            <a:off x="1098360" y="1754280"/>
            <a:ext cx="9300240" cy="39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RGraph Creation: 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Convert the edge list (`edge_index`) into a NetworkX graph.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Node2Vec Setup: 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Initialize Node2Vec with specific parameters to learn node embeddings.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Training: 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Fit the Node2Vec model to generate embeddings for each node based on random walks.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Handle Missing Nodes: 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Provide zero-vector embeddings for nodes not present in the model.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1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Node Embedding dimension reduction.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6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7E079342-81D2-4091-A43A-5B3DF525B8E7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Google Shape;100;g32a50fef610_0_2"/>
          <p:cNvSpPr/>
          <p:nvPr/>
        </p:nvSpPr>
        <p:spPr>
          <a:xfrm>
            <a:off x="1098360" y="1945080"/>
            <a:ext cx="9300240" cy="2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01;g32a50fef610_0_2"/>
          <p:cNvSpPr/>
          <p:nvPr/>
        </p:nvSpPr>
        <p:spPr>
          <a:xfrm>
            <a:off x="1048320" y="1532880"/>
            <a:ext cx="9300240" cy="49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noAutofit/>
          </a:bodyPr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</a:pP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Perplexity_value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: 5 for t-SNE to balance local and global data patterns, ensuring it's suitable for the subset size.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Dimensionality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Reduction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: Use t-SNE to effectively reduce high-dimensional node embeddings to 2D for visualization.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Subset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Selection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: Select the top 20 nodes.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Apply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t-SNE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: Perform dimensionality reduction on the selected node embeddings to extract meaningful 2D representations.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79080" indent="-379080">
              <a:lnSpc>
                <a:spcPct val="100000"/>
              </a:lnSpc>
              <a:buClr>
                <a:srgbClr val="265d71"/>
              </a:buClr>
              <a:buFont typeface="Helvetica Neue"/>
              <a:buChar char="●"/>
              <a:tabLst>
                <a:tab algn="l" pos="0"/>
              </a:tabLst>
            </a:pP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Scatter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 </a:t>
            </a:r>
            <a:r>
              <a:rPr b="1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Plot</a:t>
            </a:r>
            <a:r>
              <a:rPr b="0" lang="en-US" sz="2000" spc="-1" strike="noStrike">
                <a:solidFill>
                  <a:srgbClr val="265d71"/>
                </a:solidFill>
                <a:latin typeface="Times New Roman"/>
                <a:ea typeface="Times New Roman"/>
              </a:rPr>
              <a:t>: Create a 2D scatter plot to visually represent the reduced embeddings of the selected nodes.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878544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2D Visualization of Top 20 Node Embeddings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17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578CD28B-A30F-4C12-857F-09C58EC0BE0D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0" name="Google Shape;108;p2" descr=""/>
          <p:cNvPicPr/>
          <p:nvPr/>
        </p:nvPicPr>
        <p:blipFill>
          <a:blip r:embed="rId1"/>
          <a:stretch/>
        </p:blipFill>
        <p:spPr>
          <a:xfrm>
            <a:off x="1534680" y="1360080"/>
            <a:ext cx="9177480" cy="506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Train and Validate GNN Model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18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336843A-084B-4246-9A28-A2661E9CC28F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3" name="Google Shape;115;g32a50fef610_0_51" descr=""/>
          <p:cNvPicPr/>
          <p:nvPr/>
        </p:nvPicPr>
        <p:blipFill>
          <a:blip r:embed="rId1"/>
          <a:stretch/>
        </p:blipFill>
        <p:spPr>
          <a:xfrm>
            <a:off x="1309680" y="1523160"/>
            <a:ext cx="8638200" cy="46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GAT (Graph Attention Network) Model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19"/>
          </p:nvPr>
        </p:nvSpPr>
        <p:spPr>
          <a:xfrm>
            <a:off x="11278080" y="6210000"/>
            <a:ext cx="301680" cy="399780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4E47A7F-9981-4032-81DB-D358AD4FE5A8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6" name="Google Shape;122;g32a50fef610_0_71" descr=""/>
          <p:cNvPicPr/>
          <p:nvPr/>
        </p:nvPicPr>
        <p:blipFill>
          <a:blip r:embed="rId1"/>
          <a:stretch/>
        </p:blipFill>
        <p:spPr>
          <a:xfrm>
            <a:off x="553680" y="1525680"/>
            <a:ext cx="11323080" cy="406368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23;g32a50fef610_0_71" descr=""/>
          <p:cNvPicPr/>
          <p:nvPr/>
        </p:nvPicPr>
        <p:blipFill>
          <a:blip r:embed="rId2"/>
          <a:stretch/>
        </p:blipFill>
        <p:spPr>
          <a:xfrm>
            <a:off x="8069400" y="1605600"/>
            <a:ext cx="3865320" cy="364608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124;g32a50fef610_0_71" descr=""/>
          <p:cNvPicPr/>
          <p:nvPr/>
        </p:nvPicPr>
        <p:blipFill>
          <a:blip r:embed="rId3"/>
          <a:stretch/>
        </p:blipFill>
        <p:spPr>
          <a:xfrm>
            <a:off x="2467080" y="5524200"/>
            <a:ext cx="7257600" cy="6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4720" cy="11538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c1d4"/>
                </a:solidFill>
                <a:latin typeface="Times New Roman"/>
                <a:ea typeface="Times New Roman"/>
              </a:rPr>
              <a:t>GAT (Graph Attention Network) Model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11278080" y="6123960"/>
            <a:ext cx="457560" cy="408384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F3CFB73-598E-430F-841E-AC90A6A793D2}" type="slidenum">
              <a:rPr b="0" lang="en-US" sz="1800" spc="-1" strike="noStrike">
                <a:solidFill>
                  <a:srgbClr val="00c1d4"/>
                </a:solidFill>
                <a:latin typeface="Lucida Sans"/>
                <a:ea typeface="Lucida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1" name="Google Shape;131;g32a50fef610_0_62" descr=""/>
          <p:cNvPicPr/>
          <p:nvPr/>
        </p:nvPicPr>
        <p:blipFill>
          <a:blip r:embed="rId1"/>
          <a:stretch/>
        </p:blipFill>
        <p:spPr>
          <a:xfrm>
            <a:off x="945360" y="1689120"/>
            <a:ext cx="9727920" cy="486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  <dc:creator/>
  <dc:description/>
  <dc:language>en-US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