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72" r:id="rId4"/>
    <p:sldId id="275" r:id="rId5"/>
    <p:sldId id="274" r:id="rId6"/>
    <p:sldId id="271" r:id="rId7"/>
    <p:sldId id="273" r:id="rId8"/>
    <p:sldId id="270" r:id="rId9"/>
    <p:sldId id="269" r:id="rId10"/>
    <p:sldId id="268" r:id="rId11"/>
    <p:sldId id="267" r:id="rId12"/>
    <p:sldId id="266" r:id="rId13"/>
    <p:sldId id="265" r:id="rId14"/>
    <p:sldId id="264" r:id="rId15"/>
    <p:sldId id="263" r:id="rId16"/>
    <p:sldId id="262" r:id="rId17"/>
    <p:sldId id="259" r:id="rId18"/>
    <p:sldId id="260" r:id="rId19"/>
    <p:sldId id="261" r:id="rId20"/>
    <p:sldId id="276" r:id="rId21"/>
    <p:sldId id="277" r:id="rId22"/>
    <p:sldId id="278" r:id="rId23"/>
    <p:sldId id="279" r:id="rId24"/>
    <p:sldId id="280" r:id="rId25"/>
    <p:sldId id="281" r:id="rId26"/>
    <p:sldId id="283" r:id="rId27"/>
    <p:sldId id="282" r:id="rId28"/>
  </p:sldIdLst>
  <p:sldSz cx="9144000" cy="5143500" type="screen16x9"/>
  <p:notesSz cx="6858000" cy="9144000"/>
  <p:embeddedFontLst>
    <p:embeddedFont>
      <p:font typeface="Calibri Light" panose="020F0302020204030204" pitchFamily="34" charset="0"/>
      <p:regular r:id="rId30"/>
      <p:italic r:id="rId31"/>
    </p:embeddedFont>
    <p:embeddedFont>
      <p:font typeface="Montserrat" panose="000005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FC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1086"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53169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87559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99802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04181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42858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65358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09018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01533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04175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53207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9469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560103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97884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713591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12912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927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37441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89156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37388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19839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18079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50702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10053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6178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12848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4200" b="1" dirty="0">
                <a:solidFill>
                  <a:srgbClr val="CC0000"/>
                </a:solidFill>
                <a:latin typeface="+mj-lt"/>
                <a:ea typeface="Montserrat"/>
                <a:cs typeface="Montserrat"/>
                <a:sym typeface="Montserrat"/>
              </a:rPr>
              <a:t>Capstone Project</a:t>
            </a:r>
            <a:br>
              <a:rPr lang="en-GB" sz="4200" b="1" dirty="0">
                <a:solidFill>
                  <a:srgbClr val="CC0000"/>
                </a:solidFill>
                <a:latin typeface="+mj-lt"/>
                <a:ea typeface="Montserrat"/>
                <a:cs typeface="Montserrat"/>
                <a:sym typeface="Montserrat"/>
              </a:rPr>
            </a:br>
            <a:r>
              <a:rPr lang="en-GB" sz="4200" b="1" dirty="0">
                <a:solidFill>
                  <a:srgbClr val="CC0000"/>
                </a:solidFill>
                <a:latin typeface="+mj-lt"/>
                <a:ea typeface="Montserrat"/>
                <a:cs typeface="Montserrat"/>
                <a:sym typeface="Montserrat"/>
              </a:rPr>
              <a:t>       </a:t>
            </a:r>
            <a:r>
              <a:rPr lang="en-GB" sz="4200" b="1" dirty="0">
                <a:solidFill>
                  <a:schemeClr val="bg1">
                    <a:lumMod val="75000"/>
                  </a:schemeClr>
                </a:solidFill>
                <a:latin typeface="+mj-lt"/>
                <a:ea typeface="Montserrat"/>
                <a:cs typeface="Montserrat"/>
                <a:sym typeface="Montserrat"/>
              </a:rPr>
              <a:t>Telecom Churn Analysis</a:t>
            </a:r>
            <a:endParaRPr sz="3600" b="1" dirty="0">
              <a:solidFill>
                <a:schemeClr val="bg1">
                  <a:lumMod val="75000"/>
                </a:schemeClr>
              </a:solidFill>
              <a:latin typeface="+mj-l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j-l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j-l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D5738B9D-867D-4E54-9704-37B27F5ED72B}"/>
              </a:ext>
            </a:extLst>
          </p:cNvPr>
          <p:cNvSpPr txBox="1"/>
          <p:nvPr/>
        </p:nvSpPr>
        <p:spPr>
          <a:xfrm>
            <a:off x="3454546" y="2778744"/>
            <a:ext cx="2234907" cy="1938992"/>
          </a:xfrm>
          <a:prstGeom prst="rect">
            <a:avLst/>
          </a:prstGeom>
          <a:noFill/>
        </p:spPr>
        <p:txBody>
          <a:bodyPr wrap="none" rtlCol="0">
            <a:spAutoFit/>
          </a:bodyPr>
          <a:lstStyle/>
          <a:p>
            <a:r>
              <a:rPr lang="en-IN" sz="2000" b="1" u="sng" dirty="0">
                <a:solidFill>
                  <a:schemeClr val="bg1">
                    <a:lumMod val="75000"/>
                  </a:schemeClr>
                </a:solidFill>
                <a:latin typeface="+mj-lt"/>
              </a:rPr>
              <a:t>Team members</a:t>
            </a:r>
          </a:p>
          <a:p>
            <a:pPr algn="just"/>
            <a:r>
              <a:rPr lang="en-IN" sz="2000" b="1" dirty="0">
                <a:solidFill>
                  <a:schemeClr val="bg1">
                    <a:lumMod val="75000"/>
                  </a:schemeClr>
                </a:solidFill>
                <a:latin typeface="+mj-lt"/>
              </a:rPr>
              <a:t>        Gulzar</a:t>
            </a:r>
          </a:p>
          <a:p>
            <a:pPr algn="just"/>
            <a:r>
              <a:rPr lang="en-IN" sz="2000" b="1" dirty="0">
                <a:solidFill>
                  <a:schemeClr val="bg1">
                    <a:lumMod val="75000"/>
                  </a:schemeClr>
                </a:solidFill>
                <a:latin typeface="+mj-lt"/>
              </a:rPr>
              <a:t>   Manoj Patil M</a:t>
            </a:r>
          </a:p>
          <a:p>
            <a:pPr algn="just"/>
            <a:r>
              <a:rPr lang="en-IN" sz="2000" b="1" dirty="0">
                <a:solidFill>
                  <a:schemeClr val="bg1">
                    <a:lumMod val="75000"/>
                  </a:schemeClr>
                </a:solidFill>
                <a:latin typeface="+mj-lt"/>
              </a:rPr>
              <a:t>Parikshit Purohit</a:t>
            </a:r>
          </a:p>
          <a:p>
            <a:pPr algn="just"/>
            <a:r>
              <a:rPr lang="en-IN" sz="2000" b="1" dirty="0">
                <a:solidFill>
                  <a:schemeClr val="bg1">
                    <a:lumMod val="75000"/>
                  </a:schemeClr>
                </a:solidFill>
                <a:latin typeface="+mj-lt"/>
              </a:rPr>
              <a:t>   Piyush Mishra</a:t>
            </a:r>
          </a:p>
          <a:p>
            <a:pPr algn="just"/>
            <a:r>
              <a:rPr lang="en-IN" sz="2000" b="1" dirty="0">
                <a:solidFill>
                  <a:schemeClr val="bg1">
                    <a:lumMod val="75000"/>
                  </a:schemeClr>
                </a:solidFill>
                <a:latin typeface="+mj-lt"/>
              </a:rPr>
              <a:t> Siddhant Mehra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4325" y="0"/>
            <a:ext cx="5372100" cy="1051370"/>
          </a:xfrm>
          <a:prstGeom prst="rect">
            <a:avLst/>
          </a:prstGeom>
          <a:noFill/>
          <a:ln>
            <a:noFill/>
          </a:ln>
        </p:spPr>
        <p:txBody>
          <a:bodyPr spcFirstLastPara="1" wrap="square" lIns="91425" tIns="91425" rIns="91425" bIns="91425" anchor="b" anchorCtr="0">
            <a:noAutofit/>
          </a:bodyPr>
          <a:lstStyle/>
          <a:p>
            <a:pPr lvl="0"/>
            <a:r>
              <a:rPr lang="en-IN" sz="2400" b="1" dirty="0">
                <a:solidFill>
                  <a:schemeClr val="bg1">
                    <a:lumMod val="75000"/>
                  </a:schemeClr>
                </a:solidFill>
              </a:rPr>
              <a:t>Data Cleaning</a:t>
            </a:r>
            <a:r>
              <a:rPr lang="en-IN" sz="2400" b="1" dirty="0">
                <a:solidFill>
                  <a:schemeClr val="lt1"/>
                </a:solidFill>
                <a:sym typeface="Montserrat"/>
              </a:rPr>
              <a:t>(continued)</a:t>
            </a:r>
            <a:r>
              <a:rPr lang="en-IN" sz="2400" b="1" dirty="0">
                <a:solidFill>
                  <a:schemeClr val="lt1"/>
                </a:solidFill>
                <a:ea typeface="Montserrat"/>
                <a:cs typeface="Montserrat"/>
                <a:sym typeface="Montserrat"/>
              </a:rPr>
              <a:t>: O</a:t>
            </a:r>
            <a:r>
              <a:rPr lang="en-IN" sz="2400" b="1" dirty="0">
                <a:solidFill>
                  <a:schemeClr val="lt1"/>
                </a:solidFill>
                <a:latin typeface="+mj-lt"/>
                <a:ea typeface="Montserrat"/>
                <a:cs typeface="Montserrat"/>
                <a:sym typeface="Montserrat"/>
              </a:rPr>
              <a:t>utliers</a:t>
            </a:r>
            <a:r>
              <a:rPr lang="en-IN" sz="2400" b="1" dirty="0">
                <a:solidFill>
                  <a:schemeClr val="lt1"/>
                </a:solidFill>
                <a:ea typeface="Montserrat"/>
                <a:cs typeface="Montserrat"/>
                <a:sym typeface="Montserrat"/>
              </a:rPr>
              <a:t> </a:t>
            </a:r>
            <a:br>
              <a:rPr lang="en-IN" sz="2400" b="1" dirty="0">
                <a:solidFill>
                  <a:schemeClr val="lt1"/>
                </a:solidFill>
                <a:latin typeface="+mj-lt"/>
                <a:ea typeface="Montserrat"/>
                <a:cs typeface="Montserrat"/>
                <a:sym typeface="Montserrat"/>
              </a:rPr>
            </a:br>
            <a:endParaRPr sz="2400" b="1" dirty="0">
              <a:solidFill>
                <a:schemeClr val="lt1"/>
              </a:solidFill>
              <a:latin typeface="+mj-lt"/>
              <a:ea typeface="Montserrat"/>
              <a:cs typeface="Montserrat"/>
              <a:sym typeface="Montserrat"/>
            </a:endParaRPr>
          </a:p>
        </p:txBody>
      </p:sp>
      <p:sp>
        <p:nvSpPr>
          <p:cNvPr id="2" name="Rectangle 1">
            <a:extLst>
              <a:ext uri="{FF2B5EF4-FFF2-40B4-BE49-F238E27FC236}">
                <a16:creationId xmlns:a16="http://schemas.microsoft.com/office/drawing/2014/main"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28289864-921F-4B2C-8D76-2CA7391F5573}"/>
              </a:ext>
            </a:extLst>
          </p:cNvPr>
          <p:cNvSpPr txBox="1"/>
          <p:nvPr/>
        </p:nvSpPr>
        <p:spPr>
          <a:xfrm>
            <a:off x="657003" y="995846"/>
            <a:ext cx="4572000" cy="2208490"/>
          </a:xfrm>
          <a:prstGeom prst="rect">
            <a:avLst/>
          </a:prstGeom>
          <a:noFill/>
        </p:spPr>
        <p:txBody>
          <a:bodyPr wrap="square">
            <a:spAutoFit/>
          </a:bodyPr>
          <a:lstStyle/>
          <a:p>
            <a:pPr marL="285750" indent="-285750" algn="just">
              <a:lnSpc>
                <a:spcPct val="115000"/>
              </a:lnSpc>
              <a:spcBef>
                <a:spcPts val="600"/>
              </a:spcBef>
              <a:spcAft>
                <a:spcPts val="600"/>
              </a:spcAft>
              <a:buFont typeface="Arial" panose="020B0604020202020204" pitchFamily="34" charset="0"/>
              <a:buChar char="•"/>
            </a:pP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Checking outlier in the dataset is necessary because Outliers is also something that we should be aware of. Why? Because outliers can markedly affect our results and can be a valuable source of information. It is also providing us the insights of specific behaviours. </a:t>
            </a:r>
          </a:p>
          <a:p>
            <a:pPr marL="285750" indent="-285750" algn="just">
              <a:lnSpc>
                <a:spcPct val="115000"/>
              </a:lnSpc>
              <a:spcBef>
                <a:spcPts val="600"/>
              </a:spcBef>
              <a:spcAft>
                <a:spcPts val="600"/>
              </a:spcAft>
              <a:buFont typeface="Arial" panose="020B0604020202020204" pitchFamily="34" charset="0"/>
              <a:buChar char="•"/>
            </a:pP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Outliers is a complex subject and it deserves more attention. Here, we'll just do a quick analysis on data set to find outliers</a:t>
            </a:r>
          </a:p>
        </p:txBody>
      </p:sp>
      <p:pic>
        <p:nvPicPr>
          <p:cNvPr id="4" name="Picture 3">
            <a:extLst>
              <a:ext uri="{FF2B5EF4-FFF2-40B4-BE49-F238E27FC236}">
                <a16:creationId xmlns:a16="http://schemas.microsoft.com/office/drawing/2014/main" id="{ECF2293F-CF90-4CCE-9C74-2CB64E90C5E6}"/>
              </a:ext>
            </a:extLst>
          </p:cNvPr>
          <p:cNvPicPr>
            <a:picLocks noChangeAspect="1"/>
          </p:cNvPicPr>
          <p:nvPr/>
        </p:nvPicPr>
        <p:blipFill rotWithShape="1">
          <a:blip r:embed="rId3"/>
          <a:srcRect b="10248"/>
          <a:stretch/>
        </p:blipFill>
        <p:spPr>
          <a:xfrm>
            <a:off x="5565768" y="1271587"/>
            <a:ext cx="3174196" cy="1769325"/>
          </a:xfrm>
          <a:prstGeom prst="rect">
            <a:avLst/>
          </a:prstGeom>
        </p:spPr>
      </p:pic>
    </p:spTree>
    <p:extLst>
      <p:ext uri="{BB962C8B-B14F-4D97-AF65-F5344CB8AC3E}">
        <p14:creationId xmlns:p14="http://schemas.microsoft.com/office/powerpoint/2010/main" val="741623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F7A2BB60-1142-4236-8C5C-35E2980782FD}"/>
              </a:ext>
            </a:extLst>
          </p:cNvPr>
          <p:cNvPicPr>
            <a:picLocks noChangeAspect="1"/>
          </p:cNvPicPr>
          <p:nvPr/>
        </p:nvPicPr>
        <p:blipFill>
          <a:blip r:embed="rId3"/>
          <a:stretch>
            <a:fillRect/>
          </a:stretch>
        </p:blipFill>
        <p:spPr>
          <a:xfrm>
            <a:off x="665922" y="849200"/>
            <a:ext cx="8162328" cy="3981217"/>
          </a:xfrm>
          <a:prstGeom prst="rect">
            <a:avLst/>
          </a:prstGeom>
        </p:spPr>
      </p:pic>
      <p:sp>
        <p:nvSpPr>
          <p:cNvPr id="5" name="TextBox 4"/>
          <p:cNvSpPr txBox="1"/>
          <p:nvPr/>
        </p:nvSpPr>
        <p:spPr>
          <a:xfrm>
            <a:off x="447675" y="114300"/>
            <a:ext cx="8067675" cy="830997"/>
          </a:xfrm>
          <a:prstGeom prst="rect">
            <a:avLst/>
          </a:prstGeom>
          <a:noFill/>
        </p:spPr>
        <p:txBody>
          <a:bodyPr wrap="square" rtlCol="0">
            <a:spAutoFit/>
          </a:bodyPr>
          <a:lstStyle/>
          <a:p>
            <a:r>
              <a:rPr lang="en-IN" sz="2400" b="1" dirty="0">
                <a:solidFill>
                  <a:schemeClr val="bg1">
                    <a:lumMod val="75000"/>
                  </a:schemeClr>
                </a:solidFill>
              </a:rPr>
              <a:t>Data Cleaning</a:t>
            </a:r>
            <a:r>
              <a:rPr lang="en-IN" sz="2400" b="1" dirty="0">
                <a:solidFill>
                  <a:schemeClr val="lt1"/>
                </a:solidFill>
                <a:sym typeface="Montserrat"/>
              </a:rPr>
              <a:t>(continued)</a:t>
            </a:r>
            <a:r>
              <a:rPr lang="en-IN" sz="2400" b="1" dirty="0">
                <a:solidFill>
                  <a:schemeClr val="lt1"/>
                </a:solidFill>
                <a:ea typeface="Montserrat"/>
                <a:cs typeface="Montserrat"/>
                <a:sym typeface="Montserrat"/>
              </a:rPr>
              <a:t>: Outliers </a:t>
            </a:r>
            <a:br>
              <a:rPr lang="en-IN" sz="2400" b="1" dirty="0">
                <a:solidFill>
                  <a:schemeClr val="lt1"/>
                </a:solidFill>
                <a:ea typeface="Montserrat"/>
                <a:cs typeface="Montserrat"/>
                <a:sym typeface="Montserrat"/>
              </a:rPr>
            </a:br>
            <a:endParaRPr lang="en-US" sz="2400" dirty="0"/>
          </a:p>
        </p:txBody>
      </p:sp>
    </p:spTree>
    <p:extLst>
      <p:ext uri="{BB962C8B-B14F-4D97-AF65-F5344CB8AC3E}">
        <p14:creationId xmlns:p14="http://schemas.microsoft.com/office/powerpoint/2010/main" val="2675463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18ACF59C-F407-4272-984B-24ADE66C52F9}"/>
              </a:ext>
            </a:extLst>
          </p:cNvPr>
          <p:cNvSpPr txBox="1"/>
          <p:nvPr/>
        </p:nvSpPr>
        <p:spPr>
          <a:xfrm>
            <a:off x="506250" y="176375"/>
            <a:ext cx="4572000" cy="482633"/>
          </a:xfrm>
          <a:prstGeom prst="rect">
            <a:avLst/>
          </a:prstGeom>
          <a:noFill/>
        </p:spPr>
        <p:txBody>
          <a:bodyPr wrap="square">
            <a:spAutoFit/>
          </a:bodyPr>
          <a:lstStyle/>
          <a:p>
            <a:pPr algn="just">
              <a:lnSpc>
                <a:spcPct val="115000"/>
              </a:lnSpc>
            </a:pPr>
            <a:r>
              <a:rPr lang="en-IN" sz="2400" b="1" dirty="0">
                <a:solidFill>
                  <a:schemeClr val="bg1">
                    <a:lumMod val="75000"/>
                  </a:schemeClr>
                </a:solidFill>
                <a:effectLst/>
                <a:latin typeface="+mj-lt"/>
                <a:ea typeface="Arial" panose="020B0604020202020204" pitchFamily="34" charset="0"/>
              </a:rPr>
              <a:t>EDA</a:t>
            </a:r>
          </a:p>
        </p:txBody>
      </p:sp>
      <p:sp>
        <p:nvSpPr>
          <p:cNvPr id="7" name="TextBox 6">
            <a:extLst>
              <a:ext uri="{FF2B5EF4-FFF2-40B4-BE49-F238E27FC236}">
                <a16:creationId xmlns:a16="http://schemas.microsoft.com/office/drawing/2014/main" id="{46B544FC-77D3-4428-ACEC-808F5669485E}"/>
              </a:ext>
            </a:extLst>
          </p:cNvPr>
          <p:cNvSpPr txBox="1"/>
          <p:nvPr/>
        </p:nvSpPr>
        <p:spPr>
          <a:xfrm>
            <a:off x="795130" y="1326708"/>
            <a:ext cx="4572000" cy="2246769"/>
          </a:xfrm>
          <a:prstGeom prst="rect">
            <a:avLst/>
          </a:prstGeom>
          <a:noFill/>
        </p:spPr>
        <p:txBody>
          <a:bodyPr wrap="square">
            <a:spAutoFit/>
          </a:bodyPr>
          <a:lstStyle/>
          <a:p>
            <a:pPr marL="285750" indent="-285750" algn="just">
              <a:buFont typeface="Arial" panose="020B0604020202020204" pitchFamily="34" charset="0"/>
              <a:buChar char="•"/>
            </a:pPr>
            <a:r>
              <a:rPr lang="en-IN" b="1" i="0" dirty="0">
                <a:solidFill>
                  <a:srgbClr val="222222"/>
                </a:solidFill>
                <a:effectLst/>
                <a:latin typeface="+mj-lt"/>
              </a:rPr>
              <a:t>Data Visualization represents the text or numerical data in a visual format, which makes it easy to grasp the information the data express. We, humans, remember the pictures more easily than readable text, so Python provides us various libraries for data visualization like matplotlib, seaborn etc. </a:t>
            </a:r>
          </a:p>
          <a:p>
            <a:pPr marL="285750" indent="-285750" algn="just">
              <a:buFont typeface="Arial" panose="020B0604020202020204" pitchFamily="34" charset="0"/>
              <a:buChar char="•"/>
            </a:pPr>
            <a:r>
              <a:rPr lang="en-IN" b="1" i="0" dirty="0">
                <a:solidFill>
                  <a:srgbClr val="222222"/>
                </a:solidFill>
                <a:effectLst/>
                <a:latin typeface="+mj-lt"/>
              </a:rPr>
              <a:t>In this telecom churn EDA we will use Matplotlib and seaborn for performing various techniques to explore data using various plots.</a:t>
            </a:r>
            <a:endParaRPr lang="en-IN" b="1" dirty="0">
              <a:latin typeface="+mj-lt"/>
            </a:endParaRPr>
          </a:p>
        </p:txBody>
      </p:sp>
      <p:pic>
        <p:nvPicPr>
          <p:cNvPr id="6" name="Picture 5">
            <a:extLst>
              <a:ext uri="{FF2B5EF4-FFF2-40B4-BE49-F238E27FC236}">
                <a16:creationId xmlns:a16="http://schemas.microsoft.com/office/drawing/2014/main" id="{A63AD14F-5151-42FD-A6DC-431A432692FA}"/>
              </a:ext>
            </a:extLst>
          </p:cNvPr>
          <p:cNvPicPr>
            <a:picLocks noChangeAspect="1"/>
          </p:cNvPicPr>
          <p:nvPr/>
        </p:nvPicPr>
        <p:blipFill rotWithShape="1">
          <a:blip r:embed="rId3"/>
          <a:srcRect l="6242" r="13748"/>
          <a:stretch/>
        </p:blipFill>
        <p:spPr>
          <a:xfrm>
            <a:off x="5878765" y="1373919"/>
            <a:ext cx="2776137" cy="1918723"/>
          </a:xfrm>
          <a:prstGeom prst="rect">
            <a:avLst/>
          </a:prstGeom>
        </p:spPr>
      </p:pic>
    </p:spTree>
    <p:extLst>
      <p:ext uri="{BB962C8B-B14F-4D97-AF65-F5344CB8AC3E}">
        <p14:creationId xmlns:p14="http://schemas.microsoft.com/office/powerpoint/2010/main" val="3328671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5B64D063-5D63-4BF4-A9B5-022BB5C62A5E}"/>
              </a:ext>
            </a:extLst>
          </p:cNvPr>
          <p:cNvSpPr txBox="1"/>
          <p:nvPr/>
        </p:nvSpPr>
        <p:spPr>
          <a:xfrm>
            <a:off x="434424" y="167452"/>
            <a:ext cx="5452026" cy="461665"/>
          </a:xfrm>
          <a:prstGeom prst="rect">
            <a:avLst/>
          </a:prstGeom>
          <a:noFill/>
        </p:spPr>
        <p:txBody>
          <a:bodyPr wrap="square">
            <a:spAutoFit/>
          </a:bodyPr>
          <a:lstStyle/>
          <a:p>
            <a:pPr>
              <a:spcBef>
                <a:spcPts val="600"/>
              </a:spcBef>
              <a:spcAft>
                <a:spcPts val="600"/>
              </a:spcAft>
            </a:pPr>
            <a:r>
              <a:rPr lang="en-IN" sz="2400" b="1" dirty="0">
                <a:solidFill>
                  <a:schemeClr val="bg1">
                    <a:lumMod val="75000"/>
                  </a:schemeClr>
                </a:solidFill>
                <a:ea typeface="Arial" panose="020B0604020202020204" pitchFamily="34" charset="0"/>
              </a:rPr>
              <a:t>EDA(continued): </a:t>
            </a:r>
            <a:r>
              <a:rPr lang="en-IN" sz="2400" b="1" dirty="0">
                <a:solidFill>
                  <a:schemeClr val="bg1">
                    <a:lumMod val="75000"/>
                  </a:schemeClr>
                </a:solidFill>
                <a:effectLst/>
                <a:latin typeface="+mj-lt"/>
                <a:ea typeface="Times New Roman" panose="02020603050405020304" pitchFamily="18" charset="0"/>
              </a:rPr>
              <a:t>Target variable</a:t>
            </a:r>
          </a:p>
        </p:txBody>
      </p:sp>
      <p:pic>
        <p:nvPicPr>
          <p:cNvPr id="6" name="Picture 5">
            <a:extLst>
              <a:ext uri="{FF2B5EF4-FFF2-40B4-BE49-F238E27FC236}">
                <a16:creationId xmlns:a16="http://schemas.microsoft.com/office/drawing/2014/main" id="{E0B98CFF-63FD-4DB6-BD5E-4DFF64346EE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75244" y="693692"/>
            <a:ext cx="2738120" cy="2284095"/>
          </a:xfrm>
          <a:prstGeom prst="rect">
            <a:avLst/>
          </a:prstGeom>
          <a:noFill/>
          <a:ln>
            <a:noFill/>
          </a:ln>
        </p:spPr>
      </p:pic>
      <p:pic>
        <p:nvPicPr>
          <p:cNvPr id="4" name="Picture 3">
            <a:extLst>
              <a:ext uri="{FF2B5EF4-FFF2-40B4-BE49-F238E27FC236}">
                <a16:creationId xmlns:a16="http://schemas.microsoft.com/office/drawing/2014/main" id="{C03FE889-A9FC-4EE9-9916-8355EB392695}"/>
              </a:ext>
            </a:extLst>
          </p:cNvPr>
          <p:cNvPicPr>
            <a:picLocks noChangeAspect="1"/>
          </p:cNvPicPr>
          <p:nvPr/>
        </p:nvPicPr>
        <p:blipFill>
          <a:blip r:embed="rId4"/>
          <a:stretch>
            <a:fillRect/>
          </a:stretch>
        </p:blipFill>
        <p:spPr>
          <a:xfrm>
            <a:off x="5801350" y="2910594"/>
            <a:ext cx="2737341" cy="2274005"/>
          </a:xfrm>
          <a:prstGeom prst="rect">
            <a:avLst/>
          </a:prstGeom>
        </p:spPr>
      </p:pic>
      <p:sp>
        <p:nvSpPr>
          <p:cNvPr id="9" name="TextBox 8">
            <a:extLst>
              <a:ext uri="{FF2B5EF4-FFF2-40B4-BE49-F238E27FC236}">
                <a16:creationId xmlns:a16="http://schemas.microsoft.com/office/drawing/2014/main" id="{FCBDC9D8-155E-446B-A905-0545F7B8EC19}"/>
              </a:ext>
            </a:extLst>
          </p:cNvPr>
          <p:cNvSpPr txBox="1"/>
          <p:nvPr/>
        </p:nvSpPr>
        <p:spPr>
          <a:xfrm>
            <a:off x="939791" y="1523120"/>
            <a:ext cx="4572000" cy="523220"/>
          </a:xfrm>
          <a:prstGeom prst="rect">
            <a:avLst/>
          </a:prstGeom>
          <a:noFill/>
        </p:spPr>
        <p:txBody>
          <a:bodyPr wrap="square">
            <a:spAutoFit/>
          </a:bodyPr>
          <a:lstStyle/>
          <a:p>
            <a:pPr marL="285750" indent="-285750">
              <a:buFont typeface="Arial" panose="020B0604020202020204" pitchFamily="34" charset="0"/>
              <a:buChar char="•"/>
            </a:pPr>
            <a:r>
              <a:rPr lang="en-IN" sz="1400" b="1" dirty="0">
                <a:solidFill>
                  <a:srgbClr val="000000"/>
                </a:solidFill>
                <a:effectLst/>
                <a:latin typeface="Times New Roman" panose="02020603050405020304" pitchFamily="18" charset="0"/>
                <a:ea typeface="Arial" panose="020B0604020202020204" pitchFamily="34" charset="0"/>
              </a:rPr>
              <a:t>Target variable in </a:t>
            </a:r>
            <a:r>
              <a:rPr lang="en-IN" b="1" dirty="0">
                <a:latin typeface="Times New Roman" panose="02020603050405020304" pitchFamily="18" charset="0"/>
                <a:ea typeface="Arial" panose="020B0604020202020204" pitchFamily="34" charset="0"/>
              </a:rPr>
              <a:t>telecom churn</a:t>
            </a:r>
            <a:r>
              <a:rPr lang="en-IN" sz="1400" b="1" dirty="0">
                <a:solidFill>
                  <a:srgbClr val="000000"/>
                </a:solidFill>
                <a:effectLst/>
                <a:latin typeface="Times New Roman" panose="02020603050405020304" pitchFamily="18" charset="0"/>
                <a:ea typeface="Arial" panose="020B0604020202020204" pitchFamily="34" charset="0"/>
              </a:rPr>
              <a:t> dataset has 2 categories False or True</a:t>
            </a:r>
            <a:r>
              <a:rPr lang="en-IN" sz="1400" b="1" dirty="0">
                <a:effectLst/>
                <a:latin typeface="Arial" panose="020B0604020202020204" pitchFamily="34" charset="0"/>
                <a:ea typeface="Arial" panose="020B0604020202020204" pitchFamily="34" charset="0"/>
              </a:rPr>
              <a:t> .</a:t>
            </a:r>
            <a:endParaRPr lang="en-IN" b="1" dirty="0"/>
          </a:p>
        </p:txBody>
      </p:sp>
      <p:sp>
        <p:nvSpPr>
          <p:cNvPr id="11" name="TextBox 10">
            <a:extLst>
              <a:ext uri="{FF2B5EF4-FFF2-40B4-BE49-F238E27FC236}">
                <a16:creationId xmlns:a16="http://schemas.microsoft.com/office/drawing/2014/main" id="{93471ADC-7D0A-4328-90D3-6DD089E51D37}"/>
              </a:ext>
            </a:extLst>
          </p:cNvPr>
          <p:cNvSpPr txBox="1"/>
          <p:nvPr/>
        </p:nvSpPr>
        <p:spPr>
          <a:xfrm>
            <a:off x="929896" y="2142896"/>
            <a:ext cx="4572000" cy="738664"/>
          </a:xfrm>
          <a:prstGeom prst="rect">
            <a:avLst/>
          </a:prstGeom>
          <a:noFill/>
        </p:spPr>
        <p:txBody>
          <a:bodyPr wrap="square">
            <a:spAutoFit/>
          </a:bodyPr>
          <a:lstStyle/>
          <a:p>
            <a:pPr marL="285750" indent="-285750">
              <a:buFont typeface="Arial" panose="020B0604020202020204" pitchFamily="34" charset="0"/>
              <a:buChar char="•"/>
            </a:pPr>
            <a:r>
              <a:rPr lang="en-IN" sz="1400" b="1" dirty="0">
                <a:solidFill>
                  <a:srgbClr val="000000"/>
                </a:solidFill>
                <a:effectLst/>
                <a:latin typeface="Times New Roman" panose="02020603050405020304" pitchFamily="18" charset="0"/>
                <a:ea typeface="Arial" panose="020B0604020202020204" pitchFamily="34" charset="0"/>
              </a:rPr>
              <a:t>From pie chart we can see that our almost 14% customer has been churned. We can definitely do something about that after analysing the data.</a:t>
            </a:r>
            <a:endParaRPr lang="en-IN" b="1" dirty="0"/>
          </a:p>
        </p:txBody>
      </p:sp>
    </p:spTree>
    <p:extLst>
      <p:ext uri="{BB962C8B-B14F-4D97-AF65-F5344CB8AC3E}">
        <p14:creationId xmlns:p14="http://schemas.microsoft.com/office/powerpoint/2010/main" val="3652763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5A9F6D66-D7E1-40F8-848D-88A8654049DB}"/>
              </a:ext>
            </a:extLst>
          </p:cNvPr>
          <p:cNvSpPr txBox="1"/>
          <p:nvPr/>
        </p:nvSpPr>
        <p:spPr>
          <a:xfrm>
            <a:off x="374797" y="125155"/>
            <a:ext cx="8111978" cy="480901"/>
          </a:xfrm>
          <a:prstGeom prst="rect">
            <a:avLst/>
          </a:prstGeom>
          <a:noFill/>
        </p:spPr>
        <p:txBody>
          <a:bodyPr wrap="square">
            <a:spAutoFit/>
          </a:bodyPr>
          <a:lstStyle/>
          <a:p>
            <a:pPr>
              <a:lnSpc>
                <a:spcPct val="115000"/>
              </a:lnSpc>
              <a:spcBef>
                <a:spcPts val="600"/>
              </a:spcBef>
              <a:spcAft>
                <a:spcPts val="600"/>
              </a:spcAft>
            </a:pPr>
            <a:r>
              <a:rPr lang="en-IN" sz="2400" b="1" dirty="0">
                <a:solidFill>
                  <a:schemeClr val="bg1">
                    <a:lumMod val="75000"/>
                  </a:schemeClr>
                </a:solidFill>
                <a:ea typeface="Arial" panose="020B0604020202020204" pitchFamily="34" charset="0"/>
              </a:rPr>
              <a:t>EDA</a:t>
            </a:r>
            <a:r>
              <a:rPr lang="en-IN" sz="2400" b="1" dirty="0">
                <a:solidFill>
                  <a:schemeClr val="bg1">
                    <a:lumMod val="75000"/>
                  </a:schemeClr>
                </a:solidFill>
                <a:sym typeface="Montserrat"/>
              </a:rPr>
              <a:t>(continued)</a:t>
            </a:r>
            <a:r>
              <a:rPr lang="en-IN" sz="2400" b="1" dirty="0">
                <a:solidFill>
                  <a:schemeClr val="bg1">
                    <a:lumMod val="75000"/>
                  </a:schemeClr>
                </a:solidFill>
                <a:ea typeface="Arial" panose="020B0604020202020204" pitchFamily="34" charset="0"/>
              </a:rPr>
              <a:t>: </a:t>
            </a:r>
            <a:r>
              <a:rPr lang="en-IN" sz="2400" b="1" kern="0" dirty="0">
                <a:solidFill>
                  <a:schemeClr val="bg1">
                    <a:lumMod val="75000"/>
                  </a:schemeClr>
                </a:solidFill>
                <a:effectLst/>
                <a:latin typeface="+mj-lt"/>
                <a:ea typeface="Times New Roman" panose="02020603050405020304" pitchFamily="18" charset="0"/>
                <a:cs typeface="Times New Roman" panose="02020603050405020304" pitchFamily="18" charset="0"/>
              </a:rPr>
              <a:t>Comparing </a:t>
            </a:r>
            <a:r>
              <a:rPr lang="en-IN" sz="2400" b="1" dirty="0">
                <a:solidFill>
                  <a:schemeClr val="bg1">
                    <a:lumMod val="75000"/>
                  </a:schemeClr>
                </a:solidFill>
                <a:latin typeface="+mj-lt"/>
                <a:ea typeface="Times New Roman" panose="02020603050405020304" pitchFamily="18" charset="0"/>
                <a:cs typeface="Times New Roman" panose="02020603050405020304" pitchFamily="18" charset="0"/>
              </a:rPr>
              <a:t>t</a:t>
            </a:r>
            <a:r>
              <a:rPr lang="en-IN" sz="2400" b="1" kern="0" dirty="0">
                <a:solidFill>
                  <a:schemeClr val="bg1">
                    <a:lumMod val="75000"/>
                  </a:schemeClr>
                </a:solidFill>
                <a:effectLst/>
                <a:latin typeface="+mj-lt"/>
                <a:ea typeface="Times New Roman" panose="02020603050405020304" pitchFamily="18" charset="0"/>
                <a:cs typeface="Times New Roman" panose="02020603050405020304" pitchFamily="18" charset="0"/>
              </a:rPr>
              <a:t>arget column with states</a:t>
            </a:r>
          </a:p>
        </p:txBody>
      </p:sp>
      <p:pic>
        <p:nvPicPr>
          <p:cNvPr id="4" name="Picture 3">
            <a:extLst>
              <a:ext uri="{FF2B5EF4-FFF2-40B4-BE49-F238E27FC236}">
                <a16:creationId xmlns:a16="http://schemas.microsoft.com/office/drawing/2014/main" id="{BCA88FCC-C744-4F56-BD29-6A715FA10BD3}"/>
              </a:ext>
            </a:extLst>
          </p:cNvPr>
          <p:cNvPicPr>
            <a:picLocks noChangeAspect="1"/>
          </p:cNvPicPr>
          <p:nvPr/>
        </p:nvPicPr>
        <p:blipFill>
          <a:blip r:embed="rId3"/>
          <a:stretch>
            <a:fillRect/>
          </a:stretch>
        </p:blipFill>
        <p:spPr>
          <a:xfrm>
            <a:off x="1532707" y="1189861"/>
            <a:ext cx="5762615" cy="3104439"/>
          </a:xfrm>
          <a:prstGeom prst="rect">
            <a:avLst/>
          </a:prstGeom>
        </p:spPr>
      </p:pic>
    </p:spTree>
    <p:extLst>
      <p:ext uri="{BB962C8B-B14F-4D97-AF65-F5344CB8AC3E}">
        <p14:creationId xmlns:p14="http://schemas.microsoft.com/office/powerpoint/2010/main" val="1835874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EE28B49A-8232-4AFF-A5B4-5C1A526BBE1C}"/>
              </a:ext>
            </a:extLst>
          </p:cNvPr>
          <p:cNvSpPr txBox="1"/>
          <p:nvPr/>
        </p:nvSpPr>
        <p:spPr>
          <a:xfrm>
            <a:off x="489099" y="849200"/>
            <a:ext cx="4311502" cy="3753785"/>
          </a:xfrm>
          <a:prstGeom prst="rect">
            <a:avLst/>
          </a:prstGeom>
          <a:noFill/>
        </p:spPr>
        <p:txBody>
          <a:bodyPr wrap="square">
            <a:spAutoFit/>
          </a:bodyPr>
          <a:lstStyle/>
          <a:p>
            <a:pPr algn="just">
              <a:lnSpc>
                <a:spcPct val="115000"/>
              </a:lnSpc>
              <a:spcBef>
                <a:spcPts val="600"/>
              </a:spcBef>
              <a:spcAft>
                <a:spcPts val="600"/>
              </a:spcAft>
            </a:pPr>
            <a:r>
              <a:rPr lang="en-IN" sz="1400" b="1" dirty="0">
                <a:solidFill>
                  <a:srgbClr val="000000"/>
                </a:solidFill>
                <a:effectLst/>
                <a:latin typeface="+mj-lt"/>
                <a:ea typeface="Times New Roman" panose="02020603050405020304" pitchFamily="18" charset="0"/>
                <a:cs typeface="Times New Roman" panose="02020603050405020304" pitchFamily="18" charset="0"/>
              </a:rPr>
              <a:t>From bar plot we can observe that users of these states are prone to churn.</a:t>
            </a:r>
            <a:endParaRPr lang="en-IN" sz="1400" b="1" dirty="0">
              <a:solidFill>
                <a:srgbClr val="1F3763"/>
              </a:solidFill>
              <a:effectLst/>
              <a:latin typeface="+mj-lt"/>
              <a:ea typeface="Times New Roman" panose="02020603050405020304" pitchFamily="18" charset="0"/>
              <a:cs typeface="Times New Roman" panose="02020603050405020304" pitchFamily="18" charset="0"/>
            </a:endParaRPr>
          </a:p>
          <a:p>
            <a:pPr algn="just">
              <a:lnSpc>
                <a:spcPct val="115000"/>
              </a:lnSpc>
              <a:spcBef>
                <a:spcPts val="600"/>
              </a:spcBef>
              <a:spcAft>
                <a:spcPts val="600"/>
              </a:spcAft>
            </a:pPr>
            <a:r>
              <a:rPr lang="en-IN" sz="1400" b="1" dirty="0">
                <a:solidFill>
                  <a:srgbClr val="000000"/>
                </a:solidFill>
                <a:effectLst/>
                <a:latin typeface="+mj-lt"/>
                <a:ea typeface="Times New Roman" panose="02020603050405020304" pitchFamily="18" charset="0"/>
                <a:cs typeface="Times New Roman" panose="02020603050405020304" pitchFamily="18" charset="0"/>
              </a:rPr>
              <a:t>According to my hypothesis, following would be the factors that should be implemented for stopping churn in these states:</a:t>
            </a:r>
            <a:endParaRPr lang="en-IN" sz="1400" b="1" dirty="0">
              <a:solidFill>
                <a:srgbClr val="1F3763"/>
              </a:solidFill>
              <a:effectLst/>
              <a:latin typeface="+mj-lt"/>
              <a:ea typeface="Times New Roman" panose="02020603050405020304" pitchFamily="18" charset="0"/>
              <a:cs typeface="Times New Roman" panose="02020603050405020304" pitchFamily="18" charset="0"/>
            </a:endParaRPr>
          </a:p>
          <a:p>
            <a:pPr algn="just">
              <a:lnSpc>
                <a:spcPct val="115000"/>
              </a:lnSpc>
              <a:spcBef>
                <a:spcPts val="600"/>
              </a:spcBef>
              <a:spcAft>
                <a:spcPts val="600"/>
              </a:spcAft>
            </a:pPr>
            <a:r>
              <a:rPr lang="en-IN" sz="1400" b="1" dirty="0">
                <a:solidFill>
                  <a:srgbClr val="000000"/>
                </a:solidFill>
                <a:effectLst/>
                <a:latin typeface="+mj-lt"/>
                <a:ea typeface="Times New Roman" panose="02020603050405020304" pitchFamily="18" charset="0"/>
                <a:cs typeface="Times New Roman" panose="02020603050405020304" pitchFamily="18" charset="0"/>
              </a:rPr>
              <a:t>1. In top three states New Jersey, Texas and Maryland we can definitely choose aggressive pricing strategies and network upgradation as well as improving voice quality of calls in these states.</a:t>
            </a:r>
            <a:endParaRPr lang="en-IN" sz="1400" b="1" dirty="0">
              <a:solidFill>
                <a:srgbClr val="1F3763"/>
              </a:solidFill>
              <a:effectLst/>
              <a:latin typeface="+mj-lt"/>
              <a:ea typeface="Times New Roman" panose="02020603050405020304" pitchFamily="18" charset="0"/>
              <a:cs typeface="Times New Roman" panose="02020603050405020304" pitchFamily="18" charset="0"/>
            </a:endParaRPr>
          </a:p>
          <a:p>
            <a:pPr algn="just">
              <a:lnSpc>
                <a:spcPct val="115000"/>
              </a:lnSpc>
              <a:spcBef>
                <a:spcPts val="600"/>
              </a:spcBef>
              <a:spcAft>
                <a:spcPts val="600"/>
              </a:spcAft>
            </a:pPr>
            <a:r>
              <a:rPr lang="en-IN" sz="1400" b="1" dirty="0">
                <a:solidFill>
                  <a:srgbClr val="000000"/>
                </a:solidFill>
                <a:effectLst/>
                <a:latin typeface="+mj-lt"/>
                <a:ea typeface="Times New Roman" panose="02020603050405020304" pitchFamily="18" charset="0"/>
                <a:cs typeface="Times New Roman" panose="02020603050405020304" pitchFamily="18" charset="0"/>
              </a:rPr>
              <a:t>2. We have to look out for our competitor in these states also as observation says that there may be strong competition.</a:t>
            </a:r>
            <a:endParaRPr lang="en-IN" sz="1400" b="1" dirty="0">
              <a:solidFill>
                <a:srgbClr val="1F3763"/>
              </a:solidFill>
              <a:effectLst/>
              <a:latin typeface="+mj-lt"/>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D2430DA-6842-4944-8F92-F8D594D1F02C}"/>
              </a:ext>
            </a:extLst>
          </p:cNvPr>
          <p:cNvPicPr>
            <a:picLocks noChangeAspect="1"/>
          </p:cNvPicPr>
          <p:nvPr/>
        </p:nvPicPr>
        <p:blipFill>
          <a:blip r:embed="rId3"/>
          <a:stretch>
            <a:fillRect/>
          </a:stretch>
        </p:blipFill>
        <p:spPr>
          <a:xfrm>
            <a:off x="4877402" y="1235845"/>
            <a:ext cx="4034231" cy="2273304"/>
          </a:xfrm>
          <a:prstGeom prst="rect">
            <a:avLst/>
          </a:prstGeom>
        </p:spPr>
      </p:pic>
      <p:sp>
        <p:nvSpPr>
          <p:cNvPr id="7" name="TextBox 6"/>
          <p:cNvSpPr txBox="1"/>
          <p:nvPr/>
        </p:nvSpPr>
        <p:spPr>
          <a:xfrm>
            <a:off x="476250" y="142875"/>
            <a:ext cx="8086725" cy="461665"/>
          </a:xfrm>
          <a:prstGeom prst="rect">
            <a:avLst/>
          </a:prstGeom>
          <a:noFill/>
        </p:spPr>
        <p:txBody>
          <a:bodyPr wrap="square" rtlCol="0">
            <a:spAutoFit/>
          </a:bodyPr>
          <a:lstStyle/>
          <a:p>
            <a:r>
              <a:rPr lang="en-IN" sz="2400" b="1" dirty="0">
                <a:solidFill>
                  <a:schemeClr val="bg1">
                    <a:lumMod val="75000"/>
                  </a:schemeClr>
                </a:solidFill>
                <a:ea typeface="Arial" panose="020B0604020202020204" pitchFamily="34" charset="0"/>
              </a:rPr>
              <a:t>EDA</a:t>
            </a:r>
            <a:r>
              <a:rPr lang="en-IN" sz="2400" b="1" dirty="0">
                <a:solidFill>
                  <a:schemeClr val="bg1">
                    <a:lumMod val="75000"/>
                  </a:schemeClr>
                </a:solidFill>
                <a:sym typeface="Montserrat"/>
              </a:rPr>
              <a:t>(continued)</a:t>
            </a:r>
            <a:r>
              <a:rPr lang="en-IN" sz="2400" b="1" dirty="0">
                <a:solidFill>
                  <a:schemeClr val="bg1">
                    <a:lumMod val="75000"/>
                  </a:schemeClr>
                </a:solidFill>
                <a:ea typeface="Arial" panose="020B0604020202020204" pitchFamily="34" charset="0"/>
              </a:rPr>
              <a:t> : </a:t>
            </a:r>
            <a:r>
              <a:rPr lang="en-IN" sz="2400" b="1" dirty="0">
                <a:solidFill>
                  <a:schemeClr val="bg1">
                    <a:lumMod val="75000"/>
                  </a:schemeClr>
                </a:solidFill>
              </a:rPr>
              <a:t>Top 10 States for Churned Users</a:t>
            </a:r>
            <a:endParaRPr lang="en-US" sz="2400" dirty="0">
              <a:solidFill>
                <a:schemeClr val="bg1">
                  <a:lumMod val="75000"/>
                </a:schemeClr>
              </a:solidFill>
            </a:endParaRPr>
          </a:p>
        </p:txBody>
      </p:sp>
    </p:spTree>
    <p:extLst>
      <p:ext uri="{BB962C8B-B14F-4D97-AF65-F5344CB8AC3E}">
        <p14:creationId xmlns:p14="http://schemas.microsoft.com/office/powerpoint/2010/main" val="65698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154AE6F9-ADDD-4E5F-A79E-B6DE6CCB5B03}"/>
              </a:ext>
            </a:extLst>
          </p:cNvPr>
          <p:cNvSpPr txBox="1"/>
          <p:nvPr/>
        </p:nvSpPr>
        <p:spPr>
          <a:xfrm>
            <a:off x="371696" y="121871"/>
            <a:ext cx="8633637" cy="480901"/>
          </a:xfrm>
          <a:prstGeom prst="rect">
            <a:avLst/>
          </a:prstGeom>
          <a:noFill/>
        </p:spPr>
        <p:txBody>
          <a:bodyPr wrap="square">
            <a:spAutoFit/>
          </a:bodyPr>
          <a:lstStyle/>
          <a:p>
            <a:pPr>
              <a:lnSpc>
                <a:spcPct val="115000"/>
              </a:lnSpc>
              <a:spcBef>
                <a:spcPts val="600"/>
              </a:spcBef>
              <a:spcAft>
                <a:spcPts val="600"/>
              </a:spcAft>
            </a:pPr>
            <a:r>
              <a:rPr lang="en-IN" sz="2400" b="1" dirty="0">
                <a:solidFill>
                  <a:schemeClr val="bg1">
                    <a:lumMod val="75000"/>
                  </a:schemeClr>
                </a:solidFill>
                <a:ea typeface="Arial" panose="020B0604020202020204" pitchFamily="34" charset="0"/>
              </a:rPr>
              <a:t>EDA</a:t>
            </a:r>
            <a:r>
              <a:rPr lang="en-IN" sz="2400" b="1" dirty="0">
                <a:solidFill>
                  <a:schemeClr val="bg1">
                    <a:lumMod val="75000"/>
                  </a:schemeClr>
                </a:solidFill>
                <a:sym typeface="Montserrat"/>
              </a:rPr>
              <a:t>(continued)</a:t>
            </a:r>
            <a:r>
              <a:rPr lang="en-IN" sz="2400" b="1" dirty="0">
                <a:solidFill>
                  <a:schemeClr val="bg1">
                    <a:lumMod val="75000"/>
                  </a:schemeClr>
                </a:solidFill>
                <a:ea typeface="Arial" panose="020B0604020202020204" pitchFamily="34" charset="0"/>
              </a:rPr>
              <a:t> :</a:t>
            </a:r>
            <a:r>
              <a:rPr lang="en-IN" sz="2400" b="1" kern="0" dirty="0">
                <a:solidFill>
                  <a:schemeClr val="bg1">
                    <a:lumMod val="75000"/>
                  </a:schemeClr>
                </a:solidFill>
                <a:effectLst/>
                <a:latin typeface="+mj-lt"/>
                <a:ea typeface="Times New Roman" panose="02020603050405020304" pitchFamily="18" charset="0"/>
                <a:cs typeface="Times New Roman" panose="02020603050405020304" pitchFamily="18" charset="0"/>
              </a:rPr>
              <a:t>Relation between Churn </a:t>
            </a:r>
            <a:r>
              <a:rPr lang="en-IN" sz="2400" b="1" dirty="0" err="1">
                <a:solidFill>
                  <a:schemeClr val="bg1">
                    <a:lumMod val="75000"/>
                  </a:schemeClr>
                </a:solidFill>
                <a:latin typeface="+mj-lt"/>
                <a:ea typeface="Times New Roman" panose="02020603050405020304" pitchFamily="18" charset="0"/>
                <a:cs typeface="Times New Roman" panose="02020603050405020304" pitchFamily="18" charset="0"/>
              </a:rPr>
              <a:t>vs</a:t>
            </a:r>
            <a:r>
              <a:rPr lang="en-IN" sz="2400" b="1" dirty="0">
                <a:solidFill>
                  <a:schemeClr val="bg1">
                    <a:lumMod val="75000"/>
                  </a:schemeClr>
                </a:solidFill>
                <a:latin typeface="+mj-lt"/>
                <a:ea typeface="Times New Roman" panose="02020603050405020304" pitchFamily="18" charset="0"/>
                <a:cs typeface="Times New Roman" panose="02020603050405020304" pitchFamily="18" charset="0"/>
              </a:rPr>
              <a:t> area code</a:t>
            </a:r>
            <a:endParaRPr lang="en-IN" sz="2400" b="1" kern="0" dirty="0">
              <a:solidFill>
                <a:schemeClr val="bg1">
                  <a:lumMod val="75000"/>
                </a:schemeClr>
              </a:solidFill>
              <a:effectLst/>
              <a:latin typeface="+mj-lt"/>
              <a:ea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6606EF62-5459-4174-AA03-710EC156470F}"/>
              </a:ext>
            </a:extLst>
          </p:cNvPr>
          <p:cNvGraphicFramePr>
            <a:graphicFrameLocks noGrp="1"/>
          </p:cNvGraphicFramePr>
          <p:nvPr>
            <p:extLst>
              <p:ext uri="{D42A27DB-BD31-4B8C-83A1-F6EECF244321}">
                <p14:modId xmlns:p14="http://schemas.microsoft.com/office/powerpoint/2010/main" val="1575343128"/>
              </p:ext>
            </p:extLst>
          </p:nvPr>
        </p:nvGraphicFramePr>
        <p:xfrm>
          <a:off x="672655" y="758973"/>
          <a:ext cx="4792480" cy="1950720"/>
        </p:xfrm>
        <a:graphic>
          <a:graphicData uri="http://schemas.openxmlformats.org/drawingml/2006/table">
            <a:tbl>
              <a:tblPr/>
              <a:tblGrid>
                <a:gridCol w="1198120">
                  <a:extLst>
                    <a:ext uri="{9D8B030D-6E8A-4147-A177-3AD203B41FA5}">
                      <a16:colId xmlns:a16="http://schemas.microsoft.com/office/drawing/2014/main" val="894509647"/>
                    </a:ext>
                  </a:extLst>
                </a:gridCol>
                <a:gridCol w="1198120">
                  <a:extLst>
                    <a:ext uri="{9D8B030D-6E8A-4147-A177-3AD203B41FA5}">
                      <a16:colId xmlns:a16="http://schemas.microsoft.com/office/drawing/2014/main" val="1701615490"/>
                    </a:ext>
                  </a:extLst>
                </a:gridCol>
                <a:gridCol w="1198120">
                  <a:extLst>
                    <a:ext uri="{9D8B030D-6E8A-4147-A177-3AD203B41FA5}">
                      <a16:colId xmlns:a16="http://schemas.microsoft.com/office/drawing/2014/main" val="1884000939"/>
                    </a:ext>
                  </a:extLst>
                </a:gridCol>
                <a:gridCol w="1198120">
                  <a:extLst>
                    <a:ext uri="{9D8B030D-6E8A-4147-A177-3AD203B41FA5}">
                      <a16:colId xmlns:a16="http://schemas.microsoft.com/office/drawing/2014/main" val="299170317"/>
                    </a:ext>
                  </a:extLst>
                </a:gridCol>
              </a:tblGrid>
              <a:tr h="536427">
                <a:tc>
                  <a:txBody>
                    <a:bodyPr/>
                    <a:lstStyle/>
                    <a:p>
                      <a:pPr algn="l"/>
                      <a:r>
                        <a:rPr lang="en-IN" b="1" dirty="0">
                          <a:effectLst/>
                        </a:rPr>
                        <a:t>Churn</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b="1" dirty="0">
                          <a:effectLst/>
                        </a:rPr>
                        <a:t>Area code</a:t>
                      </a:r>
                    </a:p>
                    <a:p>
                      <a:pPr algn="l"/>
                      <a:endParaRPr lang="en-IN" b="1" dirty="0">
                        <a:effectLst/>
                      </a:endParaRPr>
                    </a:p>
                  </a:txBody>
                  <a:tcPr anchor="ctr">
                    <a:lnL>
                      <a:noFill/>
                    </a:lnL>
                    <a:lnR>
                      <a:noFill/>
                    </a:lnR>
                    <a:lnT>
                      <a:noFill/>
                    </a:lnT>
                    <a:lnB>
                      <a:noFill/>
                    </a:lnB>
                  </a:tcPr>
                </a:tc>
                <a:tc>
                  <a:txBody>
                    <a:bodyPr/>
                    <a:lstStyle/>
                    <a:p>
                      <a:pPr algn="r"/>
                      <a:r>
                        <a:rPr lang="en-IN" b="1" dirty="0">
                          <a:effectLst/>
                        </a:rPr>
                        <a:t>False</a:t>
                      </a:r>
                    </a:p>
                  </a:txBody>
                  <a:tcPr anchor="ctr">
                    <a:lnL>
                      <a:noFill/>
                    </a:lnL>
                    <a:lnR>
                      <a:noFill/>
                    </a:lnR>
                    <a:lnT>
                      <a:noFill/>
                    </a:lnT>
                    <a:lnB>
                      <a:noFill/>
                    </a:lnB>
                  </a:tcPr>
                </a:tc>
                <a:tc>
                  <a:txBody>
                    <a:bodyPr/>
                    <a:lstStyle/>
                    <a:p>
                      <a:pPr algn="r"/>
                      <a:r>
                        <a:rPr lang="en-IN" b="1">
                          <a:effectLst/>
                        </a:rPr>
                        <a:t>True</a:t>
                      </a:r>
                    </a:p>
                  </a:txBody>
                  <a:tcPr anchor="ctr">
                    <a:lnL>
                      <a:noFill/>
                    </a:lnL>
                    <a:lnR>
                      <a:noFill/>
                    </a:lnR>
                    <a:lnT>
                      <a:noFill/>
                    </a:lnT>
                    <a:lnB>
                      <a:noFill/>
                    </a:lnB>
                  </a:tcPr>
                </a:tc>
                <a:tc>
                  <a:txBody>
                    <a:bodyPr/>
                    <a:lstStyle/>
                    <a:p>
                      <a:pPr algn="r"/>
                      <a:r>
                        <a:rPr lang="en-IN" b="1" dirty="0" err="1">
                          <a:effectLst/>
                        </a:rPr>
                        <a:t>Perc_Churn</a:t>
                      </a:r>
                      <a:endParaRPr lang="en-IN" b="1" dirty="0">
                        <a:effectLst/>
                      </a:endParaRPr>
                    </a:p>
                  </a:txBody>
                  <a:tcPr anchor="ctr">
                    <a:lnL>
                      <a:noFill/>
                    </a:lnL>
                    <a:lnR>
                      <a:noFill/>
                    </a:lnR>
                    <a:lnT>
                      <a:noFill/>
                    </a:lnT>
                    <a:lnB>
                      <a:noFill/>
                    </a:lnB>
                  </a:tcPr>
                </a:tc>
                <a:extLst>
                  <a:ext uri="{0D108BD9-81ED-4DB2-BD59-A6C34878D82A}">
                    <a16:rowId xmlns:a16="http://schemas.microsoft.com/office/drawing/2014/main" val="1290808015"/>
                  </a:ext>
                </a:extLst>
              </a:tr>
              <a:tr h="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b="1" dirty="0">
                        <a:effectLst/>
                      </a:endParaRPr>
                    </a:p>
                  </a:txBody>
                  <a:tcPr anchor="ctr">
                    <a:lnL>
                      <a:noFill/>
                    </a:lnL>
                    <a:lnR>
                      <a:noFill/>
                    </a:lnR>
                    <a:lnT>
                      <a:noFill/>
                    </a:lnT>
                    <a:lnB>
                      <a:noFill/>
                    </a:lnB>
                  </a:tcPr>
                </a:tc>
                <a:tc>
                  <a:txBody>
                    <a:bodyPr/>
                    <a:lstStyle/>
                    <a:p>
                      <a:pPr algn="r"/>
                      <a:endParaRPr lang="en-IN" b="1">
                        <a:effectLst/>
                      </a:endParaRPr>
                    </a:p>
                  </a:txBody>
                  <a:tcPr anchor="ctr">
                    <a:lnL>
                      <a:noFill/>
                    </a:lnL>
                    <a:lnR>
                      <a:noFill/>
                    </a:lnR>
                    <a:lnT>
                      <a:noFill/>
                    </a:lnT>
                    <a:lnB>
                      <a:noFill/>
                    </a:lnB>
                  </a:tcPr>
                </a:tc>
                <a:tc>
                  <a:txBody>
                    <a:bodyPr/>
                    <a:lstStyle/>
                    <a:p>
                      <a:pPr algn="r"/>
                      <a:endParaRPr lang="en-IN" b="1">
                        <a:effectLst/>
                      </a:endParaRPr>
                    </a:p>
                  </a:txBody>
                  <a:tcPr anchor="ctr">
                    <a:lnL>
                      <a:noFill/>
                    </a:lnL>
                    <a:lnR>
                      <a:noFill/>
                    </a:lnR>
                    <a:lnT>
                      <a:noFill/>
                    </a:lnT>
                    <a:lnB>
                      <a:noFill/>
                    </a:lnB>
                  </a:tcPr>
                </a:tc>
                <a:tc>
                  <a:txBody>
                    <a:bodyPr/>
                    <a:lstStyle/>
                    <a:p>
                      <a:pPr algn="r"/>
                      <a:endParaRPr lang="en-IN" b="1" dirty="0">
                        <a:effectLst/>
                      </a:endParaRPr>
                    </a:p>
                  </a:txBody>
                  <a:tcPr anchor="ctr">
                    <a:lnL>
                      <a:noFill/>
                    </a:lnL>
                    <a:lnR>
                      <a:noFill/>
                    </a:lnR>
                    <a:lnT>
                      <a:noFill/>
                    </a:lnT>
                    <a:lnB>
                      <a:noFill/>
                    </a:lnB>
                  </a:tcPr>
                </a:tc>
                <a:extLst>
                  <a:ext uri="{0D108BD9-81ED-4DB2-BD59-A6C34878D82A}">
                    <a16:rowId xmlns:a16="http://schemas.microsoft.com/office/drawing/2014/main" val="112749500"/>
                  </a:ext>
                </a:extLst>
              </a:tr>
              <a:tr h="247381">
                <a:tc>
                  <a:txBody>
                    <a:bodyPr/>
                    <a:lstStyle/>
                    <a:p>
                      <a:pPr fontAlgn="ctr"/>
                      <a:r>
                        <a:rPr lang="en-IN" b="1">
                          <a:effectLst/>
                        </a:rPr>
                        <a:t>408</a:t>
                      </a:r>
                    </a:p>
                  </a:txBody>
                  <a:tcPr anchor="ctr">
                    <a:lnL>
                      <a:noFill/>
                    </a:lnL>
                    <a:lnR>
                      <a:noFill/>
                    </a:lnR>
                    <a:lnT>
                      <a:noFill/>
                    </a:lnT>
                    <a:lnB>
                      <a:noFill/>
                    </a:lnB>
                  </a:tcPr>
                </a:tc>
                <a:tc>
                  <a:txBody>
                    <a:bodyPr/>
                    <a:lstStyle/>
                    <a:p>
                      <a:pPr algn="r"/>
                      <a:r>
                        <a:rPr lang="en-IN" dirty="0">
                          <a:effectLst/>
                        </a:rPr>
                        <a:t>716</a:t>
                      </a:r>
                    </a:p>
                  </a:txBody>
                  <a:tcPr anchor="ctr">
                    <a:lnL>
                      <a:noFill/>
                    </a:lnL>
                    <a:lnR>
                      <a:noFill/>
                    </a:lnR>
                    <a:lnT>
                      <a:noFill/>
                    </a:lnT>
                    <a:lnB>
                      <a:noFill/>
                    </a:lnB>
                  </a:tcPr>
                </a:tc>
                <a:tc>
                  <a:txBody>
                    <a:bodyPr/>
                    <a:lstStyle/>
                    <a:p>
                      <a:pPr algn="r"/>
                      <a:r>
                        <a:rPr lang="en-IN">
                          <a:effectLst/>
                        </a:rPr>
                        <a:t>122</a:t>
                      </a:r>
                    </a:p>
                  </a:txBody>
                  <a:tcPr anchor="ctr">
                    <a:lnL>
                      <a:noFill/>
                    </a:lnL>
                    <a:lnR>
                      <a:noFill/>
                    </a:lnR>
                    <a:lnT>
                      <a:noFill/>
                    </a:lnT>
                    <a:lnB>
                      <a:noFill/>
                    </a:lnB>
                  </a:tcPr>
                </a:tc>
                <a:tc>
                  <a:txBody>
                    <a:bodyPr/>
                    <a:lstStyle/>
                    <a:p>
                      <a:pPr algn="r"/>
                      <a:r>
                        <a:rPr lang="en-IN">
                          <a:effectLst/>
                        </a:rPr>
                        <a:t>14.558473</a:t>
                      </a:r>
                    </a:p>
                  </a:txBody>
                  <a:tcPr anchor="ctr">
                    <a:lnL>
                      <a:noFill/>
                    </a:lnL>
                    <a:lnR>
                      <a:noFill/>
                    </a:lnR>
                    <a:lnT>
                      <a:noFill/>
                    </a:lnT>
                    <a:lnB>
                      <a:noFill/>
                    </a:lnB>
                  </a:tcPr>
                </a:tc>
                <a:extLst>
                  <a:ext uri="{0D108BD9-81ED-4DB2-BD59-A6C34878D82A}">
                    <a16:rowId xmlns:a16="http://schemas.microsoft.com/office/drawing/2014/main" val="2562074922"/>
                  </a:ext>
                </a:extLst>
              </a:tr>
              <a:tr h="247381">
                <a:tc>
                  <a:txBody>
                    <a:bodyPr/>
                    <a:lstStyle/>
                    <a:p>
                      <a:pPr fontAlgn="ctr"/>
                      <a:r>
                        <a:rPr lang="en-IN" b="1">
                          <a:effectLst/>
                        </a:rPr>
                        <a:t>415</a:t>
                      </a:r>
                    </a:p>
                  </a:txBody>
                  <a:tcPr anchor="ctr">
                    <a:lnL>
                      <a:noFill/>
                    </a:lnL>
                    <a:lnR>
                      <a:noFill/>
                    </a:lnR>
                    <a:lnT>
                      <a:noFill/>
                    </a:lnT>
                    <a:lnB>
                      <a:noFill/>
                    </a:lnB>
                  </a:tcPr>
                </a:tc>
                <a:tc>
                  <a:txBody>
                    <a:bodyPr/>
                    <a:lstStyle/>
                    <a:p>
                      <a:pPr algn="r"/>
                      <a:r>
                        <a:rPr lang="en-IN">
                          <a:effectLst/>
                        </a:rPr>
                        <a:t>1419</a:t>
                      </a:r>
                    </a:p>
                  </a:txBody>
                  <a:tcPr anchor="ctr">
                    <a:lnL>
                      <a:noFill/>
                    </a:lnL>
                    <a:lnR>
                      <a:noFill/>
                    </a:lnR>
                    <a:lnT>
                      <a:noFill/>
                    </a:lnT>
                    <a:lnB>
                      <a:noFill/>
                    </a:lnB>
                  </a:tcPr>
                </a:tc>
                <a:tc>
                  <a:txBody>
                    <a:bodyPr/>
                    <a:lstStyle/>
                    <a:p>
                      <a:pPr algn="r"/>
                      <a:r>
                        <a:rPr lang="en-IN">
                          <a:effectLst/>
                        </a:rPr>
                        <a:t>236</a:t>
                      </a:r>
                    </a:p>
                  </a:txBody>
                  <a:tcPr anchor="ctr">
                    <a:lnL>
                      <a:noFill/>
                    </a:lnL>
                    <a:lnR>
                      <a:noFill/>
                    </a:lnR>
                    <a:lnT>
                      <a:noFill/>
                    </a:lnT>
                    <a:lnB>
                      <a:noFill/>
                    </a:lnB>
                  </a:tcPr>
                </a:tc>
                <a:tc>
                  <a:txBody>
                    <a:bodyPr/>
                    <a:lstStyle/>
                    <a:p>
                      <a:pPr algn="r"/>
                      <a:r>
                        <a:rPr lang="en-IN">
                          <a:effectLst/>
                        </a:rPr>
                        <a:t>14.259819</a:t>
                      </a:r>
                    </a:p>
                  </a:txBody>
                  <a:tcPr anchor="ctr">
                    <a:lnL>
                      <a:noFill/>
                    </a:lnL>
                    <a:lnR>
                      <a:noFill/>
                    </a:lnR>
                    <a:lnT>
                      <a:noFill/>
                    </a:lnT>
                    <a:lnB>
                      <a:noFill/>
                    </a:lnB>
                  </a:tcPr>
                </a:tc>
                <a:extLst>
                  <a:ext uri="{0D108BD9-81ED-4DB2-BD59-A6C34878D82A}">
                    <a16:rowId xmlns:a16="http://schemas.microsoft.com/office/drawing/2014/main" val="3313656818"/>
                  </a:ext>
                </a:extLst>
              </a:tr>
              <a:tr h="247381">
                <a:tc>
                  <a:txBody>
                    <a:bodyPr/>
                    <a:lstStyle/>
                    <a:p>
                      <a:pPr fontAlgn="ctr"/>
                      <a:r>
                        <a:rPr lang="en-IN" b="1">
                          <a:effectLst/>
                        </a:rPr>
                        <a:t>510</a:t>
                      </a:r>
                    </a:p>
                  </a:txBody>
                  <a:tcPr anchor="ctr">
                    <a:lnL>
                      <a:noFill/>
                    </a:lnL>
                    <a:lnR>
                      <a:noFill/>
                    </a:lnR>
                    <a:lnT>
                      <a:noFill/>
                    </a:lnT>
                    <a:lnB>
                      <a:noFill/>
                    </a:lnB>
                  </a:tcPr>
                </a:tc>
                <a:tc>
                  <a:txBody>
                    <a:bodyPr/>
                    <a:lstStyle/>
                    <a:p>
                      <a:pPr algn="r"/>
                      <a:r>
                        <a:rPr lang="en-IN">
                          <a:effectLst/>
                        </a:rPr>
                        <a:t>715</a:t>
                      </a:r>
                    </a:p>
                  </a:txBody>
                  <a:tcPr anchor="ctr">
                    <a:lnL>
                      <a:noFill/>
                    </a:lnL>
                    <a:lnR>
                      <a:noFill/>
                    </a:lnR>
                    <a:lnT>
                      <a:noFill/>
                    </a:lnT>
                    <a:lnB>
                      <a:noFill/>
                    </a:lnB>
                  </a:tcPr>
                </a:tc>
                <a:tc>
                  <a:txBody>
                    <a:bodyPr/>
                    <a:lstStyle/>
                    <a:p>
                      <a:pPr algn="r"/>
                      <a:r>
                        <a:rPr lang="en-IN" dirty="0">
                          <a:effectLst/>
                        </a:rPr>
                        <a:t>125</a:t>
                      </a:r>
                    </a:p>
                  </a:txBody>
                  <a:tcPr anchor="ctr">
                    <a:lnL>
                      <a:noFill/>
                    </a:lnL>
                    <a:lnR>
                      <a:noFill/>
                    </a:lnR>
                    <a:lnT>
                      <a:noFill/>
                    </a:lnT>
                    <a:lnB>
                      <a:noFill/>
                    </a:lnB>
                  </a:tcPr>
                </a:tc>
                <a:tc>
                  <a:txBody>
                    <a:bodyPr/>
                    <a:lstStyle/>
                    <a:p>
                      <a:pPr algn="r"/>
                      <a:r>
                        <a:rPr lang="en-IN" dirty="0">
                          <a:effectLst/>
                        </a:rPr>
                        <a:t>14.880952</a:t>
                      </a:r>
                    </a:p>
                  </a:txBody>
                  <a:tcPr anchor="ctr">
                    <a:lnL>
                      <a:noFill/>
                    </a:lnL>
                    <a:lnR>
                      <a:noFill/>
                    </a:lnR>
                    <a:lnT>
                      <a:noFill/>
                    </a:lnT>
                    <a:lnB>
                      <a:noFill/>
                    </a:lnB>
                  </a:tcPr>
                </a:tc>
                <a:extLst>
                  <a:ext uri="{0D108BD9-81ED-4DB2-BD59-A6C34878D82A}">
                    <a16:rowId xmlns:a16="http://schemas.microsoft.com/office/drawing/2014/main" val="1030367047"/>
                  </a:ext>
                </a:extLst>
              </a:tr>
            </a:tbl>
          </a:graphicData>
        </a:graphic>
      </p:graphicFrame>
      <p:pic>
        <p:nvPicPr>
          <p:cNvPr id="7" name="Picture 6">
            <a:extLst>
              <a:ext uri="{FF2B5EF4-FFF2-40B4-BE49-F238E27FC236}">
                <a16:creationId xmlns:a16="http://schemas.microsoft.com/office/drawing/2014/main" id="{9D897989-9D0B-449B-ABF2-7FBBA12AD5F3}"/>
              </a:ext>
            </a:extLst>
          </p:cNvPr>
          <p:cNvPicPr>
            <a:picLocks noChangeAspect="1"/>
          </p:cNvPicPr>
          <p:nvPr/>
        </p:nvPicPr>
        <p:blipFill>
          <a:blip r:embed="rId3"/>
          <a:stretch>
            <a:fillRect/>
          </a:stretch>
        </p:blipFill>
        <p:spPr>
          <a:xfrm>
            <a:off x="5465135" y="758973"/>
            <a:ext cx="3228975" cy="2495550"/>
          </a:xfrm>
          <a:prstGeom prst="rect">
            <a:avLst/>
          </a:prstGeom>
        </p:spPr>
      </p:pic>
      <p:sp>
        <p:nvSpPr>
          <p:cNvPr id="10" name="TextBox 9">
            <a:extLst>
              <a:ext uri="{FF2B5EF4-FFF2-40B4-BE49-F238E27FC236}">
                <a16:creationId xmlns:a16="http://schemas.microsoft.com/office/drawing/2014/main" id="{C8992ED5-2D2C-40DD-85C9-9C36EB889B6E}"/>
              </a:ext>
            </a:extLst>
          </p:cNvPr>
          <p:cNvSpPr txBox="1"/>
          <p:nvPr/>
        </p:nvSpPr>
        <p:spPr>
          <a:xfrm>
            <a:off x="710167" y="3026946"/>
            <a:ext cx="4572000" cy="738664"/>
          </a:xfrm>
          <a:prstGeom prst="rect">
            <a:avLst/>
          </a:prstGeom>
          <a:noFill/>
        </p:spPr>
        <p:txBody>
          <a:bodyPr wrap="square">
            <a:spAutoFit/>
          </a:bodyPr>
          <a:lstStyle/>
          <a:p>
            <a:pPr algn="just">
              <a:buFont typeface="Arial" pitchFamily="34" charset="0"/>
              <a:buChar char="•"/>
            </a:pPr>
            <a:r>
              <a:rPr lang="en-IN" b="1" i="0" dirty="0">
                <a:solidFill>
                  <a:schemeClr val="bg1">
                    <a:lumMod val="75000"/>
                  </a:schemeClr>
                </a:solidFill>
                <a:effectLst/>
                <a:latin typeface="+mj-lt"/>
              </a:rPr>
              <a:t> From above plot we can see that the number of churned users percentage from each area code is same and area 415 has more number of churn .</a:t>
            </a:r>
          </a:p>
        </p:txBody>
      </p:sp>
    </p:spTree>
    <p:extLst>
      <p:ext uri="{BB962C8B-B14F-4D97-AF65-F5344CB8AC3E}">
        <p14:creationId xmlns:p14="http://schemas.microsoft.com/office/powerpoint/2010/main" val="2242726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F4B18A3-1512-4938-9C58-8D0846E39720}"/>
              </a:ext>
            </a:extLst>
          </p:cNvPr>
          <p:cNvSpPr txBox="1"/>
          <p:nvPr/>
        </p:nvSpPr>
        <p:spPr>
          <a:xfrm>
            <a:off x="393848" y="125155"/>
            <a:ext cx="8140552" cy="480901"/>
          </a:xfrm>
          <a:prstGeom prst="rect">
            <a:avLst/>
          </a:prstGeom>
          <a:noFill/>
        </p:spPr>
        <p:txBody>
          <a:bodyPr wrap="square">
            <a:spAutoFit/>
          </a:bodyPr>
          <a:lstStyle/>
          <a:p>
            <a:pPr>
              <a:lnSpc>
                <a:spcPct val="115000"/>
              </a:lnSpc>
            </a:pPr>
            <a:r>
              <a:rPr lang="en-IN" sz="2400" b="1" dirty="0">
                <a:solidFill>
                  <a:schemeClr val="bg1">
                    <a:lumMod val="75000"/>
                  </a:schemeClr>
                </a:solidFill>
                <a:ea typeface="Arial" panose="020B0604020202020204" pitchFamily="34" charset="0"/>
              </a:rPr>
              <a:t>EDA</a:t>
            </a:r>
            <a:r>
              <a:rPr lang="en-IN" sz="2400" b="1" dirty="0">
                <a:solidFill>
                  <a:schemeClr val="bg1">
                    <a:lumMod val="75000"/>
                  </a:schemeClr>
                </a:solidFill>
                <a:sym typeface="Montserrat"/>
              </a:rPr>
              <a:t>(continued)</a:t>
            </a:r>
            <a:r>
              <a:rPr lang="en-IN" sz="2400" b="1" dirty="0">
                <a:solidFill>
                  <a:schemeClr val="bg1">
                    <a:lumMod val="75000"/>
                  </a:schemeClr>
                </a:solidFill>
                <a:ea typeface="Arial" panose="020B0604020202020204" pitchFamily="34" charset="0"/>
              </a:rPr>
              <a:t>: </a:t>
            </a:r>
            <a:r>
              <a:rPr lang="en-IN" sz="2400" b="1" dirty="0">
                <a:solidFill>
                  <a:schemeClr val="bg1">
                    <a:lumMod val="75000"/>
                  </a:schemeClr>
                </a:solidFill>
                <a:latin typeface="+mj-lt"/>
                <a:ea typeface="Arial" panose="020B0604020202020204" pitchFamily="34" charset="0"/>
              </a:rPr>
              <a:t>C</a:t>
            </a:r>
            <a:r>
              <a:rPr lang="en-IN" sz="2400" b="1" dirty="0">
                <a:solidFill>
                  <a:schemeClr val="bg1">
                    <a:lumMod val="75000"/>
                  </a:schemeClr>
                </a:solidFill>
                <a:effectLst/>
                <a:latin typeface="+mj-lt"/>
                <a:ea typeface="Arial" panose="020B0604020202020204" pitchFamily="34" charset="0"/>
              </a:rPr>
              <a:t>hurn distribution </a:t>
            </a:r>
            <a:r>
              <a:rPr lang="en-IN" sz="2400" b="1" dirty="0" err="1">
                <a:solidFill>
                  <a:schemeClr val="bg1">
                    <a:lumMod val="75000"/>
                  </a:schemeClr>
                </a:solidFill>
                <a:effectLst/>
                <a:latin typeface="+mj-lt"/>
                <a:ea typeface="Arial" panose="020B0604020202020204" pitchFamily="34" charset="0"/>
              </a:rPr>
              <a:t>vs</a:t>
            </a:r>
            <a:r>
              <a:rPr lang="en-IN" sz="2400" b="1" dirty="0">
                <a:solidFill>
                  <a:schemeClr val="bg1">
                    <a:lumMod val="75000"/>
                  </a:schemeClr>
                </a:solidFill>
                <a:effectLst/>
                <a:latin typeface="+mj-lt"/>
                <a:ea typeface="Arial" panose="020B0604020202020204" pitchFamily="34" charset="0"/>
              </a:rPr>
              <a:t> voice mail plan</a:t>
            </a:r>
            <a:endParaRPr lang="en-IN" sz="2400" dirty="0">
              <a:solidFill>
                <a:schemeClr val="bg1">
                  <a:lumMod val="75000"/>
                </a:schemeClr>
              </a:solidFill>
              <a:effectLst/>
              <a:latin typeface="+mj-lt"/>
              <a:ea typeface="Arial" panose="020B0604020202020204" pitchFamily="34" charset="0"/>
            </a:endParaRPr>
          </a:p>
        </p:txBody>
      </p:sp>
      <p:pic>
        <p:nvPicPr>
          <p:cNvPr id="4" name="Picture 3">
            <a:extLst>
              <a:ext uri="{FF2B5EF4-FFF2-40B4-BE49-F238E27FC236}">
                <a16:creationId xmlns:a16="http://schemas.microsoft.com/office/drawing/2014/main" id="{B4049A60-682F-4197-9066-CAAB201BCE97}"/>
              </a:ext>
            </a:extLst>
          </p:cNvPr>
          <p:cNvPicPr>
            <a:picLocks noChangeAspect="1"/>
          </p:cNvPicPr>
          <p:nvPr/>
        </p:nvPicPr>
        <p:blipFill>
          <a:blip r:embed="rId3"/>
          <a:stretch>
            <a:fillRect/>
          </a:stretch>
        </p:blipFill>
        <p:spPr>
          <a:xfrm>
            <a:off x="4702792" y="922177"/>
            <a:ext cx="3920320" cy="2776530"/>
          </a:xfrm>
          <a:prstGeom prst="rect">
            <a:avLst/>
          </a:prstGeom>
        </p:spPr>
      </p:pic>
      <p:sp>
        <p:nvSpPr>
          <p:cNvPr id="8" name="TextBox 7">
            <a:extLst>
              <a:ext uri="{FF2B5EF4-FFF2-40B4-BE49-F238E27FC236}">
                <a16:creationId xmlns:a16="http://schemas.microsoft.com/office/drawing/2014/main" id="{8ED4DCEC-2BAF-4B61-82EB-963A7788758B}"/>
              </a:ext>
            </a:extLst>
          </p:cNvPr>
          <p:cNvSpPr txBox="1"/>
          <p:nvPr/>
        </p:nvSpPr>
        <p:spPr>
          <a:xfrm>
            <a:off x="614771" y="1256325"/>
            <a:ext cx="3826439" cy="1578894"/>
          </a:xfrm>
          <a:prstGeom prst="rect">
            <a:avLst/>
          </a:prstGeom>
          <a:noFill/>
        </p:spPr>
        <p:txBody>
          <a:bodyPr wrap="square">
            <a:spAutoFit/>
          </a:bodyPr>
          <a:lstStyle/>
          <a:p>
            <a:pPr algn="just">
              <a:lnSpc>
                <a:spcPct val="115000"/>
              </a:lnSpc>
              <a:spcBef>
                <a:spcPts val="600"/>
              </a:spcBef>
              <a:spcAft>
                <a:spcPts val="600"/>
              </a:spcAft>
            </a:pPr>
            <a:r>
              <a:rPr lang="en-IN" sz="1400" b="1" dirty="0">
                <a:solidFill>
                  <a:srgbClr val="000000"/>
                </a:solidFill>
                <a:effectLst/>
                <a:latin typeface="+mj-lt"/>
                <a:ea typeface="Times New Roman" panose="02020603050405020304" pitchFamily="18" charset="0"/>
                <a:cs typeface="Times New Roman" panose="02020603050405020304" pitchFamily="18" charset="0"/>
              </a:rPr>
              <a:t>From </a:t>
            </a:r>
            <a:r>
              <a:rPr lang="en-IN" b="1" dirty="0">
                <a:latin typeface="+mj-lt"/>
                <a:ea typeface="Times New Roman" panose="02020603050405020304" pitchFamily="18" charset="0"/>
                <a:cs typeface="Times New Roman" panose="02020603050405020304" pitchFamily="18" charset="0"/>
              </a:rPr>
              <a:t>count</a:t>
            </a:r>
            <a:r>
              <a:rPr lang="en-IN" sz="1400" b="1" dirty="0">
                <a:solidFill>
                  <a:srgbClr val="000000"/>
                </a:solidFill>
                <a:effectLst/>
                <a:latin typeface="+mj-lt"/>
                <a:ea typeface="Times New Roman" panose="02020603050405020304" pitchFamily="18" charset="0"/>
                <a:cs typeface="Times New Roman" panose="02020603050405020304" pitchFamily="18" charset="0"/>
              </a:rPr>
              <a:t> plot we can see that the number of churned users who opt for voice mail plan is lesser than compare to those who did not opt for that, so we can predict that our voice mail plan is doing good hence we can improve it further.</a:t>
            </a:r>
            <a:endParaRPr lang="en-IN" sz="1400" b="1" dirty="0">
              <a:solidFill>
                <a:srgbClr val="1F3763"/>
              </a:solidFill>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219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06225"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58E8CA56-354B-4F15-8183-166AF028C6A9}"/>
              </a:ext>
            </a:extLst>
          </p:cNvPr>
          <p:cNvSpPr txBox="1"/>
          <p:nvPr/>
        </p:nvSpPr>
        <p:spPr>
          <a:xfrm>
            <a:off x="467832" y="236170"/>
            <a:ext cx="8676168" cy="351378"/>
          </a:xfrm>
          <a:prstGeom prst="rect">
            <a:avLst/>
          </a:prstGeom>
          <a:noFill/>
        </p:spPr>
        <p:txBody>
          <a:bodyPr wrap="square">
            <a:spAutoFit/>
          </a:bodyPr>
          <a:lstStyle/>
          <a:p>
            <a:pPr>
              <a:lnSpc>
                <a:spcPct val="115000"/>
              </a:lnSpc>
              <a:spcBef>
                <a:spcPts val="600"/>
              </a:spcBef>
              <a:spcAft>
                <a:spcPts val="600"/>
              </a:spcAft>
            </a:pPr>
            <a:r>
              <a:rPr lang="en-IN" sz="1600" b="1" dirty="0">
                <a:solidFill>
                  <a:schemeClr val="bg1">
                    <a:lumMod val="75000"/>
                  </a:schemeClr>
                </a:solidFill>
                <a:ea typeface="Arial" panose="020B0604020202020204" pitchFamily="34" charset="0"/>
              </a:rPr>
              <a:t>EDA</a:t>
            </a:r>
            <a:r>
              <a:rPr lang="en-IN" sz="1600" b="1" dirty="0">
                <a:solidFill>
                  <a:schemeClr val="bg1">
                    <a:lumMod val="75000"/>
                  </a:schemeClr>
                </a:solidFill>
                <a:sym typeface="Montserrat"/>
              </a:rPr>
              <a:t>(continued)</a:t>
            </a:r>
            <a:r>
              <a:rPr lang="en-IN" sz="1600" b="1" dirty="0">
                <a:solidFill>
                  <a:schemeClr val="bg1">
                    <a:lumMod val="75000"/>
                  </a:schemeClr>
                </a:solidFill>
                <a:ea typeface="Arial" panose="020B0604020202020204" pitchFamily="34" charset="0"/>
              </a:rPr>
              <a:t>: </a:t>
            </a:r>
            <a:r>
              <a:rPr lang="en-IN" sz="1600" b="1" kern="0" dirty="0">
                <a:solidFill>
                  <a:schemeClr val="bg1">
                    <a:lumMod val="75000"/>
                  </a:schemeClr>
                </a:solidFill>
                <a:effectLst/>
                <a:latin typeface="+mj-lt"/>
                <a:ea typeface="Times New Roman" panose="02020603050405020304" pitchFamily="18" charset="0"/>
                <a:cs typeface="Times New Roman" panose="02020603050405020304" pitchFamily="18" charset="0"/>
              </a:rPr>
              <a:t>Relation between Churn and Total day minutes, calls and charge</a:t>
            </a:r>
          </a:p>
        </p:txBody>
      </p:sp>
      <p:pic>
        <p:nvPicPr>
          <p:cNvPr id="4" name="Picture 3">
            <a:extLst>
              <a:ext uri="{FF2B5EF4-FFF2-40B4-BE49-F238E27FC236}">
                <a16:creationId xmlns:a16="http://schemas.microsoft.com/office/drawing/2014/main" id="{FECBF72C-2FE0-4C37-B407-4348A21FC3BB}"/>
              </a:ext>
            </a:extLst>
          </p:cNvPr>
          <p:cNvPicPr>
            <a:picLocks noChangeAspect="1"/>
          </p:cNvPicPr>
          <p:nvPr/>
        </p:nvPicPr>
        <p:blipFill>
          <a:blip r:embed="rId3"/>
          <a:stretch>
            <a:fillRect/>
          </a:stretch>
        </p:blipFill>
        <p:spPr>
          <a:xfrm>
            <a:off x="552892" y="854422"/>
            <a:ext cx="3038033" cy="2043399"/>
          </a:xfrm>
          <a:prstGeom prst="rect">
            <a:avLst/>
          </a:prstGeom>
        </p:spPr>
      </p:pic>
      <p:pic>
        <p:nvPicPr>
          <p:cNvPr id="6" name="Picture 5">
            <a:extLst>
              <a:ext uri="{FF2B5EF4-FFF2-40B4-BE49-F238E27FC236}">
                <a16:creationId xmlns:a16="http://schemas.microsoft.com/office/drawing/2014/main" id="{68E441BE-0E12-45D7-AC89-4FF64A4F850C}"/>
              </a:ext>
            </a:extLst>
          </p:cNvPr>
          <p:cNvPicPr>
            <a:picLocks noChangeAspect="1"/>
          </p:cNvPicPr>
          <p:nvPr/>
        </p:nvPicPr>
        <p:blipFill>
          <a:blip r:embed="rId4"/>
          <a:stretch>
            <a:fillRect/>
          </a:stretch>
        </p:blipFill>
        <p:spPr>
          <a:xfrm>
            <a:off x="5791200" y="816323"/>
            <a:ext cx="3086543" cy="2113861"/>
          </a:xfrm>
          <a:prstGeom prst="rect">
            <a:avLst/>
          </a:prstGeom>
        </p:spPr>
      </p:pic>
      <p:pic>
        <p:nvPicPr>
          <p:cNvPr id="7" name="Picture 6">
            <a:extLst>
              <a:ext uri="{FF2B5EF4-FFF2-40B4-BE49-F238E27FC236}">
                <a16:creationId xmlns:a16="http://schemas.microsoft.com/office/drawing/2014/main" id="{166EDBA2-A2F5-406E-AE88-7CE13B4EA642}"/>
              </a:ext>
            </a:extLst>
          </p:cNvPr>
          <p:cNvPicPr>
            <a:picLocks noChangeAspect="1"/>
          </p:cNvPicPr>
          <p:nvPr/>
        </p:nvPicPr>
        <p:blipFill>
          <a:blip r:embed="rId5"/>
          <a:stretch>
            <a:fillRect/>
          </a:stretch>
        </p:blipFill>
        <p:spPr>
          <a:xfrm>
            <a:off x="2971801" y="2759423"/>
            <a:ext cx="3486150" cy="2155477"/>
          </a:xfrm>
          <a:prstGeom prst="rect">
            <a:avLst/>
          </a:prstGeom>
        </p:spPr>
      </p:pic>
      <p:sp>
        <p:nvSpPr>
          <p:cNvPr id="10" name="TextBox 9">
            <a:extLst>
              <a:ext uri="{FF2B5EF4-FFF2-40B4-BE49-F238E27FC236}">
                <a16:creationId xmlns:a16="http://schemas.microsoft.com/office/drawing/2014/main" id="{7AAF2B45-46DB-444D-9995-CB075CA1989C}"/>
              </a:ext>
            </a:extLst>
          </p:cNvPr>
          <p:cNvSpPr txBox="1"/>
          <p:nvPr/>
        </p:nvSpPr>
        <p:spPr>
          <a:xfrm>
            <a:off x="941646" y="2657474"/>
            <a:ext cx="7538484" cy="812530"/>
          </a:xfrm>
          <a:prstGeom prst="rect">
            <a:avLst/>
          </a:prstGeom>
          <a:noFill/>
        </p:spPr>
        <p:txBody>
          <a:bodyPr wrap="square">
            <a:spAutoFit/>
          </a:bodyPr>
          <a:lstStyle/>
          <a:p>
            <a:pPr marL="285750" indent="-285750" algn="just">
              <a:lnSpc>
                <a:spcPct val="115000"/>
              </a:lnSpc>
              <a:spcBef>
                <a:spcPts val="600"/>
              </a:spcBef>
              <a:spcAft>
                <a:spcPts val="600"/>
              </a:spcAft>
              <a:buFont typeface="Arial" panose="020B0604020202020204" pitchFamily="34" charset="0"/>
              <a:buChar char="•"/>
            </a:pP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15000"/>
              </a:lnSpc>
              <a:spcBef>
                <a:spcPts val="600"/>
              </a:spcBef>
              <a:spcAft>
                <a:spcPts val="600"/>
              </a:spcAft>
            </a:pPr>
            <a:endParaRPr lang="en-IN" sz="14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212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3A248559-5FD9-4F07-85EC-819426659671}"/>
              </a:ext>
            </a:extLst>
          </p:cNvPr>
          <p:cNvSpPr txBox="1"/>
          <p:nvPr/>
        </p:nvSpPr>
        <p:spPr>
          <a:xfrm>
            <a:off x="409102" y="207596"/>
            <a:ext cx="9001598" cy="351378"/>
          </a:xfrm>
          <a:prstGeom prst="rect">
            <a:avLst/>
          </a:prstGeom>
          <a:noFill/>
        </p:spPr>
        <p:txBody>
          <a:bodyPr wrap="square">
            <a:spAutoFit/>
          </a:bodyPr>
          <a:lstStyle/>
          <a:p>
            <a:pPr>
              <a:lnSpc>
                <a:spcPct val="115000"/>
              </a:lnSpc>
              <a:spcBef>
                <a:spcPts val="600"/>
              </a:spcBef>
              <a:spcAft>
                <a:spcPts val="600"/>
              </a:spcAft>
            </a:pPr>
            <a:r>
              <a:rPr lang="en-IN" sz="1600" b="1" dirty="0">
                <a:solidFill>
                  <a:schemeClr val="bg1">
                    <a:lumMod val="75000"/>
                  </a:schemeClr>
                </a:solidFill>
                <a:ea typeface="Arial" panose="020B0604020202020204" pitchFamily="34" charset="0"/>
              </a:rPr>
              <a:t>EDA</a:t>
            </a:r>
            <a:r>
              <a:rPr lang="en-IN" sz="1600" b="1" dirty="0">
                <a:solidFill>
                  <a:schemeClr val="bg1">
                    <a:lumMod val="75000"/>
                  </a:schemeClr>
                </a:solidFill>
                <a:sym typeface="Montserrat"/>
              </a:rPr>
              <a:t>(continued)</a:t>
            </a:r>
            <a:r>
              <a:rPr lang="en-IN" sz="1600" b="1" dirty="0">
                <a:solidFill>
                  <a:schemeClr val="bg1">
                    <a:lumMod val="75000"/>
                  </a:schemeClr>
                </a:solidFill>
                <a:ea typeface="Arial" panose="020B0604020202020204" pitchFamily="34" charset="0"/>
              </a:rPr>
              <a:t>: </a:t>
            </a:r>
            <a:r>
              <a:rPr lang="en-IN" sz="1600" b="1" kern="0" dirty="0">
                <a:solidFill>
                  <a:schemeClr val="bg1">
                    <a:lumMod val="75000"/>
                  </a:schemeClr>
                </a:solidFill>
                <a:effectLst/>
                <a:latin typeface="+mj-lt"/>
                <a:ea typeface="Times New Roman" panose="02020603050405020304" pitchFamily="18" charset="0"/>
                <a:cs typeface="Times New Roman" panose="02020603050405020304" pitchFamily="18" charset="0"/>
              </a:rPr>
              <a:t>Relation between Churn and Total </a:t>
            </a:r>
            <a:r>
              <a:rPr lang="en-IN" sz="1600" b="1" dirty="0">
                <a:solidFill>
                  <a:schemeClr val="bg1">
                    <a:lumMod val="75000"/>
                  </a:schemeClr>
                </a:solidFill>
                <a:latin typeface="+mj-lt"/>
                <a:ea typeface="Times New Roman" panose="02020603050405020304" pitchFamily="18" charset="0"/>
                <a:cs typeface="Times New Roman" panose="02020603050405020304" pitchFamily="18" charset="0"/>
              </a:rPr>
              <a:t>eve</a:t>
            </a:r>
            <a:r>
              <a:rPr lang="en-IN" sz="1600" b="1" kern="0" dirty="0">
                <a:solidFill>
                  <a:schemeClr val="bg1">
                    <a:lumMod val="75000"/>
                  </a:schemeClr>
                </a:solidFill>
                <a:effectLst/>
                <a:latin typeface="+mj-lt"/>
                <a:ea typeface="Times New Roman" panose="02020603050405020304" pitchFamily="18" charset="0"/>
                <a:cs typeface="Times New Roman" panose="02020603050405020304" pitchFamily="18" charset="0"/>
              </a:rPr>
              <a:t> minutes, calls and charges</a:t>
            </a:r>
          </a:p>
        </p:txBody>
      </p:sp>
      <p:pic>
        <p:nvPicPr>
          <p:cNvPr id="2050" name="Picture 2">
            <a:extLst>
              <a:ext uri="{FF2B5EF4-FFF2-40B4-BE49-F238E27FC236}">
                <a16:creationId xmlns:a16="http://schemas.microsoft.com/office/drawing/2014/main" id="{34E96BDF-2388-4CA3-AE2B-CF584E8DDD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395" y="2925524"/>
            <a:ext cx="3076036" cy="207177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C2DD108-B736-4754-B20D-D956AA58C8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1684" y="925703"/>
            <a:ext cx="2885110" cy="211260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2803A91-4B58-4898-A9F2-2B8E873F89D6}"/>
              </a:ext>
            </a:extLst>
          </p:cNvPr>
          <p:cNvPicPr>
            <a:picLocks noChangeAspect="1"/>
          </p:cNvPicPr>
          <p:nvPr/>
        </p:nvPicPr>
        <p:blipFill>
          <a:blip r:embed="rId5"/>
          <a:stretch>
            <a:fillRect/>
          </a:stretch>
        </p:blipFill>
        <p:spPr>
          <a:xfrm>
            <a:off x="818031" y="925703"/>
            <a:ext cx="2885111" cy="2112603"/>
          </a:xfrm>
          <a:prstGeom prst="rect">
            <a:avLst/>
          </a:prstGeom>
        </p:spPr>
      </p:pic>
    </p:spTree>
    <p:extLst>
      <p:ext uri="{BB962C8B-B14F-4D97-AF65-F5344CB8AC3E}">
        <p14:creationId xmlns:p14="http://schemas.microsoft.com/office/powerpoint/2010/main" val="2826963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0" y="495300"/>
            <a:ext cx="9144000" cy="4648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br>
              <a:rPr lang="en-US" sz="3600" b="1" dirty="0">
                <a:solidFill>
                  <a:schemeClr val="lt1"/>
                </a:solidFill>
                <a:latin typeface="Montserrat"/>
                <a:ea typeface="Montserrat"/>
                <a:cs typeface="Montserrat"/>
                <a:sym typeface="Montserrat"/>
              </a:rPr>
            </a:br>
            <a:br>
              <a:rPr lang="en-US" sz="3600" b="1" dirty="0">
                <a:solidFill>
                  <a:schemeClr val="lt1"/>
                </a:solidFill>
                <a:latin typeface="Montserrat"/>
                <a:ea typeface="Montserrat"/>
                <a:cs typeface="Montserrat"/>
                <a:sym typeface="Montserrat"/>
              </a:rPr>
            </a:br>
            <a:br>
              <a:rPr lang="en-US" sz="3600" b="1" dirty="0">
                <a:solidFill>
                  <a:schemeClr val="lt1"/>
                </a:solidFill>
                <a:latin typeface="Montserrat"/>
                <a:ea typeface="Montserrat"/>
                <a:cs typeface="Montserrat"/>
                <a:sym typeface="Montserrat"/>
              </a:rPr>
            </a:br>
            <a:br>
              <a:rPr lang="en-US" sz="3600" b="1" dirty="0">
                <a:solidFill>
                  <a:schemeClr val="lt1"/>
                </a:solidFill>
                <a:latin typeface="Montserrat"/>
                <a:ea typeface="Montserrat"/>
                <a:cs typeface="Montserrat"/>
                <a:sym typeface="Montserrat"/>
              </a:rPr>
            </a:br>
            <a:br>
              <a:rPr lang="en-US" sz="3600" b="1" dirty="0">
                <a:solidFill>
                  <a:schemeClr val="lt1"/>
                </a:solidFill>
                <a:latin typeface="Montserrat"/>
                <a:ea typeface="Montserrat"/>
                <a:cs typeface="Montserrat"/>
                <a:sym typeface="Montserrat"/>
              </a:rPr>
            </a:br>
            <a:br>
              <a:rPr lang="en-US" sz="3600" b="1" dirty="0">
                <a:solidFill>
                  <a:schemeClr val="lt1"/>
                </a:solidFill>
                <a:latin typeface="Montserrat"/>
                <a:ea typeface="Montserrat"/>
                <a:cs typeface="Montserrat"/>
                <a:sym typeface="Montserrat"/>
              </a:rPr>
            </a:b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ACC8F3C8-A77C-4B34-BADB-547C7FC39204}"/>
              </a:ext>
            </a:extLst>
          </p:cNvPr>
          <p:cNvSpPr/>
          <p:nvPr/>
        </p:nvSpPr>
        <p:spPr>
          <a:xfrm>
            <a:off x="114300" y="590550"/>
            <a:ext cx="8887298" cy="4406752"/>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39D6689-5771-4AB8-9D7F-8CC445897CFB}"/>
              </a:ext>
            </a:extLst>
          </p:cNvPr>
          <p:cNvSpPr txBox="1"/>
          <p:nvPr/>
        </p:nvSpPr>
        <p:spPr>
          <a:xfrm>
            <a:off x="349764" y="407134"/>
            <a:ext cx="8013185" cy="4401205"/>
          </a:xfrm>
          <a:prstGeom prst="rect">
            <a:avLst/>
          </a:prstGeom>
          <a:noFill/>
        </p:spPr>
        <p:txBody>
          <a:bodyPr wrap="square">
            <a:spAutoFit/>
          </a:bodyPr>
          <a:lstStyle/>
          <a:p>
            <a:pPr algn="l">
              <a:buFont typeface="Arial" panose="020B0604020202020204" pitchFamily="34" charset="0"/>
              <a:buChar char="•"/>
            </a:pPr>
            <a:endParaRPr lang="en-IN" sz="2000" b="1" i="0" dirty="0">
              <a:solidFill>
                <a:schemeClr val="bg1">
                  <a:lumMod val="75000"/>
                </a:schemeClr>
              </a:solidFill>
              <a:effectLst/>
              <a:latin typeface="+mj-lt"/>
            </a:endParaRPr>
          </a:p>
          <a:p>
            <a:pPr algn="l">
              <a:buFont typeface="Arial" panose="020B0604020202020204" pitchFamily="34" charset="0"/>
              <a:buChar char="•"/>
            </a:pPr>
            <a:r>
              <a:rPr lang="en-IN" sz="2000" b="1" i="0" dirty="0">
                <a:solidFill>
                  <a:schemeClr val="bg1">
                    <a:lumMod val="75000"/>
                  </a:schemeClr>
                </a:solidFill>
                <a:effectLst/>
                <a:latin typeface="+mj-lt"/>
              </a:rPr>
              <a:t> Data Summary</a:t>
            </a:r>
          </a:p>
          <a:p>
            <a:pPr>
              <a:buFont typeface="Arial" panose="020B0604020202020204" pitchFamily="34" charset="0"/>
              <a:buChar char="•"/>
            </a:pPr>
            <a:r>
              <a:rPr lang="en-IN" sz="2000" b="1" dirty="0">
                <a:solidFill>
                  <a:schemeClr val="bg1">
                    <a:lumMod val="75000"/>
                  </a:schemeClr>
                </a:solidFill>
                <a:latin typeface="+mj-lt"/>
              </a:rPr>
              <a:t> </a:t>
            </a:r>
            <a:r>
              <a:rPr lang="en-IN" sz="2000" b="1" dirty="0">
                <a:solidFill>
                  <a:schemeClr val="bg1">
                    <a:lumMod val="75000"/>
                  </a:schemeClr>
                </a:solidFill>
              </a:rPr>
              <a:t>Problem Statement</a:t>
            </a:r>
          </a:p>
          <a:p>
            <a:pPr>
              <a:buFont typeface="Arial" panose="020B0604020202020204" pitchFamily="34" charset="0"/>
              <a:buChar char="•"/>
            </a:pPr>
            <a:r>
              <a:rPr lang="en-IN" sz="2000" b="1" i="0" dirty="0">
                <a:solidFill>
                  <a:schemeClr val="bg1">
                    <a:lumMod val="75000"/>
                  </a:schemeClr>
                </a:solidFill>
                <a:effectLst/>
                <a:latin typeface="+mj-lt"/>
              </a:rPr>
              <a:t> Objective</a:t>
            </a:r>
          </a:p>
          <a:p>
            <a:pPr algn="l">
              <a:buFont typeface="Arial" panose="020B0604020202020204" pitchFamily="34" charset="0"/>
              <a:buChar char="•"/>
            </a:pPr>
            <a:r>
              <a:rPr lang="en-IN" sz="2000" b="1" i="0" dirty="0">
                <a:solidFill>
                  <a:schemeClr val="bg1">
                    <a:lumMod val="75000"/>
                  </a:schemeClr>
                </a:solidFill>
                <a:effectLst/>
                <a:latin typeface="+mj-lt"/>
              </a:rPr>
              <a:t> Data Inspection</a:t>
            </a:r>
            <a:endParaRPr lang="en-IN" sz="2000" b="0" i="0" dirty="0">
              <a:solidFill>
                <a:schemeClr val="bg1">
                  <a:lumMod val="75000"/>
                </a:schemeClr>
              </a:solidFill>
              <a:effectLst/>
              <a:latin typeface="+mj-lt"/>
            </a:endParaRPr>
          </a:p>
          <a:p>
            <a:pPr algn="l">
              <a:buFont typeface="Arial" panose="020B0604020202020204" pitchFamily="34" charset="0"/>
              <a:buChar char="•"/>
            </a:pPr>
            <a:r>
              <a:rPr lang="en-IN" sz="2000" b="1" i="0" dirty="0">
                <a:solidFill>
                  <a:schemeClr val="bg1">
                    <a:lumMod val="75000"/>
                  </a:schemeClr>
                </a:solidFill>
                <a:effectLst/>
                <a:latin typeface="+mj-lt"/>
              </a:rPr>
              <a:t> Data Cleaning( null and missing values ,outliers etc.)</a:t>
            </a:r>
            <a:endParaRPr lang="en-IN" sz="2000" b="0" i="0" dirty="0">
              <a:solidFill>
                <a:schemeClr val="bg1">
                  <a:lumMod val="75000"/>
                </a:schemeClr>
              </a:solidFill>
              <a:effectLst/>
              <a:latin typeface="+mj-lt"/>
            </a:endParaRPr>
          </a:p>
          <a:p>
            <a:pPr algn="l">
              <a:buFont typeface="Arial" panose="020B0604020202020204" pitchFamily="34" charset="0"/>
              <a:buChar char="•"/>
            </a:pPr>
            <a:r>
              <a:rPr lang="en-IN" sz="2000" b="1" i="0" dirty="0">
                <a:solidFill>
                  <a:schemeClr val="bg1">
                    <a:lumMod val="75000"/>
                  </a:schemeClr>
                </a:solidFill>
                <a:effectLst/>
                <a:latin typeface="+mj-lt"/>
              </a:rPr>
              <a:t> Data Analysis and Visualization :</a:t>
            </a:r>
            <a:endParaRPr lang="en-IN" sz="2000" b="1" dirty="0">
              <a:solidFill>
                <a:schemeClr val="bg1">
                  <a:lumMod val="75000"/>
                </a:schemeClr>
              </a:solidFill>
              <a:latin typeface="+mj-lt"/>
            </a:endParaRPr>
          </a:p>
          <a:p>
            <a:pPr lvl="5"/>
            <a:r>
              <a:rPr lang="en-IN" sz="2000" b="1" dirty="0">
                <a:solidFill>
                  <a:schemeClr val="bg1">
                    <a:lumMod val="75000"/>
                  </a:schemeClr>
                </a:solidFill>
                <a:latin typeface="+mj-lt"/>
              </a:rPr>
              <a:t>     a. Top States for Churned Users</a:t>
            </a:r>
          </a:p>
          <a:p>
            <a:pPr lvl="5"/>
            <a:r>
              <a:rPr lang="en-IN" sz="2000" b="1" dirty="0">
                <a:solidFill>
                  <a:schemeClr val="bg1">
                    <a:lumMod val="75000"/>
                  </a:schemeClr>
                </a:solidFill>
                <a:latin typeface="+mj-lt"/>
              </a:rPr>
              <a:t>     b. Relation Between factors and Churning</a:t>
            </a:r>
          </a:p>
          <a:p>
            <a:pPr lvl="8"/>
            <a:r>
              <a:rPr lang="en-IN" sz="2000" b="1" dirty="0">
                <a:solidFill>
                  <a:schemeClr val="bg1">
                    <a:lumMod val="75000"/>
                  </a:schemeClr>
                </a:solidFill>
              </a:rPr>
              <a:t>     c. International plan and </a:t>
            </a:r>
            <a:r>
              <a:rPr lang="en-IN" sz="2000" b="1" dirty="0">
                <a:solidFill>
                  <a:schemeClr val="bg1">
                    <a:lumMod val="75000"/>
                  </a:schemeClr>
                </a:solidFill>
                <a:ea typeface="Times New Roman" panose="02020603050405020304" pitchFamily="18" charset="0"/>
                <a:cs typeface="Times New Roman" panose="02020603050405020304" pitchFamily="18" charset="0"/>
              </a:rPr>
              <a:t>Churning </a:t>
            </a:r>
            <a:endParaRPr lang="en-IN" sz="2000" b="1" dirty="0">
              <a:solidFill>
                <a:schemeClr val="bg1">
                  <a:lumMod val="75000"/>
                </a:schemeClr>
              </a:solidFill>
            </a:endParaRPr>
          </a:p>
          <a:p>
            <a:pPr lvl="8"/>
            <a:r>
              <a:rPr lang="en-IN" sz="2000" b="1" dirty="0">
                <a:solidFill>
                  <a:schemeClr val="bg1">
                    <a:lumMod val="75000"/>
                  </a:schemeClr>
                </a:solidFill>
              </a:rPr>
              <a:t>     d. Customer Service and Churning</a:t>
            </a:r>
          </a:p>
          <a:p>
            <a:pPr lvl="3"/>
            <a:r>
              <a:rPr lang="en-IN" sz="2000" b="1" dirty="0">
                <a:solidFill>
                  <a:schemeClr val="bg1">
                    <a:lumMod val="75000"/>
                  </a:schemeClr>
                </a:solidFill>
                <a:latin typeface="+mj-lt"/>
              </a:rPr>
              <a:t>     e. Correlation </a:t>
            </a:r>
          </a:p>
          <a:p>
            <a:pPr>
              <a:buFont typeface="Arial" panose="020B0604020202020204" pitchFamily="34" charset="0"/>
              <a:buChar char="•"/>
            </a:pPr>
            <a:r>
              <a:rPr lang="en-IN" sz="2000" b="1" i="0" dirty="0">
                <a:solidFill>
                  <a:schemeClr val="bg1">
                    <a:lumMod val="75000"/>
                  </a:schemeClr>
                </a:solidFill>
                <a:effectLst/>
                <a:latin typeface="+mj-lt"/>
              </a:rPr>
              <a:t> </a:t>
            </a:r>
            <a:r>
              <a:rPr lang="en-IN" sz="2000" b="1" dirty="0">
                <a:solidFill>
                  <a:schemeClr val="bg1">
                    <a:lumMod val="75000"/>
                  </a:schemeClr>
                </a:solidFill>
              </a:rPr>
              <a:t>Conclusion</a:t>
            </a:r>
          </a:p>
          <a:p>
            <a:pPr>
              <a:buFont typeface="Arial" panose="020B0604020202020204" pitchFamily="34" charset="0"/>
              <a:buChar char="•"/>
            </a:pPr>
            <a:r>
              <a:rPr lang="en-IN" sz="2000" b="1" i="0" dirty="0">
                <a:solidFill>
                  <a:schemeClr val="bg1">
                    <a:lumMod val="75000"/>
                  </a:schemeClr>
                </a:solidFill>
                <a:effectLst/>
                <a:latin typeface="+mj-lt"/>
              </a:rPr>
              <a:t> Suggestions</a:t>
            </a:r>
            <a:endParaRPr lang="en-IN" sz="2000" b="0" i="0" dirty="0">
              <a:solidFill>
                <a:schemeClr val="bg1">
                  <a:lumMod val="75000"/>
                </a:schemeClr>
              </a:solidFill>
              <a:effectLst/>
              <a:latin typeface="+mj-lt"/>
            </a:endParaRPr>
          </a:p>
        </p:txBody>
      </p:sp>
      <p:sp>
        <p:nvSpPr>
          <p:cNvPr id="7" name="TextBox 6">
            <a:extLst>
              <a:ext uri="{FF2B5EF4-FFF2-40B4-BE49-F238E27FC236}">
                <a16:creationId xmlns:a16="http://schemas.microsoft.com/office/drawing/2014/main" id="{34AC653C-D95B-49B5-A003-0EFEFD7126CC}"/>
              </a:ext>
            </a:extLst>
          </p:cNvPr>
          <p:cNvSpPr txBox="1"/>
          <p:nvPr/>
        </p:nvSpPr>
        <p:spPr>
          <a:xfrm>
            <a:off x="123825" y="0"/>
            <a:ext cx="5720318" cy="523220"/>
          </a:xfrm>
          <a:prstGeom prst="rect">
            <a:avLst/>
          </a:prstGeom>
          <a:noFill/>
        </p:spPr>
        <p:txBody>
          <a:bodyPr wrap="square">
            <a:spAutoFit/>
          </a:bodyPr>
          <a:lstStyle/>
          <a:p>
            <a:pPr algn="l"/>
            <a:r>
              <a:rPr lang="en-IN" sz="2800" b="1" dirty="0">
                <a:solidFill>
                  <a:schemeClr val="bg1">
                    <a:lumMod val="75000"/>
                  </a:schemeClr>
                </a:solidFill>
                <a:latin typeface="+mj-lt"/>
              </a:rPr>
              <a:t>Table of Content</a:t>
            </a:r>
            <a:endParaRPr lang="en-IN" sz="2800" b="0" i="0" dirty="0">
              <a:solidFill>
                <a:schemeClr val="bg1">
                  <a:lumMod val="75000"/>
                </a:schemeClr>
              </a:solidFill>
              <a:effectLst/>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401032" y="674281"/>
            <a:ext cx="8923943" cy="946298"/>
          </a:xfrm>
          <a:prstGeom prst="rect">
            <a:avLst/>
          </a:prstGeom>
          <a:noFill/>
          <a:ln>
            <a:noFill/>
          </a:ln>
        </p:spPr>
        <p:txBody>
          <a:bodyPr spcFirstLastPara="1" wrap="square" lIns="91425" tIns="91425" rIns="91425" bIns="91425" anchor="b" anchorCtr="0">
            <a:noAutofit/>
          </a:bodyPr>
          <a:lstStyle/>
          <a:p>
            <a:pPr algn="l"/>
            <a:r>
              <a:rPr lang="en-IN" sz="1600" b="1" dirty="0">
                <a:solidFill>
                  <a:schemeClr val="bg1">
                    <a:lumMod val="75000"/>
                  </a:schemeClr>
                </a:solidFill>
                <a:ea typeface="Arial" panose="020B0604020202020204" pitchFamily="34" charset="0"/>
              </a:rPr>
              <a:t>EDA</a:t>
            </a:r>
            <a:r>
              <a:rPr lang="en-IN" sz="1600" b="1" dirty="0">
                <a:solidFill>
                  <a:schemeClr val="bg1">
                    <a:lumMod val="75000"/>
                  </a:schemeClr>
                </a:solidFill>
                <a:sym typeface="Montserrat"/>
              </a:rPr>
              <a:t>(continued)</a:t>
            </a:r>
            <a:r>
              <a:rPr lang="en-IN" sz="1600" b="1" dirty="0">
                <a:solidFill>
                  <a:schemeClr val="bg1">
                    <a:lumMod val="75000"/>
                  </a:schemeClr>
                </a:solidFill>
                <a:ea typeface="Arial" panose="020B0604020202020204" pitchFamily="34" charset="0"/>
              </a:rPr>
              <a:t>:  </a:t>
            </a:r>
            <a:r>
              <a:rPr lang="en-IN" sz="1600" b="1" kern="0" dirty="0">
                <a:solidFill>
                  <a:schemeClr val="bg1">
                    <a:lumMod val="75000"/>
                  </a:schemeClr>
                </a:solidFill>
                <a:effectLst/>
                <a:latin typeface="+mj-lt"/>
                <a:ea typeface="Times New Roman" panose="02020603050405020304" pitchFamily="18" charset="0"/>
                <a:cs typeface="Times New Roman" panose="02020603050405020304" pitchFamily="18" charset="0"/>
              </a:rPr>
              <a:t>Relation between Churn and Total night minutes, calls and charge</a:t>
            </a:r>
            <a:br>
              <a:rPr lang="en-IN" sz="1600" b="1" kern="0" dirty="0">
                <a:solidFill>
                  <a:schemeClr val="bg1">
                    <a:lumMod val="75000"/>
                  </a:schemeClr>
                </a:solidFill>
                <a:effectLst/>
                <a:latin typeface="+mj-lt"/>
                <a:ea typeface="Times New Roman" panose="02020603050405020304" pitchFamily="18" charset="0"/>
                <a:cs typeface="Times New Roman" panose="02020603050405020304" pitchFamily="18" charset="0"/>
              </a:rPr>
            </a:br>
            <a:endParaRPr sz="1600" b="1">
              <a:solidFill>
                <a:schemeClr val="bg1">
                  <a:lumMod val="75000"/>
                </a:schemeClr>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bg1">
                  <a:lumMod val="75000"/>
                </a:schemeClr>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bg1">
                  <a:lumMod val="75000"/>
                </a:schemeClr>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bg1">
                  <a:lumMod val="75000"/>
                </a:schemeClr>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4" name="Picture 2">
            <a:extLst>
              <a:ext uri="{FF2B5EF4-FFF2-40B4-BE49-F238E27FC236}">
                <a16:creationId xmlns:a16="http://schemas.microsoft.com/office/drawing/2014/main" id="{C7630025-3EFB-4F08-85B7-FDE4F07D76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323" y="921272"/>
            <a:ext cx="2930855" cy="197399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244DD3D-395F-4290-9877-20B9183DEE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6654" y="921272"/>
            <a:ext cx="3054092" cy="206484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885C6CA-BE7F-467C-AEB2-F18C8DB92271}"/>
              </a:ext>
            </a:extLst>
          </p:cNvPr>
          <p:cNvPicPr>
            <a:picLocks noChangeAspect="1"/>
          </p:cNvPicPr>
          <p:nvPr/>
        </p:nvPicPr>
        <p:blipFill>
          <a:blip r:embed="rId5"/>
          <a:stretch>
            <a:fillRect/>
          </a:stretch>
        </p:blipFill>
        <p:spPr>
          <a:xfrm>
            <a:off x="2832674" y="3111131"/>
            <a:ext cx="2930854" cy="1958887"/>
          </a:xfrm>
          <a:prstGeom prst="rect">
            <a:avLst/>
          </a:prstGeom>
        </p:spPr>
      </p:pic>
    </p:spTree>
    <p:extLst>
      <p:ext uri="{BB962C8B-B14F-4D97-AF65-F5344CB8AC3E}">
        <p14:creationId xmlns:p14="http://schemas.microsoft.com/office/powerpoint/2010/main" val="4278459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472451" y="381443"/>
            <a:ext cx="3852213" cy="269136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BD385EEB-A544-4348-A0B1-13490BB57887}"/>
              </a:ext>
            </a:extLst>
          </p:cNvPr>
          <p:cNvSpPr txBox="1"/>
          <p:nvPr/>
        </p:nvSpPr>
        <p:spPr>
          <a:xfrm>
            <a:off x="380527" y="270023"/>
            <a:ext cx="8512500" cy="584775"/>
          </a:xfrm>
          <a:prstGeom prst="rect">
            <a:avLst/>
          </a:prstGeom>
          <a:noFill/>
        </p:spPr>
        <p:txBody>
          <a:bodyPr wrap="square">
            <a:spAutoFit/>
          </a:bodyPr>
          <a:lstStyle/>
          <a:p>
            <a:r>
              <a:rPr lang="en-IN" sz="1600" b="1" dirty="0">
                <a:solidFill>
                  <a:schemeClr val="bg1">
                    <a:lumMod val="75000"/>
                  </a:schemeClr>
                </a:solidFill>
                <a:ea typeface="Arial" panose="020B0604020202020204" pitchFamily="34" charset="0"/>
              </a:rPr>
              <a:t>EDA</a:t>
            </a:r>
            <a:r>
              <a:rPr lang="en-IN" sz="1600" b="1" dirty="0">
                <a:solidFill>
                  <a:schemeClr val="bg1">
                    <a:lumMod val="75000"/>
                  </a:schemeClr>
                </a:solidFill>
                <a:sym typeface="Montserrat"/>
              </a:rPr>
              <a:t>(continued)</a:t>
            </a:r>
            <a:r>
              <a:rPr lang="en-IN" sz="1600" b="1" dirty="0">
                <a:solidFill>
                  <a:schemeClr val="bg1">
                    <a:lumMod val="75000"/>
                  </a:schemeClr>
                </a:solidFill>
                <a:ea typeface="Arial" panose="020B0604020202020204" pitchFamily="34" charset="0"/>
              </a:rPr>
              <a:t>:  </a:t>
            </a:r>
            <a:r>
              <a:rPr lang="en-IN" sz="1600" b="1" kern="0" dirty="0">
                <a:solidFill>
                  <a:schemeClr val="bg1">
                    <a:lumMod val="75000"/>
                  </a:schemeClr>
                </a:solidFill>
                <a:effectLst/>
                <a:latin typeface="+mj-lt"/>
                <a:ea typeface="Times New Roman" panose="02020603050405020304" pitchFamily="18" charset="0"/>
                <a:cs typeface="Times New Roman" panose="02020603050405020304" pitchFamily="18" charset="0"/>
              </a:rPr>
              <a:t>Relation between Churn and Total </a:t>
            </a:r>
            <a:r>
              <a:rPr lang="en-IN" sz="1600" b="1" dirty="0">
                <a:solidFill>
                  <a:schemeClr val="bg1">
                    <a:lumMod val="75000"/>
                  </a:schemeClr>
                </a:solidFill>
                <a:latin typeface="+mj-lt"/>
                <a:ea typeface="Times New Roman" panose="02020603050405020304" pitchFamily="18" charset="0"/>
                <a:cs typeface="Times New Roman" panose="02020603050405020304" pitchFamily="18" charset="0"/>
              </a:rPr>
              <a:t>intl</a:t>
            </a:r>
            <a:r>
              <a:rPr lang="en-IN" sz="1600" b="1" kern="0" dirty="0">
                <a:solidFill>
                  <a:schemeClr val="bg1">
                    <a:lumMod val="75000"/>
                  </a:schemeClr>
                </a:solidFill>
                <a:effectLst/>
                <a:latin typeface="+mj-lt"/>
                <a:ea typeface="Times New Roman" panose="02020603050405020304" pitchFamily="18" charset="0"/>
                <a:cs typeface="Times New Roman" panose="02020603050405020304" pitchFamily="18" charset="0"/>
              </a:rPr>
              <a:t> minutes, calls and charge</a:t>
            </a:r>
            <a:br>
              <a:rPr lang="en-IN" sz="1600" b="1" kern="0" dirty="0">
                <a:solidFill>
                  <a:schemeClr val="bg1">
                    <a:lumMod val="75000"/>
                  </a:schemeClr>
                </a:solidFill>
                <a:effectLst/>
                <a:latin typeface="+mj-lt"/>
                <a:ea typeface="Times New Roman" panose="02020603050405020304" pitchFamily="18" charset="0"/>
                <a:cs typeface="Times New Roman" panose="02020603050405020304" pitchFamily="18" charset="0"/>
              </a:rPr>
            </a:br>
            <a:endParaRPr lang="en-IN" sz="1600" dirty="0">
              <a:solidFill>
                <a:schemeClr val="bg1">
                  <a:lumMod val="75000"/>
                </a:schemeClr>
              </a:solidFill>
            </a:endParaRPr>
          </a:p>
        </p:txBody>
      </p:sp>
      <p:pic>
        <p:nvPicPr>
          <p:cNvPr id="4098" name="Picture 2">
            <a:extLst>
              <a:ext uri="{FF2B5EF4-FFF2-40B4-BE49-F238E27FC236}">
                <a16:creationId xmlns:a16="http://schemas.microsoft.com/office/drawing/2014/main" id="{B1BDF05A-0821-40F6-A125-CF92135BED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019" y="797167"/>
            <a:ext cx="2655101" cy="1904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A4C52FB-318A-4492-A9C3-2B9D3CF414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8041" y="797167"/>
            <a:ext cx="2619788" cy="19040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D535A769-AF13-4BA1-AF1C-8EE7F130FA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6044" y="797167"/>
            <a:ext cx="2732458" cy="1904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646C6D7-6FEB-4CAB-BE4A-D3360FD005EA}"/>
              </a:ext>
            </a:extLst>
          </p:cNvPr>
          <p:cNvSpPr txBox="1"/>
          <p:nvPr/>
        </p:nvSpPr>
        <p:spPr>
          <a:xfrm>
            <a:off x="571500" y="2854842"/>
            <a:ext cx="8410575" cy="1866665"/>
          </a:xfrm>
          <a:prstGeom prst="rect">
            <a:avLst/>
          </a:prstGeom>
          <a:noFill/>
        </p:spPr>
        <p:txBody>
          <a:bodyPr wrap="square">
            <a:spAutoFit/>
          </a:bodyPr>
          <a:lstStyle/>
          <a:p>
            <a:r>
              <a:rPr lang="en-IN" sz="1400" b="1" dirty="0">
                <a:solidFill>
                  <a:srgbClr val="000000"/>
                </a:solidFill>
                <a:effectLst/>
                <a:latin typeface="+mj-lt"/>
                <a:ea typeface="Times New Roman" panose="02020603050405020304" pitchFamily="18" charset="0"/>
                <a:cs typeface="Times New Roman" panose="02020603050405020304" pitchFamily="18" charset="0"/>
              </a:rPr>
              <a:t>According to our findings from our above </a:t>
            </a:r>
            <a:r>
              <a:rPr lang="en-US" b="1" dirty="0"/>
              <a:t>boxplot  we can observe that users who are spending more minutes are tend to switch to other operators following would be the factors that should be implemented:</a:t>
            </a:r>
          </a:p>
          <a:p>
            <a:pPr marL="285750" indent="-285750" algn="just">
              <a:lnSpc>
                <a:spcPct val="115000"/>
              </a:lnSpc>
              <a:spcBef>
                <a:spcPts val="600"/>
              </a:spcBef>
              <a:spcAft>
                <a:spcPts val="600"/>
              </a:spcAft>
              <a:buFont typeface="Arial" panose="020B0604020202020204" pitchFamily="34" charset="0"/>
              <a:buChar char="•"/>
            </a:pPr>
            <a:r>
              <a:rPr lang="en-IN" sz="1400" b="1" dirty="0">
                <a:solidFill>
                  <a:srgbClr val="000000"/>
                </a:solidFill>
                <a:effectLst/>
                <a:latin typeface="+mj-lt"/>
                <a:ea typeface="Times New Roman" panose="02020603050405020304" pitchFamily="18" charset="0"/>
                <a:cs typeface="Times New Roman" panose="02020603050405020304" pitchFamily="18" charset="0"/>
              </a:rPr>
              <a:t>Implementing  Different  Pricing Strategy</a:t>
            </a:r>
          </a:p>
          <a:p>
            <a:pPr marL="285750" indent="-285750" algn="just">
              <a:lnSpc>
                <a:spcPct val="115000"/>
              </a:lnSpc>
              <a:spcBef>
                <a:spcPts val="600"/>
              </a:spcBef>
              <a:spcAft>
                <a:spcPts val="600"/>
              </a:spcAft>
              <a:buFont typeface="Arial" panose="020B0604020202020204" pitchFamily="34" charset="0"/>
              <a:buChar char="•"/>
            </a:pPr>
            <a:r>
              <a:rPr lang="en-US" b="1" dirty="0"/>
              <a:t>Network Upgradation.</a:t>
            </a:r>
            <a:endParaRPr lang="en-IN" sz="1400" b="1" dirty="0">
              <a:solidFill>
                <a:srgbClr val="1F3763"/>
              </a:solidFill>
              <a:effectLst/>
              <a:latin typeface="+mj-lt"/>
              <a:ea typeface="Times New Roman" panose="02020603050405020304" pitchFamily="18" charset="0"/>
              <a:cs typeface="Times New Roman" panose="02020603050405020304" pitchFamily="18" charset="0"/>
            </a:endParaRPr>
          </a:p>
          <a:p>
            <a:pPr marL="285750" indent="-285750" algn="just">
              <a:lnSpc>
                <a:spcPct val="115000"/>
              </a:lnSpc>
              <a:spcBef>
                <a:spcPts val="600"/>
              </a:spcBef>
              <a:spcAft>
                <a:spcPts val="600"/>
              </a:spcAft>
              <a:buFont typeface="Arial" panose="020B0604020202020204" pitchFamily="34" charset="0"/>
              <a:buChar char="•"/>
            </a:pPr>
            <a:r>
              <a:rPr lang="en-IN" sz="1400" b="1" dirty="0">
                <a:solidFill>
                  <a:srgbClr val="000000"/>
                </a:solidFill>
                <a:effectLst/>
                <a:latin typeface="+mj-lt"/>
                <a:ea typeface="Times New Roman" panose="02020603050405020304" pitchFamily="18" charset="0"/>
                <a:cs typeface="Times New Roman" panose="02020603050405020304" pitchFamily="18" charset="0"/>
              </a:rPr>
              <a:t>Implementing  international  Calling Rate Optimization would need to lower churn rate.</a:t>
            </a:r>
            <a:endParaRPr lang="en-IN" sz="1400" b="1" dirty="0">
              <a:solidFill>
                <a:srgbClr val="1F3763"/>
              </a:solidFill>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8477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698932" y="1879131"/>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1400" b="1" dirty="0">
              <a:solidFill>
                <a:schemeClr val="bg1">
                  <a:lumMod val="75000"/>
                </a:schemeClr>
              </a:solidFill>
              <a:latin typeface="+mj-lt"/>
              <a:ea typeface="Montserrat"/>
              <a:cs typeface="Montserrat"/>
              <a:sym typeface="Montserrat"/>
            </a:endParaRPr>
          </a:p>
          <a:p>
            <a:pPr algn="l"/>
            <a:r>
              <a:rPr lang="en-IN" sz="1400" b="1" i="0" dirty="0">
                <a:solidFill>
                  <a:schemeClr val="bg1">
                    <a:lumMod val="75000"/>
                  </a:schemeClr>
                </a:solidFill>
                <a:effectLst/>
                <a:latin typeface="+mj-lt"/>
              </a:rPr>
              <a:t>The ratio between churned user who opted for international plan is 42%. It means there is some problem with the pricing or voice call quality for International plan opted users.</a:t>
            </a:r>
            <a:br>
              <a:rPr lang="en-IN" sz="1400" b="1" i="0" dirty="0">
                <a:solidFill>
                  <a:schemeClr val="bg1">
                    <a:lumMod val="75000"/>
                  </a:schemeClr>
                </a:solidFill>
                <a:effectLst/>
                <a:latin typeface="+mj-lt"/>
              </a:rPr>
            </a:br>
            <a:br>
              <a:rPr lang="en-IN" sz="1400" b="1" i="0" dirty="0">
                <a:solidFill>
                  <a:schemeClr val="bg1">
                    <a:lumMod val="75000"/>
                  </a:schemeClr>
                </a:solidFill>
                <a:effectLst/>
                <a:latin typeface="+mj-lt"/>
              </a:rPr>
            </a:br>
            <a:r>
              <a:rPr lang="en-IN" sz="1400" b="1" i="0" dirty="0">
                <a:solidFill>
                  <a:schemeClr val="bg1">
                    <a:lumMod val="75000"/>
                  </a:schemeClr>
                </a:solidFill>
                <a:effectLst/>
                <a:latin typeface="+mj-lt"/>
              </a:rPr>
              <a:t>According to </a:t>
            </a:r>
            <a:r>
              <a:rPr lang="en-IN" sz="1400" b="1" dirty="0">
                <a:solidFill>
                  <a:schemeClr val="bg1">
                    <a:lumMod val="75000"/>
                  </a:schemeClr>
                </a:solidFill>
                <a:latin typeface="+mj-lt"/>
              </a:rPr>
              <a:t>our</a:t>
            </a:r>
            <a:r>
              <a:rPr lang="en-IN" sz="1400" b="1" i="0" dirty="0">
                <a:solidFill>
                  <a:schemeClr val="bg1">
                    <a:lumMod val="75000"/>
                  </a:schemeClr>
                </a:solidFill>
                <a:effectLst/>
                <a:latin typeface="+mj-lt"/>
              </a:rPr>
              <a:t> </a:t>
            </a:r>
            <a:r>
              <a:rPr lang="en-IN" sz="1400" b="1" dirty="0">
                <a:solidFill>
                  <a:schemeClr val="bg1">
                    <a:lumMod val="75000"/>
                  </a:schemeClr>
                </a:solidFill>
                <a:latin typeface="+mj-lt"/>
              </a:rPr>
              <a:t>finding</a:t>
            </a:r>
            <a:r>
              <a:rPr lang="en-IN" sz="1400" b="1" i="0" dirty="0">
                <a:solidFill>
                  <a:schemeClr val="bg1">
                    <a:lumMod val="75000"/>
                  </a:schemeClr>
                </a:solidFill>
                <a:effectLst/>
                <a:latin typeface="+mj-lt"/>
              </a:rPr>
              <a:t>s after monitoring the voice quality of international calls, following would be the factors that should be implemented :</a:t>
            </a:r>
            <a:br>
              <a:rPr lang="en-IN" sz="1400" b="1" i="0" dirty="0">
                <a:solidFill>
                  <a:schemeClr val="bg1">
                    <a:lumMod val="75000"/>
                  </a:schemeClr>
                </a:solidFill>
                <a:effectLst/>
                <a:latin typeface="+mj-lt"/>
              </a:rPr>
            </a:br>
            <a:br>
              <a:rPr lang="en-IN" sz="1400" b="1" i="0" dirty="0">
                <a:solidFill>
                  <a:schemeClr val="bg1">
                    <a:lumMod val="75000"/>
                  </a:schemeClr>
                </a:solidFill>
                <a:effectLst/>
                <a:latin typeface="+mj-lt"/>
              </a:rPr>
            </a:br>
            <a:r>
              <a:rPr lang="en-IN" sz="1400" b="1" i="0" dirty="0">
                <a:solidFill>
                  <a:schemeClr val="bg1">
                    <a:lumMod val="75000"/>
                  </a:schemeClr>
                </a:solidFill>
                <a:effectLst/>
                <a:latin typeface="+mj-lt"/>
              </a:rPr>
              <a:t>1. Need to Upgrade or make smarter use of technologies like VoLTE for improvement of Voice    Quality during calls.</a:t>
            </a:r>
            <a:br>
              <a:rPr lang="en-IN" sz="1400" b="1" i="0" dirty="0">
                <a:solidFill>
                  <a:schemeClr val="bg1">
                    <a:lumMod val="75000"/>
                  </a:schemeClr>
                </a:solidFill>
                <a:effectLst/>
                <a:latin typeface="+mj-lt"/>
              </a:rPr>
            </a:br>
            <a:r>
              <a:rPr lang="en-IN" sz="1400" b="1" i="0" dirty="0">
                <a:solidFill>
                  <a:schemeClr val="bg1">
                    <a:lumMod val="75000"/>
                  </a:schemeClr>
                </a:solidFill>
                <a:effectLst/>
                <a:latin typeface="+mj-lt"/>
              </a:rPr>
              <a:t>2. Network Upgradation for international calls.</a:t>
            </a:r>
            <a:br>
              <a:rPr lang="en-IN" sz="1400" b="1" i="0" dirty="0">
                <a:solidFill>
                  <a:schemeClr val="bg1">
                    <a:lumMod val="75000"/>
                  </a:schemeClr>
                </a:solidFill>
                <a:effectLst/>
                <a:latin typeface="+mj-lt"/>
              </a:rPr>
            </a:br>
            <a:endParaRPr sz="1400" b="1" dirty="0">
              <a:solidFill>
                <a:schemeClr val="bg1">
                  <a:lumMod val="75000"/>
                </a:schemeClr>
              </a:solidFill>
              <a:latin typeface="+mj-l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7D062C1D-B672-422F-A3A1-BC658BE4F75F}"/>
              </a:ext>
            </a:extLst>
          </p:cNvPr>
          <p:cNvSpPr txBox="1"/>
          <p:nvPr/>
        </p:nvSpPr>
        <p:spPr>
          <a:xfrm>
            <a:off x="396063" y="219075"/>
            <a:ext cx="8633637" cy="924036"/>
          </a:xfrm>
          <a:prstGeom prst="rect">
            <a:avLst/>
          </a:prstGeom>
          <a:noFill/>
        </p:spPr>
        <p:txBody>
          <a:bodyPr wrap="square">
            <a:spAutoFit/>
          </a:bodyPr>
          <a:lstStyle/>
          <a:p>
            <a:pPr>
              <a:lnSpc>
                <a:spcPct val="115000"/>
              </a:lnSpc>
              <a:spcBef>
                <a:spcPts val="600"/>
              </a:spcBef>
              <a:spcAft>
                <a:spcPts val="600"/>
              </a:spcAft>
            </a:pPr>
            <a:r>
              <a:rPr lang="en-IN" sz="2000" b="1" dirty="0">
                <a:solidFill>
                  <a:schemeClr val="bg1">
                    <a:lumMod val="75000"/>
                  </a:schemeClr>
                </a:solidFill>
                <a:ea typeface="Arial" panose="020B0604020202020204" pitchFamily="34" charset="0"/>
              </a:rPr>
              <a:t>EDA</a:t>
            </a:r>
            <a:r>
              <a:rPr lang="en-IN" sz="2000" b="1" dirty="0">
                <a:solidFill>
                  <a:schemeClr val="bg1">
                    <a:lumMod val="75000"/>
                  </a:schemeClr>
                </a:solidFill>
                <a:sym typeface="Montserrat"/>
              </a:rPr>
              <a:t>(continued)</a:t>
            </a:r>
            <a:r>
              <a:rPr lang="en-IN" sz="2000" b="1" dirty="0">
                <a:solidFill>
                  <a:schemeClr val="bg1">
                    <a:lumMod val="75000"/>
                  </a:schemeClr>
                </a:solidFill>
                <a:ea typeface="Arial" panose="020B0604020202020204" pitchFamily="34" charset="0"/>
              </a:rPr>
              <a:t>: </a:t>
            </a:r>
            <a:r>
              <a:rPr lang="en-IN" sz="2000" b="1" kern="0" dirty="0">
                <a:solidFill>
                  <a:schemeClr val="bg1">
                    <a:lumMod val="75000"/>
                  </a:schemeClr>
                </a:solidFill>
                <a:effectLst/>
                <a:latin typeface="+mj-lt"/>
                <a:ea typeface="Times New Roman" panose="02020603050405020304" pitchFamily="18" charset="0"/>
                <a:cs typeface="Times New Roman" panose="02020603050405020304" pitchFamily="18" charset="0"/>
              </a:rPr>
              <a:t>Relation between Churn </a:t>
            </a:r>
            <a:r>
              <a:rPr lang="en-IN" sz="2000" b="1" dirty="0">
                <a:solidFill>
                  <a:schemeClr val="bg1">
                    <a:lumMod val="75000"/>
                  </a:schemeClr>
                </a:solidFill>
                <a:latin typeface="+mj-lt"/>
                <a:ea typeface="Times New Roman" panose="02020603050405020304" pitchFamily="18" charset="0"/>
                <a:cs typeface="Times New Roman" panose="02020603050405020304" pitchFamily="18" charset="0"/>
              </a:rPr>
              <a:t>vs </a:t>
            </a:r>
            <a:r>
              <a:rPr lang="en-IN" sz="2000" b="1" i="0" dirty="0">
                <a:solidFill>
                  <a:schemeClr val="bg1">
                    <a:lumMod val="75000"/>
                  </a:schemeClr>
                </a:solidFill>
                <a:effectLst/>
                <a:latin typeface="+mj-lt"/>
              </a:rPr>
              <a:t>International plan</a:t>
            </a:r>
          </a:p>
          <a:p>
            <a:pPr>
              <a:lnSpc>
                <a:spcPct val="115000"/>
              </a:lnSpc>
              <a:spcBef>
                <a:spcPts val="600"/>
              </a:spcBef>
              <a:spcAft>
                <a:spcPts val="600"/>
              </a:spcAft>
            </a:pPr>
            <a:endParaRPr lang="en-IN" sz="2000" b="1" kern="0" dirty="0">
              <a:solidFill>
                <a:schemeClr val="bg1">
                  <a:lumMod val="75000"/>
                </a:schemeClr>
              </a:solidFill>
              <a:effectLst/>
              <a:latin typeface="+mj-lt"/>
              <a:ea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376C5AE1-40E9-43BB-8C60-96D4F7C34B1A}"/>
              </a:ext>
            </a:extLst>
          </p:cNvPr>
          <p:cNvGraphicFramePr>
            <a:graphicFrameLocks noGrp="1"/>
          </p:cNvGraphicFramePr>
          <p:nvPr>
            <p:extLst>
              <p:ext uri="{D42A27DB-BD31-4B8C-83A1-F6EECF244321}">
                <p14:modId xmlns:p14="http://schemas.microsoft.com/office/powerpoint/2010/main" val="1533521225"/>
              </p:ext>
            </p:extLst>
          </p:nvPr>
        </p:nvGraphicFramePr>
        <p:xfrm>
          <a:off x="1053214" y="870280"/>
          <a:ext cx="3995036" cy="1432560"/>
        </p:xfrm>
        <a:graphic>
          <a:graphicData uri="http://schemas.openxmlformats.org/drawingml/2006/table">
            <a:tbl>
              <a:tblPr/>
              <a:tblGrid>
                <a:gridCol w="1870961">
                  <a:extLst>
                    <a:ext uri="{9D8B030D-6E8A-4147-A177-3AD203B41FA5}">
                      <a16:colId xmlns:a16="http://schemas.microsoft.com/office/drawing/2014/main" val="3932301986"/>
                    </a:ext>
                  </a:extLst>
                </a:gridCol>
                <a:gridCol w="676275">
                  <a:extLst>
                    <a:ext uri="{9D8B030D-6E8A-4147-A177-3AD203B41FA5}">
                      <a16:colId xmlns:a16="http://schemas.microsoft.com/office/drawing/2014/main" val="1330533813"/>
                    </a:ext>
                  </a:extLst>
                </a:gridCol>
                <a:gridCol w="619125">
                  <a:extLst>
                    <a:ext uri="{9D8B030D-6E8A-4147-A177-3AD203B41FA5}">
                      <a16:colId xmlns:a16="http://schemas.microsoft.com/office/drawing/2014/main" val="3672322094"/>
                    </a:ext>
                  </a:extLst>
                </a:gridCol>
                <a:gridCol w="828675">
                  <a:extLst>
                    <a:ext uri="{9D8B030D-6E8A-4147-A177-3AD203B41FA5}">
                      <a16:colId xmlns:a16="http://schemas.microsoft.com/office/drawing/2014/main" val="1986445126"/>
                    </a:ext>
                  </a:extLst>
                </a:gridCol>
              </a:tblGrid>
              <a:tr h="0">
                <a:tc>
                  <a:txBody>
                    <a:bodyPr/>
                    <a:lstStyle/>
                    <a:p>
                      <a:pPr algn="r"/>
                      <a:r>
                        <a:rPr lang="en-IN" b="1" dirty="0">
                          <a:effectLst/>
                        </a:rPr>
                        <a:t>Churn-</a:t>
                      </a:r>
                    </a:p>
                  </a:txBody>
                  <a:tcPr anchor="ctr">
                    <a:lnL>
                      <a:noFill/>
                    </a:lnL>
                    <a:lnR>
                      <a:noFill/>
                    </a:lnR>
                    <a:lnT>
                      <a:noFill/>
                    </a:lnT>
                    <a:lnB>
                      <a:noFill/>
                    </a:lnB>
                  </a:tcPr>
                </a:tc>
                <a:tc>
                  <a:txBody>
                    <a:bodyPr/>
                    <a:lstStyle/>
                    <a:p>
                      <a:pPr algn="r"/>
                      <a:r>
                        <a:rPr lang="en-IN" b="1">
                          <a:effectLst/>
                        </a:rPr>
                        <a:t>False</a:t>
                      </a:r>
                    </a:p>
                  </a:txBody>
                  <a:tcPr anchor="ctr">
                    <a:lnL>
                      <a:noFill/>
                    </a:lnL>
                    <a:lnR>
                      <a:noFill/>
                    </a:lnR>
                    <a:lnT>
                      <a:noFill/>
                    </a:lnT>
                    <a:lnB>
                      <a:noFill/>
                    </a:lnB>
                  </a:tcPr>
                </a:tc>
                <a:tc>
                  <a:txBody>
                    <a:bodyPr/>
                    <a:lstStyle/>
                    <a:p>
                      <a:pPr algn="r"/>
                      <a:r>
                        <a:rPr lang="en-IN" b="1" dirty="0">
                          <a:effectLst/>
                        </a:rPr>
                        <a:t>True</a:t>
                      </a:r>
                    </a:p>
                  </a:txBody>
                  <a:tcPr anchor="ctr">
                    <a:lnL>
                      <a:noFill/>
                    </a:lnL>
                    <a:lnR>
                      <a:noFill/>
                    </a:lnR>
                    <a:lnT>
                      <a:noFill/>
                    </a:lnT>
                    <a:lnB>
                      <a:noFill/>
                    </a:lnB>
                  </a:tcPr>
                </a:tc>
                <a:tc>
                  <a:txBody>
                    <a:bodyPr/>
                    <a:lstStyle/>
                    <a:p>
                      <a:pPr algn="r"/>
                      <a:r>
                        <a:rPr lang="en-IN" b="1" dirty="0">
                          <a:effectLst/>
                        </a:rPr>
                        <a:t>Perc_ Churn</a:t>
                      </a:r>
                    </a:p>
                  </a:txBody>
                  <a:tcPr anchor="ctr">
                    <a:lnL>
                      <a:noFill/>
                    </a:lnL>
                    <a:lnR>
                      <a:noFill/>
                    </a:lnR>
                    <a:lnT>
                      <a:noFill/>
                    </a:lnT>
                    <a:lnB>
                      <a:noFill/>
                    </a:lnB>
                  </a:tcPr>
                </a:tc>
                <a:extLst>
                  <a:ext uri="{0D108BD9-81ED-4DB2-BD59-A6C34878D82A}">
                    <a16:rowId xmlns:a16="http://schemas.microsoft.com/office/drawing/2014/main" val="2296536146"/>
                  </a:ext>
                </a:extLst>
              </a:tr>
              <a:tr h="0">
                <a:tc>
                  <a:txBody>
                    <a:bodyPr/>
                    <a:lstStyle/>
                    <a:p>
                      <a:pPr algn="l"/>
                      <a:r>
                        <a:rPr lang="en-IN" b="1" dirty="0">
                          <a:effectLst/>
                        </a:rPr>
                        <a:t>International plan</a:t>
                      </a:r>
                    </a:p>
                  </a:txBody>
                  <a:tcPr anchor="ctr">
                    <a:lnL>
                      <a:noFill/>
                    </a:lnL>
                    <a:lnR>
                      <a:noFill/>
                    </a:lnR>
                    <a:lnT>
                      <a:noFill/>
                    </a:lnT>
                    <a:lnB>
                      <a:noFill/>
                    </a:lnB>
                  </a:tcPr>
                </a:tc>
                <a:tc>
                  <a:txBody>
                    <a:bodyPr/>
                    <a:lstStyle/>
                    <a:p>
                      <a:pPr algn="r"/>
                      <a:endParaRPr lang="en-IN" b="1">
                        <a:effectLst/>
                      </a:endParaRPr>
                    </a:p>
                  </a:txBody>
                  <a:tcPr anchor="ctr">
                    <a:lnL>
                      <a:noFill/>
                    </a:lnL>
                    <a:lnR>
                      <a:noFill/>
                    </a:lnR>
                    <a:lnT>
                      <a:noFill/>
                    </a:lnT>
                    <a:lnB>
                      <a:noFill/>
                    </a:lnB>
                  </a:tcPr>
                </a:tc>
                <a:tc>
                  <a:txBody>
                    <a:bodyPr/>
                    <a:lstStyle/>
                    <a:p>
                      <a:pPr algn="r"/>
                      <a:endParaRPr lang="en-IN" b="1">
                        <a:effectLst/>
                      </a:endParaRPr>
                    </a:p>
                  </a:txBody>
                  <a:tcPr anchor="ctr">
                    <a:lnL>
                      <a:noFill/>
                    </a:lnL>
                    <a:lnR>
                      <a:noFill/>
                    </a:lnR>
                    <a:lnT>
                      <a:noFill/>
                    </a:lnT>
                    <a:lnB>
                      <a:noFill/>
                    </a:lnB>
                  </a:tcPr>
                </a:tc>
                <a:tc>
                  <a:txBody>
                    <a:bodyPr/>
                    <a:lstStyle/>
                    <a:p>
                      <a:pPr algn="r"/>
                      <a:endParaRPr lang="en-IN" b="1" dirty="0">
                        <a:effectLst/>
                      </a:endParaRPr>
                    </a:p>
                  </a:txBody>
                  <a:tcPr anchor="ctr">
                    <a:lnL>
                      <a:noFill/>
                    </a:lnL>
                    <a:lnR>
                      <a:noFill/>
                    </a:lnR>
                    <a:lnT>
                      <a:noFill/>
                    </a:lnT>
                    <a:lnB>
                      <a:noFill/>
                    </a:lnB>
                  </a:tcPr>
                </a:tc>
                <a:extLst>
                  <a:ext uri="{0D108BD9-81ED-4DB2-BD59-A6C34878D82A}">
                    <a16:rowId xmlns:a16="http://schemas.microsoft.com/office/drawing/2014/main" val="3042122605"/>
                  </a:ext>
                </a:extLst>
              </a:tr>
              <a:tr h="0">
                <a:tc>
                  <a:txBody>
                    <a:bodyPr/>
                    <a:lstStyle/>
                    <a:p>
                      <a:pPr fontAlgn="ctr"/>
                      <a:r>
                        <a:rPr lang="en-IN" b="1">
                          <a:effectLst/>
                        </a:rPr>
                        <a:t>No</a:t>
                      </a:r>
                    </a:p>
                  </a:txBody>
                  <a:tcPr anchor="ctr">
                    <a:lnL>
                      <a:noFill/>
                    </a:lnL>
                    <a:lnR>
                      <a:noFill/>
                    </a:lnR>
                    <a:lnT>
                      <a:noFill/>
                    </a:lnT>
                    <a:lnB>
                      <a:noFill/>
                    </a:lnB>
                  </a:tcPr>
                </a:tc>
                <a:tc>
                  <a:txBody>
                    <a:bodyPr/>
                    <a:lstStyle/>
                    <a:p>
                      <a:pPr algn="r"/>
                      <a:r>
                        <a:rPr lang="en-IN">
                          <a:effectLst/>
                        </a:rPr>
                        <a:t>2664</a:t>
                      </a:r>
                    </a:p>
                  </a:txBody>
                  <a:tcPr anchor="ctr">
                    <a:lnL>
                      <a:noFill/>
                    </a:lnL>
                    <a:lnR>
                      <a:noFill/>
                    </a:lnR>
                    <a:lnT>
                      <a:noFill/>
                    </a:lnT>
                    <a:lnB>
                      <a:noFill/>
                    </a:lnB>
                  </a:tcPr>
                </a:tc>
                <a:tc>
                  <a:txBody>
                    <a:bodyPr/>
                    <a:lstStyle/>
                    <a:p>
                      <a:pPr algn="r"/>
                      <a:r>
                        <a:rPr lang="en-IN">
                          <a:effectLst/>
                        </a:rPr>
                        <a:t>346</a:t>
                      </a:r>
                    </a:p>
                  </a:txBody>
                  <a:tcPr anchor="ctr">
                    <a:lnL>
                      <a:noFill/>
                    </a:lnL>
                    <a:lnR>
                      <a:noFill/>
                    </a:lnR>
                    <a:lnT>
                      <a:noFill/>
                    </a:lnT>
                    <a:lnB>
                      <a:noFill/>
                    </a:lnB>
                  </a:tcPr>
                </a:tc>
                <a:tc>
                  <a:txBody>
                    <a:bodyPr/>
                    <a:lstStyle/>
                    <a:p>
                      <a:pPr algn="r"/>
                      <a:r>
                        <a:rPr lang="en-IN" dirty="0">
                          <a:effectLst/>
                        </a:rPr>
                        <a:t>11.49</a:t>
                      </a:r>
                    </a:p>
                  </a:txBody>
                  <a:tcPr anchor="ctr">
                    <a:lnL>
                      <a:noFill/>
                    </a:lnL>
                    <a:lnR>
                      <a:noFill/>
                    </a:lnR>
                    <a:lnT>
                      <a:noFill/>
                    </a:lnT>
                    <a:lnB>
                      <a:noFill/>
                    </a:lnB>
                  </a:tcPr>
                </a:tc>
                <a:extLst>
                  <a:ext uri="{0D108BD9-81ED-4DB2-BD59-A6C34878D82A}">
                    <a16:rowId xmlns:a16="http://schemas.microsoft.com/office/drawing/2014/main" val="3929946963"/>
                  </a:ext>
                </a:extLst>
              </a:tr>
              <a:tr h="0">
                <a:tc>
                  <a:txBody>
                    <a:bodyPr/>
                    <a:lstStyle/>
                    <a:p>
                      <a:pPr fontAlgn="ctr"/>
                      <a:r>
                        <a:rPr lang="en-IN" b="1">
                          <a:effectLst/>
                        </a:rPr>
                        <a:t>Yes</a:t>
                      </a:r>
                    </a:p>
                  </a:txBody>
                  <a:tcPr anchor="ctr">
                    <a:lnL>
                      <a:noFill/>
                    </a:lnL>
                    <a:lnR>
                      <a:noFill/>
                    </a:lnR>
                    <a:lnT>
                      <a:noFill/>
                    </a:lnT>
                    <a:lnB>
                      <a:noFill/>
                    </a:lnB>
                  </a:tcPr>
                </a:tc>
                <a:tc>
                  <a:txBody>
                    <a:bodyPr/>
                    <a:lstStyle/>
                    <a:p>
                      <a:pPr algn="r"/>
                      <a:r>
                        <a:rPr lang="en-IN">
                          <a:effectLst/>
                        </a:rPr>
                        <a:t>186</a:t>
                      </a:r>
                    </a:p>
                  </a:txBody>
                  <a:tcPr anchor="ctr">
                    <a:lnL>
                      <a:noFill/>
                    </a:lnL>
                    <a:lnR>
                      <a:noFill/>
                    </a:lnR>
                    <a:lnT>
                      <a:noFill/>
                    </a:lnT>
                    <a:lnB>
                      <a:noFill/>
                    </a:lnB>
                  </a:tcPr>
                </a:tc>
                <a:tc>
                  <a:txBody>
                    <a:bodyPr/>
                    <a:lstStyle/>
                    <a:p>
                      <a:pPr algn="r"/>
                      <a:r>
                        <a:rPr lang="en-IN">
                          <a:effectLst/>
                        </a:rPr>
                        <a:t>137</a:t>
                      </a:r>
                    </a:p>
                  </a:txBody>
                  <a:tcPr anchor="ctr">
                    <a:lnL>
                      <a:noFill/>
                    </a:lnL>
                    <a:lnR>
                      <a:noFill/>
                    </a:lnR>
                    <a:lnT>
                      <a:noFill/>
                    </a:lnT>
                    <a:lnB>
                      <a:noFill/>
                    </a:lnB>
                  </a:tcPr>
                </a:tc>
                <a:tc>
                  <a:txBody>
                    <a:bodyPr/>
                    <a:lstStyle/>
                    <a:p>
                      <a:pPr algn="r"/>
                      <a:r>
                        <a:rPr lang="en-IN" dirty="0">
                          <a:effectLst/>
                        </a:rPr>
                        <a:t>42.41</a:t>
                      </a:r>
                    </a:p>
                  </a:txBody>
                  <a:tcPr anchor="ctr">
                    <a:lnL>
                      <a:noFill/>
                    </a:lnL>
                    <a:lnR>
                      <a:noFill/>
                    </a:lnR>
                    <a:lnT>
                      <a:noFill/>
                    </a:lnT>
                    <a:lnB>
                      <a:noFill/>
                    </a:lnB>
                  </a:tcPr>
                </a:tc>
                <a:extLst>
                  <a:ext uri="{0D108BD9-81ED-4DB2-BD59-A6C34878D82A}">
                    <a16:rowId xmlns:a16="http://schemas.microsoft.com/office/drawing/2014/main" val="2570920543"/>
                  </a:ext>
                </a:extLst>
              </a:tr>
            </a:tbl>
          </a:graphicData>
        </a:graphic>
      </p:graphicFrame>
      <p:pic>
        <p:nvPicPr>
          <p:cNvPr id="5" name="Picture 4">
            <a:extLst>
              <a:ext uri="{FF2B5EF4-FFF2-40B4-BE49-F238E27FC236}">
                <a16:creationId xmlns:a16="http://schemas.microsoft.com/office/drawing/2014/main" id="{49CDD69D-B55B-456D-908E-435A6C09C0BE}"/>
              </a:ext>
            </a:extLst>
          </p:cNvPr>
          <p:cNvPicPr>
            <a:picLocks noChangeAspect="1"/>
          </p:cNvPicPr>
          <p:nvPr/>
        </p:nvPicPr>
        <p:blipFill>
          <a:blip r:embed="rId3"/>
          <a:stretch>
            <a:fillRect/>
          </a:stretch>
        </p:blipFill>
        <p:spPr>
          <a:xfrm>
            <a:off x="5338363" y="755980"/>
            <a:ext cx="3134470" cy="2212977"/>
          </a:xfrm>
          <a:prstGeom prst="rect">
            <a:avLst/>
          </a:prstGeom>
        </p:spPr>
      </p:pic>
    </p:spTree>
    <p:extLst>
      <p:ext uri="{BB962C8B-B14F-4D97-AF65-F5344CB8AC3E}">
        <p14:creationId xmlns:p14="http://schemas.microsoft.com/office/powerpoint/2010/main" val="2969544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674031" y="3184274"/>
            <a:ext cx="7598100" cy="270634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algn="l">
              <a:lnSpc>
                <a:spcPct val="115000"/>
              </a:lnSpc>
              <a:spcBef>
                <a:spcPts val="600"/>
              </a:spcBef>
              <a:spcAft>
                <a:spcPts val="6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a:t>
            </a:r>
            <a:r>
              <a:rPr lang="en-IN" sz="1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our</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findings, following would be the factors that should be implemented:</a:t>
            </a:r>
            <a:br>
              <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We have to promote our customer services.</a:t>
            </a:r>
            <a:br>
              <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Strengthening the customer service department can be helpful also.</a:t>
            </a:r>
            <a:br>
              <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We can take Feedback from customer who called customer services.</a:t>
            </a:r>
            <a:br>
              <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endParaRPr sz="3600" b="1" dirty="0">
              <a:solidFill>
                <a:schemeClr val="lt1"/>
              </a:solidFill>
              <a:latin typeface="Montserrat"/>
              <a:ea typeface="Montserrat"/>
              <a:cs typeface="Montserrat"/>
              <a:sym typeface="Montserrat"/>
            </a:endParaRPr>
          </a:p>
          <a:p>
            <a:pPr marL="0" lvl="0" indent="0" algn="l"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EC7A0C52-CB19-43A0-940E-58F3C4CC459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92694" y="655686"/>
            <a:ext cx="4116221" cy="2288138"/>
          </a:xfrm>
          <a:prstGeom prst="rect">
            <a:avLst/>
          </a:prstGeom>
          <a:noFill/>
          <a:ln>
            <a:noFill/>
          </a:ln>
        </p:spPr>
      </p:pic>
      <p:sp>
        <p:nvSpPr>
          <p:cNvPr id="6" name="TextBox 5">
            <a:extLst>
              <a:ext uri="{FF2B5EF4-FFF2-40B4-BE49-F238E27FC236}">
                <a16:creationId xmlns:a16="http://schemas.microsoft.com/office/drawing/2014/main" id="{FC7EBD64-B0D1-47F9-960F-7FCBFBF93220}"/>
              </a:ext>
            </a:extLst>
          </p:cNvPr>
          <p:cNvSpPr txBox="1"/>
          <p:nvPr/>
        </p:nvSpPr>
        <p:spPr>
          <a:xfrm>
            <a:off x="456727" y="229930"/>
            <a:ext cx="8416807" cy="416204"/>
          </a:xfrm>
          <a:prstGeom prst="rect">
            <a:avLst/>
          </a:prstGeom>
          <a:noFill/>
        </p:spPr>
        <p:txBody>
          <a:bodyPr wrap="square">
            <a:spAutoFit/>
          </a:bodyPr>
          <a:lstStyle/>
          <a:p>
            <a:pPr algn="just">
              <a:lnSpc>
                <a:spcPct val="115000"/>
              </a:lnSpc>
              <a:spcBef>
                <a:spcPts val="600"/>
              </a:spcBef>
              <a:spcAft>
                <a:spcPts val="600"/>
              </a:spcAft>
            </a:pPr>
            <a:r>
              <a:rPr lang="en-IN" sz="2000" b="1" dirty="0">
                <a:solidFill>
                  <a:schemeClr val="bg1">
                    <a:lumMod val="75000"/>
                  </a:schemeClr>
                </a:solidFill>
                <a:ea typeface="Arial" panose="020B0604020202020204" pitchFamily="34" charset="0"/>
              </a:rPr>
              <a:t>EDA</a:t>
            </a:r>
            <a:r>
              <a:rPr lang="en-IN" sz="2000" b="1" dirty="0">
                <a:solidFill>
                  <a:schemeClr val="bg1">
                    <a:lumMod val="75000"/>
                  </a:schemeClr>
                </a:solidFill>
                <a:sym typeface="Montserrat"/>
              </a:rPr>
              <a:t>(continued)</a:t>
            </a:r>
            <a:r>
              <a:rPr lang="en-IN" sz="2000" b="1" dirty="0">
                <a:solidFill>
                  <a:schemeClr val="bg1">
                    <a:lumMod val="75000"/>
                  </a:schemeClr>
                </a:solidFill>
                <a:ea typeface="Arial" panose="020B0604020202020204" pitchFamily="34" charset="0"/>
              </a:rPr>
              <a:t>: </a:t>
            </a:r>
            <a:r>
              <a:rPr lang="en-IN" sz="2000" b="1" kern="0" dirty="0">
                <a:solidFill>
                  <a:schemeClr val="bg1">
                    <a:lumMod val="75000"/>
                  </a:schemeClr>
                </a:solidFill>
                <a:effectLst/>
                <a:latin typeface="+mj-lt"/>
                <a:ea typeface="Times New Roman" panose="02020603050405020304" pitchFamily="18" charset="0"/>
                <a:cs typeface="Times New Roman" panose="02020603050405020304" pitchFamily="18" charset="0"/>
              </a:rPr>
              <a:t>Relation between Churn and Customer service</a:t>
            </a:r>
          </a:p>
        </p:txBody>
      </p:sp>
    </p:spTree>
    <p:extLst>
      <p:ext uri="{BB962C8B-B14F-4D97-AF65-F5344CB8AC3E}">
        <p14:creationId xmlns:p14="http://schemas.microsoft.com/office/powerpoint/2010/main" val="3092067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ED1E5A90-40ED-47E6-A75C-B3F28453A850}"/>
              </a:ext>
            </a:extLst>
          </p:cNvPr>
          <p:cNvSpPr txBox="1"/>
          <p:nvPr/>
        </p:nvSpPr>
        <p:spPr>
          <a:xfrm>
            <a:off x="450141" y="182305"/>
            <a:ext cx="8941982" cy="383823"/>
          </a:xfrm>
          <a:prstGeom prst="rect">
            <a:avLst/>
          </a:prstGeom>
          <a:noFill/>
        </p:spPr>
        <p:txBody>
          <a:bodyPr wrap="square">
            <a:spAutoFit/>
          </a:bodyPr>
          <a:lstStyle/>
          <a:p>
            <a:pPr>
              <a:lnSpc>
                <a:spcPct val="115000"/>
              </a:lnSpc>
              <a:spcBef>
                <a:spcPts val="600"/>
              </a:spcBef>
              <a:spcAft>
                <a:spcPts val="600"/>
              </a:spcAft>
            </a:pPr>
            <a:r>
              <a:rPr lang="en-IN" sz="1800" b="1" dirty="0">
                <a:solidFill>
                  <a:schemeClr val="bg1">
                    <a:lumMod val="75000"/>
                  </a:schemeClr>
                </a:solidFill>
                <a:ea typeface="Arial" panose="020B0604020202020204" pitchFamily="34" charset="0"/>
              </a:rPr>
              <a:t>EDA</a:t>
            </a:r>
            <a:r>
              <a:rPr lang="en-IN" sz="1800" b="1" dirty="0">
                <a:solidFill>
                  <a:schemeClr val="bg1">
                    <a:lumMod val="75000"/>
                  </a:schemeClr>
                </a:solidFill>
                <a:sym typeface="Montserrat"/>
              </a:rPr>
              <a:t>(continued)</a:t>
            </a:r>
            <a:r>
              <a:rPr lang="en-IN" sz="1800" b="1" dirty="0">
                <a:solidFill>
                  <a:schemeClr val="bg1">
                    <a:lumMod val="75000"/>
                  </a:schemeClr>
                </a:solidFill>
                <a:ea typeface="Arial" panose="020B0604020202020204" pitchFamily="34" charset="0"/>
              </a:rPr>
              <a:t>: </a:t>
            </a:r>
            <a:r>
              <a:rPr lang="en-IN" sz="1800" b="1" kern="0" dirty="0">
                <a:solidFill>
                  <a:schemeClr val="bg1">
                    <a:lumMod val="75000"/>
                  </a:schemeClr>
                </a:solidFill>
                <a:effectLst/>
                <a:latin typeface="+mj-lt"/>
                <a:ea typeface="Times New Roman" panose="02020603050405020304" pitchFamily="18" charset="0"/>
                <a:cs typeface="Times New Roman" panose="02020603050405020304" pitchFamily="18" charset="0"/>
              </a:rPr>
              <a:t>Checking correlation of all the features in our dataset</a:t>
            </a:r>
          </a:p>
        </p:txBody>
      </p:sp>
      <p:pic>
        <p:nvPicPr>
          <p:cNvPr id="7170" name="Picture 2">
            <a:extLst>
              <a:ext uri="{FF2B5EF4-FFF2-40B4-BE49-F238E27FC236}">
                <a16:creationId xmlns:a16="http://schemas.microsoft.com/office/drawing/2014/main" id="{CBC78A2B-7FA8-4380-B902-BB7AB19400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098" y="613615"/>
            <a:ext cx="8300889" cy="4383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297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C949664-4CEB-41C1-8281-350E14058AC2}"/>
              </a:ext>
            </a:extLst>
          </p:cNvPr>
          <p:cNvSpPr txBox="1"/>
          <p:nvPr/>
        </p:nvSpPr>
        <p:spPr>
          <a:xfrm>
            <a:off x="411480" y="124729"/>
            <a:ext cx="4572000" cy="490199"/>
          </a:xfrm>
          <a:prstGeom prst="rect">
            <a:avLst/>
          </a:prstGeom>
          <a:noFill/>
        </p:spPr>
        <p:txBody>
          <a:bodyPr wrap="square">
            <a:spAutoFit/>
          </a:bodyPr>
          <a:lstStyle/>
          <a:p>
            <a:pPr>
              <a:lnSpc>
                <a:spcPct val="115000"/>
              </a:lnSpc>
              <a:spcBef>
                <a:spcPts val="600"/>
              </a:spcBef>
              <a:spcAft>
                <a:spcPts val="600"/>
              </a:spcAft>
            </a:pPr>
            <a:r>
              <a:rPr lang="en-IN" sz="2400" b="1" kern="0" dirty="0">
                <a:solidFill>
                  <a:schemeClr val="bg1">
                    <a:lumMod val="75000"/>
                  </a:schemeClr>
                </a:solidFill>
                <a:effectLst/>
                <a:latin typeface="+mj-lt"/>
                <a:ea typeface="Times New Roman" panose="02020603050405020304" pitchFamily="18" charset="0"/>
                <a:cs typeface="Times New Roman" panose="02020603050405020304" pitchFamily="18" charset="0"/>
              </a:rPr>
              <a:t>Conclusion</a:t>
            </a:r>
          </a:p>
        </p:txBody>
      </p:sp>
      <p:sp>
        <p:nvSpPr>
          <p:cNvPr id="7" name="TextBox 6">
            <a:extLst>
              <a:ext uri="{FF2B5EF4-FFF2-40B4-BE49-F238E27FC236}">
                <a16:creationId xmlns:a16="http://schemas.microsoft.com/office/drawing/2014/main" id="{8577A2FB-C6C8-49F0-BBC3-27E1CBDA2362}"/>
              </a:ext>
            </a:extLst>
          </p:cNvPr>
          <p:cNvSpPr txBox="1"/>
          <p:nvPr/>
        </p:nvSpPr>
        <p:spPr>
          <a:xfrm>
            <a:off x="851328" y="869185"/>
            <a:ext cx="5079210" cy="3323987"/>
          </a:xfrm>
          <a:prstGeom prst="rect">
            <a:avLst/>
          </a:prstGeom>
          <a:noFill/>
        </p:spPr>
        <p:txBody>
          <a:bodyPr wrap="square">
            <a:spAutoFit/>
          </a:bodyPr>
          <a:lstStyle/>
          <a:p>
            <a:pPr marL="285750" indent="-285750" algn="just">
              <a:buFont typeface="Arial" panose="020B0604020202020204" pitchFamily="34" charset="0"/>
              <a:buChar char="•"/>
            </a:pPr>
            <a:r>
              <a:rPr lang="en-IN" b="1" i="0" dirty="0">
                <a:solidFill>
                  <a:schemeClr val="bg1">
                    <a:lumMod val="75000"/>
                  </a:schemeClr>
                </a:solidFill>
                <a:effectLst/>
                <a:latin typeface="+mj-lt"/>
              </a:rPr>
              <a:t>In this project ,we tried to analyse the factor of customer churn. First we did inspection of dataset on a basic level. We looked for missing values and check the outlier.</a:t>
            </a:r>
          </a:p>
          <a:p>
            <a:pPr marL="285750" indent="-285750" algn="just">
              <a:buFont typeface="Arial" panose="020B0604020202020204" pitchFamily="34" charset="0"/>
              <a:buChar char="•"/>
            </a:pPr>
            <a:r>
              <a:rPr lang="en-IN" b="1" i="0" dirty="0">
                <a:solidFill>
                  <a:schemeClr val="bg1">
                    <a:lumMod val="75000"/>
                  </a:schemeClr>
                </a:solidFill>
                <a:effectLst/>
                <a:latin typeface="+mj-lt"/>
              </a:rPr>
              <a:t>Then we used the matplotlib and seaborn to do Exploratory Data Analysis(EDA) on given data by plotting different graphs like count plot, pie chart, bar plot, </a:t>
            </a:r>
            <a:r>
              <a:rPr lang="en-IN" b="1" i="0" dirty="0" err="1">
                <a:solidFill>
                  <a:schemeClr val="bg1">
                    <a:lumMod val="75000"/>
                  </a:schemeClr>
                </a:solidFill>
                <a:effectLst/>
                <a:latin typeface="+mj-lt"/>
              </a:rPr>
              <a:t>boxplot</a:t>
            </a:r>
            <a:r>
              <a:rPr lang="en-IN" b="1" i="0" dirty="0">
                <a:solidFill>
                  <a:schemeClr val="bg1">
                    <a:lumMod val="75000"/>
                  </a:schemeClr>
                </a:solidFill>
                <a:effectLst/>
                <a:latin typeface="+mj-lt"/>
              </a:rPr>
              <a:t>, heat map from this then we got useful insights like: churn percentage of customer is 14%, customer having more daily charge will be more chances of churn, states like New Jersey, Texas and Maryland have higher churn rate, customer having international plan have more churn rate, customer having less customer service call have more churn rate.</a:t>
            </a:r>
          </a:p>
        </p:txBody>
      </p:sp>
      <p:pic>
        <p:nvPicPr>
          <p:cNvPr id="6" name="Picture 5">
            <a:extLst>
              <a:ext uri="{FF2B5EF4-FFF2-40B4-BE49-F238E27FC236}">
                <a16:creationId xmlns:a16="http://schemas.microsoft.com/office/drawing/2014/main" id="{422C35C9-8C92-4379-8959-61C42B51A83C}"/>
              </a:ext>
            </a:extLst>
          </p:cNvPr>
          <p:cNvPicPr>
            <a:picLocks noChangeAspect="1"/>
          </p:cNvPicPr>
          <p:nvPr/>
        </p:nvPicPr>
        <p:blipFill>
          <a:blip r:embed="rId3"/>
          <a:stretch>
            <a:fillRect/>
          </a:stretch>
        </p:blipFill>
        <p:spPr>
          <a:xfrm>
            <a:off x="6152674" y="1325064"/>
            <a:ext cx="2762250" cy="1657350"/>
          </a:xfrm>
          <a:prstGeom prst="rect">
            <a:avLst/>
          </a:prstGeom>
        </p:spPr>
      </p:pic>
    </p:spTree>
    <p:extLst>
      <p:ext uri="{BB962C8B-B14F-4D97-AF65-F5344CB8AC3E}">
        <p14:creationId xmlns:p14="http://schemas.microsoft.com/office/powerpoint/2010/main" val="3010706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34812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57B78861-7EB2-46AD-BCC5-3D5F12F032C3}"/>
              </a:ext>
            </a:extLst>
          </p:cNvPr>
          <p:cNvSpPr txBox="1"/>
          <p:nvPr/>
        </p:nvSpPr>
        <p:spPr>
          <a:xfrm>
            <a:off x="796834" y="914629"/>
            <a:ext cx="5212080" cy="2893100"/>
          </a:xfrm>
          <a:prstGeom prst="rect">
            <a:avLst/>
          </a:prstGeom>
          <a:noFill/>
        </p:spPr>
        <p:txBody>
          <a:bodyPr wrap="square">
            <a:spAutoFit/>
          </a:bodyPr>
          <a:lstStyle/>
          <a:p>
            <a:pPr algn="just"/>
            <a:r>
              <a:rPr lang="en-IN" b="1" i="0" dirty="0">
                <a:solidFill>
                  <a:schemeClr val="bg1">
                    <a:lumMod val="75000"/>
                  </a:schemeClr>
                </a:solidFill>
                <a:effectLst/>
                <a:latin typeface="+mj-lt"/>
              </a:rPr>
              <a:t>Here is our suggestions to prevent churn :</a:t>
            </a:r>
          </a:p>
          <a:p>
            <a:pPr algn="just"/>
            <a:endParaRPr lang="en-IN" b="1" i="0" dirty="0">
              <a:solidFill>
                <a:schemeClr val="bg1">
                  <a:lumMod val="75000"/>
                </a:schemeClr>
              </a:solidFill>
              <a:effectLst/>
              <a:latin typeface="+mj-lt"/>
            </a:endParaRPr>
          </a:p>
          <a:p>
            <a:pPr marL="285750" indent="-285750" algn="just">
              <a:buFont typeface="Arial" panose="020B0604020202020204" pitchFamily="34" charset="0"/>
              <a:buChar char="•"/>
            </a:pPr>
            <a:r>
              <a:rPr lang="en-IN" b="1" i="0" dirty="0">
                <a:solidFill>
                  <a:schemeClr val="bg1">
                    <a:lumMod val="75000"/>
                  </a:schemeClr>
                </a:solidFill>
                <a:effectLst/>
                <a:latin typeface="+mj-lt"/>
              </a:rPr>
              <a:t>Upgrading network to improve services for long duration users.</a:t>
            </a:r>
          </a:p>
          <a:p>
            <a:pPr marL="285750" indent="-285750" algn="just">
              <a:buFont typeface="Arial" panose="020B0604020202020204" pitchFamily="34" charset="0"/>
              <a:buChar char="•"/>
            </a:pPr>
            <a:r>
              <a:rPr lang="en-IN" b="1" i="0" dirty="0">
                <a:solidFill>
                  <a:schemeClr val="bg1">
                    <a:lumMod val="75000"/>
                  </a:schemeClr>
                </a:solidFill>
                <a:effectLst/>
                <a:latin typeface="+mj-lt"/>
              </a:rPr>
              <a:t>Improving Pricing Strategies.</a:t>
            </a:r>
          </a:p>
          <a:p>
            <a:pPr marL="285750" indent="-285750" algn="just">
              <a:buFont typeface="Arial" panose="020B0604020202020204" pitchFamily="34" charset="0"/>
              <a:buChar char="•"/>
            </a:pPr>
            <a:r>
              <a:rPr lang="en-IN" b="1" i="0" dirty="0">
                <a:solidFill>
                  <a:schemeClr val="bg1">
                    <a:lumMod val="75000"/>
                  </a:schemeClr>
                </a:solidFill>
                <a:effectLst/>
                <a:latin typeface="+mj-lt"/>
              </a:rPr>
              <a:t>Optimizing and Updating International Call Rates.</a:t>
            </a:r>
          </a:p>
          <a:p>
            <a:pPr marL="285750" indent="-285750" algn="just">
              <a:buFont typeface="Arial" panose="020B0604020202020204" pitchFamily="34" charset="0"/>
              <a:buChar char="•"/>
            </a:pPr>
            <a:r>
              <a:rPr lang="en-IN" b="1" i="0" dirty="0">
                <a:solidFill>
                  <a:schemeClr val="bg1">
                    <a:lumMod val="75000"/>
                  </a:schemeClr>
                </a:solidFill>
                <a:effectLst/>
                <a:latin typeface="+mj-lt"/>
              </a:rPr>
              <a:t>Implementing a better network infrastructure in New Jersey, Texas and Maryland Areas where there is more Churn Rate.</a:t>
            </a:r>
          </a:p>
          <a:p>
            <a:pPr marL="285750" indent="-285750" algn="just">
              <a:buFont typeface="Arial" panose="020B0604020202020204" pitchFamily="34" charset="0"/>
              <a:buChar char="•"/>
            </a:pPr>
            <a:r>
              <a:rPr lang="en-IN" b="1" i="0" dirty="0">
                <a:solidFill>
                  <a:schemeClr val="bg1">
                    <a:lumMod val="75000"/>
                  </a:schemeClr>
                </a:solidFill>
                <a:effectLst/>
                <a:latin typeface="+mj-lt"/>
              </a:rPr>
              <a:t>Improvement in the customer service can be done to reduce the factors which cause the churn.</a:t>
            </a:r>
          </a:p>
          <a:p>
            <a:pPr marL="285750" indent="-285750" algn="just">
              <a:buFont typeface="Arial" panose="020B0604020202020204" pitchFamily="34" charset="0"/>
              <a:buChar char="•"/>
            </a:pPr>
            <a:r>
              <a:rPr lang="en-IN" b="1" i="0" dirty="0">
                <a:solidFill>
                  <a:schemeClr val="bg1">
                    <a:lumMod val="75000"/>
                  </a:schemeClr>
                </a:solidFill>
                <a:effectLst/>
                <a:latin typeface="+mj-lt"/>
              </a:rPr>
              <a:t>Decreasing the prices as the talk-time increases can be an effective way to reduce the churn.</a:t>
            </a:r>
          </a:p>
        </p:txBody>
      </p:sp>
      <p:sp>
        <p:nvSpPr>
          <p:cNvPr id="7" name="TextBox 6">
            <a:extLst>
              <a:ext uri="{FF2B5EF4-FFF2-40B4-BE49-F238E27FC236}">
                <a16:creationId xmlns:a16="http://schemas.microsoft.com/office/drawing/2014/main" id="{3E410489-DF3A-49CE-BE8C-300A7A98F7B3}"/>
              </a:ext>
            </a:extLst>
          </p:cNvPr>
          <p:cNvSpPr txBox="1"/>
          <p:nvPr/>
        </p:nvSpPr>
        <p:spPr>
          <a:xfrm>
            <a:off x="489098" y="122016"/>
            <a:ext cx="4572000" cy="461665"/>
          </a:xfrm>
          <a:prstGeom prst="rect">
            <a:avLst/>
          </a:prstGeom>
          <a:noFill/>
        </p:spPr>
        <p:txBody>
          <a:bodyPr wrap="square">
            <a:spAutoFit/>
          </a:bodyPr>
          <a:lstStyle/>
          <a:p>
            <a:r>
              <a:rPr lang="en-IN" sz="2400" b="1" dirty="0">
                <a:solidFill>
                  <a:schemeClr val="bg1">
                    <a:lumMod val="75000"/>
                  </a:schemeClr>
                </a:solidFill>
                <a:latin typeface="+mj-lt"/>
              </a:rPr>
              <a:t>S</a:t>
            </a:r>
            <a:r>
              <a:rPr lang="en-IN" sz="2400" b="1" i="0" dirty="0">
                <a:solidFill>
                  <a:schemeClr val="bg1">
                    <a:lumMod val="75000"/>
                  </a:schemeClr>
                </a:solidFill>
                <a:effectLst/>
                <a:latin typeface="+mj-lt"/>
              </a:rPr>
              <a:t>uggestions </a:t>
            </a:r>
            <a:endParaRPr lang="en-IN" sz="2400" dirty="0"/>
          </a:p>
        </p:txBody>
      </p:sp>
      <p:pic>
        <p:nvPicPr>
          <p:cNvPr id="6" name="Picture 5">
            <a:extLst>
              <a:ext uri="{FF2B5EF4-FFF2-40B4-BE49-F238E27FC236}">
                <a16:creationId xmlns:a16="http://schemas.microsoft.com/office/drawing/2014/main" id="{626279E7-7903-49DD-B4B3-40FD567CD0F8}"/>
              </a:ext>
            </a:extLst>
          </p:cNvPr>
          <p:cNvPicPr>
            <a:picLocks noChangeAspect="1"/>
          </p:cNvPicPr>
          <p:nvPr/>
        </p:nvPicPr>
        <p:blipFill>
          <a:blip r:embed="rId3"/>
          <a:stretch>
            <a:fillRect/>
          </a:stretch>
        </p:blipFill>
        <p:spPr>
          <a:xfrm>
            <a:off x="6076506" y="1771650"/>
            <a:ext cx="2857500" cy="1600200"/>
          </a:xfrm>
          <a:prstGeom prst="rect">
            <a:avLst/>
          </a:prstGeom>
        </p:spPr>
      </p:pic>
      <p:sp>
        <p:nvSpPr>
          <p:cNvPr id="8" name="TextBox 7"/>
          <p:cNvSpPr txBox="1"/>
          <p:nvPr/>
        </p:nvSpPr>
        <p:spPr>
          <a:xfrm>
            <a:off x="1143000" y="4086225"/>
            <a:ext cx="7448550" cy="830997"/>
          </a:xfrm>
          <a:prstGeom prst="rect">
            <a:avLst/>
          </a:prstGeom>
          <a:noFill/>
        </p:spPr>
        <p:txBody>
          <a:bodyPr wrap="square" rtlCol="0">
            <a:spAutoFit/>
          </a:bodyPr>
          <a:lstStyle/>
          <a:p>
            <a:r>
              <a:rPr lang="en-IN" sz="1600" b="1" dirty="0">
                <a:solidFill>
                  <a:schemeClr val="bg1">
                    <a:lumMod val="75000"/>
                  </a:schemeClr>
                </a:solidFill>
              </a:rPr>
              <a:t>Further more Improvement we can suggest and discuss more strategies to the company by collecting other data and through a domain expert.</a:t>
            </a:r>
          </a:p>
          <a:p>
            <a:endParaRPr lang="en-US" sz="1600" dirty="0"/>
          </a:p>
        </p:txBody>
      </p:sp>
    </p:spTree>
    <p:extLst>
      <p:ext uri="{BB962C8B-B14F-4D97-AF65-F5344CB8AC3E}">
        <p14:creationId xmlns:p14="http://schemas.microsoft.com/office/powerpoint/2010/main" val="3792133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C33AFD8-4E6D-4F52-B978-4F786B979F69}"/>
              </a:ext>
            </a:extLst>
          </p:cNvPr>
          <p:cNvSpPr txBox="1"/>
          <p:nvPr/>
        </p:nvSpPr>
        <p:spPr>
          <a:xfrm>
            <a:off x="3023440" y="2239030"/>
            <a:ext cx="3538148" cy="769441"/>
          </a:xfrm>
          <a:prstGeom prst="rect">
            <a:avLst/>
          </a:prstGeom>
          <a:noFill/>
        </p:spPr>
        <p:txBody>
          <a:bodyPr wrap="none" rtlCol="0">
            <a:spAutoFit/>
          </a:bodyPr>
          <a:lstStyle/>
          <a:p>
            <a:r>
              <a:rPr lang="en-IN" sz="4400" b="1" dirty="0">
                <a:solidFill>
                  <a:schemeClr val="bg1">
                    <a:lumMod val="75000"/>
                  </a:schemeClr>
                </a:solidFill>
              </a:rPr>
              <a:t>THANK YOU</a:t>
            </a:r>
          </a:p>
        </p:txBody>
      </p:sp>
    </p:spTree>
    <p:extLst>
      <p:ext uri="{BB962C8B-B14F-4D97-AF65-F5344CB8AC3E}">
        <p14:creationId xmlns:p14="http://schemas.microsoft.com/office/powerpoint/2010/main" val="332487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5DB43DCB-71C9-4B18-B6B6-B893FFA3F312}"/>
              </a:ext>
            </a:extLst>
          </p:cNvPr>
          <p:cNvSpPr txBox="1"/>
          <p:nvPr/>
        </p:nvSpPr>
        <p:spPr>
          <a:xfrm>
            <a:off x="471376" y="136673"/>
            <a:ext cx="4572000" cy="480901"/>
          </a:xfrm>
          <a:prstGeom prst="rect">
            <a:avLst/>
          </a:prstGeom>
          <a:noFill/>
        </p:spPr>
        <p:txBody>
          <a:bodyPr wrap="square">
            <a:spAutoFit/>
          </a:bodyPr>
          <a:lstStyle/>
          <a:p>
            <a:pPr algn="just">
              <a:lnSpc>
                <a:spcPct val="115000"/>
              </a:lnSpc>
            </a:pPr>
            <a:r>
              <a:rPr lang="en-IN" sz="2400" b="1" dirty="0">
                <a:solidFill>
                  <a:schemeClr val="bg1">
                    <a:lumMod val="75000"/>
                  </a:schemeClr>
                </a:solidFill>
                <a:latin typeface="+mj-lt"/>
                <a:ea typeface="Times New Roman" panose="02020603050405020304" pitchFamily="18" charset="0"/>
              </a:rPr>
              <a:t>Summary</a:t>
            </a:r>
            <a:endParaRPr lang="en-IN" sz="2400" dirty="0">
              <a:solidFill>
                <a:schemeClr val="bg1">
                  <a:lumMod val="75000"/>
                </a:schemeClr>
              </a:solidFill>
              <a:effectLst/>
              <a:latin typeface="+mj-lt"/>
              <a:ea typeface="Arial" panose="020B0604020202020204" pitchFamily="34" charset="0"/>
            </a:endParaRPr>
          </a:p>
        </p:txBody>
      </p:sp>
      <p:sp>
        <p:nvSpPr>
          <p:cNvPr id="7" name="TextBox 6">
            <a:extLst>
              <a:ext uri="{FF2B5EF4-FFF2-40B4-BE49-F238E27FC236}">
                <a16:creationId xmlns:a16="http://schemas.microsoft.com/office/drawing/2014/main" id="{5B62DD8C-EEE1-432E-9897-5D557451AC46}"/>
              </a:ext>
            </a:extLst>
          </p:cNvPr>
          <p:cNvSpPr txBox="1"/>
          <p:nvPr/>
        </p:nvSpPr>
        <p:spPr>
          <a:xfrm>
            <a:off x="470712" y="647045"/>
            <a:ext cx="8673287" cy="4185761"/>
          </a:xfrm>
          <a:prstGeom prst="rect">
            <a:avLst/>
          </a:prstGeom>
          <a:noFill/>
        </p:spPr>
        <p:txBody>
          <a:bodyPr wrap="square">
            <a:spAutoFit/>
          </a:bodyPr>
          <a:lstStyle/>
          <a:p>
            <a:pPr lvl="0">
              <a:buFont typeface="Arial" pitchFamily="34" charset="0"/>
              <a:buChar char="•"/>
            </a:pPr>
            <a:r>
              <a:rPr lang="en-US" dirty="0"/>
              <a:t> State- Having abbreviation name of USA states only .</a:t>
            </a:r>
          </a:p>
          <a:p>
            <a:pPr lvl="0">
              <a:buFont typeface="Arial" pitchFamily="34" charset="0"/>
              <a:buChar char="•"/>
            </a:pPr>
            <a:r>
              <a:rPr lang="en-US" dirty="0"/>
              <a:t> Area code- Having area code of customers.</a:t>
            </a:r>
          </a:p>
          <a:p>
            <a:pPr lvl="0">
              <a:buFont typeface="Arial" pitchFamily="34" charset="0"/>
              <a:buChar char="•"/>
            </a:pPr>
            <a:r>
              <a:rPr lang="en-US" dirty="0"/>
              <a:t> International plan - A check for international plan.</a:t>
            </a:r>
          </a:p>
          <a:p>
            <a:pPr lvl="0">
              <a:buFont typeface="Arial" pitchFamily="34" charset="0"/>
              <a:buChar char="•"/>
            </a:pPr>
            <a:r>
              <a:rPr lang="en-US" dirty="0"/>
              <a:t> Voice mail plan -  A check for voicemail plan. </a:t>
            </a:r>
          </a:p>
          <a:p>
            <a:pPr lvl="0">
              <a:buFont typeface="Arial" pitchFamily="34" charset="0"/>
              <a:buChar char="•"/>
            </a:pPr>
            <a:r>
              <a:rPr lang="en-US" dirty="0"/>
              <a:t> Number vmail message-Number of voicemail messages sent by customers who opted for voice mail plan.</a:t>
            </a:r>
          </a:p>
          <a:p>
            <a:pPr lvl="0">
              <a:buFont typeface="Arial" pitchFamily="34" charset="0"/>
              <a:buChar char="•"/>
            </a:pPr>
            <a:r>
              <a:rPr lang="en-US" dirty="0"/>
              <a:t> Total day minutes - Having total of minutes which a customer spent in a day-time.</a:t>
            </a:r>
          </a:p>
          <a:p>
            <a:pPr lvl="0">
              <a:buFont typeface="Arial" pitchFamily="34" charset="0"/>
              <a:buChar char="•"/>
            </a:pPr>
            <a:r>
              <a:rPr lang="en-US" dirty="0"/>
              <a:t> Total day calls - Having total number of calls of a customer in a day-time.</a:t>
            </a:r>
          </a:p>
          <a:p>
            <a:pPr lvl="0">
              <a:buFont typeface="Arial" pitchFamily="34" charset="0"/>
              <a:buChar char="•"/>
            </a:pPr>
            <a:r>
              <a:rPr lang="en-US" dirty="0"/>
              <a:t> Total day charge - Having total of charges of a customer's spending in a day-time.</a:t>
            </a:r>
          </a:p>
          <a:p>
            <a:pPr lvl="0">
              <a:buFont typeface="Arial" pitchFamily="34" charset="0"/>
              <a:buChar char="•"/>
            </a:pPr>
            <a:r>
              <a:rPr lang="en-US" dirty="0"/>
              <a:t> Total eve minutes - Having total of minutes which a customer spent in a evening-time.</a:t>
            </a:r>
          </a:p>
          <a:p>
            <a:pPr lvl="0">
              <a:buFont typeface="Arial" pitchFamily="34" charset="0"/>
              <a:buChar char="•"/>
            </a:pPr>
            <a:r>
              <a:rPr lang="en-US" dirty="0"/>
              <a:t> Total eve calls - Having total number of calls of a customer in a evening-time.</a:t>
            </a:r>
          </a:p>
          <a:p>
            <a:pPr lvl="0">
              <a:buFont typeface="Arial" pitchFamily="34" charset="0"/>
              <a:buChar char="•"/>
            </a:pPr>
            <a:r>
              <a:rPr lang="en-US" dirty="0"/>
              <a:t> Total eve charge - Having total of charges of a customer's spending in a evening-time.</a:t>
            </a:r>
          </a:p>
          <a:p>
            <a:pPr lvl="0">
              <a:buFont typeface="Arial" pitchFamily="34" charset="0"/>
              <a:buChar char="•"/>
            </a:pPr>
            <a:r>
              <a:rPr lang="en-US" dirty="0"/>
              <a:t> Total night minutes - Having total of minutes which a customer spent in a night-time.</a:t>
            </a:r>
          </a:p>
          <a:p>
            <a:pPr lvl="0">
              <a:buFont typeface="Arial" pitchFamily="34" charset="0"/>
              <a:buChar char="•"/>
            </a:pPr>
            <a:r>
              <a:rPr lang="en-US" dirty="0"/>
              <a:t> Total night calls - Having total number of calls of a customer in a night-time.</a:t>
            </a:r>
          </a:p>
          <a:p>
            <a:pPr lvl="0">
              <a:buFont typeface="Arial" pitchFamily="34" charset="0"/>
              <a:buChar char="•"/>
            </a:pPr>
            <a:r>
              <a:rPr lang="en-US" dirty="0"/>
              <a:t> Total night charge - Having total of charges of a customer's spending in a night-time.</a:t>
            </a:r>
          </a:p>
          <a:p>
            <a:pPr lvl="0">
              <a:buFont typeface="Arial" pitchFamily="34" charset="0"/>
              <a:buChar char="•"/>
            </a:pPr>
            <a:r>
              <a:rPr lang="en-US" dirty="0"/>
              <a:t> Total </a:t>
            </a:r>
            <a:r>
              <a:rPr lang="en-US" dirty="0" err="1"/>
              <a:t>intl</a:t>
            </a:r>
            <a:r>
              <a:rPr lang="en-US" dirty="0"/>
              <a:t> minutes - Having total of minutes which a customer spent on international calls.</a:t>
            </a:r>
          </a:p>
          <a:p>
            <a:pPr lvl="0">
              <a:buFont typeface="Arial" pitchFamily="34" charset="0"/>
              <a:buChar char="•"/>
            </a:pPr>
            <a:r>
              <a:rPr lang="en-US" dirty="0"/>
              <a:t> Total </a:t>
            </a:r>
            <a:r>
              <a:rPr lang="en-US" dirty="0" err="1"/>
              <a:t>intl</a:t>
            </a:r>
            <a:r>
              <a:rPr lang="en-US" dirty="0"/>
              <a:t> calls - Having total number of  international calls of a customer .</a:t>
            </a:r>
          </a:p>
          <a:p>
            <a:pPr lvl="0">
              <a:buFont typeface="Arial" pitchFamily="34" charset="0"/>
              <a:buChar char="•"/>
            </a:pPr>
            <a:r>
              <a:rPr lang="en-US" dirty="0"/>
              <a:t> Total </a:t>
            </a:r>
            <a:r>
              <a:rPr lang="en-US" dirty="0" err="1"/>
              <a:t>intl</a:t>
            </a:r>
            <a:r>
              <a:rPr lang="en-US" dirty="0"/>
              <a:t> charge - Having total of charges of a customer's spending on international calls.</a:t>
            </a:r>
          </a:p>
          <a:p>
            <a:pPr lvl="0">
              <a:buFont typeface="Arial" pitchFamily="34" charset="0"/>
              <a:buChar char="•"/>
            </a:pPr>
            <a:r>
              <a:rPr lang="en-US" dirty="0"/>
              <a:t> Customer service calls - Having number of calls made by a particular customer to customer service care.</a:t>
            </a:r>
          </a:p>
          <a:p>
            <a:pPr lvl="0">
              <a:buFont typeface="Arial" pitchFamily="34" charset="0"/>
              <a:buChar char="•"/>
            </a:pPr>
            <a:r>
              <a:rPr lang="en-US" dirty="0"/>
              <a:t> Churn  - Having churned and non-churned status of customers</a:t>
            </a:r>
            <a:r>
              <a:rPr lang="en-US" dirty="0">
                <a:latin typeface="+mj-lt"/>
              </a:rPr>
              <a:t>.</a:t>
            </a:r>
            <a:endParaRPr lang="en-US" dirty="0"/>
          </a:p>
        </p:txBody>
      </p:sp>
    </p:spTree>
    <p:extLst>
      <p:ext uri="{BB962C8B-B14F-4D97-AF65-F5344CB8AC3E}">
        <p14:creationId xmlns:p14="http://schemas.microsoft.com/office/powerpoint/2010/main" val="905172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AB1454E9-4EA4-476C-B81F-EF1FB1E21EDE}"/>
              </a:ext>
            </a:extLst>
          </p:cNvPr>
          <p:cNvSpPr txBox="1"/>
          <p:nvPr/>
        </p:nvSpPr>
        <p:spPr>
          <a:xfrm>
            <a:off x="405809" y="192016"/>
            <a:ext cx="4572000" cy="461665"/>
          </a:xfrm>
          <a:prstGeom prst="rect">
            <a:avLst/>
          </a:prstGeom>
          <a:noFill/>
        </p:spPr>
        <p:txBody>
          <a:bodyPr wrap="square">
            <a:spAutoFit/>
          </a:bodyPr>
          <a:lstStyle/>
          <a:p>
            <a:pPr algn="l"/>
            <a:r>
              <a:rPr lang="en-IN" sz="2400" b="1" i="0" dirty="0">
                <a:solidFill>
                  <a:schemeClr val="bg1">
                    <a:lumMod val="75000"/>
                  </a:schemeClr>
                </a:solidFill>
                <a:effectLst/>
                <a:latin typeface="+mj-lt"/>
              </a:rPr>
              <a:t>Problem statement</a:t>
            </a:r>
          </a:p>
        </p:txBody>
      </p:sp>
      <p:sp>
        <p:nvSpPr>
          <p:cNvPr id="7" name="TextBox 6">
            <a:extLst>
              <a:ext uri="{FF2B5EF4-FFF2-40B4-BE49-F238E27FC236}">
                <a16:creationId xmlns:a16="http://schemas.microsoft.com/office/drawing/2014/main" id="{85946758-46E4-47B0-995C-DC9C9CAEAF45}"/>
              </a:ext>
            </a:extLst>
          </p:cNvPr>
          <p:cNvSpPr txBox="1"/>
          <p:nvPr/>
        </p:nvSpPr>
        <p:spPr>
          <a:xfrm>
            <a:off x="739626" y="1278514"/>
            <a:ext cx="4572001" cy="3539430"/>
          </a:xfrm>
          <a:prstGeom prst="rect">
            <a:avLst/>
          </a:prstGeom>
          <a:noFill/>
        </p:spPr>
        <p:txBody>
          <a:bodyPr wrap="square">
            <a:spAutoFit/>
          </a:bodyPr>
          <a:lstStyle/>
          <a:p>
            <a:pPr algn="just"/>
            <a:r>
              <a:rPr lang="en-US" b="1" dirty="0"/>
              <a:t>Telecom Data provided by an French multinational telecommunications corporation The Orange S.A.. Their data focuses on United States region. During this data recording period, they have noticed that some of their users left their company because of some reason. Due to the direct effect on the revenues of the companies, especially in the telecom field, companies are seeking to develop means to predict potential customer to churn. Therefore, finding factors that increase customer churn is important to take necessary actions to reduce this churn. Our analysis can help in knowing the reason why users will leave that telecom service and what should be the perfect strategy for customer retention </a:t>
            </a:r>
          </a:p>
          <a:p>
            <a:pPr algn="just"/>
            <a:endParaRPr lang="en-US" sz="1400" b="1" dirty="0">
              <a:solidFill>
                <a:schemeClr val="bg1">
                  <a:lumMod val="75000"/>
                </a:schemeClr>
              </a:solidFill>
              <a:latin typeface="+mj-lt"/>
            </a:endParaRPr>
          </a:p>
        </p:txBody>
      </p:sp>
      <p:pic>
        <p:nvPicPr>
          <p:cNvPr id="1026" name="Picture 2" descr="340 Problem Statement Illustrations &amp; Clip Art - iStock">
            <a:extLst>
              <a:ext uri="{FF2B5EF4-FFF2-40B4-BE49-F238E27FC236}">
                <a16:creationId xmlns:a16="http://schemas.microsoft.com/office/drawing/2014/main" id="{E8009B35-2651-4154-98BB-D23C12E2CD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8374" y="1330337"/>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347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3B633754-8502-4ADB-B093-402A8D24FD9D}"/>
              </a:ext>
            </a:extLst>
          </p:cNvPr>
          <p:cNvSpPr txBox="1"/>
          <p:nvPr/>
        </p:nvSpPr>
        <p:spPr>
          <a:xfrm>
            <a:off x="404036" y="146198"/>
            <a:ext cx="1743739" cy="461665"/>
          </a:xfrm>
          <a:prstGeom prst="rect">
            <a:avLst/>
          </a:prstGeom>
          <a:noFill/>
        </p:spPr>
        <p:txBody>
          <a:bodyPr wrap="square" rtlCol="0">
            <a:spAutoFit/>
          </a:bodyPr>
          <a:lstStyle/>
          <a:p>
            <a:r>
              <a:rPr lang="en-IN" sz="2400" b="1" dirty="0">
                <a:solidFill>
                  <a:schemeClr val="bg1">
                    <a:lumMod val="75000"/>
                  </a:schemeClr>
                </a:solidFill>
                <a:latin typeface="+mj-lt"/>
              </a:rPr>
              <a:t>Objective</a:t>
            </a:r>
          </a:p>
        </p:txBody>
      </p:sp>
      <p:pic>
        <p:nvPicPr>
          <p:cNvPr id="7" name="Picture 6" descr="download.jpg">
            <a:extLst>
              <a:ext uri="{FF2B5EF4-FFF2-40B4-BE49-F238E27FC236}">
                <a16:creationId xmlns:a16="http://schemas.microsoft.com/office/drawing/2014/main" id="{79BA1857-4A4B-405A-ABB4-ACC9BC25E3FA}"/>
              </a:ext>
            </a:extLst>
          </p:cNvPr>
          <p:cNvPicPr>
            <a:picLocks noChangeAspect="1"/>
          </p:cNvPicPr>
          <p:nvPr/>
        </p:nvPicPr>
        <p:blipFill>
          <a:blip r:embed="rId3"/>
          <a:stretch>
            <a:fillRect/>
          </a:stretch>
        </p:blipFill>
        <p:spPr>
          <a:xfrm>
            <a:off x="27663354" y="13509591"/>
            <a:ext cx="11637766" cy="4265206"/>
          </a:xfrm>
          <a:prstGeom prst="rect">
            <a:avLst/>
          </a:prstGeom>
        </p:spPr>
      </p:pic>
      <p:pic>
        <p:nvPicPr>
          <p:cNvPr id="8" name="Picture 7" descr="download.jpg">
            <a:extLst>
              <a:ext uri="{FF2B5EF4-FFF2-40B4-BE49-F238E27FC236}">
                <a16:creationId xmlns:a16="http://schemas.microsoft.com/office/drawing/2014/main" id="{BD38F8DE-B55D-4133-8568-2F595BD01903}"/>
              </a:ext>
            </a:extLst>
          </p:cNvPr>
          <p:cNvPicPr>
            <a:picLocks noChangeAspect="1"/>
          </p:cNvPicPr>
          <p:nvPr/>
        </p:nvPicPr>
        <p:blipFill>
          <a:blip r:embed="rId3"/>
          <a:stretch>
            <a:fillRect/>
          </a:stretch>
        </p:blipFill>
        <p:spPr>
          <a:xfrm>
            <a:off x="19071771" y="14820598"/>
            <a:ext cx="17045474" cy="6247114"/>
          </a:xfrm>
          <a:prstGeom prst="rect">
            <a:avLst/>
          </a:prstGeom>
        </p:spPr>
      </p:pic>
      <p:pic>
        <p:nvPicPr>
          <p:cNvPr id="6" name="Picture 5">
            <a:extLst>
              <a:ext uri="{FF2B5EF4-FFF2-40B4-BE49-F238E27FC236}">
                <a16:creationId xmlns:a16="http://schemas.microsoft.com/office/drawing/2014/main" id="{F390324B-9E12-479F-834F-7F3B3A3DED18}"/>
              </a:ext>
            </a:extLst>
          </p:cNvPr>
          <p:cNvPicPr>
            <a:picLocks noChangeAspect="1"/>
          </p:cNvPicPr>
          <p:nvPr/>
        </p:nvPicPr>
        <p:blipFill>
          <a:blip r:embed="rId4"/>
          <a:stretch>
            <a:fillRect/>
          </a:stretch>
        </p:blipFill>
        <p:spPr>
          <a:xfrm>
            <a:off x="5343180" y="1437012"/>
            <a:ext cx="3485069" cy="1676073"/>
          </a:xfrm>
          <a:prstGeom prst="rect">
            <a:avLst/>
          </a:prstGeom>
        </p:spPr>
      </p:pic>
      <p:sp>
        <p:nvSpPr>
          <p:cNvPr id="10" name="TextBox 9">
            <a:extLst>
              <a:ext uri="{FF2B5EF4-FFF2-40B4-BE49-F238E27FC236}">
                <a16:creationId xmlns:a16="http://schemas.microsoft.com/office/drawing/2014/main" id="{2B1EF640-2897-4352-B4BB-244E11FB3CFB}"/>
              </a:ext>
            </a:extLst>
          </p:cNvPr>
          <p:cNvSpPr txBox="1"/>
          <p:nvPr/>
        </p:nvSpPr>
        <p:spPr>
          <a:xfrm>
            <a:off x="605927" y="694806"/>
            <a:ext cx="4737251" cy="3862596"/>
          </a:xfrm>
          <a:prstGeom prst="rect">
            <a:avLst/>
          </a:prstGeom>
          <a:noFill/>
        </p:spPr>
        <p:txBody>
          <a:bodyPr wrap="square" rtlCol="0">
            <a:spAutoFit/>
          </a:bodyPr>
          <a:lstStyle/>
          <a:p>
            <a:pPr marL="285750" indent="-285750" algn="just">
              <a:lnSpc>
                <a:spcPct val="150000"/>
              </a:lnSpc>
              <a:buSzPct val="80000"/>
              <a:buFont typeface="Arial" pitchFamily="34" charset="0"/>
              <a:buChar char="•"/>
              <a:defRPr/>
            </a:pPr>
            <a:r>
              <a:rPr lang="en-GB" b="1" dirty="0"/>
              <a:t> The main </a:t>
            </a:r>
            <a:r>
              <a:rPr lang="en-GB" sz="1400" b="1" dirty="0"/>
              <a:t>objective is </a:t>
            </a:r>
            <a:r>
              <a:rPr lang="en-US" b="1" dirty="0"/>
              <a:t>to do some analysis, which could help them in findings the key factors responsible for customer churn</a:t>
            </a:r>
            <a:r>
              <a:rPr lang="en-GB" sz="1400" b="1" dirty="0"/>
              <a:t>, identifying churn behaviour and validate the reasons for customer </a:t>
            </a:r>
            <a:r>
              <a:rPr lang="en-GB" b="1" dirty="0"/>
              <a:t>churn with the help of EDA . </a:t>
            </a:r>
            <a:endParaRPr lang="en-GB" sz="1400" b="1" dirty="0"/>
          </a:p>
          <a:p>
            <a:pPr marL="285750" indent="-285750" algn="just">
              <a:lnSpc>
                <a:spcPct val="150000"/>
              </a:lnSpc>
              <a:buSzPct val="80000"/>
              <a:buFont typeface="Arial" pitchFamily="34" charset="0"/>
              <a:buChar char="•"/>
              <a:defRPr/>
            </a:pPr>
            <a:r>
              <a:rPr lang="en-US" b="1" dirty="0"/>
              <a:t>Based on that we can recommend some suggestions for customer retention </a:t>
            </a:r>
            <a:r>
              <a:rPr lang="en-US" sz="1400" b="1" dirty="0">
                <a:sym typeface="Arial"/>
              </a:rPr>
              <a:t>to business team based on analysis of telecom churn data set for reducing customer churn and increasing profit of the company.</a:t>
            </a:r>
          </a:p>
          <a:p>
            <a:pPr marL="285750" indent="-285750" algn="just" defTabSz="914400">
              <a:lnSpc>
                <a:spcPct val="150000"/>
              </a:lnSpc>
              <a:spcBef>
                <a:spcPts val="0"/>
              </a:spcBef>
              <a:buClr>
                <a:srgbClr val="000000"/>
              </a:buClr>
              <a:buSzPct val="80000"/>
              <a:defRPr/>
            </a:pPr>
            <a:endParaRPr lang="en-US" sz="1400" b="1" dirty="0">
              <a:sym typeface="Arial"/>
            </a:endParaRPr>
          </a:p>
          <a:p>
            <a:endParaRPr lang="en-IN" dirty="0"/>
          </a:p>
        </p:txBody>
      </p:sp>
    </p:spTree>
    <p:extLst>
      <p:ext uri="{BB962C8B-B14F-4D97-AF65-F5344CB8AC3E}">
        <p14:creationId xmlns:p14="http://schemas.microsoft.com/office/powerpoint/2010/main" val="2126148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80EF26A0-21AB-4F6D-BBB3-7DFACC869358}"/>
              </a:ext>
            </a:extLst>
          </p:cNvPr>
          <p:cNvSpPr txBox="1"/>
          <p:nvPr/>
        </p:nvSpPr>
        <p:spPr>
          <a:xfrm>
            <a:off x="419321" y="124688"/>
            <a:ext cx="4178595" cy="461665"/>
          </a:xfrm>
          <a:prstGeom prst="rect">
            <a:avLst/>
          </a:prstGeom>
          <a:noFill/>
        </p:spPr>
        <p:txBody>
          <a:bodyPr wrap="square">
            <a:spAutoFit/>
          </a:bodyPr>
          <a:lstStyle/>
          <a:p>
            <a:r>
              <a:rPr lang="en-IN" sz="2400" b="1" dirty="0">
                <a:solidFill>
                  <a:schemeClr val="bg1">
                    <a:lumMod val="75000"/>
                  </a:schemeClr>
                </a:solidFill>
              </a:rPr>
              <a:t>Data Inspection</a:t>
            </a:r>
          </a:p>
        </p:txBody>
      </p:sp>
      <p:sp>
        <p:nvSpPr>
          <p:cNvPr id="4" name="TextBox 3">
            <a:extLst>
              <a:ext uri="{FF2B5EF4-FFF2-40B4-BE49-F238E27FC236}">
                <a16:creationId xmlns:a16="http://schemas.microsoft.com/office/drawing/2014/main" id="{CF8AA78F-7610-47DA-9393-921E58AC0113}"/>
              </a:ext>
            </a:extLst>
          </p:cNvPr>
          <p:cNvSpPr txBox="1"/>
          <p:nvPr/>
        </p:nvSpPr>
        <p:spPr>
          <a:xfrm>
            <a:off x="733646" y="1318436"/>
            <a:ext cx="4800650" cy="2246769"/>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solidFill>
                  <a:schemeClr val="bg1">
                    <a:lumMod val="75000"/>
                  </a:schemeClr>
                </a:solidFill>
              </a:rPr>
              <a:t>Data inspection is used To ensure that we are dealing with the right dataset and for a clear view of data set at every stage of the transformation process.</a:t>
            </a:r>
          </a:p>
          <a:p>
            <a:pPr marL="285750" indent="-285750" algn="just">
              <a:buFont typeface="Arial" panose="020B0604020202020204" pitchFamily="34" charset="0"/>
              <a:buChar char="•"/>
            </a:pPr>
            <a:r>
              <a:rPr lang="en-IN" b="1" dirty="0">
                <a:solidFill>
                  <a:schemeClr val="bg1">
                    <a:lumMod val="75000"/>
                  </a:schemeClr>
                </a:solidFill>
              </a:rPr>
              <a:t>Data inspection is the act of viewing data for verification and debugging purposes, before, during, or after a translation</a:t>
            </a:r>
          </a:p>
          <a:p>
            <a:pPr marL="285750" indent="-285750" algn="just">
              <a:buFont typeface="Arial" panose="020B0604020202020204" pitchFamily="34" charset="0"/>
              <a:buChar char="•"/>
            </a:pPr>
            <a:r>
              <a:rPr lang="en-IN" b="1" dirty="0">
                <a:solidFill>
                  <a:schemeClr val="bg1">
                    <a:lumMod val="75000"/>
                  </a:schemeClr>
                </a:solidFill>
              </a:rPr>
              <a:t>During this step we checked shape of data, data types, unique value in column and statistics information</a:t>
            </a:r>
          </a:p>
        </p:txBody>
      </p:sp>
      <p:pic>
        <p:nvPicPr>
          <p:cNvPr id="6" name="Picture 5">
            <a:extLst>
              <a:ext uri="{FF2B5EF4-FFF2-40B4-BE49-F238E27FC236}">
                <a16:creationId xmlns:a16="http://schemas.microsoft.com/office/drawing/2014/main" id="{3322CCD0-68F7-4668-A16D-0172DC1E7765}"/>
              </a:ext>
            </a:extLst>
          </p:cNvPr>
          <p:cNvPicPr>
            <a:picLocks noChangeAspect="1"/>
          </p:cNvPicPr>
          <p:nvPr/>
        </p:nvPicPr>
        <p:blipFill>
          <a:blip r:embed="rId3"/>
          <a:stretch>
            <a:fillRect/>
          </a:stretch>
        </p:blipFill>
        <p:spPr>
          <a:xfrm>
            <a:off x="5871585" y="1455663"/>
            <a:ext cx="2619375" cy="1743075"/>
          </a:xfrm>
          <a:prstGeom prst="rect">
            <a:avLst/>
          </a:prstGeom>
        </p:spPr>
      </p:pic>
    </p:spTree>
    <p:extLst>
      <p:ext uri="{BB962C8B-B14F-4D97-AF65-F5344CB8AC3E}">
        <p14:creationId xmlns:p14="http://schemas.microsoft.com/office/powerpoint/2010/main" val="966531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266D1845-C5A5-48F9-87CF-E62E5A817F93}"/>
              </a:ext>
            </a:extLst>
          </p:cNvPr>
          <p:cNvSpPr txBox="1"/>
          <p:nvPr/>
        </p:nvSpPr>
        <p:spPr>
          <a:xfrm>
            <a:off x="425966" y="135140"/>
            <a:ext cx="4148893" cy="461665"/>
          </a:xfrm>
          <a:prstGeom prst="rect">
            <a:avLst/>
          </a:prstGeom>
          <a:noFill/>
        </p:spPr>
        <p:txBody>
          <a:bodyPr wrap="none" rtlCol="0">
            <a:spAutoFit/>
          </a:bodyPr>
          <a:lstStyle/>
          <a:p>
            <a:r>
              <a:rPr lang="en-IN" sz="2400" b="1" dirty="0">
                <a:solidFill>
                  <a:schemeClr val="bg1">
                    <a:lumMod val="75000"/>
                  </a:schemeClr>
                </a:solidFill>
              </a:rPr>
              <a:t>Data Inspection(continued)</a:t>
            </a:r>
          </a:p>
        </p:txBody>
      </p:sp>
      <p:sp>
        <p:nvSpPr>
          <p:cNvPr id="6" name="TextBox 5">
            <a:extLst>
              <a:ext uri="{FF2B5EF4-FFF2-40B4-BE49-F238E27FC236}">
                <a16:creationId xmlns:a16="http://schemas.microsoft.com/office/drawing/2014/main" id="{0628ED39-0A2F-46E9-BDEB-4892A4E95901}"/>
              </a:ext>
            </a:extLst>
          </p:cNvPr>
          <p:cNvSpPr txBox="1"/>
          <p:nvPr/>
        </p:nvSpPr>
        <p:spPr>
          <a:xfrm>
            <a:off x="797441" y="847117"/>
            <a:ext cx="4572000" cy="3292120"/>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IN" b="1" dirty="0">
                <a:solidFill>
                  <a:srgbClr val="000000"/>
                </a:solidFill>
                <a:effectLst/>
                <a:latin typeface="+mj-lt"/>
                <a:ea typeface="Times New Roman" panose="02020603050405020304" pitchFamily="18" charset="0"/>
              </a:rPr>
              <a:t>In order to understand our data, we can look at each variable and try to understand their meaning and relevance to this problem.</a:t>
            </a:r>
            <a:endParaRPr lang="en-IN" b="1" dirty="0">
              <a:effectLst/>
              <a:latin typeface="+mj-lt"/>
              <a:ea typeface="Arial" panose="020B0604020202020204" pitchFamily="34" charset="0"/>
            </a:endParaRPr>
          </a:p>
          <a:p>
            <a:pPr marL="285750" indent="-285750" algn="just">
              <a:lnSpc>
                <a:spcPct val="115000"/>
              </a:lnSpc>
              <a:buFont typeface="Arial" panose="020B0604020202020204" pitchFamily="34" charset="0"/>
              <a:buChar char="•"/>
            </a:pPr>
            <a:r>
              <a:rPr lang="en-IN" b="1" dirty="0">
                <a:solidFill>
                  <a:srgbClr val="000000"/>
                </a:solidFill>
                <a:effectLst/>
                <a:latin typeface="+mj-lt"/>
                <a:ea typeface="Times New Roman" panose="02020603050405020304" pitchFamily="18" charset="0"/>
              </a:rPr>
              <a:t>Telecom churn dataset have 3333 rows and 20 columns having all the columns with data type of object, int, float, or bool</a:t>
            </a:r>
            <a:endParaRPr lang="en-IN" b="1" dirty="0">
              <a:effectLst/>
              <a:latin typeface="+mj-lt"/>
              <a:ea typeface="Arial" panose="020B0604020202020204" pitchFamily="34" charset="0"/>
            </a:endParaRPr>
          </a:p>
          <a:p>
            <a:pPr marL="285750" indent="-285750" algn="just">
              <a:lnSpc>
                <a:spcPct val="115000"/>
              </a:lnSpc>
              <a:buFont typeface="Arial" panose="020B0604020202020204" pitchFamily="34" charset="0"/>
              <a:buChar char="•"/>
            </a:pPr>
            <a:r>
              <a:rPr lang="en-IN" b="1" dirty="0">
                <a:solidFill>
                  <a:srgbClr val="000000"/>
                </a:solidFill>
                <a:effectLst/>
                <a:latin typeface="+mj-lt"/>
                <a:ea typeface="Times New Roman" panose="02020603050405020304" pitchFamily="18" charset="0"/>
              </a:rPr>
              <a:t>target column is Churn and telecom dataset consider only 3 categorical data columns those are state, international plan, voice mail plan and remaining columns are numerical dataset</a:t>
            </a:r>
            <a:endParaRPr lang="en-IN" b="1" dirty="0">
              <a:effectLst/>
              <a:latin typeface="+mj-lt"/>
              <a:ea typeface="Arial" panose="020B0604020202020204" pitchFamily="34" charset="0"/>
            </a:endParaRPr>
          </a:p>
          <a:p>
            <a:pPr marL="285750" indent="-285750" algn="just">
              <a:lnSpc>
                <a:spcPct val="115000"/>
              </a:lnSpc>
              <a:buFont typeface="Arial" panose="020B0604020202020204" pitchFamily="34" charset="0"/>
              <a:buChar char="•"/>
            </a:pPr>
            <a:r>
              <a:rPr lang="en-IN" b="1" dirty="0">
                <a:solidFill>
                  <a:srgbClr val="000000"/>
                </a:solidFill>
                <a:effectLst/>
                <a:latin typeface="+mj-lt"/>
                <a:ea typeface="Times New Roman" panose="02020603050405020304" pitchFamily="18" charset="0"/>
              </a:rPr>
              <a:t>the output column churn has 2 variables false or true based on dataset 14.5% customers are churned and remaining are not churned.</a:t>
            </a:r>
            <a:endParaRPr lang="en-IN" b="1" dirty="0">
              <a:effectLst/>
              <a:latin typeface="+mj-lt"/>
              <a:ea typeface="Arial" panose="020B0604020202020204" pitchFamily="34" charset="0"/>
            </a:endParaRPr>
          </a:p>
        </p:txBody>
      </p:sp>
      <p:sp>
        <p:nvSpPr>
          <p:cNvPr id="5" name="AutoShape 2">
            <a:extLst>
              <a:ext uri="{FF2B5EF4-FFF2-40B4-BE49-F238E27FC236}">
                <a16:creationId xmlns:a16="http://schemas.microsoft.com/office/drawing/2014/main" id="{5D18A2A4-9174-43A4-AF38-785235A3FB6E}"/>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331C9766-58A8-4617-A98F-2526CDC13655}"/>
              </a:ext>
            </a:extLst>
          </p:cNvPr>
          <p:cNvPicPr>
            <a:picLocks noChangeAspect="1"/>
          </p:cNvPicPr>
          <p:nvPr/>
        </p:nvPicPr>
        <p:blipFill>
          <a:blip r:embed="rId3"/>
          <a:stretch>
            <a:fillRect/>
          </a:stretch>
        </p:blipFill>
        <p:spPr>
          <a:xfrm>
            <a:off x="6252830" y="1485235"/>
            <a:ext cx="1868229" cy="1868229"/>
          </a:xfrm>
          <a:prstGeom prst="rect">
            <a:avLst/>
          </a:prstGeom>
        </p:spPr>
      </p:pic>
    </p:spTree>
    <p:extLst>
      <p:ext uri="{BB962C8B-B14F-4D97-AF65-F5344CB8AC3E}">
        <p14:creationId xmlns:p14="http://schemas.microsoft.com/office/powerpoint/2010/main" val="836967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28541E71-5435-4413-8936-FE17F1361C8B}"/>
              </a:ext>
            </a:extLst>
          </p:cNvPr>
          <p:cNvSpPr txBox="1"/>
          <p:nvPr/>
        </p:nvSpPr>
        <p:spPr>
          <a:xfrm>
            <a:off x="387645" y="124688"/>
            <a:ext cx="4572000" cy="461665"/>
          </a:xfrm>
          <a:prstGeom prst="rect">
            <a:avLst/>
          </a:prstGeom>
          <a:noFill/>
        </p:spPr>
        <p:txBody>
          <a:bodyPr wrap="square">
            <a:spAutoFit/>
          </a:bodyPr>
          <a:lstStyle/>
          <a:p>
            <a:pPr algn="l"/>
            <a:r>
              <a:rPr lang="en-IN" sz="2400" b="1" i="0" dirty="0">
                <a:solidFill>
                  <a:schemeClr val="bg1">
                    <a:lumMod val="75000"/>
                  </a:schemeClr>
                </a:solidFill>
                <a:effectLst/>
                <a:latin typeface="+mj-lt"/>
              </a:rPr>
              <a:t>Data Cleaning</a:t>
            </a:r>
            <a:endParaRPr lang="en-IN" sz="2400" b="0" i="0" dirty="0">
              <a:solidFill>
                <a:schemeClr val="bg1">
                  <a:lumMod val="75000"/>
                </a:schemeClr>
              </a:solidFill>
              <a:effectLst/>
              <a:latin typeface="+mj-lt"/>
            </a:endParaRPr>
          </a:p>
        </p:txBody>
      </p:sp>
      <p:sp>
        <p:nvSpPr>
          <p:cNvPr id="7" name="TextBox 6">
            <a:extLst>
              <a:ext uri="{FF2B5EF4-FFF2-40B4-BE49-F238E27FC236}">
                <a16:creationId xmlns:a16="http://schemas.microsoft.com/office/drawing/2014/main" id="{48055A9B-4ABB-4EC9-8F40-92320DFD72B1}"/>
              </a:ext>
            </a:extLst>
          </p:cNvPr>
          <p:cNvSpPr txBox="1"/>
          <p:nvPr/>
        </p:nvSpPr>
        <p:spPr>
          <a:xfrm>
            <a:off x="1063255" y="1294028"/>
            <a:ext cx="4572000" cy="1543499"/>
          </a:xfrm>
          <a:prstGeom prst="rect">
            <a:avLst/>
          </a:prstGeom>
          <a:noFill/>
        </p:spPr>
        <p:txBody>
          <a:bodyPr wrap="square">
            <a:spAutoFit/>
          </a:bodyPr>
          <a:lstStyle/>
          <a:p>
            <a:pPr algn="just">
              <a:lnSpc>
                <a:spcPct val="115000"/>
              </a:lnSpc>
            </a:pPr>
            <a:r>
              <a:rPr lang="en-IN" sz="1400" b="1" dirty="0">
                <a:solidFill>
                  <a:schemeClr val="bg1">
                    <a:lumMod val="75000"/>
                  </a:schemeClr>
                </a:solidFill>
                <a:effectLst/>
                <a:latin typeface="+mj-lt"/>
                <a:ea typeface="Arial" panose="020B0604020202020204" pitchFamily="34" charset="0"/>
              </a:rPr>
              <a:t>Data cleaning is very important process in EDA. because raw data sometimes it consists of null values, missing values, duplicate values and outliers in data set, irregular format due to all this it’s very difficult to create insights from dataset.</a:t>
            </a:r>
          </a:p>
          <a:p>
            <a:pPr algn="just">
              <a:lnSpc>
                <a:spcPct val="115000"/>
              </a:lnSpc>
            </a:pPr>
            <a:endParaRPr lang="en-IN" sz="1200" dirty="0">
              <a:effectLst/>
              <a:latin typeface="Arial" panose="020B0604020202020204" pitchFamily="34" charset="0"/>
              <a:ea typeface="Arial" panose="020B0604020202020204" pitchFamily="34" charset="0"/>
            </a:endParaRPr>
          </a:p>
        </p:txBody>
      </p:sp>
      <p:pic>
        <p:nvPicPr>
          <p:cNvPr id="6" name="Picture 5">
            <a:extLst>
              <a:ext uri="{FF2B5EF4-FFF2-40B4-BE49-F238E27FC236}">
                <a16:creationId xmlns:a16="http://schemas.microsoft.com/office/drawing/2014/main" id="{59FE918A-952D-4034-A91F-3E8B914E5984}"/>
              </a:ext>
            </a:extLst>
          </p:cNvPr>
          <p:cNvPicPr>
            <a:picLocks noChangeAspect="1"/>
          </p:cNvPicPr>
          <p:nvPr/>
        </p:nvPicPr>
        <p:blipFill>
          <a:blip r:embed="rId3"/>
          <a:stretch>
            <a:fillRect/>
          </a:stretch>
        </p:blipFill>
        <p:spPr>
          <a:xfrm>
            <a:off x="5718616" y="1089981"/>
            <a:ext cx="2862522" cy="2333703"/>
          </a:xfrm>
          <a:prstGeom prst="rect">
            <a:avLst/>
          </a:prstGeom>
        </p:spPr>
      </p:pic>
    </p:spTree>
    <p:extLst>
      <p:ext uri="{BB962C8B-B14F-4D97-AF65-F5344CB8AC3E}">
        <p14:creationId xmlns:p14="http://schemas.microsoft.com/office/powerpoint/2010/main" val="1791018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93847" y="1358088"/>
            <a:ext cx="8521553" cy="712381"/>
          </a:xfrm>
          <a:prstGeom prst="rect">
            <a:avLst/>
          </a:prstGeom>
          <a:noFill/>
          <a:ln>
            <a:noFill/>
          </a:ln>
        </p:spPr>
        <p:txBody>
          <a:bodyPr spcFirstLastPara="1" wrap="square" lIns="91425" tIns="91425" rIns="91425" bIns="91425" anchor="b" anchorCtr="0">
            <a:noAutofit/>
          </a:bodyPr>
          <a:lstStyle/>
          <a:p>
            <a:pPr algn="l"/>
            <a:br>
              <a:rPr lang="en-IN" sz="2400" dirty="0">
                <a:solidFill>
                  <a:schemeClr val="bg1">
                    <a:lumMod val="75000"/>
                  </a:schemeClr>
                </a:solidFill>
              </a:rPr>
            </a:br>
            <a:r>
              <a:rPr lang="en-IN" sz="2400" b="1" dirty="0">
                <a:solidFill>
                  <a:schemeClr val="bg1">
                    <a:lumMod val="75000"/>
                  </a:schemeClr>
                </a:solidFill>
              </a:rPr>
              <a:t>Data Cleaning(continued)</a:t>
            </a:r>
            <a:r>
              <a:rPr lang="en-IN" sz="2400" b="1" dirty="0">
                <a:solidFill>
                  <a:schemeClr val="lt1"/>
                </a:solidFill>
                <a:ea typeface="Montserrat"/>
                <a:cs typeface="Montserrat"/>
                <a:sym typeface="Montserrat"/>
              </a:rPr>
              <a:t> : Null values </a:t>
            </a:r>
            <a:br>
              <a:rPr lang="en-IN" sz="2400" dirty="0">
                <a:solidFill>
                  <a:schemeClr val="bg1">
                    <a:lumMod val="75000"/>
                  </a:schemeClr>
                </a:solidFill>
              </a:rPr>
            </a:br>
            <a:r>
              <a:rPr lang="en-IN" sz="2400" b="1" dirty="0">
                <a:solidFill>
                  <a:schemeClr val="lt1"/>
                </a:solidFill>
                <a:latin typeface="+mj-lt"/>
                <a:ea typeface="Montserrat"/>
                <a:cs typeface="Montserrat"/>
                <a:sym typeface="Montserrat"/>
              </a:rPr>
              <a:t> </a:t>
            </a:r>
            <a:endParaRPr sz="2400" b="1">
              <a:solidFill>
                <a:schemeClr val="lt1"/>
              </a:solidFill>
              <a:latin typeface="+mj-l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41B3CFC-C30B-4F8F-A4FF-802221729E13}"/>
              </a:ext>
            </a:extLst>
          </p:cNvPr>
          <p:cNvSpPr txBox="1"/>
          <p:nvPr/>
        </p:nvSpPr>
        <p:spPr>
          <a:xfrm>
            <a:off x="808075" y="1259858"/>
            <a:ext cx="4572000" cy="2783839"/>
          </a:xfrm>
          <a:prstGeom prst="rect">
            <a:avLst/>
          </a:prstGeom>
          <a:noFill/>
        </p:spPr>
        <p:txBody>
          <a:bodyPr wrap="square">
            <a:spAutoFit/>
          </a:bodyPr>
          <a:lstStyle/>
          <a:p>
            <a:pPr marL="285750" indent="-285750" algn="just">
              <a:lnSpc>
                <a:spcPct val="115000"/>
              </a:lnSpc>
              <a:spcBef>
                <a:spcPts val="600"/>
              </a:spcBef>
              <a:spcAft>
                <a:spcPts val="600"/>
              </a:spcAft>
              <a:buFont typeface="Arial" panose="020B0604020202020204" pitchFamily="34" charset="0"/>
              <a:buChar char="•"/>
            </a:pPr>
            <a:r>
              <a:rPr lang="en-IN" b="1" dirty="0">
                <a:latin typeface="+mj-lt"/>
                <a:ea typeface="Times New Roman" panose="02020603050405020304" pitchFamily="18" charset="0"/>
                <a:cs typeface="Times New Roman" panose="02020603050405020304" pitchFamily="18" charset="0"/>
              </a:rPr>
              <a:t>D</a:t>
            </a:r>
            <a:r>
              <a:rPr lang="en-IN" b="1" dirty="0">
                <a:solidFill>
                  <a:srgbClr val="000000"/>
                </a:solidFill>
                <a:effectLst/>
                <a:latin typeface="+mj-lt"/>
                <a:ea typeface="Times New Roman" panose="02020603050405020304" pitchFamily="18" charset="0"/>
                <a:cs typeface="Times New Roman" panose="02020603050405020304" pitchFamily="18" charset="0"/>
              </a:rPr>
              <a:t>ealing with null values is very important because Missing data in the training data set can reduce usefulness of a result or can lead to a biased results. It can lead to wrong prediction also.</a:t>
            </a:r>
          </a:p>
          <a:p>
            <a:pPr marL="285750" indent="-285750" algn="just">
              <a:lnSpc>
                <a:spcPct val="115000"/>
              </a:lnSpc>
              <a:spcBef>
                <a:spcPts val="600"/>
              </a:spcBef>
              <a:spcAft>
                <a:spcPts val="600"/>
              </a:spcAft>
              <a:buFont typeface="Arial" panose="020B0604020202020204" pitchFamily="34" charset="0"/>
              <a:buChar char="•"/>
            </a:pPr>
            <a:r>
              <a:rPr lang="en-IN" b="1" dirty="0">
                <a:effectLst/>
                <a:latin typeface="+mj-lt"/>
                <a:ea typeface="Arial" panose="020B0604020202020204" pitchFamily="34" charset="0"/>
              </a:rPr>
              <a:t>In Orange S.A. telecommunication dataset, there </a:t>
            </a:r>
            <a:r>
              <a:rPr lang="en-IN" b="1" dirty="0">
                <a:latin typeface="+mj-lt"/>
                <a:ea typeface="Arial" panose="020B0604020202020204" pitchFamily="34" charset="0"/>
              </a:rPr>
              <a:t>are</a:t>
            </a:r>
            <a:r>
              <a:rPr lang="en-IN" b="1" dirty="0">
                <a:effectLst/>
                <a:latin typeface="+mj-lt"/>
                <a:ea typeface="Arial" panose="020B0604020202020204" pitchFamily="34" charset="0"/>
              </a:rPr>
              <a:t> no null values.</a:t>
            </a:r>
          </a:p>
          <a:p>
            <a:pPr algn="just">
              <a:lnSpc>
                <a:spcPct val="115000"/>
              </a:lnSpc>
              <a:spcBef>
                <a:spcPts val="600"/>
              </a:spcBef>
              <a:spcAft>
                <a:spcPts val="600"/>
              </a:spcAft>
            </a:pPr>
            <a:endPar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Bef>
                <a:spcPts val="600"/>
              </a:spcBef>
              <a:spcAft>
                <a:spcPts val="600"/>
              </a:spcAft>
            </a:pPr>
            <a:endParaRPr lang="en-IN" sz="14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B379DD0-A001-437E-B4B4-AB50C40D0FEB}"/>
              </a:ext>
            </a:extLst>
          </p:cNvPr>
          <p:cNvPicPr>
            <a:picLocks noChangeAspect="1"/>
          </p:cNvPicPr>
          <p:nvPr/>
        </p:nvPicPr>
        <p:blipFill>
          <a:blip r:embed="rId3"/>
          <a:stretch>
            <a:fillRect/>
          </a:stretch>
        </p:blipFill>
        <p:spPr>
          <a:xfrm>
            <a:off x="5992056" y="1126164"/>
            <a:ext cx="2662846" cy="2371947"/>
          </a:xfrm>
          <a:prstGeom prst="rect">
            <a:avLst/>
          </a:prstGeom>
        </p:spPr>
      </p:pic>
    </p:spTree>
    <p:extLst>
      <p:ext uri="{BB962C8B-B14F-4D97-AF65-F5344CB8AC3E}">
        <p14:creationId xmlns:p14="http://schemas.microsoft.com/office/powerpoint/2010/main" val="1745224538"/>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506</TotalTime>
  <Words>1873</Words>
  <Application>Microsoft Office PowerPoint</Application>
  <PresentationFormat>On-screen Show (16:9)</PresentationFormat>
  <Paragraphs>185</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Times New Roman</vt:lpstr>
      <vt:lpstr>Arial</vt:lpstr>
      <vt:lpstr>Calibri Light</vt:lpstr>
      <vt:lpstr>Montserrat</vt:lpstr>
      <vt:lpstr>Simple Light</vt:lpstr>
      <vt:lpstr>            Capstone Project        Telecom Churn Analysis   </vt:lpstr>
      <vt:lpstr>        </vt:lpstr>
      <vt:lpstr>   </vt:lpstr>
      <vt:lpstr>   </vt:lpstr>
      <vt:lpstr>   </vt:lpstr>
      <vt:lpstr>   </vt:lpstr>
      <vt:lpstr>   </vt:lpstr>
      <vt:lpstr>   </vt:lpstr>
      <vt:lpstr> Data Cleaning(continued) : Null values      </vt:lpstr>
      <vt:lpstr>Data Cleaning(continued): Outliers  </vt:lpstr>
      <vt:lpstr>   </vt:lpstr>
      <vt:lpstr>   </vt:lpstr>
      <vt:lpstr>   </vt:lpstr>
      <vt:lpstr>   </vt:lpstr>
      <vt:lpstr>   </vt:lpstr>
      <vt:lpstr>   </vt:lpstr>
      <vt:lpstr>   </vt:lpstr>
      <vt:lpstr>   </vt:lpstr>
      <vt:lpstr>   </vt:lpstr>
      <vt:lpstr>EDA(continued):  Relation between Churn and Total night minutes, calls and charge    </vt:lpstr>
      <vt:lpstr>   </vt:lpstr>
      <vt:lpstr> The ratio between churned user who opted for international plan is 42%. It means there is some problem with the pricing or voice call quality for International plan opted users.  According to our findings after monitoring the voice quality of international calls, following would be the factors that should be implemented :  1. Need to Upgrade or make smarter use of technologies like VoLTE for improvement of Voice    Quality during calls. 2. Network Upgradation for international calls.   </vt:lpstr>
      <vt:lpstr> According to our findings, following would be the factors that should be implemented: 1. We have to promote our customer services. 2. Strengthening the customer service department can be helpful also. 3. We can take Feedback from customer who called customer services.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Telecom churn analysis   </dc:title>
  <dc:creator>MANOJ PATIL M; GULZAR</dc:creator>
  <cp:lastModifiedBy>MANOJ PATIL M</cp:lastModifiedBy>
  <cp:revision>29</cp:revision>
  <dcterms:modified xsi:type="dcterms:W3CDTF">2022-05-09T12:51:23Z</dcterms:modified>
</cp:coreProperties>
</file>